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43"/>
  </p:notesMasterIdLst>
  <p:handoutMasterIdLst>
    <p:handoutMasterId r:id="rId44"/>
  </p:handoutMasterIdLst>
  <p:sldIdLst>
    <p:sldId id="264" r:id="rId6"/>
    <p:sldId id="324" r:id="rId7"/>
    <p:sldId id="284" r:id="rId8"/>
    <p:sldId id="288" r:id="rId9"/>
    <p:sldId id="289" r:id="rId10"/>
    <p:sldId id="290" r:id="rId11"/>
    <p:sldId id="302" r:id="rId12"/>
    <p:sldId id="261" r:id="rId13"/>
    <p:sldId id="292" r:id="rId14"/>
    <p:sldId id="293" r:id="rId15"/>
    <p:sldId id="294" r:id="rId16"/>
    <p:sldId id="295" r:id="rId17"/>
    <p:sldId id="303" r:id="rId18"/>
    <p:sldId id="300" r:id="rId19"/>
    <p:sldId id="299" r:id="rId20"/>
    <p:sldId id="301" r:id="rId21"/>
    <p:sldId id="311" r:id="rId22"/>
    <p:sldId id="283" r:id="rId23"/>
    <p:sldId id="287" r:id="rId24"/>
    <p:sldId id="286" r:id="rId25"/>
    <p:sldId id="305" r:id="rId26"/>
    <p:sldId id="306" r:id="rId27"/>
    <p:sldId id="326" r:id="rId28"/>
    <p:sldId id="307" r:id="rId29"/>
    <p:sldId id="308" r:id="rId30"/>
    <p:sldId id="312" r:id="rId31"/>
    <p:sldId id="313" r:id="rId32"/>
    <p:sldId id="314" r:id="rId33"/>
    <p:sldId id="315" r:id="rId34"/>
    <p:sldId id="318" r:id="rId35"/>
    <p:sldId id="319" r:id="rId36"/>
    <p:sldId id="310" r:id="rId37"/>
    <p:sldId id="320" r:id="rId38"/>
    <p:sldId id="322" r:id="rId39"/>
    <p:sldId id="298" r:id="rId40"/>
    <p:sldId id="325" r:id="rId41"/>
    <p:sldId id="323" r:id="rId4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ULLA, HUSSEIN K" initials="AHK" lastIdx="1" clrIdx="0">
    <p:extLst>
      <p:ext uri="{19B8F6BF-5375-455C-9EA6-DF929625EA0E}">
        <p15:presenceInfo xmlns:p15="http://schemas.microsoft.com/office/powerpoint/2012/main" userId="ALMULLA, HUSSEIN 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1" autoAdjust="0"/>
    <p:restoredTop sz="78681" autoAdjust="0"/>
  </p:normalViewPr>
  <p:slideViewPr>
    <p:cSldViewPr showGuides="1">
      <p:cViewPr varScale="1">
        <p:scale>
          <a:sx n="72" d="100"/>
          <a:sy n="72" d="100"/>
        </p:scale>
        <p:origin x="1032" y="5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216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18T15:54:44.893"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4/16/2018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4/16/2018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Matrix_(mathematics)"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n.wikipedia.org/wiki/Vector-valued_function" TargetMode="External"/><Relationship Id="rId4" Type="http://schemas.openxmlformats.org/officeDocument/2006/relationships/hyperlink" Target="https://en.wikipedia.org/wiki/Partial_derivativ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Inertial_navigation_system" TargetMode="External"/><Relationship Id="rId3" Type="http://schemas.openxmlformats.org/officeDocument/2006/relationships/hyperlink" Target="https://en.wikipedia.org/wiki/Computer" TargetMode="External"/><Relationship Id="rId7" Type="http://schemas.openxmlformats.org/officeDocument/2006/relationships/hyperlink" Target="https://en.wikipedia.org/wiki/Velocity"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Dead_reckoning" TargetMode="External"/><Relationship Id="rId5" Type="http://schemas.openxmlformats.org/officeDocument/2006/relationships/hyperlink" Target="https://en.wikipedia.org/wiki/Magnetometer" TargetMode="External"/><Relationship Id="rId4" Type="http://schemas.openxmlformats.org/officeDocument/2006/relationships/hyperlink" Target="https://en.wikipedia.org/wiki/Gyroscope"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Non-linear_least_square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en.wikipedia.org/wiki/Function_(mathematics)" TargetMode="External"/><Relationship Id="rId5" Type="http://schemas.openxmlformats.org/officeDocument/2006/relationships/hyperlink" Target="https://en.wikipedia.org/wiki/Maxima_and_minima" TargetMode="External"/><Relationship Id="rId4" Type="http://schemas.openxmlformats.org/officeDocument/2006/relationships/hyperlink" Target="https://en.wikipedia.org/wiki/Newton%27s_method_in_optimizati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classical method give an estimation for the position and they have the ground truth position. They train CNN using the differences between the estimated and the truth to give the correction for the estimated position.</a:t>
            </a:r>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547714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346225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Deleting the mismatch point between two images.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367795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od VO is to estimation the transformation of an object that move from on position to another.</a:t>
            </a:r>
          </a:p>
          <a:p>
            <a:endParaRPr lang="en-US"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114704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no related to the paper but it kind similar to what the professor mention in a previous class.</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397991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difference between this estimator's expected value and the true value of the parameter being estimated</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The orientation of the camera affects the overall position estimates.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When the stereo camera is directed perpendicular to the direction of travel, the overlap between uncertainty ellipsoids corresponding to consecutive measurements of a given landmark decreases. Thus, the combination of measurements should improve landmark localization and, hence, VO accuracy.</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Environmental factors</a:t>
            </a:r>
          </a:p>
          <a:p>
            <a:pPr lvl="0"/>
            <a:r>
              <a:rPr lang="en-US" sz="2800" dirty="0">
                <a:latin typeface="Times New Roman" panose="02020603050405020304" pitchFamily="18" charset="0"/>
                <a:cs typeface="Times New Roman" panose="02020603050405020304" pitchFamily="18" charset="0"/>
              </a:rPr>
              <a:t>sufficient illumination in the environment</a:t>
            </a:r>
          </a:p>
          <a:p>
            <a:pPr lvl="0"/>
            <a:r>
              <a:rPr lang="en-US" sz="2800" dirty="0">
                <a:latin typeface="Times New Roman" panose="02020603050405020304" pitchFamily="18" charset="0"/>
                <a:cs typeface="Times New Roman" panose="02020603050405020304" pitchFamily="18" charset="0"/>
              </a:rPr>
              <a:t>a static scene with enough texture to allow apparent motion to be extracted.</a:t>
            </a:r>
          </a:p>
          <a:p>
            <a:pPr lvl="0"/>
            <a:r>
              <a:rPr lang="en-US" sz="2800" dirty="0">
                <a:latin typeface="Times New Roman" panose="02020603050405020304" pitchFamily="18" charset="0"/>
                <a:cs typeface="Times New Roman" panose="02020603050405020304" pitchFamily="18" charset="0"/>
              </a:rPr>
              <a:t>Consecutive frames should have sufficient scene overlapping</a:t>
            </a:r>
            <a:endParaRPr lang="en-US"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393457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2"/>
                </a:solidFill>
                <a:effectLst/>
                <a:latin typeface="+mn-lt"/>
                <a:ea typeface="+mn-ea"/>
                <a:cs typeface="+mn-cs"/>
              </a:rPr>
              <a:t>Special Euclidean group SE(n):</a:t>
            </a:r>
            <a:r>
              <a:rPr lang="en-US" dirty="0"/>
              <a:t>The set of all displacements is called SE(3), the special Euclidean group of rigid body displacements in three-dimensions.</a:t>
            </a:r>
          </a:p>
          <a:p>
            <a:r>
              <a:rPr lang="en-US" dirty="0"/>
              <a:t>See the “</a:t>
            </a:r>
            <a:r>
              <a:rPr lang="en-US" dirty="0" err="1"/>
              <a:t>kinematicsI</a:t>
            </a:r>
            <a:r>
              <a:rPr lang="en-US" dirty="0"/>
              <a:t>” in the folder.</a:t>
            </a:r>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Also called “</a:t>
            </a:r>
            <a:r>
              <a:rPr lang="en-US" sz="1600" b="0" i="0" kern="1200" dirty="0">
                <a:solidFill>
                  <a:schemeClr val="tx2"/>
                </a:solidFill>
                <a:effectLst/>
                <a:latin typeface="+mn-lt"/>
                <a:ea typeface="+mn-ea"/>
                <a:cs typeface="+mn-cs"/>
              </a:rPr>
              <a:t>Transformation Matrices” is 4X4 that represent the rotation and translation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i="0" kern="1200" dirty="0">
              <a:solidFill>
                <a:schemeClr val="tx2"/>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r>
              <a:rPr lang="en-US" dirty="0"/>
              <a:t>where ξ ∈ R6, a vector of Lie algebra coordinates,</a:t>
            </a:r>
          </a:p>
          <a:p>
            <a:endParaRPr lang="en-US" dirty="0"/>
          </a:p>
          <a:p>
            <a:r>
              <a:rPr lang="en-US" dirty="0"/>
              <a:t>Watch for better understand it 3:20</a:t>
            </a:r>
          </a:p>
          <a:p>
            <a:endParaRPr lang="en-US" dirty="0"/>
          </a:p>
          <a:p>
            <a:r>
              <a:rPr lang="en-US" dirty="0"/>
              <a:t>https://www.youtube.com/watch?v=xYQpeKYCfGs</a:t>
            </a:r>
          </a:p>
          <a:p>
            <a:endParaRPr lang="en-US" dirty="0"/>
          </a:p>
          <a:p>
            <a:r>
              <a:rPr lang="en-US" dirty="0"/>
              <a:t>And</a:t>
            </a:r>
          </a:p>
          <a:p>
            <a:endParaRPr lang="en-US" dirty="0"/>
          </a:p>
          <a:p>
            <a:r>
              <a:rPr lang="en-US" dirty="0"/>
              <a:t>https://www.youtube.com/watch?v=HOv2DTaw38U</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292344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returns a 6-DoF pose vector which is ξ</a:t>
            </a:r>
          </a:p>
          <a:p>
            <a:r>
              <a:rPr lang="en-US" dirty="0"/>
              <a:t>where the first three elements correspond to rotation and the last three to translation that transforms one image to the other.</a:t>
            </a:r>
          </a:p>
          <a:p>
            <a:r>
              <a:rPr lang="en-US" dirty="0"/>
              <a:t>In case of pure rotation, the network predicts a 3×1 vector.</a:t>
            </a:r>
          </a:p>
          <a:p>
            <a:endParaRPr lang="en-US" dirty="0"/>
          </a:p>
          <a:p>
            <a:endParaRPr lang="en-US" dirty="0"/>
          </a:p>
          <a:p>
            <a:r>
              <a:rPr lang="en-US" dirty="0"/>
              <a:t>* This information from “</a:t>
            </a:r>
            <a:r>
              <a:rPr lang="en-US" dirty="0" err="1"/>
              <a:t>gvnn</a:t>
            </a:r>
            <a:r>
              <a:rPr lang="en-US" dirty="0"/>
              <a:t>: Neural Network Library for Geometric Computer Vision”</a:t>
            </a:r>
          </a:p>
        </p:txBody>
      </p:sp>
      <p:sp>
        <p:nvSpPr>
          <p:cNvPr id="4" name="Slide Number Placeholder 3"/>
          <p:cNvSpPr>
            <a:spLocks noGrp="1"/>
          </p:cNvSpPr>
          <p:nvPr>
            <p:ph type="sldNum" sz="quarter" idx="10"/>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1825474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a:t>
            </a:r>
            <a:r>
              <a:rPr lang="en-US" sz="1600" kern="1200" baseline="30000" dirty="0">
                <a:solidFill>
                  <a:schemeClr val="tx2"/>
                </a:solidFill>
                <a:effectLst/>
                <a:latin typeface="+mn-lt"/>
                <a:ea typeface="+mn-ea"/>
                <a:cs typeface="+mn-cs"/>
              </a:rPr>
              <a:t>^</a:t>
            </a:r>
            <a:r>
              <a:rPr lang="en-US" sz="1600" kern="1200" dirty="0">
                <a:solidFill>
                  <a:schemeClr val="tx2"/>
                </a:solidFill>
                <a:effectLst/>
                <a:latin typeface="+mn-lt"/>
                <a:ea typeface="+mn-ea"/>
                <a:cs typeface="+mn-cs"/>
              </a:rPr>
              <a:t>, (·)</a:t>
            </a:r>
            <a:r>
              <a:rPr lang="en-US" sz="1600" kern="1200" baseline="30000" dirty="0">
                <a:solidFill>
                  <a:schemeClr val="tx2"/>
                </a:solidFill>
                <a:effectLst/>
                <a:latin typeface="+mn-lt"/>
                <a:ea typeface="+mn-ea"/>
                <a:cs typeface="+mn-cs"/>
              </a:rPr>
              <a:t>˅ </a:t>
            </a:r>
            <a:r>
              <a:rPr lang="en-US" sz="1600" kern="1200" dirty="0">
                <a:solidFill>
                  <a:schemeClr val="tx2"/>
                </a:solidFill>
                <a:effectLst/>
                <a:latin typeface="+mn-lt"/>
                <a:ea typeface="+mn-ea"/>
                <a:cs typeface="+mn-cs"/>
              </a:rPr>
              <a:t>: convert vectors of Lie algebra coordinates to matrix vector space quantities and back, respectively</a:t>
            </a:r>
          </a:p>
          <a:p>
            <a:endParaRPr lang="en-US" sz="1600" kern="1200" dirty="0">
              <a:solidFill>
                <a:schemeClr val="tx2"/>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1436906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mn-lt"/>
                <a:ea typeface="+mn-ea"/>
                <a:cs typeface="+mn-cs"/>
              </a:rPr>
              <a:t>(·)</a:t>
            </a:r>
            <a:r>
              <a:rPr lang="en-US" sz="1600" kern="1200" baseline="30000" dirty="0">
                <a:solidFill>
                  <a:schemeClr val="tx2"/>
                </a:solidFill>
                <a:effectLst/>
                <a:latin typeface="+mn-lt"/>
                <a:ea typeface="+mn-ea"/>
                <a:cs typeface="+mn-cs"/>
              </a:rPr>
              <a:t>^</a:t>
            </a:r>
            <a:r>
              <a:rPr lang="en-US" sz="1600" kern="1200" dirty="0">
                <a:solidFill>
                  <a:schemeClr val="tx2"/>
                </a:solidFill>
                <a:effectLst/>
                <a:latin typeface="+mn-lt"/>
                <a:ea typeface="+mn-ea"/>
                <a:cs typeface="+mn-cs"/>
              </a:rPr>
              <a:t>, (·)</a:t>
            </a:r>
            <a:r>
              <a:rPr lang="en-US" sz="1600" kern="1200" baseline="30000" dirty="0">
                <a:solidFill>
                  <a:schemeClr val="tx2"/>
                </a:solidFill>
                <a:effectLst/>
                <a:latin typeface="+mn-lt"/>
                <a:ea typeface="+mn-ea"/>
                <a:cs typeface="+mn-cs"/>
              </a:rPr>
              <a:t>˅ </a:t>
            </a:r>
            <a:r>
              <a:rPr lang="en-US" sz="1600" kern="1200" dirty="0">
                <a:solidFill>
                  <a:schemeClr val="tx2"/>
                </a:solidFill>
                <a:effectLst/>
                <a:latin typeface="+mn-lt"/>
                <a:ea typeface="+mn-ea"/>
                <a:cs typeface="+mn-cs"/>
              </a:rPr>
              <a:t>: convert vectors of Lie algebra coordinates to matrix vector space quantities and back, respectively</a:t>
            </a:r>
            <a:endParaRPr lang="en-US" dirty="0"/>
          </a:p>
          <a:p>
            <a:endParaRPr lang="en-US" dirty="0"/>
          </a:p>
          <a:p>
            <a:r>
              <a:rPr lang="en-US" dirty="0"/>
              <a:t>The term </a:t>
            </a:r>
            <a:r>
              <a:rPr lang="el-GR" dirty="0"/>
              <a:t>Σ </a:t>
            </a:r>
            <a:r>
              <a:rPr lang="en-US" dirty="0"/>
              <a:t>balances the rotational and translation loss terms based on their magnitudes in the training set, and accounts for potential correlations.</a:t>
            </a:r>
          </a:p>
          <a:p>
            <a:endParaRPr lang="en-US" dirty="0"/>
          </a:p>
          <a:p>
            <a:r>
              <a:rPr lang="en-US" sz="1600" b="0" i="0" kern="1200" dirty="0">
                <a:solidFill>
                  <a:schemeClr val="tx2"/>
                </a:solidFill>
                <a:effectLst/>
                <a:latin typeface="+mn-lt"/>
                <a:ea typeface="+mn-ea"/>
                <a:cs typeface="+mn-cs"/>
              </a:rPr>
              <a:t> </a:t>
            </a:r>
            <a:r>
              <a:rPr lang="en-US" sz="1600" b="1" i="0" kern="1200" dirty="0">
                <a:solidFill>
                  <a:schemeClr val="tx2"/>
                </a:solidFill>
                <a:effectLst/>
                <a:latin typeface="+mn-lt"/>
                <a:ea typeface="+mn-ea"/>
                <a:cs typeface="+mn-cs"/>
              </a:rPr>
              <a:t>Jacobian matrix</a:t>
            </a:r>
            <a:r>
              <a:rPr lang="en-US" sz="1600" b="0" i="0" kern="1200" dirty="0">
                <a:solidFill>
                  <a:schemeClr val="tx2"/>
                </a:solidFill>
                <a:effectLst/>
                <a:latin typeface="+mn-lt"/>
                <a:ea typeface="+mn-ea"/>
                <a:cs typeface="+mn-cs"/>
              </a:rPr>
              <a:t> is the </a:t>
            </a:r>
            <a:r>
              <a:rPr lang="en-US" sz="1600" b="0" i="0" u="none" strike="noStrike" kern="1200" dirty="0">
                <a:solidFill>
                  <a:schemeClr val="tx2"/>
                </a:solidFill>
                <a:effectLst/>
                <a:latin typeface="+mn-lt"/>
                <a:ea typeface="+mn-ea"/>
                <a:cs typeface="+mn-cs"/>
                <a:hlinkClick r:id="rId3" tooltip="Matrix (mathematics)"/>
              </a:rPr>
              <a:t>matrix</a:t>
            </a:r>
            <a:r>
              <a:rPr lang="en-US" sz="1600" b="0" i="0" kern="1200" dirty="0">
                <a:solidFill>
                  <a:schemeClr val="tx2"/>
                </a:solidFill>
                <a:effectLst/>
                <a:latin typeface="+mn-lt"/>
                <a:ea typeface="+mn-ea"/>
                <a:cs typeface="+mn-cs"/>
              </a:rPr>
              <a:t> of all first-order </a:t>
            </a:r>
            <a:r>
              <a:rPr lang="en-US" sz="1600" b="0" i="0" u="none" strike="noStrike" kern="1200" dirty="0">
                <a:solidFill>
                  <a:schemeClr val="tx2"/>
                </a:solidFill>
                <a:effectLst/>
                <a:latin typeface="+mn-lt"/>
                <a:ea typeface="+mn-ea"/>
                <a:cs typeface="+mn-cs"/>
                <a:hlinkClick r:id="rId4" tooltip="Partial derivative"/>
              </a:rPr>
              <a:t>partial derivatives</a:t>
            </a:r>
            <a:r>
              <a:rPr lang="en-US" sz="1600" b="0" i="0" kern="1200" dirty="0">
                <a:solidFill>
                  <a:schemeClr val="tx2"/>
                </a:solidFill>
                <a:effectLst/>
                <a:latin typeface="+mn-lt"/>
                <a:ea typeface="+mn-ea"/>
                <a:cs typeface="+mn-cs"/>
              </a:rPr>
              <a:t> of a </a:t>
            </a:r>
            <a:r>
              <a:rPr lang="en-US" sz="1600" b="0" i="0" u="none" strike="noStrike" kern="1200" dirty="0">
                <a:solidFill>
                  <a:schemeClr val="tx2"/>
                </a:solidFill>
                <a:effectLst/>
                <a:latin typeface="+mn-lt"/>
                <a:ea typeface="+mn-ea"/>
                <a:cs typeface="+mn-cs"/>
                <a:hlinkClick r:id="rId5"/>
              </a:rPr>
              <a:t>vector-valued function</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4225840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2"/>
                </a:solidFill>
                <a:effectLst/>
                <a:latin typeface="+mn-lt"/>
                <a:ea typeface="+mn-ea"/>
                <a:cs typeface="+mn-cs"/>
              </a:rPr>
              <a:t>Adam is an optimization algorithm that can used instead of the classical stochastic gradient descent procedure to update network weights iterative based in training data</a:t>
            </a:r>
          </a:p>
          <a:p>
            <a:endParaRPr lang="en-US" sz="1600" b="0" i="0" kern="1200" dirty="0">
              <a:solidFill>
                <a:schemeClr val="tx2"/>
              </a:solidFill>
              <a:effectLst/>
              <a:latin typeface="+mn-lt"/>
              <a:ea typeface="+mn-ea"/>
              <a:cs typeface="+mn-cs"/>
            </a:endParaRPr>
          </a:p>
          <a:p>
            <a:r>
              <a:rPr lang="en-US" sz="1600" dirty="0">
                <a:latin typeface="Times New Roman" panose="02020603050405020304" pitchFamily="18" charset="0"/>
                <a:cs typeface="Times New Roman" panose="02020603050405020304" pitchFamily="18" charset="0"/>
              </a:rPr>
              <a:t>validation loss:</a:t>
            </a:r>
            <a:endParaRPr lang="en-US" sz="1600" b="0" i="0" kern="1200" dirty="0">
              <a:solidFill>
                <a:schemeClr val="tx2"/>
              </a:solidFill>
              <a:effectLst/>
              <a:latin typeface="+mn-lt"/>
              <a:ea typeface="+mn-ea"/>
              <a:cs typeface="+mn-cs"/>
            </a:endParaRPr>
          </a:p>
          <a:p>
            <a:r>
              <a:rPr lang="en-US" sz="1600" b="0" i="0" kern="1200" dirty="0">
                <a:solidFill>
                  <a:schemeClr val="tx2"/>
                </a:solidFill>
                <a:effectLst/>
                <a:latin typeface="+mn-lt"/>
                <a:ea typeface="+mn-ea"/>
                <a:cs typeface="+mn-cs"/>
              </a:rPr>
              <a:t>Training loss is much lower than validation loss then this means the network might be </a:t>
            </a:r>
            <a:r>
              <a:rPr lang="en-US" sz="1600" b="1" i="0" kern="1200" dirty="0">
                <a:solidFill>
                  <a:schemeClr val="tx2"/>
                </a:solidFill>
                <a:effectLst/>
                <a:latin typeface="+mn-lt"/>
                <a:ea typeface="+mn-ea"/>
                <a:cs typeface="+mn-cs"/>
              </a:rPr>
              <a:t>overfitting</a:t>
            </a:r>
          </a:p>
          <a:p>
            <a:r>
              <a:rPr lang="en-US" sz="1600" b="0" i="0" kern="1200" dirty="0">
                <a:solidFill>
                  <a:schemeClr val="tx2"/>
                </a:solidFill>
                <a:effectLst/>
                <a:latin typeface="+mn-lt"/>
                <a:ea typeface="+mn-ea"/>
                <a:cs typeface="+mn-cs"/>
              </a:rPr>
              <a:t>If your training/validation loss are about equal then your model is </a:t>
            </a:r>
            <a:r>
              <a:rPr lang="en-US" sz="1600" b="1" i="0" kern="1200" dirty="0">
                <a:solidFill>
                  <a:schemeClr val="tx2"/>
                </a:solidFill>
                <a:effectLst/>
                <a:latin typeface="+mn-lt"/>
                <a:ea typeface="+mn-ea"/>
                <a:cs typeface="+mn-cs"/>
              </a:rPr>
              <a:t>underfitting</a:t>
            </a:r>
          </a:p>
          <a:p>
            <a:r>
              <a:rPr lang="en-US" sz="1600" b="0" i="0" kern="1200" dirty="0">
                <a:solidFill>
                  <a:schemeClr val="tx2"/>
                </a:solidFill>
                <a:effectLst/>
                <a:latin typeface="+mn-lt"/>
                <a:ea typeface="+mn-ea"/>
                <a:cs typeface="+mn-cs"/>
              </a:rPr>
              <a:t>Unlike accuracy, loss is not a percentage. It is a summation of the errors made for each example in training or validation sets.</a:t>
            </a:r>
            <a:endParaRPr lang="en-US" sz="1600" b="1" i="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239333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2"/>
                </a:solidFill>
                <a:effectLst/>
                <a:latin typeface="+mn-lt"/>
                <a:ea typeface="+mn-ea"/>
                <a:cs typeface="+mn-cs"/>
              </a:rPr>
              <a:t>1- wheel odometry: wheel odometry is the simplest technique available for position estimation, it suffers from position drift due to wheel slippage</a:t>
            </a:r>
          </a:p>
          <a:p>
            <a:pPr lvl="0"/>
            <a:r>
              <a:rPr lang="en-US" sz="2000" kern="1200" dirty="0">
                <a:solidFill>
                  <a:schemeClr val="tx2"/>
                </a:solidFill>
                <a:effectLst/>
                <a:latin typeface="+mn-lt"/>
                <a:ea typeface="+mn-ea"/>
                <a:cs typeface="+mn-cs"/>
              </a:rPr>
              <a:t>2- laser/ultrasonic odometry:</a:t>
            </a:r>
            <a:r>
              <a:rPr lang="en-US" sz="1600" kern="1200" dirty="0">
                <a:solidFill>
                  <a:schemeClr val="tx2"/>
                </a:solidFill>
                <a:effectLst/>
                <a:latin typeface="+mn-lt"/>
                <a:ea typeface="+mn-ea"/>
                <a:cs typeface="+mn-cs"/>
              </a:rPr>
              <a:t> Sonar/ultrasonic sensors utilize acoustic energy to detect objects and measure distances</a:t>
            </a:r>
            <a:endParaRPr lang="en-US" sz="2000" kern="1200" dirty="0">
              <a:solidFill>
                <a:schemeClr val="tx2"/>
              </a:solidFill>
              <a:effectLst/>
              <a:latin typeface="+mn-lt"/>
              <a:ea typeface="+mn-ea"/>
              <a:cs typeface="+mn-cs"/>
            </a:endParaRPr>
          </a:p>
          <a:p>
            <a:pPr lvl="0"/>
            <a:r>
              <a:rPr lang="en-US" sz="1600" kern="1200" dirty="0">
                <a:solidFill>
                  <a:schemeClr val="tx2"/>
                </a:solidFill>
                <a:effectLst/>
                <a:latin typeface="+mn-lt"/>
                <a:ea typeface="+mn-ea"/>
                <a:cs typeface="+mn-cs"/>
              </a:rPr>
              <a:t>from the sensor to the target objects.</a:t>
            </a:r>
            <a:endParaRPr lang="en-US" sz="2000" kern="1200" dirty="0">
              <a:solidFill>
                <a:schemeClr val="tx2"/>
              </a:solidFill>
              <a:effectLst/>
              <a:latin typeface="+mn-lt"/>
              <a:ea typeface="+mn-ea"/>
              <a:cs typeface="+mn-cs"/>
            </a:endParaRPr>
          </a:p>
          <a:p>
            <a:pPr lvl="0"/>
            <a:r>
              <a:rPr lang="en-US" sz="2000" kern="1200" dirty="0">
                <a:solidFill>
                  <a:schemeClr val="tx2"/>
                </a:solidFill>
                <a:effectLst/>
                <a:latin typeface="+mn-lt"/>
                <a:ea typeface="+mn-ea"/>
                <a:cs typeface="+mn-cs"/>
              </a:rPr>
              <a:t>3- global position system (GPS):</a:t>
            </a:r>
            <a:r>
              <a:rPr lang="en-US" sz="1600" kern="1200" dirty="0">
                <a:solidFill>
                  <a:schemeClr val="tx2"/>
                </a:solidFill>
                <a:effectLst/>
                <a:latin typeface="+mn-lt"/>
                <a:ea typeface="+mn-ea"/>
                <a:cs typeface="+mn-cs"/>
              </a:rPr>
              <a:t> is the most common solution to localization as it can provide absolute position</a:t>
            </a:r>
            <a:endParaRPr lang="en-US" sz="2000" kern="1200" dirty="0">
              <a:solidFill>
                <a:schemeClr val="tx2"/>
              </a:solidFill>
              <a:effectLst/>
              <a:latin typeface="+mn-lt"/>
              <a:ea typeface="+mn-ea"/>
              <a:cs typeface="+mn-cs"/>
            </a:endParaRPr>
          </a:p>
          <a:p>
            <a:pPr lvl="0"/>
            <a:r>
              <a:rPr lang="en-US" sz="1600" kern="1200" dirty="0">
                <a:solidFill>
                  <a:schemeClr val="tx2"/>
                </a:solidFill>
                <a:effectLst/>
                <a:latin typeface="+mn-lt"/>
                <a:ea typeface="+mn-ea"/>
                <a:cs typeface="+mn-cs"/>
              </a:rPr>
              <a:t>without error accumulation, it is only effective in places with a clear view of the sky.</a:t>
            </a:r>
            <a:endParaRPr lang="en-US" sz="2000" kern="1200" dirty="0">
              <a:solidFill>
                <a:schemeClr val="tx2"/>
              </a:solidFill>
              <a:effectLst/>
              <a:latin typeface="+mn-lt"/>
              <a:ea typeface="+mn-ea"/>
              <a:cs typeface="+mn-cs"/>
            </a:endParaRPr>
          </a:p>
          <a:p>
            <a:pPr lvl="0"/>
            <a:r>
              <a:rPr lang="en-US" sz="2000" kern="1200" dirty="0">
                <a:solidFill>
                  <a:schemeClr val="tx2"/>
                </a:solidFill>
                <a:effectLst/>
                <a:latin typeface="+mn-lt"/>
                <a:ea typeface="+mn-ea"/>
                <a:cs typeface="+mn-cs"/>
              </a:rPr>
              <a:t>4- inertial navigation system (INS):</a:t>
            </a:r>
            <a:r>
              <a:rPr lang="en-US" sz="1800" kern="1200" dirty="0">
                <a:solidFill>
                  <a:schemeClr val="tx2"/>
                </a:solidFill>
                <a:effectLst/>
                <a:latin typeface="+mn-lt"/>
                <a:ea typeface="+mn-ea"/>
                <a:cs typeface="+mn-cs"/>
              </a:rPr>
              <a:t> </a:t>
            </a:r>
            <a:r>
              <a:rPr lang="en-US" sz="1600" kern="1200" dirty="0">
                <a:solidFill>
                  <a:schemeClr val="tx2"/>
                </a:solidFill>
                <a:effectLst/>
                <a:latin typeface="+mn-lt"/>
                <a:ea typeface="+mn-ea"/>
                <a:cs typeface="+mn-cs"/>
              </a:rPr>
              <a:t>highly prone to accumulating drift, and a highly precise INS is expensive and an unviable solution for commercial purposes. uses a </a:t>
            </a:r>
            <a:r>
              <a:rPr lang="en-US" sz="1600" u="sng" kern="1200" dirty="0">
                <a:solidFill>
                  <a:schemeClr val="tx2"/>
                </a:solidFill>
                <a:effectLst/>
                <a:latin typeface="+mn-lt"/>
                <a:ea typeface="+mn-ea"/>
                <a:cs typeface="+mn-cs"/>
                <a:hlinkClick r:id="rId3" tooltip="Computer"/>
              </a:rPr>
              <a:t>computer</a:t>
            </a:r>
            <a:r>
              <a:rPr lang="en-US" sz="1600" kern="1200" dirty="0">
                <a:solidFill>
                  <a:schemeClr val="tx2"/>
                </a:solidFill>
                <a:effectLst/>
                <a:latin typeface="+mn-lt"/>
                <a:ea typeface="+mn-ea"/>
                <a:cs typeface="+mn-cs"/>
              </a:rPr>
              <a:t>, motion sensors (accelerometers), rotation sensors (</a:t>
            </a:r>
            <a:r>
              <a:rPr lang="en-US" sz="1600" u="sng" kern="1200" dirty="0">
                <a:solidFill>
                  <a:schemeClr val="tx2"/>
                </a:solidFill>
                <a:effectLst/>
                <a:latin typeface="+mn-lt"/>
                <a:ea typeface="+mn-ea"/>
                <a:cs typeface="+mn-cs"/>
                <a:hlinkClick r:id="rId4" tooltip="Gyroscope"/>
              </a:rPr>
              <a:t>gyroscopes</a:t>
            </a:r>
            <a:r>
              <a:rPr lang="en-US" sz="1600" kern="1200" dirty="0">
                <a:solidFill>
                  <a:schemeClr val="tx2"/>
                </a:solidFill>
                <a:effectLst/>
                <a:latin typeface="+mn-lt"/>
                <a:ea typeface="+mn-ea"/>
                <a:cs typeface="+mn-cs"/>
              </a:rPr>
              <a:t>) and occasionally magnetic sensors (</a:t>
            </a:r>
            <a:r>
              <a:rPr lang="en-US" sz="1600" u="sng" kern="1200" dirty="0">
                <a:solidFill>
                  <a:schemeClr val="tx2"/>
                </a:solidFill>
                <a:effectLst/>
                <a:latin typeface="+mn-lt"/>
                <a:ea typeface="+mn-ea"/>
                <a:cs typeface="+mn-cs"/>
                <a:hlinkClick r:id="rId5" tooltip="Magnetometer"/>
              </a:rPr>
              <a:t>magnetometers</a:t>
            </a:r>
            <a:r>
              <a:rPr lang="en-US" sz="1600" kern="1200" dirty="0">
                <a:solidFill>
                  <a:schemeClr val="tx2"/>
                </a:solidFill>
                <a:effectLst/>
                <a:latin typeface="+mn-lt"/>
                <a:ea typeface="+mn-ea"/>
                <a:cs typeface="+mn-cs"/>
              </a:rPr>
              <a:t>), to continuously calculate by </a:t>
            </a:r>
            <a:r>
              <a:rPr lang="en-US" sz="1600" u="sng" kern="1200" dirty="0">
                <a:solidFill>
                  <a:schemeClr val="tx2"/>
                </a:solidFill>
                <a:effectLst/>
                <a:latin typeface="+mn-lt"/>
                <a:ea typeface="+mn-ea"/>
                <a:cs typeface="+mn-cs"/>
                <a:hlinkClick r:id="rId6" tooltip="Dead reckoning"/>
              </a:rPr>
              <a:t>dead reckoning</a:t>
            </a:r>
            <a:r>
              <a:rPr lang="en-US" sz="1600" kern="1200" dirty="0">
                <a:solidFill>
                  <a:schemeClr val="tx2"/>
                </a:solidFill>
                <a:effectLst/>
                <a:latin typeface="+mn-lt"/>
                <a:ea typeface="+mn-ea"/>
                <a:cs typeface="+mn-cs"/>
              </a:rPr>
              <a:t> the position, the orientation and the </a:t>
            </a:r>
            <a:r>
              <a:rPr lang="en-US" sz="1600" u="sng" kern="1200" dirty="0">
                <a:solidFill>
                  <a:schemeClr val="tx2"/>
                </a:solidFill>
                <a:effectLst/>
                <a:latin typeface="+mn-lt"/>
                <a:ea typeface="+mn-ea"/>
                <a:cs typeface="+mn-cs"/>
                <a:hlinkClick r:id="rId7" tooltip="Velocity"/>
              </a:rPr>
              <a:t>velocity</a:t>
            </a:r>
            <a:r>
              <a:rPr lang="en-US" sz="1600" kern="1200" dirty="0">
                <a:solidFill>
                  <a:schemeClr val="tx2"/>
                </a:solidFill>
                <a:effectLst/>
                <a:latin typeface="+mn-lt"/>
                <a:ea typeface="+mn-ea"/>
                <a:cs typeface="+mn-cs"/>
              </a:rPr>
              <a:t> (direction and speed of movement) of a moving object without the need for external references.</a:t>
            </a:r>
            <a:endParaRPr lang="en-US" sz="1800" kern="1200" dirty="0">
              <a:solidFill>
                <a:schemeClr val="tx2"/>
              </a:solidFill>
              <a:effectLst/>
              <a:latin typeface="+mn-lt"/>
              <a:ea typeface="+mn-ea"/>
              <a:cs typeface="+mn-cs"/>
            </a:endParaRPr>
          </a:p>
          <a:p>
            <a:r>
              <a:rPr lang="en-US" sz="1600" u="sng" kern="1200" dirty="0">
                <a:solidFill>
                  <a:schemeClr val="tx2"/>
                </a:solidFill>
                <a:effectLst/>
                <a:latin typeface="+mn-lt"/>
                <a:ea typeface="+mn-ea"/>
                <a:cs typeface="+mn-cs"/>
                <a:hlinkClick r:id="rId8"/>
              </a:rPr>
              <a:t>https://en.wikipedia.org/wiki/Inertial_navigation_system</a:t>
            </a:r>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215854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latin typeface="Times New Roman" panose="02020603050405020304" pitchFamily="18" charset="0"/>
                <a:cs typeface="Times New Roman" panose="02020603050405020304" pitchFamily="18" charset="0"/>
              </a:rPr>
              <a:t>We model reprojection errors (due to sensor noise and quantization) as zero-mean Gaussians with</a:t>
            </a: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Gauss-Newton minimization :</a:t>
            </a:r>
            <a:r>
              <a:rPr lang="en-US" sz="1600" b="0" i="0" kern="1200" dirty="0">
                <a:solidFill>
                  <a:schemeClr val="tx2"/>
                </a:solidFill>
                <a:effectLst/>
                <a:latin typeface="+mn-lt"/>
                <a:ea typeface="+mn-ea"/>
                <a:cs typeface="+mn-cs"/>
              </a:rPr>
              <a:t> To solve </a:t>
            </a:r>
            <a:r>
              <a:rPr lang="en-US" sz="1600" b="0" i="0" u="none" strike="noStrike" kern="1200" dirty="0">
                <a:solidFill>
                  <a:schemeClr val="tx2"/>
                </a:solidFill>
                <a:effectLst/>
                <a:latin typeface="+mn-lt"/>
                <a:ea typeface="+mn-ea"/>
                <a:cs typeface="+mn-cs"/>
                <a:hlinkClick r:id="rId3" tooltip="Non-linear least squares"/>
              </a:rPr>
              <a:t>non-linear least squares</a:t>
            </a:r>
            <a:r>
              <a:rPr lang="en-US" sz="1600" b="0" i="0" kern="1200" dirty="0">
                <a:solidFill>
                  <a:schemeClr val="tx2"/>
                </a:solidFill>
                <a:effectLst/>
                <a:latin typeface="+mn-lt"/>
                <a:ea typeface="+mn-ea"/>
                <a:cs typeface="+mn-cs"/>
              </a:rPr>
              <a:t> problems. It is a modification of </a:t>
            </a:r>
            <a:r>
              <a:rPr lang="en-US" sz="1600" b="0" i="0" u="none" strike="noStrike" kern="1200" dirty="0">
                <a:solidFill>
                  <a:schemeClr val="tx2"/>
                </a:solidFill>
                <a:effectLst/>
                <a:latin typeface="+mn-lt"/>
                <a:ea typeface="+mn-ea"/>
                <a:cs typeface="+mn-cs"/>
                <a:hlinkClick r:id="rId4" tooltip="Newton's method in optimization"/>
              </a:rPr>
              <a:t>Newton's method</a:t>
            </a:r>
            <a:r>
              <a:rPr lang="en-US" sz="1600" b="0" i="0" kern="1200" dirty="0">
                <a:solidFill>
                  <a:schemeClr val="tx2"/>
                </a:solidFill>
                <a:effectLst/>
                <a:latin typeface="+mn-lt"/>
                <a:ea typeface="+mn-ea"/>
                <a:cs typeface="+mn-cs"/>
              </a:rPr>
              <a:t> for finding a </a:t>
            </a:r>
            <a:r>
              <a:rPr lang="en-US" sz="1600" b="0" i="0" u="none" strike="noStrike" kern="1200" dirty="0">
                <a:solidFill>
                  <a:schemeClr val="tx2"/>
                </a:solidFill>
                <a:effectLst/>
                <a:latin typeface="+mn-lt"/>
                <a:ea typeface="+mn-ea"/>
                <a:cs typeface="+mn-cs"/>
                <a:hlinkClick r:id="rId5" tooltip="Maxima and minima"/>
              </a:rPr>
              <a:t>minimum</a:t>
            </a:r>
            <a:r>
              <a:rPr lang="en-US" sz="1600" b="0" i="0" kern="1200" dirty="0">
                <a:solidFill>
                  <a:schemeClr val="tx2"/>
                </a:solidFill>
                <a:effectLst/>
                <a:latin typeface="+mn-lt"/>
                <a:ea typeface="+mn-ea"/>
                <a:cs typeface="+mn-cs"/>
              </a:rPr>
              <a:t> of a </a:t>
            </a:r>
            <a:r>
              <a:rPr lang="en-US" sz="1600" b="0" i="0" u="none" strike="noStrike" kern="1200" dirty="0">
                <a:solidFill>
                  <a:schemeClr val="tx2"/>
                </a:solidFill>
                <a:effectLst/>
                <a:latin typeface="+mn-lt"/>
                <a:ea typeface="+mn-ea"/>
                <a:cs typeface="+mn-cs"/>
                <a:hlinkClick r:id="rId6" tooltip="Function (mathematics)"/>
              </a:rPr>
              <a:t>function</a:t>
            </a:r>
            <a:r>
              <a:rPr lang="en-US" sz="1600" b="0" i="0" u="none" strike="noStrike" kern="1200" dirty="0">
                <a:solidFill>
                  <a:schemeClr val="tx2"/>
                </a:solidFill>
                <a:effectLst/>
                <a:latin typeface="+mn-lt"/>
                <a:ea typeface="+mn-ea"/>
                <a:cs typeface="+mn-cs"/>
              </a:rPr>
              <a:t>,</a:t>
            </a:r>
            <a:r>
              <a:rPr lang="en-US" sz="1600" b="0" i="0" kern="1200" dirty="0">
                <a:solidFill>
                  <a:schemeClr val="tx2"/>
                </a:solidFill>
                <a:effectLst/>
                <a:latin typeface="+mn-lt"/>
                <a:ea typeface="+mn-ea"/>
                <a:cs typeface="+mn-cs"/>
              </a:rPr>
              <a:t> it can only be used to minimize a sum of squared function values.</a:t>
            </a:r>
          </a:p>
          <a:p>
            <a:endParaRPr lang="en-US" sz="1600" b="0" i="0" kern="1200" dirty="0">
              <a:solidFill>
                <a:schemeClr val="tx2"/>
              </a:solidFill>
              <a:effectLst/>
              <a:latin typeface="+mn-lt"/>
              <a:ea typeface="+mn-ea"/>
              <a:cs typeface="+mn-cs"/>
            </a:endParaRPr>
          </a:p>
          <a:p>
            <a:r>
              <a:rPr lang="en-US" sz="1600" b="0" i="0" kern="1200" dirty="0">
                <a:solidFill>
                  <a:schemeClr val="tx2"/>
                </a:solidFill>
                <a:effectLst/>
                <a:latin typeface="+mn-lt"/>
                <a:ea typeface="+mn-ea"/>
                <a:cs typeface="+mn-cs"/>
              </a:rPr>
              <a:t>The Gauss–Newton algorithm will be used to fit a model to some data by minimizing the sum of squares of errors between the data and model's predictions.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1521752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Mean absolute trajectory error:  averages the magnitude of the rotational or translational error of estimated poses with respect to a ground truth trajectory defined within the same navigation frame.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dirty="0">
              <a:latin typeface="Times New Roman" panose="02020603050405020304" pitchFamily="18"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Cumulative absolute trajectory error: cumulative absolute trajectory error sums rotational or translational up to a given point in a trajectory.</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Mean segment error: Averages the end-point error for all the possible segments of a given length within a trajectory, and then normalizes by the segment length</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dirty="0">
              <a:latin typeface="Times New Roman" panose="02020603050405020304" pitchFamily="18"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dirty="0">
              <a:latin typeface="Times New Roman" panose="02020603050405020304" pitchFamily="18"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29</a:t>
            </a:fld>
            <a:endParaRPr lang="en-US"/>
          </a:p>
        </p:txBody>
      </p:sp>
    </p:spTree>
    <p:extLst>
      <p:ext uri="{BB962C8B-B14F-4D97-AF65-F5344CB8AC3E}">
        <p14:creationId xmlns:p14="http://schemas.microsoft.com/office/powerpoint/2010/main" val="3112323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31</a:t>
            </a:fld>
            <a:endParaRPr lang="en-US"/>
          </a:p>
        </p:txBody>
      </p:sp>
    </p:spTree>
    <p:extLst>
      <p:ext uri="{BB962C8B-B14F-4D97-AF65-F5344CB8AC3E}">
        <p14:creationId xmlns:p14="http://schemas.microsoft.com/office/powerpoint/2010/main" val="4132869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did not compare with Dense method, I do not why…</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34</a:t>
            </a:fld>
            <a:endParaRPr lang="en-US"/>
          </a:p>
        </p:txBody>
      </p:sp>
    </p:spTree>
    <p:extLst>
      <p:ext uri="{BB962C8B-B14F-4D97-AF65-F5344CB8AC3E}">
        <p14:creationId xmlns:p14="http://schemas.microsoft.com/office/powerpoint/2010/main" val="194762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Not sure about “</a:t>
            </a:r>
            <a:r>
              <a:rPr lang="en-US" sz="1600" dirty="0">
                <a:latin typeface="Times New Roman" panose="02020603050405020304" pitchFamily="18" charset="0"/>
                <a:cs typeface="Times New Roman" panose="02020603050405020304" pitchFamily="18" charset="0"/>
              </a:rPr>
              <a:t>more accurate than GPS, INS, wheel odometry, and sonar localization”.</a:t>
            </a:r>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316436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Stereo VO, when using two or more camera.</a:t>
            </a:r>
          </a:p>
          <a:p>
            <a:r>
              <a:rPr lang="en-US" sz="1600" dirty="0">
                <a:latin typeface="Times New Roman" panose="02020603050405020304" pitchFamily="18" charset="0"/>
                <a:cs typeface="Times New Roman" panose="02020603050405020304" pitchFamily="18" charset="0"/>
              </a:rPr>
              <a:t>translation vector : represent the distance of an object that was moved from one point </a:t>
            </a:r>
            <a:r>
              <a:rPr lang="en-US" sz="1600">
                <a:latin typeface="Times New Roman" panose="02020603050405020304" pitchFamily="18" charset="0"/>
                <a:cs typeface="Times New Roman" panose="02020603050405020304" pitchFamily="18" charset="0"/>
              </a:rPr>
              <a:t>to another </a:t>
            </a:r>
            <a:r>
              <a:rPr lang="en-US" sz="1600" dirty="0">
                <a:latin typeface="Times New Roman" panose="02020603050405020304" pitchFamily="18" charset="0"/>
                <a:cs typeface="Times New Roman" panose="02020603050405020304" pitchFamily="18" charset="0"/>
              </a:rPr>
              <a:t>without changing </a:t>
            </a:r>
            <a:r>
              <a:rPr lang="en-US" sz="1600">
                <a:latin typeface="Times New Roman" panose="02020603050405020304" pitchFamily="18" charset="0"/>
                <a:cs typeface="Times New Roman" panose="02020603050405020304" pitchFamily="18" charset="0"/>
              </a:rPr>
              <a:t>the shape.</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230364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395066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it looks for feature in the image and try to match and track them in the next frame.</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601489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the original and the right without the distortion.</a:t>
            </a:r>
          </a:p>
          <a:p>
            <a:r>
              <a:rPr lang="en-US" dirty="0"/>
              <a:t>Distortion is the curve that represent in the image.</a:t>
            </a:r>
          </a:p>
          <a:p>
            <a:endParaRPr lang="en-US" dirty="0"/>
          </a:p>
          <a:p>
            <a:r>
              <a:rPr lang="en-US" sz="1600" b="0" i="0" kern="1200" dirty="0">
                <a:solidFill>
                  <a:schemeClr val="tx2"/>
                </a:solidFill>
                <a:effectLst/>
                <a:latin typeface="+mn-lt"/>
                <a:ea typeface="+mn-ea"/>
                <a:cs typeface="+mn-cs"/>
              </a:rPr>
              <a:t>“straight lines in a scene remain straight in an image” as in Wikipedia.</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48388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6766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Rectifying : </a:t>
            </a:r>
            <a:r>
              <a:rPr lang="en-US" sz="1600" b="0" i="0" kern="1200" dirty="0">
                <a:solidFill>
                  <a:schemeClr val="tx2"/>
                </a:solidFill>
                <a:effectLst/>
                <a:latin typeface="+mn-lt"/>
                <a:ea typeface="+mn-ea"/>
                <a:cs typeface="+mn-cs"/>
              </a:rPr>
              <a:t>all the </a:t>
            </a:r>
            <a:r>
              <a:rPr lang="en-US" sz="1600" b="0" i="0" kern="1200" dirty="0" err="1">
                <a:solidFill>
                  <a:schemeClr val="tx2"/>
                </a:solidFill>
                <a:effectLst/>
                <a:latin typeface="+mn-lt"/>
                <a:ea typeface="+mn-ea"/>
                <a:cs typeface="+mn-cs"/>
              </a:rPr>
              <a:t>epipolar</a:t>
            </a:r>
            <a:r>
              <a:rPr lang="en-US" sz="1600" b="0" i="0" kern="1200" dirty="0">
                <a:solidFill>
                  <a:schemeClr val="tx2"/>
                </a:solidFill>
                <a:effectLst/>
                <a:latin typeface="+mn-lt"/>
                <a:ea typeface="+mn-ea"/>
                <a:cs typeface="+mn-cs"/>
              </a:rPr>
              <a:t> lines become parallel to the horizontal, and the disparity computation step needs to perform its search for matching blocks only in one direction.</a:t>
            </a:r>
          </a:p>
          <a:p>
            <a:endParaRPr lang="en-US" sz="1600" b="0" i="0" kern="1200" dirty="0">
              <a:solidFill>
                <a:schemeClr val="tx2"/>
              </a:solidFill>
              <a:effectLst/>
              <a:latin typeface="+mn-lt"/>
              <a:ea typeface="+mn-ea"/>
              <a:cs typeface="+mn-cs"/>
            </a:endParaRPr>
          </a:p>
          <a:p>
            <a:r>
              <a:rPr lang="en-US" sz="1600" b="0" i="0" kern="1200" dirty="0">
                <a:solidFill>
                  <a:schemeClr val="tx2"/>
                </a:solidFill>
                <a:effectLst/>
                <a:latin typeface="+mn-lt"/>
                <a:ea typeface="+mn-ea"/>
                <a:cs typeface="+mn-cs"/>
              </a:rPr>
              <a:t>The left side it the combination of the two original images (before rectifying), the right side after the rectifying.</a:t>
            </a:r>
            <a:endParaRPr lang="en-US" dirty="0"/>
          </a:p>
          <a:p>
            <a:endParaRPr lang="en-US" dirty="0"/>
          </a:p>
          <a:p>
            <a:r>
              <a:rPr lang="en-US" sz="1600" b="0" i="0" kern="1200" dirty="0" err="1">
                <a:solidFill>
                  <a:schemeClr val="tx2"/>
                </a:solidFill>
                <a:effectLst/>
                <a:latin typeface="+mn-lt"/>
                <a:ea typeface="+mn-ea"/>
                <a:cs typeface="+mn-cs"/>
              </a:rPr>
              <a:t>epipolar</a:t>
            </a:r>
            <a:r>
              <a:rPr lang="en-US" sz="1600" b="0" i="0" kern="1200" dirty="0">
                <a:solidFill>
                  <a:schemeClr val="tx2"/>
                </a:solidFill>
                <a:effectLst/>
                <a:latin typeface="+mn-lt"/>
                <a:ea typeface="+mn-ea"/>
                <a:cs typeface="+mn-cs"/>
              </a:rPr>
              <a:t> lines :</a:t>
            </a:r>
            <a:endParaRPr lang="en-US" dirty="0"/>
          </a:p>
          <a:p>
            <a:r>
              <a:rPr lang="en-US" dirty="0"/>
              <a:t>https://www8.cs.umu.se/kurser/TDBD19/VT05/epipolar-4.pdf</a:t>
            </a:r>
          </a:p>
          <a:p>
            <a:endParaRPr lang="en-US"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2742895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4/16/2018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4/16/2018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1972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a:p>
        </p:txBody>
      </p:sp>
      <p:sp>
        <p:nvSpPr>
          <p:cNvPr id="5" name="Rectangle 4"/>
          <p:cNvSpPr/>
          <p:nvPr/>
        </p:nvSpPr>
        <p:spPr>
          <a:xfrm>
            <a:off x="571352" y="1196975"/>
            <a:ext cx="11617474" cy="285750"/>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de-CH" sz="2400"/>
          </a:p>
        </p:txBody>
      </p:sp>
      <p:pic>
        <p:nvPicPr>
          <p:cNvPr id="6" name="AudiLogo_Ohp" descr="AudiMarkenzeichen_ohp"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05972" y="158750"/>
            <a:ext cx="113212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Logo_SW" descr="AudGR_25_SW-pdf"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77431" y="25400"/>
            <a:ext cx="157862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60"/>
          <p:cNvSpPr>
            <a:spLocks/>
          </p:cNvSpPr>
          <p:nvPr userDrawn="1"/>
        </p:nvSpPr>
        <p:spPr bwMode="auto">
          <a:xfrm>
            <a:off x="6349" y="0"/>
            <a:ext cx="0" cy="0"/>
          </a:xfrm>
          <a:custGeom>
            <a:avLst/>
            <a:gdLst>
              <a:gd name="T0" fmla="*/ 0 w 3296"/>
              <a:gd name="T1" fmla="*/ 0 h 1178"/>
              <a:gd name="T2" fmla="*/ 0 w 3296"/>
              <a:gd name="T3" fmla="*/ 0 h 1178"/>
              <a:gd name="T4" fmla="*/ 0 w 3296"/>
              <a:gd name="T5" fmla="*/ 0 h 1178"/>
              <a:gd name="T6" fmla="*/ 0 w 3296"/>
              <a:gd name="T7" fmla="*/ 0 h 1178"/>
              <a:gd name="T8" fmla="*/ 0 w 3296"/>
              <a:gd name="T9" fmla="*/ 0 h 1178"/>
              <a:gd name="T10" fmla="*/ 0 w 3296"/>
              <a:gd name="T11" fmla="*/ 0 h 1178"/>
              <a:gd name="T12" fmla="*/ 0 w 3296"/>
              <a:gd name="T13" fmla="*/ 0 h 1178"/>
              <a:gd name="T14" fmla="*/ 0 w 3296"/>
              <a:gd name="T15" fmla="*/ 0 h 1178"/>
              <a:gd name="T16" fmla="*/ 0 w 3296"/>
              <a:gd name="T17" fmla="*/ 0 h 1178"/>
              <a:gd name="T18" fmla="*/ 0 w 3296"/>
              <a:gd name="T19" fmla="*/ 0 h 1178"/>
              <a:gd name="T20" fmla="*/ 0 w 3296"/>
              <a:gd name="T21" fmla="*/ 0 h 1178"/>
              <a:gd name="T22" fmla="*/ 0 w 3296"/>
              <a:gd name="T23" fmla="*/ 0 h 1178"/>
              <a:gd name="T24" fmla="*/ 0 w 3296"/>
              <a:gd name="T25" fmla="*/ 0 h 1178"/>
              <a:gd name="T26" fmla="*/ 0 w 3296"/>
              <a:gd name="T27" fmla="*/ 0 h 1178"/>
              <a:gd name="T28" fmla="*/ 0 w 3296"/>
              <a:gd name="T29" fmla="*/ 0 h 1178"/>
              <a:gd name="T30" fmla="*/ 0 w 3296"/>
              <a:gd name="T31" fmla="*/ 0 h 1178"/>
              <a:gd name="T32" fmla="*/ 0 w 3296"/>
              <a:gd name="T33" fmla="*/ 0 h 1178"/>
              <a:gd name="T34" fmla="*/ 0 w 3296"/>
              <a:gd name="T35" fmla="*/ 0 h 1178"/>
              <a:gd name="T36" fmla="*/ 0 w 3296"/>
              <a:gd name="T37" fmla="*/ 0 h 1178"/>
              <a:gd name="T38" fmla="*/ 0 w 3296"/>
              <a:gd name="T39" fmla="*/ 0 h 1178"/>
              <a:gd name="T40" fmla="*/ 0 w 3296"/>
              <a:gd name="T41" fmla="*/ 0 h 1178"/>
              <a:gd name="T42" fmla="*/ 0 w 3296"/>
              <a:gd name="T43" fmla="*/ 0 h 1178"/>
              <a:gd name="T44" fmla="*/ 0 w 3296"/>
              <a:gd name="T45" fmla="*/ 0 h 1178"/>
              <a:gd name="T46" fmla="*/ 0 w 3296"/>
              <a:gd name="T47" fmla="*/ 0 h 1178"/>
              <a:gd name="T48" fmla="*/ 0 w 3296"/>
              <a:gd name="T49" fmla="*/ 0 h 1178"/>
              <a:gd name="T50" fmla="*/ 0 w 3296"/>
              <a:gd name="T51" fmla="*/ 0 h 1178"/>
              <a:gd name="T52" fmla="*/ 0 w 3296"/>
              <a:gd name="T53" fmla="*/ 0 h 1178"/>
              <a:gd name="T54" fmla="*/ 0 w 3296"/>
              <a:gd name="T55" fmla="*/ 0 h 11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6" h="1178">
                <a:moveTo>
                  <a:pt x="9" y="1127"/>
                </a:moveTo>
                <a:lnTo>
                  <a:pt x="240" y="2"/>
                </a:lnTo>
                <a:lnTo>
                  <a:pt x="2656" y="2"/>
                </a:lnTo>
                <a:lnTo>
                  <a:pt x="2566" y="436"/>
                </a:lnTo>
                <a:lnTo>
                  <a:pt x="2830" y="436"/>
                </a:lnTo>
                <a:lnTo>
                  <a:pt x="2922" y="0"/>
                </a:lnTo>
                <a:lnTo>
                  <a:pt x="3296" y="2"/>
                </a:lnTo>
                <a:lnTo>
                  <a:pt x="3052" y="1176"/>
                </a:lnTo>
                <a:lnTo>
                  <a:pt x="2678" y="1176"/>
                </a:lnTo>
                <a:lnTo>
                  <a:pt x="2772" y="714"/>
                </a:lnTo>
                <a:lnTo>
                  <a:pt x="2510" y="716"/>
                </a:lnTo>
                <a:lnTo>
                  <a:pt x="2412" y="1176"/>
                </a:lnTo>
                <a:lnTo>
                  <a:pt x="2026" y="1176"/>
                </a:lnTo>
                <a:lnTo>
                  <a:pt x="2206" y="298"/>
                </a:lnTo>
                <a:lnTo>
                  <a:pt x="1860" y="300"/>
                </a:lnTo>
                <a:lnTo>
                  <a:pt x="1680" y="1176"/>
                </a:lnTo>
                <a:lnTo>
                  <a:pt x="1284" y="1178"/>
                </a:lnTo>
                <a:lnTo>
                  <a:pt x="1468" y="299"/>
                </a:lnTo>
                <a:lnTo>
                  <a:pt x="582" y="298"/>
                </a:lnTo>
                <a:lnTo>
                  <a:pt x="548" y="452"/>
                </a:lnTo>
                <a:lnTo>
                  <a:pt x="1095" y="454"/>
                </a:lnTo>
                <a:lnTo>
                  <a:pt x="1040" y="716"/>
                </a:lnTo>
                <a:lnTo>
                  <a:pt x="496" y="714"/>
                </a:lnTo>
                <a:lnTo>
                  <a:pt x="464" y="872"/>
                </a:lnTo>
                <a:lnTo>
                  <a:pt x="1030" y="872"/>
                </a:lnTo>
                <a:lnTo>
                  <a:pt x="968" y="1176"/>
                </a:lnTo>
                <a:lnTo>
                  <a:pt x="0" y="1178"/>
                </a:lnTo>
                <a:lnTo>
                  <a:pt x="9" y="1127"/>
                </a:lnTo>
                <a:close/>
              </a:path>
            </a:pathLst>
          </a:custGeom>
          <a:solidFill>
            <a:srgbClr val="4D4D4D"/>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92075" tIns="46038" rIns="92075" bIns="46038"/>
          <a:lstStyle/>
          <a:p>
            <a:endParaRPr lang="de-CH" sz="2400"/>
          </a:p>
        </p:txBody>
      </p:sp>
      <p:sp>
        <p:nvSpPr>
          <p:cNvPr id="10" name="Rectangle 165"/>
          <p:cNvSpPr>
            <a:spLocks noChangeArrowheads="1"/>
          </p:cNvSpPr>
          <p:nvPr userDrawn="1"/>
        </p:nvSpPr>
        <p:spPr bwMode="auto">
          <a:xfrm>
            <a:off x="1487630" y="330200"/>
            <a:ext cx="745719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r" eaLnBrk="0" hangingPunct="0"/>
            <a:endParaRPr lang="de-DE" sz="1600" b="0" i="1">
              <a:solidFill>
                <a:srgbClr val="FFFFFF"/>
              </a:solidFill>
            </a:endParaRPr>
          </a:p>
        </p:txBody>
      </p:sp>
      <p:sp>
        <p:nvSpPr>
          <p:cNvPr id="9" name="Title 8"/>
          <p:cNvSpPr>
            <a:spLocks noGrp="1"/>
          </p:cNvSpPr>
          <p:nvPr>
            <p:ph type="ctrTitle"/>
          </p:nvPr>
        </p:nvSpPr>
        <p:spPr>
          <a:xfrm>
            <a:off x="914162" y="1527802"/>
            <a:ext cx="10360501" cy="1829761"/>
          </a:xfrm>
        </p:spPr>
        <p:txBody>
          <a:bodyPr anchor="b"/>
          <a:lstStyle>
            <a:lvl1pPr algn="r">
              <a:defRPr sz="3600" b="1">
                <a:solidFill>
                  <a:schemeClr val="tx2"/>
                </a:solidFill>
                <a:effectLst/>
                <a:latin typeface="Verdana" pitchFamily="34" charset="0"/>
                <a:ea typeface="Verdana" pitchFamily="34" charset="0"/>
                <a:cs typeface="Verdana" pitchFamily="34" charset="0"/>
              </a:defRPr>
            </a:lvl1pPr>
            <a:extLst/>
          </a:lstStyle>
          <a:p>
            <a:r>
              <a:rPr lang="en-US" dirty="0"/>
              <a:t>Click to edit Master title style</a:t>
            </a:r>
          </a:p>
        </p:txBody>
      </p:sp>
      <p:sp>
        <p:nvSpPr>
          <p:cNvPr id="17" name="Subtitle 16"/>
          <p:cNvSpPr>
            <a:spLocks noGrp="1"/>
          </p:cNvSpPr>
          <p:nvPr>
            <p:ph type="subTitle" idx="1"/>
          </p:nvPr>
        </p:nvSpPr>
        <p:spPr>
          <a:xfrm>
            <a:off x="914162" y="3643314"/>
            <a:ext cx="10360501"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12" name="TextBox 17"/>
          <p:cNvSpPr txBox="1">
            <a:spLocks noChangeArrowheads="1"/>
          </p:cNvSpPr>
          <p:nvPr userDrawn="1"/>
        </p:nvSpPr>
        <p:spPr bwMode="auto">
          <a:xfrm>
            <a:off x="1438568" y="6563169"/>
            <a:ext cx="74142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r>
              <a:rPr lang="de-CH" sz="1200" b="0" dirty="0">
                <a:solidFill>
                  <a:schemeClr val="bg1">
                    <a:lumMod val="50000"/>
                  </a:schemeClr>
                </a:solidFill>
              </a:rPr>
              <a:t>Copyright of Davide Scaramuzza - davide.scaramuzza@ieee.org - https://sites.google.com/site/scarabotix/</a:t>
            </a:r>
          </a:p>
        </p:txBody>
      </p:sp>
    </p:spTree>
    <p:extLst>
      <p:ext uri="{BB962C8B-B14F-4D97-AF65-F5344CB8AC3E}">
        <p14:creationId xmlns:p14="http://schemas.microsoft.com/office/powerpoint/2010/main" val="1760664870"/>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071546"/>
            <a:ext cx="10969943" cy="5286412"/>
          </a:xfrm>
        </p:spPr>
        <p:txBody>
          <a:bodyPr/>
          <a:lstStyle>
            <a:lvl1pPr>
              <a:buFont typeface="Wingdings" pitchFamily="2" charset="2"/>
              <a:buChar char="Ø"/>
              <a:defRPr/>
            </a:lvl1pPr>
            <a:lvl2pPr marL="620713" indent="-228600">
              <a:buFont typeface="Wingdings" pitchFamily="2" charset="2"/>
              <a:buChar char="§"/>
              <a:defRPr/>
            </a:lvl2pPr>
            <a:lvl3pPr marL="858838" indent="-228600">
              <a:buFont typeface="Wingdings" pitchFamily="2" charset="2"/>
              <a:buChar char="§"/>
              <a:defRPr/>
            </a:lvl3pPr>
            <a:lvl4pPr marL="1143000" indent="-228600">
              <a:buFont typeface="Wingdings" pitchFamily="2" charset="2"/>
              <a:buChar char="§"/>
              <a:defRPr/>
            </a:lvl4pPr>
            <a:lvl5pPr marL="1371600" indent="-228600">
              <a:buFont typeface="Wingdings" pitchFamily="2" charset="2"/>
              <a:buChar char="§"/>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609441" y="116632"/>
            <a:ext cx="10969943" cy="714380"/>
          </a:xfrm>
        </p:spPr>
        <p:txBody>
          <a:bodyPr rtlCol="0"/>
          <a:lstStyle>
            <a:lvl1pPr>
              <a:defRPr baseline="0">
                <a:solidFill>
                  <a:schemeClr val="tx1"/>
                </a:solidFill>
                <a:latin typeface="Gill Sans"/>
              </a:defRPr>
            </a:lvl1pPr>
            <a:extLst/>
          </a:lstStyle>
          <a:p>
            <a:r>
              <a:rPr lang="en-US" dirty="0"/>
              <a:t>Click to edit Master title style</a:t>
            </a:r>
          </a:p>
        </p:txBody>
      </p:sp>
    </p:spTree>
    <p:extLst>
      <p:ext uri="{BB962C8B-B14F-4D97-AF65-F5344CB8AC3E}">
        <p14:creationId xmlns:p14="http://schemas.microsoft.com/office/powerpoint/2010/main" val="2032579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441" y="357166"/>
            <a:ext cx="10969943" cy="714380"/>
          </a:xfrm>
        </p:spPr>
        <p:txBody>
          <a:bodyPr/>
          <a:lstStyle/>
          <a:p>
            <a:r>
              <a:rPr lang="en-US" dirty="0"/>
              <a:t>Click to edit Master title style</a:t>
            </a:r>
            <a:endParaRPr lang="de-CH" dirty="0"/>
          </a:p>
        </p:txBody>
      </p:sp>
      <p:sp>
        <p:nvSpPr>
          <p:cNvPr id="8" name="Content Placeholder 2"/>
          <p:cNvSpPr>
            <a:spLocks noGrp="1"/>
          </p:cNvSpPr>
          <p:nvPr>
            <p:ph idx="1"/>
          </p:nvPr>
        </p:nvSpPr>
        <p:spPr>
          <a:xfrm>
            <a:off x="609443" y="1071546"/>
            <a:ext cx="5199295" cy="5286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6284865" y="1071546"/>
            <a:ext cx="5237424" cy="5286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145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360" y="114300"/>
            <a:ext cx="11833318" cy="838200"/>
          </a:xfrm>
        </p:spPr>
        <p:txBody>
          <a:bodyPr/>
          <a:lstStyle/>
          <a:p>
            <a:r>
              <a:rPr lang="en-US" dirty="0"/>
              <a:t>Click to edit Master title style</a:t>
            </a:r>
          </a:p>
        </p:txBody>
      </p:sp>
      <p:sp>
        <p:nvSpPr>
          <p:cNvPr id="3" name="Content Placeholder 2"/>
          <p:cNvSpPr>
            <a:spLocks noGrp="1"/>
          </p:cNvSpPr>
          <p:nvPr>
            <p:ph sz="half" idx="1"/>
          </p:nvPr>
        </p:nvSpPr>
        <p:spPr>
          <a:xfrm>
            <a:off x="203147" y="1143000"/>
            <a:ext cx="578969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6773" y="1143000"/>
            <a:ext cx="5688118" cy="529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4482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Footer Placeholder 2"/>
          <p:cNvSpPr>
            <a:spLocks noGrp="1"/>
          </p:cNvSpPr>
          <p:nvPr>
            <p:ph type="ftr" sz="quarter" idx="10"/>
          </p:nvPr>
        </p:nvSpPr>
        <p:spPr>
          <a:xfrm>
            <a:off x="3119155" y="42863"/>
            <a:ext cx="9069671" cy="361950"/>
          </a:xfrm>
          <a:prstGeom prst="rect">
            <a:avLst/>
          </a:prstGeom>
        </p:spPr>
        <p:txBody>
          <a:bodyPr/>
          <a:lstStyle>
            <a:lvl1pPr>
              <a:defRPr/>
            </a:lvl1pPr>
          </a:lstStyle>
          <a:p>
            <a:pPr>
              <a:defRPr/>
            </a:pPr>
            <a:r>
              <a:rPr lang="en-US"/>
              <a:t>4b - Perception - Uncertainty</a:t>
            </a:r>
          </a:p>
        </p:txBody>
      </p:sp>
      <p:sp>
        <p:nvSpPr>
          <p:cNvPr id="4" name="Slide Number Placeholder 3"/>
          <p:cNvSpPr>
            <a:spLocks noGrp="1"/>
          </p:cNvSpPr>
          <p:nvPr>
            <p:ph type="sldNum" sz="quarter" idx="11"/>
          </p:nvPr>
        </p:nvSpPr>
        <p:spPr>
          <a:xfrm>
            <a:off x="-48670" y="268288"/>
            <a:ext cx="863376" cy="639762"/>
          </a:xfrm>
          <a:prstGeom prst="rect">
            <a:avLst/>
          </a:prstGeom>
        </p:spPr>
        <p:txBody>
          <a:bodyPr/>
          <a:lstStyle>
            <a:lvl1pPr eaLnBrk="0" hangingPunct="0">
              <a:defRPr sz="1400" b="0"/>
            </a:lvl1pPr>
          </a:lstStyle>
          <a:p>
            <a:pPr>
              <a:defRPr/>
            </a:pPr>
            <a:r>
              <a:rPr lang="en-US"/>
              <a:t>4b</a:t>
            </a:r>
          </a:p>
          <a:p>
            <a:pPr>
              <a:defRPr/>
            </a:pPr>
            <a:fld id="{C34DA176-0C3F-4BC2-B312-5E896E822B37}" type="slidenum">
              <a:rPr lang="en-US"/>
              <a:pPr>
                <a:defRPr/>
              </a:pPr>
              <a:t>‹#›</a:t>
            </a:fld>
            <a:endParaRPr lang="en-US"/>
          </a:p>
        </p:txBody>
      </p:sp>
    </p:spTree>
    <p:extLst>
      <p:ext uri="{BB962C8B-B14F-4D97-AF65-F5344CB8AC3E}">
        <p14:creationId xmlns:p14="http://schemas.microsoft.com/office/powerpoint/2010/main" val="183025105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203147" y="152400"/>
            <a:ext cx="11782531" cy="1143000"/>
          </a:xfrm>
        </p:spPr>
        <p:txBody>
          <a:bodyPr/>
          <a:lstStyle>
            <a:lvl1pPr>
              <a:defRPr sz="3800" b="0">
                <a:solidFill>
                  <a:schemeClr val="tx1"/>
                </a:solidFill>
                <a:latin typeface="Gill Sans MT" pitchFamily="34" charset="0"/>
              </a:defRPr>
            </a:lvl1pPr>
          </a:lstStyle>
          <a:p>
            <a:r>
              <a:rPr lang="en-US" dirty="0"/>
              <a:t>Click to edit Master title style</a:t>
            </a:r>
          </a:p>
        </p:txBody>
      </p:sp>
      <p:sp>
        <p:nvSpPr>
          <p:cNvPr id="6" name="Content Placeholder 2"/>
          <p:cNvSpPr>
            <a:spLocks noGrp="1"/>
          </p:cNvSpPr>
          <p:nvPr>
            <p:ph idx="1"/>
          </p:nvPr>
        </p:nvSpPr>
        <p:spPr>
          <a:xfrm>
            <a:off x="207380" y="1409700"/>
            <a:ext cx="11778299" cy="5295900"/>
          </a:xfrm>
        </p:spPr>
        <p:txBody>
          <a:bodyPr/>
          <a:lstStyle>
            <a:lvl1pPr>
              <a:buClrTx/>
              <a:buFont typeface="Wingdings" pitchFamily="2" charset="2"/>
              <a:buChar char="Ø"/>
              <a:defRPr sz="2400">
                <a:latin typeface="Times" pitchFamily="18" charset="0"/>
                <a:cs typeface="Times" pitchFamily="18" charset="0"/>
              </a:defRPr>
            </a:lvl1pPr>
            <a:lvl2pPr>
              <a:defRPr>
                <a:latin typeface="Times" pitchFamily="18" charset="0"/>
                <a:cs typeface="Times" pitchFamily="18" charset="0"/>
              </a:defRPr>
            </a:lvl2pPr>
            <a:lvl3pPr>
              <a:defRPr>
                <a:latin typeface="Times" pitchFamily="18" charset="0"/>
                <a:cs typeface="Times" pitchFamily="18" charset="0"/>
              </a:defRPr>
            </a:lvl3pPr>
            <a:lvl4pPr>
              <a:defRPr>
                <a:latin typeface="Times" pitchFamily="18" charset="0"/>
                <a:cs typeface="Times" pitchFamily="18" charset="0"/>
              </a:defRPr>
            </a:lvl4pPr>
            <a:lvl5pPr>
              <a:defRPr>
                <a:latin typeface="Times" pitchFamily="18" charset="0"/>
                <a:cs typeface="Times"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462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4/16/2018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4/16/2018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4/16/2018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4/16/2018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4/16/2018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4/16/2018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4/16/2018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4/16/2018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441" y="357189"/>
            <a:ext cx="10969943" cy="714375"/>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6147" name="Text Placeholder 29"/>
          <p:cNvSpPr>
            <a:spLocks noGrp="1"/>
          </p:cNvSpPr>
          <p:nvPr>
            <p:ph type="body" idx="1"/>
          </p:nvPr>
        </p:nvSpPr>
        <p:spPr bwMode="auto">
          <a:xfrm>
            <a:off x="609441" y="1071563"/>
            <a:ext cx="10969943"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a:xfrm>
            <a:off x="571352" y="928689"/>
            <a:ext cx="11617474" cy="142875"/>
          </a:xfrm>
          <a:prstGeom prst="rect">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de-CH" sz="2400"/>
          </a:p>
        </p:txBody>
      </p:sp>
      <p:sp>
        <p:nvSpPr>
          <p:cNvPr id="6149" name="HeadLabel"/>
          <p:cNvSpPr>
            <a:spLocks noChangeAspect="1" noChangeArrowheads="1"/>
          </p:cNvSpPr>
          <p:nvPr userDrawn="1"/>
        </p:nvSpPr>
        <p:spPr bwMode="auto">
          <a:xfrm>
            <a:off x="490939" y="-3175"/>
            <a:ext cx="9922466"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0" hangingPunct="0"/>
            <a:endParaRPr lang="de-DE" sz="2400" b="0">
              <a:solidFill>
                <a:srgbClr val="4D4D4D"/>
              </a:solidFill>
            </a:endParaRPr>
          </a:p>
        </p:txBody>
      </p:sp>
      <p:sp>
        <p:nvSpPr>
          <p:cNvPr id="6150" name="Freeform 130"/>
          <p:cNvSpPr>
            <a:spLocks/>
          </p:cNvSpPr>
          <p:nvPr userDrawn="1"/>
        </p:nvSpPr>
        <p:spPr bwMode="auto">
          <a:xfrm>
            <a:off x="6349" y="0"/>
            <a:ext cx="0" cy="0"/>
          </a:xfrm>
          <a:custGeom>
            <a:avLst/>
            <a:gdLst>
              <a:gd name="T0" fmla="*/ 0 w 3296"/>
              <a:gd name="T1" fmla="*/ 0 h 1178"/>
              <a:gd name="T2" fmla="*/ 0 w 3296"/>
              <a:gd name="T3" fmla="*/ 0 h 1178"/>
              <a:gd name="T4" fmla="*/ 0 w 3296"/>
              <a:gd name="T5" fmla="*/ 0 h 1178"/>
              <a:gd name="T6" fmla="*/ 0 w 3296"/>
              <a:gd name="T7" fmla="*/ 0 h 1178"/>
              <a:gd name="T8" fmla="*/ 0 w 3296"/>
              <a:gd name="T9" fmla="*/ 0 h 1178"/>
              <a:gd name="T10" fmla="*/ 0 w 3296"/>
              <a:gd name="T11" fmla="*/ 0 h 1178"/>
              <a:gd name="T12" fmla="*/ 0 w 3296"/>
              <a:gd name="T13" fmla="*/ 0 h 1178"/>
              <a:gd name="T14" fmla="*/ 0 w 3296"/>
              <a:gd name="T15" fmla="*/ 0 h 1178"/>
              <a:gd name="T16" fmla="*/ 0 w 3296"/>
              <a:gd name="T17" fmla="*/ 0 h 1178"/>
              <a:gd name="T18" fmla="*/ 0 w 3296"/>
              <a:gd name="T19" fmla="*/ 0 h 1178"/>
              <a:gd name="T20" fmla="*/ 0 w 3296"/>
              <a:gd name="T21" fmla="*/ 0 h 1178"/>
              <a:gd name="T22" fmla="*/ 0 w 3296"/>
              <a:gd name="T23" fmla="*/ 0 h 1178"/>
              <a:gd name="T24" fmla="*/ 0 w 3296"/>
              <a:gd name="T25" fmla="*/ 0 h 1178"/>
              <a:gd name="T26" fmla="*/ 0 w 3296"/>
              <a:gd name="T27" fmla="*/ 0 h 1178"/>
              <a:gd name="T28" fmla="*/ 0 w 3296"/>
              <a:gd name="T29" fmla="*/ 0 h 1178"/>
              <a:gd name="T30" fmla="*/ 0 w 3296"/>
              <a:gd name="T31" fmla="*/ 0 h 1178"/>
              <a:gd name="T32" fmla="*/ 0 w 3296"/>
              <a:gd name="T33" fmla="*/ 0 h 1178"/>
              <a:gd name="T34" fmla="*/ 0 w 3296"/>
              <a:gd name="T35" fmla="*/ 0 h 1178"/>
              <a:gd name="T36" fmla="*/ 0 w 3296"/>
              <a:gd name="T37" fmla="*/ 0 h 1178"/>
              <a:gd name="T38" fmla="*/ 0 w 3296"/>
              <a:gd name="T39" fmla="*/ 0 h 1178"/>
              <a:gd name="T40" fmla="*/ 0 w 3296"/>
              <a:gd name="T41" fmla="*/ 0 h 1178"/>
              <a:gd name="T42" fmla="*/ 0 w 3296"/>
              <a:gd name="T43" fmla="*/ 0 h 1178"/>
              <a:gd name="T44" fmla="*/ 0 w 3296"/>
              <a:gd name="T45" fmla="*/ 0 h 1178"/>
              <a:gd name="T46" fmla="*/ 0 w 3296"/>
              <a:gd name="T47" fmla="*/ 0 h 1178"/>
              <a:gd name="T48" fmla="*/ 0 w 3296"/>
              <a:gd name="T49" fmla="*/ 0 h 1178"/>
              <a:gd name="T50" fmla="*/ 0 w 3296"/>
              <a:gd name="T51" fmla="*/ 0 h 1178"/>
              <a:gd name="T52" fmla="*/ 0 w 3296"/>
              <a:gd name="T53" fmla="*/ 0 h 1178"/>
              <a:gd name="T54" fmla="*/ 0 w 3296"/>
              <a:gd name="T55" fmla="*/ 0 h 11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6" h="1178">
                <a:moveTo>
                  <a:pt x="9" y="1127"/>
                </a:moveTo>
                <a:lnTo>
                  <a:pt x="240" y="2"/>
                </a:lnTo>
                <a:lnTo>
                  <a:pt x="2656" y="2"/>
                </a:lnTo>
                <a:lnTo>
                  <a:pt x="2566" y="436"/>
                </a:lnTo>
                <a:lnTo>
                  <a:pt x="2830" y="436"/>
                </a:lnTo>
                <a:lnTo>
                  <a:pt x="2922" y="0"/>
                </a:lnTo>
                <a:lnTo>
                  <a:pt x="3296" y="2"/>
                </a:lnTo>
                <a:lnTo>
                  <a:pt x="3052" y="1176"/>
                </a:lnTo>
                <a:lnTo>
                  <a:pt x="2678" y="1176"/>
                </a:lnTo>
                <a:lnTo>
                  <a:pt x="2772" y="714"/>
                </a:lnTo>
                <a:lnTo>
                  <a:pt x="2510" y="716"/>
                </a:lnTo>
                <a:lnTo>
                  <a:pt x="2412" y="1176"/>
                </a:lnTo>
                <a:lnTo>
                  <a:pt x="2026" y="1176"/>
                </a:lnTo>
                <a:lnTo>
                  <a:pt x="2206" y="298"/>
                </a:lnTo>
                <a:lnTo>
                  <a:pt x="1860" y="300"/>
                </a:lnTo>
                <a:lnTo>
                  <a:pt x="1680" y="1176"/>
                </a:lnTo>
                <a:lnTo>
                  <a:pt x="1284" y="1178"/>
                </a:lnTo>
                <a:lnTo>
                  <a:pt x="1468" y="299"/>
                </a:lnTo>
                <a:lnTo>
                  <a:pt x="582" y="298"/>
                </a:lnTo>
                <a:lnTo>
                  <a:pt x="548" y="452"/>
                </a:lnTo>
                <a:lnTo>
                  <a:pt x="1095" y="454"/>
                </a:lnTo>
                <a:lnTo>
                  <a:pt x="1040" y="716"/>
                </a:lnTo>
                <a:lnTo>
                  <a:pt x="496" y="714"/>
                </a:lnTo>
                <a:lnTo>
                  <a:pt x="464" y="872"/>
                </a:lnTo>
                <a:lnTo>
                  <a:pt x="1030" y="872"/>
                </a:lnTo>
                <a:lnTo>
                  <a:pt x="968" y="1176"/>
                </a:lnTo>
                <a:lnTo>
                  <a:pt x="0" y="1178"/>
                </a:lnTo>
                <a:lnTo>
                  <a:pt x="9" y="1127"/>
                </a:lnTo>
                <a:close/>
              </a:path>
            </a:pathLst>
          </a:custGeom>
          <a:solidFill>
            <a:srgbClr val="4D4D4D"/>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92075" tIns="46038" rIns="92075" bIns="46038"/>
          <a:lstStyle/>
          <a:p>
            <a:endParaRPr lang="de-CH" sz="2400"/>
          </a:p>
        </p:txBody>
      </p:sp>
      <p:pic>
        <p:nvPicPr>
          <p:cNvPr id="6151" name="AudiLogo_Ohp" descr="AudiMarkenzeichen_ohp" hidden="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605972" y="158750"/>
            <a:ext cx="113212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AudiLogo_SW" descr="AudGR_25_SW-pdf" hidden="1"/>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377431" y="25400"/>
            <a:ext cx="157862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7"/>
          <p:cNvSpPr txBox="1">
            <a:spLocks noChangeArrowheads="1"/>
          </p:cNvSpPr>
          <p:nvPr userDrawn="1"/>
        </p:nvSpPr>
        <p:spPr bwMode="auto">
          <a:xfrm>
            <a:off x="1438568" y="6563169"/>
            <a:ext cx="74142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r>
              <a:rPr lang="de-CH" sz="1200" b="0" dirty="0">
                <a:solidFill>
                  <a:schemeClr val="bg1">
                    <a:lumMod val="50000"/>
                  </a:schemeClr>
                </a:solidFill>
              </a:rPr>
              <a:t>Copyright of Davide Scaramuzza - davide.scaramuzza@ieee.org - https://sites.google.com/site/scarabotix/</a:t>
            </a:r>
          </a:p>
        </p:txBody>
      </p:sp>
    </p:spTree>
    <p:extLst>
      <p:ext uri="{BB962C8B-B14F-4D97-AF65-F5344CB8AC3E}">
        <p14:creationId xmlns:p14="http://schemas.microsoft.com/office/powerpoint/2010/main" val="96990336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p:txStyles>
    <p:titleStyle>
      <a:lvl1pPr algn="l" rtl="0" eaLnBrk="0" fontAlgn="base" hangingPunct="0">
        <a:spcBef>
          <a:spcPct val="0"/>
        </a:spcBef>
        <a:spcAft>
          <a:spcPct val="0"/>
        </a:spcAft>
        <a:defRPr sz="2800" b="1" kern="1200">
          <a:solidFill>
            <a:schemeClr val="tx2"/>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800" b="1">
          <a:solidFill>
            <a:schemeClr val="tx2"/>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800" b="1">
          <a:solidFill>
            <a:schemeClr val="tx2"/>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800" b="1">
          <a:solidFill>
            <a:schemeClr val="tx2"/>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800" b="1">
          <a:solidFill>
            <a:schemeClr val="tx2"/>
          </a:solidFill>
          <a:latin typeface="Verdana" pitchFamily="34" charset="0"/>
          <a:ea typeface="Verdana" pitchFamily="34" charset="0"/>
          <a:cs typeface="Verdana" pitchFamily="34" charset="0"/>
        </a:defRPr>
      </a:lvl5pPr>
      <a:lvl6pPr marL="457200" algn="l" rtl="0" fontAlgn="base">
        <a:spcBef>
          <a:spcPct val="0"/>
        </a:spcBef>
        <a:spcAft>
          <a:spcPct val="0"/>
        </a:spcAft>
        <a:defRPr sz="2800" b="1">
          <a:solidFill>
            <a:schemeClr val="tx2"/>
          </a:solidFill>
          <a:latin typeface="Verdana" pitchFamily="34" charset="0"/>
          <a:ea typeface="Verdana" pitchFamily="34" charset="0"/>
          <a:cs typeface="Verdana" pitchFamily="34" charset="0"/>
        </a:defRPr>
      </a:lvl6pPr>
      <a:lvl7pPr marL="914400" algn="l" rtl="0" fontAlgn="base">
        <a:spcBef>
          <a:spcPct val="0"/>
        </a:spcBef>
        <a:spcAft>
          <a:spcPct val="0"/>
        </a:spcAft>
        <a:defRPr sz="2800" b="1">
          <a:solidFill>
            <a:schemeClr val="tx2"/>
          </a:solidFill>
          <a:latin typeface="Verdana" pitchFamily="34" charset="0"/>
          <a:ea typeface="Verdana" pitchFamily="34" charset="0"/>
          <a:cs typeface="Verdana" pitchFamily="34" charset="0"/>
        </a:defRPr>
      </a:lvl7pPr>
      <a:lvl8pPr marL="1371600" algn="l" rtl="0" fontAlgn="base">
        <a:spcBef>
          <a:spcPct val="0"/>
        </a:spcBef>
        <a:spcAft>
          <a:spcPct val="0"/>
        </a:spcAft>
        <a:defRPr sz="2800" b="1">
          <a:solidFill>
            <a:schemeClr val="tx2"/>
          </a:solidFill>
          <a:latin typeface="Verdana" pitchFamily="34" charset="0"/>
          <a:ea typeface="Verdana" pitchFamily="34" charset="0"/>
          <a:cs typeface="Verdana" pitchFamily="34" charset="0"/>
        </a:defRPr>
      </a:lvl8pPr>
      <a:lvl9pPr marL="1828800" algn="l" rtl="0" fontAlgn="base">
        <a:spcBef>
          <a:spcPct val="0"/>
        </a:spcBef>
        <a:spcAft>
          <a:spcPct val="0"/>
        </a:spcAft>
        <a:defRPr sz="2800" b="1">
          <a:solidFill>
            <a:schemeClr val="tx2"/>
          </a:solidFill>
          <a:latin typeface="Verdana" pitchFamily="34" charset="0"/>
          <a:ea typeface="Verdana" pitchFamily="34" charset="0"/>
          <a:cs typeface="Verdana"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kern="1200">
          <a:solidFill>
            <a:schemeClr val="tx1"/>
          </a:solidFill>
          <a:latin typeface="Verdana" pitchFamily="34" charset="0"/>
          <a:ea typeface="Verdana" pitchFamily="34" charset="0"/>
          <a:cs typeface="Verdana" pitchFamily="34" charset="0"/>
        </a:defRPr>
      </a:lvl1pPr>
      <a:lvl2pPr marL="620713" indent="-228600" algn="l" rtl="0" eaLnBrk="0" fontAlgn="base" hangingPunct="0">
        <a:spcBef>
          <a:spcPts val="325"/>
        </a:spcBef>
        <a:spcAft>
          <a:spcPct val="0"/>
        </a:spcAft>
        <a:buClr>
          <a:schemeClr val="accent1"/>
        </a:buClr>
        <a:buFont typeface="Verdana" pitchFamily="34" charset="0"/>
        <a:buChar char="◦"/>
        <a:defRPr sz="1600" kern="1200">
          <a:solidFill>
            <a:schemeClr val="tx1"/>
          </a:solidFill>
          <a:latin typeface="Verdana" pitchFamily="34" charset="0"/>
          <a:ea typeface="Verdana" pitchFamily="34" charset="0"/>
          <a:cs typeface="Verdana" pitchFamily="34" charset="0"/>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400" kern="1200">
          <a:solidFill>
            <a:schemeClr val="tx1"/>
          </a:solidFill>
          <a:latin typeface="Verdana" pitchFamily="34" charset="0"/>
          <a:ea typeface="Verdana" pitchFamily="34" charset="0"/>
          <a:cs typeface="Verdana" pitchFamily="34" charset="0"/>
        </a:defRPr>
      </a:lvl3pPr>
      <a:lvl4pPr marL="1143000" indent="-228600" algn="l" rtl="0" eaLnBrk="0" fontAlgn="base" hangingPunct="0">
        <a:spcBef>
          <a:spcPts val="350"/>
        </a:spcBef>
        <a:spcAft>
          <a:spcPct val="0"/>
        </a:spcAft>
        <a:buClr>
          <a:schemeClr val="accent2"/>
        </a:buClr>
        <a:buFont typeface="Wingdings 2" pitchFamily="18" charset="2"/>
        <a:buChar char=""/>
        <a:defRPr sz="1200" kern="1200">
          <a:solidFill>
            <a:schemeClr val="tx1"/>
          </a:solidFill>
          <a:latin typeface="Verdana" pitchFamily="34" charset="0"/>
          <a:ea typeface="Verdana" pitchFamily="34" charset="0"/>
          <a:cs typeface="Verdana" pitchFamily="34" charset="0"/>
        </a:defRPr>
      </a:lvl4pPr>
      <a:lvl5pPr marL="1371600" indent="-228600" algn="l" rtl="0" eaLnBrk="0" fontAlgn="base" hangingPunct="0">
        <a:spcBef>
          <a:spcPts val="350"/>
        </a:spcBef>
        <a:spcAft>
          <a:spcPct val="0"/>
        </a:spcAft>
        <a:buClr>
          <a:schemeClr val="accent2"/>
        </a:buClr>
        <a:buFont typeface="Wingdings 2" pitchFamily="18" charset="2"/>
        <a:buChar char=""/>
        <a:defRPr sz="1000" kern="1200">
          <a:solidFill>
            <a:schemeClr val="tx1"/>
          </a:solidFill>
          <a:latin typeface="Verdana" pitchFamily="34" charset="0"/>
          <a:ea typeface="Verdana" pitchFamily="34" charset="0"/>
          <a:cs typeface="Verdana"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4LMJJCcSC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tP1GFapGal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QegEro5Bf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j9jnLldUAk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799" y="986305"/>
            <a:ext cx="8609013" cy="1528295"/>
          </a:xfrm>
        </p:spPr>
        <p:txBody>
          <a:bodyPr>
            <a:normAutofit/>
          </a:bodyPr>
          <a:lstStyle/>
          <a:p>
            <a:r>
              <a:rPr lang="en-US" sz="4000" dirty="0">
                <a:latin typeface="Times New Roman" panose="02020603050405020304" pitchFamily="18" charset="0"/>
                <a:cs typeface="Times New Roman" panose="02020603050405020304" pitchFamily="18" charset="0"/>
              </a:rPr>
              <a:t>DPC-Net: Deep Pose Correction for Visual Localization</a:t>
            </a:r>
          </a:p>
        </p:txBody>
      </p:sp>
      <p:sp>
        <p:nvSpPr>
          <p:cNvPr id="3" name="Subtitle 2"/>
          <p:cNvSpPr>
            <a:spLocks noGrp="1"/>
          </p:cNvSpPr>
          <p:nvPr>
            <p:ph type="subTitle" idx="1"/>
          </p:nvPr>
        </p:nvSpPr>
        <p:spPr>
          <a:xfrm>
            <a:off x="4341812" y="2489200"/>
            <a:ext cx="6400800" cy="1244600"/>
          </a:xfrm>
        </p:spPr>
        <p:txBody>
          <a:bodyPr/>
          <a:lstStyle/>
          <a:p>
            <a:r>
              <a:rPr lang="en-US" sz="2400" dirty="0">
                <a:latin typeface="Times New Roman" panose="02020603050405020304" pitchFamily="18" charset="0"/>
                <a:cs typeface="Times New Roman" panose="02020603050405020304" pitchFamily="18" charset="0"/>
              </a:rPr>
              <a:t>Authors: Valentin </a:t>
            </a:r>
            <a:r>
              <a:rPr lang="en-US" sz="2400" dirty="0" err="1">
                <a:latin typeface="Times New Roman" panose="02020603050405020304" pitchFamily="18" charset="0"/>
                <a:cs typeface="Times New Roman" panose="02020603050405020304" pitchFamily="18" charset="0"/>
              </a:rPr>
              <a:t>Peretroukhin</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Jonathan Kelly</a:t>
            </a:r>
          </a:p>
          <a:p>
            <a:endParaRPr lang="en-US" dirty="0">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EB959790-31F2-478F-A5BE-4B16C171866D}"/>
              </a:ext>
            </a:extLst>
          </p:cNvPr>
          <p:cNvSpPr txBox="1">
            <a:spLocks/>
          </p:cNvSpPr>
          <p:nvPr/>
        </p:nvSpPr>
        <p:spPr>
          <a:xfrm>
            <a:off x="3808413" y="4327524"/>
            <a:ext cx="8380412" cy="826247"/>
          </a:xfrm>
          <a:prstGeom prst="rect">
            <a:avLst/>
          </a:prstGeom>
        </p:spPr>
        <p:txBody>
          <a:bodyPr vert="horz" lIns="121899" tIns="60949" rIns="121899" bIns="60949" rtlCol="0">
            <a:norm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Presented by: Hussein </a:t>
            </a:r>
            <a:r>
              <a:rPr lang="en-US" sz="2400" dirty="0" err="1">
                <a:latin typeface="Times New Roman" panose="02020603050405020304" pitchFamily="18" charset="0"/>
                <a:cs typeface="Times New Roman" panose="02020603050405020304" pitchFamily="18" charset="0"/>
              </a:rPr>
              <a:t>Almulla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360A-D15C-4359-A70D-B76958D09DBA}"/>
              </a:ext>
            </a:extLst>
          </p:cNvPr>
          <p:cNvSpPr>
            <a:spLocks noGrp="1"/>
          </p:cNvSpPr>
          <p:nvPr>
            <p:ph type="title"/>
          </p:nvPr>
        </p:nvSpPr>
        <p:spPr>
          <a:xfrm>
            <a:off x="1117309" y="-152400"/>
            <a:ext cx="10157354" cy="1412132"/>
          </a:xfrm>
        </p:spPr>
        <p:txBody>
          <a:bodyPr/>
          <a:lstStyle/>
          <a:p>
            <a:r>
              <a:rPr lang="en-US" dirty="0">
                <a:latin typeface="Times New Roman" panose="02020603050405020304" pitchFamily="18" charset="0"/>
                <a:cs typeface="Times New Roman" panose="02020603050405020304" pitchFamily="18" charset="0"/>
              </a:rPr>
              <a:t>Rectify</a:t>
            </a:r>
          </a:p>
        </p:txBody>
      </p:sp>
      <p:pic>
        <p:nvPicPr>
          <p:cNvPr id="11" name="Content Placeholder 10">
            <a:extLst>
              <a:ext uri="{FF2B5EF4-FFF2-40B4-BE49-F238E27FC236}">
                <a16:creationId xmlns:a16="http://schemas.microsoft.com/office/drawing/2014/main" id="{9961D2DB-1C24-4661-9061-D39189AC56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412" y="1314259"/>
            <a:ext cx="5334000" cy="5562928"/>
          </a:xfrm>
        </p:spPr>
      </p:pic>
      <p:pic>
        <p:nvPicPr>
          <p:cNvPr id="13" name="Picture 12">
            <a:extLst>
              <a:ext uri="{FF2B5EF4-FFF2-40B4-BE49-F238E27FC236}">
                <a16:creationId xmlns:a16="http://schemas.microsoft.com/office/drawing/2014/main" id="{B9C0A3AB-165C-481F-8DFC-26AA27F36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142" y="1273070"/>
            <a:ext cx="5491271" cy="5554126"/>
          </a:xfrm>
          <a:prstGeom prst="rect">
            <a:avLst/>
          </a:prstGeom>
        </p:spPr>
      </p:pic>
    </p:spTree>
    <p:extLst>
      <p:ext uri="{BB962C8B-B14F-4D97-AF65-F5344CB8AC3E}">
        <p14:creationId xmlns:p14="http://schemas.microsoft.com/office/powerpoint/2010/main" val="308858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CAA6-F016-4D9C-A365-303E0CEC850A}"/>
              </a:ext>
            </a:extLst>
          </p:cNvPr>
          <p:cNvSpPr>
            <a:spLocks noGrp="1"/>
          </p:cNvSpPr>
          <p:nvPr>
            <p:ph type="title"/>
          </p:nvPr>
        </p:nvSpPr>
        <p:spPr>
          <a:xfrm>
            <a:off x="1117309" y="76200"/>
            <a:ext cx="10157354" cy="838200"/>
          </a:xfrm>
        </p:spPr>
        <p:txBody>
          <a:bodyPr/>
          <a:lstStyle/>
          <a:p>
            <a:r>
              <a:rPr lang="en-US" dirty="0">
                <a:latin typeface="Times New Roman" panose="02020603050405020304" pitchFamily="18" charset="0"/>
                <a:cs typeface="Times New Roman" panose="02020603050405020304" pitchFamily="18" charset="0"/>
              </a:rPr>
              <a:t>Rectify</a:t>
            </a:r>
          </a:p>
        </p:txBody>
      </p:sp>
      <p:pic>
        <p:nvPicPr>
          <p:cNvPr id="5" name="Content Placeholder 4">
            <a:extLst>
              <a:ext uri="{FF2B5EF4-FFF2-40B4-BE49-F238E27FC236}">
                <a16:creationId xmlns:a16="http://schemas.microsoft.com/office/drawing/2014/main" id="{25D87F06-665C-4219-859D-62162BD26B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5612" y="950461"/>
            <a:ext cx="5486400" cy="5899257"/>
          </a:xfrm>
        </p:spPr>
      </p:pic>
      <p:pic>
        <p:nvPicPr>
          <p:cNvPr id="7" name="Picture 6">
            <a:extLst>
              <a:ext uri="{FF2B5EF4-FFF2-40B4-BE49-F238E27FC236}">
                <a16:creationId xmlns:a16="http://schemas.microsoft.com/office/drawing/2014/main" id="{B5F4C452-D332-494A-986C-C1F79D061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161" y="958743"/>
            <a:ext cx="5789162" cy="5899257"/>
          </a:xfrm>
          <a:prstGeom prst="rect">
            <a:avLst/>
          </a:prstGeom>
        </p:spPr>
      </p:pic>
    </p:spTree>
    <p:extLst>
      <p:ext uri="{BB962C8B-B14F-4D97-AF65-F5344CB8AC3E}">
        <p14:creationId xmlns:p14="http://schemas.microsoft.com/office/powerpoint/2010/main" val="82864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5704-7030-4C66-9950-B1DF06F64F23}"/>
              </a:ext>
            </a:extLst>
          </p:cNvPr>
          <p:cNvSpPr>
            <a:spLocks noGrp="1"/>
          </p:cNvSpPr>
          <p:nvPr>
            <p:ph type="title"/>
          </p:nvPr>
        </p:nvSpPr>
        <p:spPr/>
        <p:txBody>
          <a:bodyPr/>
          <a:lstStyle/>
          <a:p>
            <a:r>
              <a:rPr lang="en-US" dirty="0"/>
              <a:t>Feature Detection</a:t>
            </a:r>
          </a:p>
        </p:txBody>
      </p:sp>
      <p:pic>
        <p:nvPicPr>
          <p:cNvPr id="4" name="Content Placeholder 3">
            <a:extLst>
              <a:ext uri="{FF2B5EF4-FFF2-40B4-BE49-F238E27FC236}">
                <a16:creationId xmlns:a16="http://schemas.microsoft.com/office/drawing/2014/main" id="{674DBBD9-050A-42FA-B75C-219226156684}"/>
              </a:ext>
            </a:extLst>
          </p:cNvPr>
          <p:cNvPicPr>
            <a:picLocks noGrp="1" noChangeAspect="1"/>
          </p:cNvPicPr>
          <p:nvPr>
            <p:ph idx="1"/>
          </p:nvPr>
        </p:nvPicPr>
        <p:blipFill>
          <a:blip r:embed="rId2"/>
          <a:stretch>
            <a:fillRect/>
          </a:stretch>
        </p:blipFill>
        <p:spPr>
          <a:xfrm>
            <a:off x="1446212" y="2133600"/>
            <a:ext cx="8289925" cy="4190890"/>
          </a:xfrm>
          <a:prstGeom prst="rect">
            <a:avLst/>
          </a:prstGeom>
        </p:spPr>
      </p:pic>
    </p:spTree>
    <p:extLst>
      <p:ext uri="{BB962C8B-B14F-4D97-AF65-F5344CB8AC3E}">
        <p14:creationId xmlns:p14="http://schemas.microsoft.com/office/powerpoint/2010/main" val="82925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139F-DC9C-47CD-9728-7522F2C39C16}"/>
              </a:ext>
            </a:extLst>
          </p:cNvPr>
          <p:cNvSpPr>
            <a:spLocks noGrp="1"/>
          </p:cNvSpPr>
          <p:nvPr>
            <p:ph type="title"/>
          </p:nvPr>
        </p:nvSpPr>
        <p:spPr>
          <a:xfrm>
            <a:off x="227012" y="0"/>
            <a:ext cx="5791200" cy="762000"/>
          </a:xfrm>
        </p:spPr>
        <p:txBody>
          <a:bodyPr>
            <a:noAutofit/>
          </a:bodyPr>
          <a:lstStyle/>
          <a:p>
            <a:r>
              <a:rPr lang="en-US" sz="2400" dirty="0">
                <a:latin typeface="Times New Roman" panose="02020603050405020304" pitchFamily="18" charset="0"/>
                <a:cs typeface="Times New Roman" panose="02020603050405020304" pitchFamily="18" charset="0"/>
              </a:rPr>
              <a:t>Scheme of the visual odometry algorithm</a:t>
            </a:r>
          </a:p>
        </p:txBody>
      </p:sp>
      <p:sp>
        <p:nvSpPr>
          <p:cNvPr id="6" name="Rectangle 5">
            <a:extLst>
              <a:ext uri="{FF2B5EF4-FFF2-40B4-BE49-F238E27FC236}">
                <a16:creationId xmlns:a16="http://schemas.microsoft.com/office/drawing/2014/main" id="{9DC0E3FD-3292-40E6-930B-7F8D6219E4E3}"/>
              </a:ext>
            </a:extLst>
          </p:cNvPr>
          <p:cNvSpPr/>
          <p:nvPr/>
        </p:nvSpPr>
        <p:spPr>
          <a:xfrm>
            <a:off x="394886" y="6211669"/>
            <a:ext cx="5394725" cy="646331"/>
          </a:xfrm>
          <a:prstGeom prst="rect">
            <a:avLst/>
          </a:prstGeom>
        </p:spPr>
        <p:txBody>
          <a:bodyPr wrap="square">
            <a:spAutoFit/>
          </a:bodyPr>
          <a:lstStyle/>
          <a:p>
            <a:r>
              <a:rPr lang="it-IT" sz="1200" dirty="0">
                <a:latin typeface="Times New Roman" panose="02020603050405020304" pitchFamily="18" charset="0"/>
                <a:cs typeface="Times New Roman" panose="02020603050405020304" pitchFamily="18" charset="0"/>
              </a:rPr>
              <a:t>Modified from the paper: «</a:t>
            </a:r>
            <a:r>
              <a:rPr lang="en-US" sz="1200" dirty="0">
                <a:latin typeface="Times New Roman" panose="02020603050405020304" pitchFamily="18" charset="0"/>
                <a:cs typeface="Times New Roman" panose="02020603050405020304" pitchFamily="18" charset="0"/>
              </a:rPr>
              <a:t>Stereo vision specific models for particle filter-based SLAM”</a:t>
            </a:r>
          </a:p>
          <a:p>
            <a:endParaRPr lang="en-US" sz="1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6BBF8EE-4C67-4208-8677-7E091D7F51EE}"/>
              </a:ext>
            </a:extLst>
          </p:cNvPr>
          <p:cNvPicPr>
            <a:picLocks noChangeAspect="1"/>
          </p:cNvPicPr>
          <p:nvPr/>
        </p:nvPicPr>
        <p:blipFill>
          <a:blip r:embed="rId3"/>
          <a:stretch>
            <a:fillRect/>
          </a:stretch>
        </p:blipFill>
        <p:spPr>
          <a:xfrm>
            <a:off x="6018212" y="76200"/>
            <a:ext cx="5953125" cy="6705600"/>
          </a:xfrm>
          <a:prstGeom prst="rect">
            <a:avLst/>
          </a:prstGeom>
        </p:spPr>
      </p:pic>
    </p:spTree>
    <p:extLst>
      <p:ext uri="{BB962C8B-B14F-4D97-AF65-F5344CB8AC3E}">
        <p14:creationId xmlns:p14="http://schemas.microsoft.com/office/powerpoint/2010/main" val="34253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4E63-CC0E-46FA-8ACA-66DD98A36E2C}"/>
              </a:ext>
            </a:extLst>
          </p:cNvPr>
          <p:cNvSpPr>
            <a:spLocks noGrp="1"/>
          </p:cNvSpPr>
          <p:nvPr>
            <p:ph type="title"/>
          </p:nvPr>
        </p:nvSpPr>
        <p:spPr>
          <a:xfrm>
            <a:off x="1141412" y="18176"/>
            <a:ext cx="10157354" cy="1397000"/>
          </a:xfrm>
        </p:spPr>
        <p:txBody>
          <a:bodyPr/>
          <a:lstStyle/>
          <a:p>
            <a:r>
              <a:rPr lang="en-US" dirty="0">
                <a:latin typeface="Times New Roman" panose="02020603050405020304" pitchFamily="18" charset="0"/>
                <a:cs typeface="Times New Roman" panose="02020603050405020304" pitchFamily="18" charset="0"/>
              </a:rPr>
              <a:t>Feature  Tracking</a:t>
            </a:r>
          </a:p>
        </p:txBody>
      </p:sp>
      <p:sp>
        <p:nvSpPr>
          <p:cNvPr id="3" name="Content Placeholder 2">
            <a:extLst>
              <a:ext uri="{FF2B5EF4-FFF2-40B4-BE49-F238E27FC236}">
                <a16:creationId xmlns:a16="http://schemas.microsoft.com/office/drawing/2014/main" id="{0EC399C1-DD77-45D6-837B-E856621D1E26}"/>
              </a:ext>
            </a:extLst>
          </p:cNvPr>
          <p:cNvSpPr>
            <a:spLocks noGrp="1"/>
          </p:cNvSpPr>
          <p:nvPr>
            <p:ph idx="1"/>
          </p:nvPr>
        </p:nvSpPr>
        <p:spPr>
          <a:xfrm>
            <a:off x="1141412" y="1643776"/>
            <a:ext cx="10157354" cy="4470400"/>
          </a:xfrm>
        </p:spPr>
        <p:txBody>
          <a:bodyPr/>
          <a:lstStyle/>
          <a:p>
            <a:r>
              <a:rPr lang="en-US" dirty="0">
                <a:latin typeface="Times New Roman" panose="02020603050405020304" pitchFamily="18" charset="0"/>
                <a:cs typeface="Times New Roman" panose="02020603050405020304" pitchFamily="18" charset="0"/>
              </a:rPr>
              <a:t>The matching between two features is performed by applying a p × p pixels cross-correlation on them.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cross-correlation process is done between each feature in the first frame and a sub-set of features in the second frame.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Those features must be closer than </a:t>
            </a:r>
            <a:r>
              <a:rPr lang="en-US" i="1" dirty="0" err="1">
                <a:latin typeface="Times New Roman" panose="02020603050405020304" pitchFamily="18" charset="0"/>
                <a:cs typeface="Times New Roman" panose="02020603050405020304" pitchFamily="18" charset="0"/>
              </a:rPr>
              <a:t>d</a:t>
            </a:r>
            <a:r>
              <a:rPr lang="en-US" i="1" baseline="-25000" dirty="0" err="1">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pixels from the position of the first frame feature.</a:t>
            </a:r>
          </a:p>
        </p:txBody>
      </p:sp>
    </p:spTree>
    <p:extLst>
      <p:ext uri="{BB962C8B-B14F-4D97-AF65-F5344CB8AC3E}">
        <p14:creationId xmlns:p14="http://schemas.microsoft.com/office/powerpoint/2010/main" val="124757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2130-3FA2-4B1A-8D9C-66211FB4453C}"/>
              </a:ext>
            </a:extLst>
          </p:cNvPr>
          <p:cNvSpPr>
            <a:spLocks noGrp="1"/>
          </p:cNvSpPr>
          <p:nvPr>
            <p:ph type="title"/>
          </p:nvPr>
        </p:nvSpPr>
        <p:spPr>
          <a:xfrm>
            <a:off x="6551612" y="77551"/>
            <a:ext cx="5180251" cy="762000"/>
          </a:xfrm>
        </p:spPr>
        <p:txBody>
          <a:bodyPr/>
          <a:lstStyle/>
          <a:p>
            <a:r>
              <a:rPr lang="en-US" dirty="0">
                <a:latin typeface="Times New Roman" panose="02020603050405020304" pitchFamily="18" charset="0"/>
                <a:cs typeface="Times New Roman" panose="02020603050405020304" pitchFamily="18" charset="0"/>
              </a:rPr>
              <a:t>Outlier Rejection</a:t>
            </a:r>
          </a:p>
        </p:txBody>
      </p:sp>
      <p:sp>
        <p:nvSpPr>
          <p:cNvPr id="14" name="Content Placeholder 13">
            <a:extLst>
              <a:ext uri="{FF2B5EF4-FFF2-40B4-BE49-F238E27FC236}">
                <a16:creationId xmlns:a16="http://schemas.microsoft.com/office/drawing/2014/main" id="{FD563B65-3E74-4782-85EA-8BBAE2AD1265}"/>
              </a:ext>
            </a:extLst>
          </p:cNvPr>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31607561-1157-4CFA-8887-C01C6834CADE}"/>
              </a:ext>
            </a:extLst>
          </p:cNvPr>
          <p:cNvPicPr>
            <a:picLocks noChangeAspect="1"/>
          </p:cNvPicPr>
          <p:nvPr/>
        </p:nvPicPr>
        <p:blipFill>
          <a:blip r:embed="rId3"/>
          <a:stretch>
            <a:fillRect/>
          </a:stretch>
        </p:blipFill>
        <p:spPr>
          <a:xfrm>
            <a:off x="5256212" y="3976799"/>
            <a:ext cx="6713742" cy="2881201"/>
          </a:xfrm>
          <a:prstGeom prst="rect">
            <a:avLst/>
          </a:prstGeom>
        </p:spPr>
      </p:pic>
      <p:pic>
        <p:nvPicPr>
          <p:cNvPr id="17" name="Picture 16">
            <a:extLst>
              <a:ext uri="{FF2B5EF4-FFF2-40B4-BE49-F238E27FC236}">
                <a16:creationId xmlns:a16="http://schemas.microsoft.com/office/drawing/2014/main" id="{4A2DC69C-DDDE-4337-B13E-A5BAED2DB845}"/>
              </a:ext>
            </a:extLst>
          </p:cNvPr>
          <p:cNvPicPr>
            <a:picLocks noChangeAspect="1"/>
          </p:cNvPicPr>
          <p:nvPr/>
        </p:nvPicPr>
        <p:blipFill>
          <a:blip r:embed="rId4"/>
          <a:stretch>
            <a:fillRect/>
          </a:stretch>
        </p:blipFill>
        <p:spPr>
          <a:xfrm>
            <a:off x="303212" y="739302"/>
            <a:ext cx="7162800" cy="3161407"/>
          </a:xfrm>
          <a:prstGeom prst="rect">
            <a:avLst/>
          </a:prstGeom>
        </p:spPr>
      </p:pic>
    </p:spTree>
    <p:extLst>
      <p:ext uri="{BB962C8B-B14F-4D97-AF65-F5344CB8AC3E}">
        <p14:creationId xmlns:p14="http://schemas.microsoft.com/office/powerpoint/2010/main" val="265328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B500-BD52-497E-82C8-99F0F9A8E42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Motion Estimation</a:t>
            </a:r>
          </a:p>
        </p:txBody>
      </p:sp>
      <p:sp>
        <p:nvSpPr>
          <p:cNvPr id="3" name="Content Placeholder 2">
            <a:extLst>
              <a:ext uri="{FF2B5EF4-FFF2-40B4-BE49-F238E27FC236}">
                <a16:creationId xmlns:a16="http://schemas.microsoft.com/office/drawing/2014/main" id="{48A1F63A-65A9-45F0-8E68-9D62218F291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Estimate a rotation and a translation matrixes that transform the set of points corresponding to the features from the first frame into the set points of their pairs of the second frame.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Video about Visual odometry:</a:t>
            </a:r>
          </a:p>
          <a:p>
            <a:r>
              <a:rPr lang="en-US" dirty="0">
                <a:latin typeface="Times New Roman" panose="02020603050405020304" pitchFamily="18" charset="0"/>
                <a:cs typeface="Times New Roman" panose="02020603050405020304" pitchFamily="18" charset="0"/>
                <a:hlinkClick r:id="rId3"/>
              </a:rPr>
              <a:t>https://www.youtube.com/watch?v=c4LMJJCcSC0</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4"/>
              </a:rPr>
              <a:t>https://www.youtube.com/watch?v=tP1GFapGalQ</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98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F2C4-78CF-4B01-9AB9-2482486D6E53}"/>
              </a:ext>
            </a:extLst>
          </p:cNvPr>
          <p:cNvSpPr>
            <a:spLocks noGrp="1"/>
          </p:cNvSpPr>
          <p:nvPr>
            <p:ph type="title"/>
          </p:nvPr>
        </p:nvSpPr>
        <p:spPr/>
        <p:txBody>
          <a:bodyPr/>
          <a:lstStyle/>
          <a:p>
            <a:r>
              <a:rPr lang="de-CH" dirty="0">
                <a:latin typeface="Times New Roman" panose="02020603050405020304" pitchFamily="18" charset="0"/>
                <a:cs typeface="Times New Roman" panose="02020603050405020304" pitchFamily="18" charset="0"/>
              </a:rPr>
              <a:t>Structure from Motion (SFM)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DC43519-868B-4984-81EA-3FBFC15F98E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SFM is more general than VO and tackles the problem of 3D reconstruction of both the structure and camera poses from unordered image sets</a:t>
            </a:r>
          </a:p>
          <a:p>
            <a:r>
              <a:rPr lang="en-US" dirty="0">
                <a:latin typeface="Times New Roman" panose="02020603050405020304" pitchFamily="18" charset="0"/>
                <a:cs typeface="Times New Roman" panose="02020603050405020304" pitchFamily="18" charset="0"/>
              </a:rPr>
              <a:t>The final structure and camera poses are typically refined with an offline optimization.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https://www.youtube.com/watch?v=sQegEro5Bfo</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37F60DC-1C7C-471D-A5D9-E089888ADA8C}"/>
              </a:ext>
            </a:extLst>
          </p:cNvPr>
          <p:cNvSpPr txBox="1"/>
          <p:nvPr/>
        </p:nvSpPr>
        <p:spPr>
          <a:xfrm>
            <a:off x="531812" y="6236746"/>
            <a:ext cx="10742851" cy="338554"/>
          </a:xfrm>
          <a:prstGeom prst="rect">
            <a:avLst/>
          </a:prstGeom>
          <a:noFill/>
        </p:spPr>
        <p:txBody>
          <a:bodyPr wrap="square" rtlCol="0">
            <a:spAutoFit/>
          </a:bodyPr>
          <a:lstStyle/>
          <a:p>
            <a:r>
              <a:rPr lang="en-US" sz="1600" dirty="0">
                <a:latin typeface="Gill Sans"/>
              </a:rPr>
              <a:t>Modified from slides: “Tutorial on Visual Odometry”, by </a:t>
            </a:r>
            <a:r>
              <a:rPr lang="it-IT" sz="1600" dirty="0">
                <a:latin typeface="Arial" charset="0"/>
                <a:cs typeface="Arial" charset="0"/>
              </a:rPr>
              <a:t>Davide Scaramuzza</a:t>
            </a:r>
          </a:p>
        </p:txBody>
      </p:sp>
    </p:spTree>
    <p:extLst>
      <p:ext uri="{BB962C8B-B14F-4D97-AF65-F5344CB8AC3E}">
        <p14:creationId xmlns:p14="http://schemas.microsoft.com/office/powerpoint/2010/main" val="187546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D90F-B560-4FA5-A70C-FA38595277E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Visual Odometry</a:t>
            </a:r>
          </a:p>
        </p:txBody>
      </p:sp>
      <p:sp>
        <p:nvSpPr>
          <p:cNvPr id="3" name="Content Placeholder 2">
            <a:extLst>
              <a:ext uri="{FF2B5EF4-FFF2-40B4-BE49-F238E27FC236}">
                <a16:creationId xmlns:a16="http://schemas.microsoft.com/office/drawing/2014/main" id="{0EDDC12A-7D5E-4D2E-AB50-013F4EF56F76}"/>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VO: suffer from several systematic error sources:</a:t>
            </a:r>
          </a:p>
          <a:p>
            <a:pPr lvl="1">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Estimator biases.</a:t>
            </a:r>
          </a:p>
          <a:p>
            <a:pPr lvl="1">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Poor calibration.</a:t>
            </a:r>
          </a:p>
          <a:p>
            <a:pPr lvl="1">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Environmental factors</a:t>
            </a:r>
          </a:p>
        </p:txBody>
      </p:sp>
    </p:spTree>
    <p:extLst>
      <p:ext uri="{BB962C8B-B14F-4D97-AF65-F5344CB8AC3E}">
        <p14:creationId xmlns:p14="http://schemas.microsoft.com/office/powerpoint/2010/main" val="294613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9C20-294C-4380-8D7B-875B467F9C8C}"/>
              </a:ext>
            </a:extLst>
          </p:cNvPr>
          <p:cNvSpPr>
            <a:spLocks noGrp="1"/>
          </p:cNvSpPr>
          <p:nvPr>
            <p:ph type="title"/>
          </p:nvPr>
        </p:nvSpPr>
        <p:spPr>
          <a:xfrm>
            <a:off x="227012" y="7690"/>
            <a:ext cx="4114800" cy="1397000"/>
          </a:xfrm>
        </p:spPr>
        <p:txBody>
          <a:bodyPr>
            <a:noAutofit/>
          </a:bodyPr>
          <a:lstStyle/>
          <a:p>
            <a:r>
              <a:rPr lang="en-US" sz="2400" dirty="0">
                <a:latin typeface="Times New Roman" panose="02020603050405020304" pitchFamily="18" charset="0"/>
                <a:cs typeface="Times New Roman" panose="02020603050405020304" pitchFamily="18" charset="0"/>
              </a:rPr>
              <a:t>Deep Pose Correction network (DPC-Net)</a:t>
            </a:r>
          </a:p>
        </p:txBody>
      </p:sp>
      <p:sp>
        <p:nvSpPr>
          <p:cNvPr id="3" name="Content Placeholder 2">
            <a:extLst>
              <a:ext uri="{FF2B5EF4-FFF2-40B4-BE49-F238E27FC236}">
                <a16:creationId xmlns:a16="http://schemas.microsoft.com/office/drawing/2014/main" id="{B4657407-1039-4C62-B1A8-AEC6ECD52A85}"/>
              </a:ext>
            </a:extLst>
          </p:cNvPr>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18476D8-CC91-4A1C-AEEC-FB78C20881B6}"/>
              </a:ext>
            </a:extLst>
          </p:cNvPr>
          <p:cNvPicPr>
            <a:picLocks noChangeAspect="1"/>
          </p:cNvPicPr>
          <p:nvPr/>
        </p:nvPicPr>
        <p:blipFill>
          <a:blip r:embed="rId3"/>
          <a:stretch>
            <a:fillRect/>
          </a:stretch>
        </p:blipFill>
        <p:spPr>
          <a:xfrm>
            <a:off x="4189412" y="7690"/>
            <a:ext cx="7872703" cy="6686550"/>
          </a:xfrm>
          <a:prstGeom prst="rect">
            <a:avLst/>
          </a:prstGeom>
        </p:spPr>
      </p:pic>
    </p:spTree>
    <p:extLst>
      <p:ext uri="{BB962C8B-B14F-4D97-AF65-F5344CB8AC3E}">
        <p14:creationId xmlns:p14="http://schemas.microsoft.com/office/powerpoint/2010/main" val="124928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D965-7F1C-4EFF-9674-16F6CF22493E}"/>
              </a:ext>
            </a:extLst>
          </p:cNvPr>
          <p:cNvSpPr>
            <a:spLocks noGrp="1"/>
          </p:cNvSpPr>
          <p:nvPr>
            <p:ph type="title"/>
          </p:nvPr>
        </p:nvSpPr>
        <p:spPr/>
        <p:txBody>
          <a:bodyPr/>
          <a:lstStyle/>
          <a:p>
            <a:r>
              <a:rPr lang="en-US" dirty="0"/>
              <a:t>Main Idea</a:t>
            </a:r>
          </a:p>
        </p:txBody>
      </p:sp>
      <p:sp>
        <p:nvSpPr>
          <p:cNvPr id="3" name="Content Placeholder 2">
            <a:extLst>
              <a:ext uri="{FF2B5EF4-FFF2-40B4-BE49-F238E27FC236}">
                <a16:creationId xmlns:a16="http://schemas.microsoft.com/office/drawing/2014/main" id="{E656AF74-6117-442D-8A62-471B7CED4F9E}"/>
              </a:ext>
            </a:extLst>
          </p:cNvPr>
          <p:cNvSpPr>
            <a:spLocks noGrp="1"/>
          </p:cNvSpPr>
          <p:nvPr>
            <p:ph idx="1"/>
          </p:nvPr>
        </p:nvSpPr>
        <p:spPr/>
        <p:txBody>
          <a:bodyPr>
            <a:normAutofit/>
          </a:bodyPr>
          <a:lstStyle/>
          <a:p>
            <a:pPr algn="just"/>
            <a:endParaRPr lang="en-US" sz="3200" dirty="0"/>
          </a:p>
          <a:p>
            <a:pPr algn="just"/>
            <a:r>
              <a:rPr lang="en-US" sz="3200" dirty="0"/>
              <a:t>They “proposed an approach that uses a convolutional neural network to learn difficult-to-model corrections to the estimator from ground-truth training data.”</a:t>
            </a:r>
          </a:p>
        </p:txBody>
      </p:sp>
    </p:spTree>
    <p:extLst>
      <p:ext uri="{BB962C8B-B14F-4D97-AF65-F5344CB8AC3E}">
        <p14:creationId xmlns:p14="http://schemas.microsoft.com/office/powerpoint/2010/main" val="267865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8C5F-D1CC-4DD1-AE6A-BB76C662D12F}"/>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15821B-7F12-4606-9DBA-235A582589BE}"/>
              </a:ext>
            </a:extLst>
          </p:cNvPr>
          <p:cNvSpPr>
            <a:spLocks noGrp="1"/>
          </p:cNvSpPr>
          <p:nvPr>
            <p:ph idx="1"/>
          </p:nvPr>
        </p:nvSpPr>
        <p:spPr>
          <a:xfrm>
            <a:off x="608013" y="1701800"/>
            <a:ext cx="4495800" cy="4927600"/>
          </a:xfrm>
        </p:spPr>
        <p:txBody>
          <a:bodyPr>
            <a:normAutofit/>
          </a:bodyPr>
          <a:lstStyle/>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Stride, kernel size, </a:t>
            </a:r>
            <a:r>
              <a:rPr lang="en-US">
                <a:latin typeface="Times New Roman" panose="02020603050405020304" pitchFamily="18" charset="0"/>
                <a:cs typeface="Times New Roman" panose="02020603050405020304" pitchFamily="18" charset="0"/>
              </a:rPr>
              <a:t>input output channels of for each convolution.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 max pooling to preserve spatial information</a:t>
            </a:r>
          </a:p>
          <a:p>
            <a:r>
              <a:rPr lang="en-US" dirty="0"/>
              <a:t>ξ is 6-DoF pose vector,</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71BE356-078C-4F0D-8224-D0D843757D19}"/>
              </a:ext>
            </a:extLst>
          </p:cNvPr>
          <p:cNvPicPr>
            <a:picLocks noChangeAspect="1"/>
          </p:cNvPicPr>
          <p:nvPr/>
        </p:nvPicPr>
        <p:blipFill>
          <a:blip r:embed="rId3"/>
          <a:stretch>
            <a:fillRect/>
          </a:stretch>
        </p:blipFill>
        <p:spPr>
          <a:xfrm>
            <a:off x="4951412" y="0"/>
            <a:ext cx="6949930" cy="6858000"/>
          </a:xfrm>
          <a:prstGeom prst="rect">
            <a:avLst/>
          </a:prstGeom>
        </p:spPr>
      </p:pic>
      <p:pic>
        <p:nvPicPr>
          <p:cNvPr id="11" name="Picture 10">
            <a:extLst>
              <a:ext uri="{FF2B5EF4-FFF2-40B4-BE49-F238E27FC236}">
                <a16:creationId xmlns:a16="http://schemas.microsoft.com/office/drawing/2014/main" id="{70B745EE-2178-4429-9914-5DB5C7248654}"/>
              </a:ext>
            </a:extLst>
          </p:cNvPr>
          <p:cNvPicPr>
            <a:picLocks noChangeAspect="1"/>
          </p:cNvPicPr>
          <p:nvPr/>
        </p:nvPicPr>
        <p:blipFill>
          <a:blip r:embed="rId4"/>
          <a:stretch>
            <a:fillRect/>
          </a:stretch>
        </p:blipFill>
        <p:spPr>
          <a:xfrm>
            <a:off x="1522412" y="1905000"/>
            <a:ext cx="3048000" cy="381000"/>
          </a:xfrm>
          <a:prstGeom prst="rect">
            <a:avLst/>
          </a:prstGeom>
        </p:spPr>
      </p:pic>
      <p:cxnSp>
        <p:nvCxnSpPr>
          <p:cNvPr id="13" name="Straight Arrow Connector 12">
            <a:extLst>
              <a:ext uri="{FF2B5EF4-FFF2-40B4-BE49-F238E27FC236}">
                <a16:creationId xmlns:a16="http://schemas.microsoft.com/office/drawing/2014/main" id="{CBB89032-35C3-42D1-8A1B-F5DE8E3A5856}"/>
              </a:ext>
            </a:extLst>
          </p:cNvPr>
          <p:cNvCxnSpPr>
            <a:cxnSpLocks/>
          </p:cNvCxnSpPr>
          <p:nvPr/>
        </p:nvCxnSpPr>
        <p:spPr>
          <a:xfrm flipH="1">
            <a:off x="1370012" y="2209800"/>
            <a:ext cx="990600" cy="700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4382994-980F-4A9F-A31D-C726DD14D3B0}"/>
              </a:ext>
            </a:extLst>
          </p:cNvPr>
          <p:cNvCxnSpPr>
            <a:cxnSpLocks/>
          </p:cNvCxnSpPr>
          <p:nvPr/>
        </p:nvCxnSpPr>
        <p:spPr>
          <a:xfrm>
            <a:off x="2636870" y="2209800"/>
            <a:ext cx="0" cy="700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F16E6C-A47E-4B25-87ED-96471AC5649E}"/>
              </a:ext>
            </a:extLst>
          </p:cNvPr>
          <p:cNvCxnSpPr>
            <a:cxnSpLocks/>
          </p:cNvCxnSpPr>
          <p:nvPr/>
        </p:nvCxnSpPr>
        <p:spPr>
          <a:xfrm>
            <a:off x="3093836" y="2185258"/>
            <a:ext cx="234839" cy="862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CFBC957-0801-4DC9-BD4D-96AD97C5083E}"/>
              </a:ext>
            </a:extLst>
          </p:cNvPr>
          <p:cNvCxnSpPr>
            <a:cxnSpLocks/>
          </p:cNvCxnSpPr>
          <p:nvPr/>
        </p:nvCxnSpPr>
        <p:spPr>
          <a:xfrm>
            <a:off x="3569403" y="2169748"/>
            <a:ext cx="760281" cy="81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15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C031-A161-449D-AD55-512E28C0AAC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DAA2797-BBDB-4918-89A6-44AEC7C7FE52}"/>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Given two coordinate frames </a:t>
                </a:r>
                <a14:m>
                  <m:oMath xmlns:m="http://schemas.openxmlformats.org/officeDocument/2006/math">
                    <m:groupChr>
                      <m:groupChrPr>
                        <m:chr m:val="→"/>
                        <m:vertJc m:val="bot"/>
                        <m:ctrlPr>
                          <a:rPr lang="en-US" i="1" smtClean="0">
                            <a:latin typeface="Cambria Math" panose="02040503050406030204" pitchFamily="18" charset="0"/>
                          </a:rPr>
                        </m:ctrlPr>
                      </m:groupChrPr>
                      <m:e>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𝑖</m:t>
                            </m:r>
                          </m:sub>
                        </m:sSub>
                      </m:e>
                    </m:groupChr>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groupChr>
                      <m:groupChrPr>
                        <m:chr m:val="→"/>
                        <m:vertJc m:val="bot"/>
                        <m:ctrlPr>
                          <a:rPr lang="en-US" i="1">
                            <a:latin typeface="Cambria Math" panose="02040503050406030204" pitchFamily="18" charset="0"/>
                          </a:rPr>
                        </m:ctrlPr>
                      </m:groupChr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𝑖</m:t>
                            </m:r>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m:t>
                                </m:r>
                              </m:e>
                              <m:sub>
                                <m:r>
                                  <a:rPr lang="en-US" b="0" i="1" smtClean="0">
                                    <a:latin typeface="Cambria Math" panose="02040503050406030204" pitchFamily="18" charset="0"/>
                                  </a:rPr>
                                  <m:t>𝑝</m:t>
                                </m:r>
                              </m:sub>
                            </m:sSub>
                          </m:sub>
                        </m:sSub>
                      </m:e>
                    </m:groupCh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Estimated transformation </a:t>
                </a:r>
                <a14:m>
                  <m:oMath xmlns:m="http://schemas.openxmlformats.org/officeDocument/2006/math">
                    <m:sSubSup>
                      <m:sSubSupPr>
                        <m:ctrlPr>
                          <a:rPr lang="en-US" i="1" smtClean="0">
                            <a:latin typeface="Cambria Math" panose="02040503050406030204" pitchFamily="18" charset="0"/>
                          </a:rPr>
                        </m:ctrlPr>
                      </m:sSub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𝑇</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𝑝</m:t>
                            </m:r>
                          </m:sub>
                        </m:sSub>
                      </m:sub>
                      <m:sup>
                        <m:r>
                          <a:rPr lang="en-US" b="0" i="1" smtClean="0">
                            <a:latin typeface="Cambria Math" panose="02040503050406030204" pitchFamily="18" charset="0"/>
                          </a:rPr>
                          <m:t>−1</m:t>
                        </m:r>
                      </m:sup>
                    </m:sSubSup>
                  </m:oMath>
                </a14:m>
                <a:r>
                  <a:rPr lang="en-US" dirty="0">
                    <a:latin typeface="Times New Roman" panose="02020603050405020304" pitchFamily="18" charset="0"/>
                    <a:cs typeface="Times New Roman" panose="02020603050405020304" pitchFamily="18" charset="0"/>
                  </a:rPr>
                  <a:t> and true transformation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𝑝</m:t>
                            </m:r>
                          </m:sub>
                        </m:sSub>
                      </m:sub>
                    </m:sSub>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goal to learn the correction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𝑝</m:t>
                            </m:r>
                          </m:sub>
                        </m:sSub>
                      </m:sub>
                    </m:sSub>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𝑇</m:t>
                            </m:r>
                          </m:e>
                        </m:acc>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𝑝</m:t>
                            </m:r>
                          </m:sub>
                        </m:sSub>
                      </m:sub>
                      <m:sup>
                        <m:r>
                          <a:rPr lang="en-US" i="1">
                            <a:latin typeface="Cambria Math" panose="02040503050406030204" pitchFamily="18" charset="0"/>
                          </a:rPr>
                          <m:t>−1</m:t>
                        </m:r>
                      </m:sup>
                    </m:sSubSup>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input is a dataset,</a:t>
                </a:r>
                <a14:m>
                  <m:oMath xmlns:m="http://schemas.openxmlformats.org/officeDocument/2006/math">
                    <m:sSubSup>
                      <m:sSubSupPr>
                        <m:ctrlPr>
                          <a:rPr lang="en-US"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𝐼</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𝑝</m:t>
                                        </m:r>
                                      </m:sub>
                                    </m:sSub>
                                  </m:sub>
                                </m:sSub>
                              </m:sub>
                            </m:sSub>
                          </m:e>
                        </m:d>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sSubSup>
                  </m:oMath>
                </a14:m>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DDAA2797-BBDB-4918-89A6-44AEC7C7FE52}"/>
                  </a:ext>
                </a:extLst>
              </p:cNvPr>
              <p:cNvSpPr>
                <a:spLocks noGrp="1" noRot="1" noChangeAspect="1" noMove="1" noResize="1" noEditPoints="1" noAdjustHandles="1" noChangeArrowheads="1" noChangeShapeType="1" noTextEdit="1"/>
              </p:cNvSpPr>
              <p:nvPr>
                <p:ph idx="1"/>
              </p:nvPr>
            </p:nvSpPr>
            <p:spPr>
              <a:blipFill>
                <a:blip r:embed="rId2"/>
                <a:stretch>
                  <a:fillRect l="-480"/>
                </a:stretch>
              </a:blipFill>
            </p:spPr>
            <p:txBody>
              <a:bodyPr/>
              <a:lstStyle/>
              <a:p>
                <a:r>
                  <a:rPr lang="en-US">
                    <a:noFill/>
                  </a:rPr>
                  <a:t> </a:t>
                </a:r>
              </a:p>
            </p:txBody>
          </p:sp>
        </mc:Fallback>
      </mc:AlternateContent>
    </p:spTree>
    <p:extLst>
      <p:ext uri="{BB962C8B-B14F-4D97-AF65-F5344CB8AC3E}">
        <p14:creationId xmlns:p14="http://schemas.microsoft.com/office/powerpoint/2010/main" val="242672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F13F-899C-4496-B024-CD7CE79F998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Loss for Corrections</a:t>
            </a:r>
          </a:p>
        </p:txBody>
      </p:sp>
      <p:sp>
        <p:nvSpPr>
          <p:cNvPr id="3" name="Content Placeholder 2">
            <a:extLst>
              <a:ext uri="{FF2B5EF4-FFF2-40B4-BE49-F238E27FC236}">
                <a16:creationId xmlns:a16="http://schemas.microsoft.com/office/drawing/2014/main" id="{570E4D90-C1C1-4DC3-A459-7679E9623F49}"/>
              </a:ext>
            </a:extLst>
          </p:cNvPr>
          <p:cNvSpPr>
            <a:spLocks noGrp="1"/>
          </p:cNvSpPr>
          <p:nvPr>
            <p:ph idx="1"/>
          </p:nvPr>
        </p:nvSpPr>
        <p:spPr>
          <a:xfrm>
            <a:off x="1117309" y="1473200"/>
            <a:ext cx="10157354" cy="5308600"/>
          </a:xfrm>
        </p:spPr>
        <p:txBody>
          <a:bodyPr/>
          <a:lstStyle/>
          <a:p>
            <a:r>
              <a:rPr lang="en-US" dirty="0">
                <a:latin typeface="Times New Roman" panose="02020603050405020304" pitchFamily="18" charset="0"/>
                <a:cs typeface="Times New Roman" panose="02020603050405020304" pitchFamily="18" charset="0"/>
              </a:rPr>
              <a:t>They derived a loos function for learning pose corrections: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Given two stereo image pairs, they use the output of DPC-Net, ξ, to correct the estimator as follows:</a:t>
            </a:r>
          </a:p>
        </p:txBody>
      </p:sp>
      <p:pic>
        <p:nvPicPr>
          <p:cNvPr id="4" name="Picture 3">
            <a:extLst>
              <a:ext uri="{FF2B5EF4-FFF2-40B4-BE49-F238E27FC236}">
                <a16:creationId xmlns:a16="http://schemas.microsoft.com/office/drawing/2014/main" id="{6AB6CA09-17DE-47FC-AE7C-6F0DD2A0C20F}"/>
              </a:ext>
            </a:extLst>
          </p:cNvPr>
          <p:cNvPicPr>
            <a:picLocks noChangeAspect="1"/>
          </p:cNvPicPr>
          <p:nvPr/>
        </p:nvPicPr>
        <p:blipFill>
          <a:blip r:embed="rId3"/>
          <a:stretch>
            <a:fillRect/>
          </a:stretch>
        </p:blipFill>
        <p:spPr>
          <a:xfrm>
            <a:off x="1522412" y="2003658"/>
            <a:ext cx="10163175" cy="1171575"/>
          </a:xfrm>
          <a:prstGeom prst="rect">
            <a:avLst/>
          </a:prstGeom>
        </p:spPr>
      </p:pic>
      <p:pic>
        <p:nvPicPr>
          <p:cNvPr id="7" name="Picture 6">
            <a:extLst>
              <a:ext uri="{FF2B5EF4-FFF2-40B4-BE49-F238E27FC236}">
                <a16:creationId xmlns:a16="http://schemas.microsoft.com/office/drawing/2014/main" id="{1E6C37AE-E809-4DDE-85CF-018A6CA62A18}"/>
              </a:ext>
            </a:extLst>
          </p:cNvPr>
          <p:cNvPicPr>
            <a:picLocks noChangeAspect="1"/>
          </p:cNvPicPr>
          <p:nvPr/>
        </p:nvPicPr>
        <p:blipFill>
          <a:blip r:embed="rId4"/>
          <a:stretch>
            <a:fillRect/>
          </a:stretch>
        </p:blipFill>
        <p:spPr>
          <a:xfrm>
            <a:off x="4516437" y="4384675"/>
            <a:ext cx="3155950" cy="901700"/>
          </a:xfrm>
          <a:prstGeom prst="rect">
            <a:avLst/>
          </a:prstGeom>
        </p:spPr>
      </p:pic>
    </p:spTree>
    <p:extLst>
      <p:ext uri="{BB962C8B-B14F-4D97-AF65-F5344CB8AC3E}">
        <p14:creationId xmlns:p14="http://schemas.microsoft.com/office/powerpoint/2010/main" val="381582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E397-001D-4F0D-B04B-73D8D7101C3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Loss for Corrections</a:t>
            </a:r>
            <a:endParaRPr lang="en-US" dirty="0"/>
          </a:p>
        </p:txBody>
      </p:sp>
      <p:sp>
        <p:nvSpPr>
          <p:cNvPr id="3" name="Content Placeholder 2">
            <a:extLst>
              <a:ext uri="{FF2B5EF4-FFF2-40B4-BE49-F238E27FC236}">
                <a16:creationId xmlns:a16="http://schemas.microsoft.com/office/drawing/2014/main" id="{91E5733A-CF66-4831-A2CE-74979F2AAF3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They computed the covariance-based tensor, that balance the rotation and translation loss, from training data:</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Where</a:t>
            </a:r>
          </a:p>
          <a:p>
            <a:endParaRPr lang="en-US" dirty="0"/>
          </a:p>
          <a:p>
            <a:endParaRPr lang="en-US" dirty="0"/>
          </a:p>
          <a:p>
            <a:r>
              <a:rPr lang="en-US" dirty="0">
                <a:latin typeface="Times New Roman" panose="02020603050405020304" pitchFamily="18" charset="0"/>
                <a:cs typeface="Times New Roman" panose="02020603050405020304" pitchFamily="18" charset="0"/>
              </a:rPr>
              <a:t>They derived gradient (“compute Jacobian”), respect to the network output, ξ, for back-propagation:</a:t>
            </a:r>
          </a:p>
          <a:p>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240EB60-EFC1-4118-B6D2-264484496FFE}"/>
              </a:ext>
            </a:extLst>
          </p:cNvPr>
          <p:cNvPicPr>
            <a:picLocks noChangeAspect="1"/>
          </p:cNvPicPr>
          <p:nvPr/>
        </p:nvPicPr>
        <p:blipFill>
          <a:blip r:embed="rId3"/>
          <a:stretch>
            <a:fillRect/>
          </a:stretch>
        </p:blipFill>
        <p:spPr>
          <a:xfrm>
            <a:off x="2030175" y="2593976"/>
            <a:ext cx="7036038" cy="997838"/>
          </a:xfrm>
          <a:prstGeom prst="rect">
            <a:avLst/>
          </a:prstGeom>
        </p:spPr>
      </p:pic>
      <p:pic>
        <p:nvPicPr>
          <p:cNvPr id="7" name="Picture 6">
            <a:extLst>
              <a:ext uri="{FF2B5EF4-FFF2-40B4-BE49-F238E27FC236}">
                <a16:creationId xmlns:a16="http://schemas.microsoft.com/office/drawing/2014/main" id="{BEA7C558-639B-4748-83DA-529565B41FC0}"/>
              </a:ext>
            </a:extLst>
          </p:cNvPr>
          <p:cNvPicPr>
            <a:picLocks noChangeAspect="1"/>
          </p:cNvPicPr>
          <p:nvPr/>
        </p:nvPicPr>
        <p:blipFill>
          <a:blip r:embed="rId4"/>
          <a:stretch>
            <a:fillRect/>
          </a:stretch>
        </p:blipFill>
        <p:spPr>
          <a:xfrm>
            <a:off x="3351212" y="3750374"/>
            <a:ext cx="5021173" cy="1114425"/>
          </a:xfrm>
          <a:prstGeom prst="rect">
            <a:avLst/>
          </a:prstGeom>
        </p:spPr>
      </p:pic>
    </p:spTree>
    <p:extLst>
      <p:ext uri="{BB962C8B-B14F-4D97-AF65-F5344CB8AC3E}">
        <p14:creationId xmlns:p14="http://schemas.microsoft.com/office/powerpoint/2010/main" val="200645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29C1-95F8-44A3-B49A-A5E46C44B84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EXPERIMENTS</a:t>
            </a:r>
          </a:p>
        </p:txBody>
      </p:sp>
      <p:sp>
        <p:nvSpPr>
          <p:cNvPr id="3" name="Content Placeholder 2">
            <a:extLst>
              <a:ext uri="{FF2B5EF4-FFF2-40B4-BE49-F238E27FC236}">
                <a16:creationId xmlns:a16="http://schemas.microsoft.com/office/drawing/2014/main" id="{CCCEB9CD-47F0-47EA-9B55-0C08125F12FB}"/>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They used the KITTI odometry benchmark training set. KITTI </a:t>
            </a:r>
          </a:p>
          <a:p>
            <a:pPr lvl="1"/>
            <a:r>
              <a:rPr lang="en-US" sz="2400" dirty="0">
                <a:latin typeface="Times New Roman" panose="02020603050405020304" pitchFamily="18" charset="0"/>
                <a:cs typeface="Times New Roman" panose="02020603050405020304" pitchFamily="18" charset="0"/>
              </a:rPr>
              <a:t>Consists of 22 stereo sequences, in </a:t>
            </a:r>
            <a:r>
              <a:rPr lang="en-US" sz="2400" dirty="0" err="1">
                <a:latin typeface="Times New Roman" panose="02020603050405020304" pitchFamily="18" charset="0"/>
                <a:cs typeface="Times New Roman" panose="02020603050405020304" pitchFamily="18" charset="0"/>
              </a:rPr>
              <a:t>png</a:t>
            </a:r>
            <a:r>
              <a:rPr lang="en-US" sz="2400" dirty="0">
                <a:latin typeface="Times New Roman" panose="02020603050405020304" pitchFamily="18" charset="0"/>
                <a:cs typeface="Times New Roman" panose="02020603050405020304" pitchFamily="18" charset="0"/>
              </a:rPr>
              <a:t> forma:</a:t>
            </a:r>
          </a:p>
          <a:p>
            <a:pPr lvl="2"/>
            <a:r>
              <a:rPr lang="en-US" sz="2000" dirty="0">
                <a:latin typeface="Times New Roman" panose="02020603050405020304" pitchFamily="18" charset="0"/>
                <a:cs typeface="Times New Roman" panose="02020603050405020304" pitchFamily="18" charset="0"/>
              </a:rPr>
              <a:t>11 sequences (00-10) with ground truth trajectories for training, and</a:t>
            </a:r>
          </a:p>
          <a:p>
            <a:pPr lvl="2"/>
            <a:r>
              <a:rPr lang="en-US" sz="2000" dirty="0">
                <a:latin typeface="Times New Roman" panose="02020603050405020304" pitchFamily="18" charset="0"/>
                <a:cs typeface="Times New Roman" panose="02020603050405020304" pitchFamily="18" charset="0"/>
              </a:rPr>
              <a:t>11 sequences (11-21) without ground truth for evaluation</a:t>
            </a:r>
          </a:p>
          <a:p>
            <a:r>
              <a:rPr lang="en-US" sz="2800" dirty="0">
                <a:latin typeface="Times New Roman" panose="02020603050405020304" pitchFamily="18" charset="0"/>
                <a:cs typeface="Times New Roman" panose="02020603050405020304" pitchFamily="18" charset="0"/>
              </a:rPr>
              <a:t>They used eight sequences 00,02 and 05-10</a:t>
            </a:r>
          </a:p>
          <a:p>
            <a:r>
              <a:rPr lang="en-US" sz="2800" dirty="0">
                <a:latin typeface="Times New Roman" panose="02020603050405020304" pitchFamily="18" charset="0"/>
                <a:cs typeface="Times New Roman" panose="02020603050405020304" pitchFamily="18" charset="0"/>
              </a:rPr>
              <a:t>For testing and validation, they used the first three sequences (00,02, and 05).</a:t>
            </a:r>
          </a:p>
          <a:p>
            <a:r>
              <a:rPr lang="en-US" sz="2800" dirty="0">
                <a:latin typeface="Times New Roman" panose="02020603050405020304" pitchFamily="18" charset="0"/>
                <a:cs typeface="Times New Roman" panose="02020603050405020304" pitchFamily="18" charset="0"/>
              </a:rPr>
              <a:t>06-10 used for training.</a:t>
            </a:r>
          </a:p>
        </p:txBody>
      </p:sp>
    </p:spTree>
    <p:extLst>
      <p:ext uri="{BB962C8B-B14F-4D97-AF65-F5344CB8AC3E}">
        <p14:creationId xmlns:p14="http://schemas.microsoft.com/office/powerpoint/2010/main" val="117051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ED71-495C-4273-918A-DF2AAC99A2E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EXPERIMENTS-Training</a:t>
            </a:r>
          </a:p>
        </p:txBody>
      </p:sp>
      <p:sp>
        <p:nvSpPr>
          <p:cNvPr id="3" name="Content Placeholder 2">
            <a:extLst>
              <a:ext uri="{FF2B5EF4-FFF2-40B4-BE49-F238E27FC236}">
                <a16:creationId xmlns:a16="http://schemas.microsoft.com/office/drawing/2014/main" id="{8F12F682-FB39-4FBD-B31E-0445B03829A7}"/>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All images resized to [400, 120] pixels.</a:t>
            </a:r>
          </a:p>
          <a:p>
            <a:r>
              <a:rPr lang="en-US" sz="2800" dirty="0">
                <a:latin typeface="Times New Roman" panose="02020603050405020304" pitchFamily="18" charset="0"/>
                <a:cs typeface="Times New Roman" panose="02020603050405020304" pitchFamily="18" charset="0"/>
              </a:rPr>
              <a:t>Training datasets contained between 35,000 and 52,000 training samples.</a:t>
            </a:r>
          </a:p>
          <a:p>
            <a:r>
              <a:rPr lang="en-US" sz="2800" dirty="0">
                <a:latin typeface="Times New Roman" panose="02020603050405020304" pitchFamily="18" charset="0"/>
                <a:cs typeface="Times New Roman" panose="02020603050405020304" pitchFamily="18" charset="0"/>
              </a:rPr>
              <a:t>They trained all models for 30 epochs using the Adam optimizer, and selected the best epoch based on the lowest validation loss.</a:t>
            </a:r>
          </a:p>
          <a:p>
            <a:r>
              <a:rPr lang="en-US" dirty="0">
                <a:latin typeface="Times New Roman" panose="02020603050405020304" pitchFamily="18" charset="0"/>
                <a:cs typeface="Times New Roman" panose="02020603050405020304" pitchFamily="18" charset="0"/>
              </a:rPr>
              <a:t>Train rotation-only corrections in addition to pose correction.</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63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0DF8-7455-4C0B-BFE6-3D9F0BC7AC2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Estimators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F49B3D9-FC24-463E-9603-8C456541FA43}"/>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Visual Odometry:</a:t>
                </a:r>
              </a:p>
              <a:p>
                <a:pPr lvl="1"/>
                <a:r>
                  <a:rPr lang="en-US" sz="2800" dirty="0">
                    <a:latin typeface="Times New Roman" panose="02020603050405020304" pitchFamily="18" charset="0"/>
                    <a:cs typeface="Times New Roman" panose="02020603050405020304" pitchFamily="18" charset="0"/>
                  </a:rPr>
                  <a:t>To collect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rPr>
                          <m:t>𝑇</m:t>
                        </m:r>
                      </m:e>
                      <m:sub>
                        <m:r>
                          <a:rPr lang="en-US" sz="2800" i="1">
                            <a:latin typeface="Cambria Math" panose="02040503050406030204" pitchFamily="18" charset="0"/>
                          </a:rPr>
                          <m:t>𝑖</m:t>
                        </m:r>
                      </m:sub>
                      <m:sup>
                        <m:r>
                          <a:rPr lang="en-US" sz="2800" i="1">
                            <a:latin typeface="Cambria Math" panose="02040503050406030204" pitchFamily="18" charset="0"/>
                          </a:rPr>
                          <m:t>∗</m:t>
                        </m:r>
                      </m:sup>
                    </m:sSubSup>
                    <m:r>
                      <a:rPr lang="en-US" sz="2800" i="1">
                        <a:latin typeface="Cambria Math" panose="02040503050406030204" pitchFamily="18" charset="0"/>
                      </a:rPr>
                      <m:t> </m:t>
                    </m:r>
                  </m:oMath>
                </a14:m>
                <a:r>
                  <a:rPr lang="en-US" sz="2800" dirty="0">
                    <a:latin typeface="Times New Roman" panose="02020603050405020304" pitchFamily="18" charset="0"/>
                    <a:cs typeface="Times New Roman" panose="02020603050405020304" pitchFamily="18" charset="0"/>
                  </a:rPr>
                  <a:t>:</a:t>
                </a:r>
              </a:p>
              <a:p>
                <a:pPr lvl="2"/>
                <a:r>
                  <a:rPr lang="en-US" sz="2400" dirty="0">
                    <a:latin typeface="Times New Roman" panose="02020603050405020304" pitchFamily="18" charset="0"/>
                    <a:cs typeface="Times New Roman" panose="02020603050405020304" pitchFamily="18" charset="0"/>
                  </a:rPr>
                  <a:t>They used the open-source </a:t>
                </a:r>
                <a:r>
                  <a:rPr lang="en-US" sz="2400" i="1" dirty="0">
                    <a:latin typeface="Times New Roman" panose="02020603050405020304" pitchFamily="18" charset="0"/>
                    <a:cs typeface="Times New Roman" panose="02020603050405020304" pitchFamily="18" charset="0"/>
                  </a:rPr>
                  <a:t>libviso2 </a:t>
                </a:r>
                <a:r>
                  <a:rPr lang="en-US" sz="2400" dirty="0">
                    <a:latin typeface="Times New Roman" panose="02020603050405020304" pitchFamily="18" charset="0"/>
                    <a:cs typeface="Times New Roman" panose="02020603050405020304" pitchFamily="18" charset="0"/>
                  </a:rPr>
                  <a:t>package detect and track sparse stereo image key-points.</a:t>
                </a:r>
              </a:p>
              <a:p>
                <a:pPr lvl="2"/>
                <a:r>
                  <a:rPr lang="en-US" sz="2400" dirty="0">
                    <a:latin typeface="Times New Roman" panose="02020603050405020304" pitchFamily="18" charset="0"/>
                    <a:cs typeface="Times New Roman" panose="02020603050405020304" pitchFamily="18" charset="0"/>
                  </a:rPr>
                  <a:t>They model reprojection errors as zero-mean Gaussians.</a:t>
                </a:r>
              </a:p>
              <a:p>
                <a:pPr lvl="2"/>
                <a:r>
                  <a:rPr lang="en-US" sz="2400" dirty="0">
                    <a:latin typeface="Times New Roman" panose="02020603050405020304" pitchFamily="18" charset="0"/>
                    <a:cs typeface="Times New Roman" panose="02020603050405020304" pitchFamily="18" charset="0"/>
                  </a:rPr>
                  <a:t>They use Random Sample Consensus (RANSAC) based for outliners rejection.</a:t>
                </a:r>
              </a:p>
              <a:p>
                <a:pPr lvl="2"/>
                <a:r>
                  <a:rPr lang="en-US" sz="2400" dirty="0">
                    <a:latin typeface="Times New Roman" panose="02020603050405020304" pitchFamily="18" charset="0"/>
                    <a:cs typeface="Times New Roman" panose="02020603050405020304" pitchFamily="18" charset="0"/>
                  </a:rPr>
                  <a:t>They used Gauss-Newton minimization to solve maximum likelihood transform.</a:t>
                </a:r>
              </a:p>
            </p:txBody>
          </p:sp>
        </mc:Choice>
        <mc:Fallback>
          <p:sp>
            <p:nvSpPr>
              <p:cNvPr id="3" name="Content Placeholder 2">
                <a:extLst>
                  <a:ext uri="{FF2B5EF4-FFF2-40B4-BE49-F238E27FC236}">
                    <a16:creationId xmlns:a16="http://schemas.microsoft.com/office/drawing/2014/main" id="{6F49B3D9-FC24-463E-9603-8C456541FA43}"/>
                  </a:ext>
                </a:extLst>
              </p:cNvPr>
              <p:cNvSpPr>
                <a:spLocks noGrp="1" noRot="1" noChangeAspect="1" noMove="1" noResize="1" noEditPoints="1" noAdjustHandles="1" noChangeArrowheads="1" noChangeShapeType="1" noTextEdit="1"/>
              </p:cNvSpPr>
              <p:nvPr>
                <p:ph idx="1"/>
              </p:nvPr>
            </p:nvSpPr>
            <p:spPr>
              <a:blipFill>
                <a:blip r:embed="rId3"/>
                <a:stretch>
                  <a:fillRect l="-1080" t="-2044"/>
                </a:stretch>
              </a:blipFill>
            </p:spPr>
            <p:txBody>
              <a:bodyPr/>
              <a:lstStyle/>
              <a:p>
                <a:r>
                  <a:rPr lang="en-US">
                    <a:noFill/>
                  </a:rPr>
                  <a:t> </a:t>
                </a:r>
              </a:p>
            </p:txBody>
          </p:sp>
        </mc:Fallback>
      </mc:AlternateContent>
    </p:spTree>
    <p:extLst>
      <p:ext uri="{BB962C8B-B14F-4D97-AF65-F5344CB8AC3E}">
        <p14:creationId xmlns:p14="http://schemas.microsoft.com/office/powerpoint/2010/main" val="234518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7563-419D-43A2-80E1-44C0F64CA75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Estimators</a:t>
            </a:r>
          </a:p>
        </p:txBody>
      </p:sp>
      <p:sp>
        <p:nvSpPr>
          <p:cNvPr id="3" name="Content Placeholder 2">
            <a:extLst>
              <a:ext uri="{FF2B5EF4-FFF2-40B4-BE49-F238E27FC236}">
                <a16:creationId xmlns:a16="http://schemas.microsoft.com/office/drawing/2014/main" id="{9C2008EB-86F3-4975-967C-445829A81327}"/>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Sparse Visual Odometry with Radial Distortion:</a:t>
            </a:r>
          </a:p>
          <a:p>
            <a:pPr lvl="1"/>
            <a:r>
              <a:rPr lang="en-US" sz="2800" dirty="0">
                <a:latin typeface="Times New Roman" panose="02020603050405020304" pitchFamily="18" charset="0"/>
                <a:cs typeface="Times New Roman" panose="02020603050405020304" pitchFamily="18" charset="0"/>
              </a:rPr>
              <a:t>They modified the input images to test with degraded visual data.</a:t>
            </a:r>
          </a:p>
          <a:p>
            <a:pPr lvl="1"/>
            <a:r>
              <a:rPr lang="en-US" sz="2800" dirty="0">
                <a:latin typeface="Times New Roman" panose="02020603050405020304" pitchFamily="18" charset="0"/>
                <a:cs typeface="Times New Roman" panose="02020603050405020304" pitchFamily="18" charset="0"/>
              </a:rPr>
              <a:t>They applied radial distortion to the (rectified) KITTI dataset to simulated a poorly calibrated lens.</a:t>
            </a:r>
          </a:p>
          <a:p>
            <a:pPr lvl="1"/>
            <a:r>
              <a:rPr lang="en-US" sz="2800" dirty="0">
                <a:latin typeface="Times New Roman" panose="02020603050405020304" pitchFamily="18" charset="0"/>
                <a:cs typeface="Times New Roman" panose="02020603050405020304" pitchFamily="18" charset="0"/>
              </a:rPr>
              <a:t>They computed S-VO localization estimates and then trained DPC-Net.</a:t>
            </a:r>
          </a:p>
        </p:txBody>
      </p:sp>
    </p:spTree>
    <p:extLst>
      <p:ext uri="{BB962C8B-B14F-4D97-AF65-F5344CB8AC3E}">
        <p14:creationId xmlns:p14="http://schemas.microsoft.com/office/powerpoint/2010/main" val="279312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152D-AC11-431A-A113-9E77C9BAEC5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Estimators</a:t>
            </a:r>
          </a:p>
        </p:txBody>
      </p:sp>
      <p:sp>
        <p:nvSpPr>
          <p:cNvPr id="3" name="Content Placeholder 2">
            <a:extLst>
              <a:ext uri="{FF2B5EF4-FFF2-40B4-BE49-F238E27FC236}">
                <a16:creationId xmlns:a16="http://schemas.microsoft.com/office/drawing/2014/main" id="{A0F2A04F-67F5-4F2B-AC5A-D2A1EE2FED14}"/>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Dense (direct) Visual Odometry:</a:t>
            </a:r>
          </a:p>
          <a:p>
            <a:pPr lvl="1"/>
            <a:r>
              <a:rPr lang="en-US" sz="2400" dirty="0">
                <a:latin typeface="Times New Roman" panose="02020603050405020304" pitchFamily="18" charset="0"/>
                <a:cs typeface="Times New Roman" panose="02020603050405020304" pitchFamily="18" charset="0"/>
              </a:rPr>
              <a:t>Pixel intensity values are used for both motion estimation and stereo matching.</a:t>
            </a:r>
          </a:p>
          <a:p>
            <a:pPr lvl="1"/>
            <a:r>
              <a:rPr lang="en-US" sz="2400" dirty="0">
                <a:latin typeface="Times New Roman" panose="02020603050405020304" pitchFamily="18" charset="0"/>
                <a:cs typeface="Times New Roman" panose="02020603050405020304" pitchFamily="18" charset="0"/>
              </a:rPr>
              <a:t>It used for comparation with their proposed method</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23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CD1E-F234-4F84-8387-3ECADF584A7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Evaluation Metrics</a:t>
            </a:r>
          </a:p>
        </p:txBody>
      </p:sp>
      <p:sp>
        <p:nvSpPr>
          <p:cNvPr id="3" name="Content Placeholder 2">
            <a:extLst>
              <a:ext uri="{FF2B5EF4-FFF2-40B4-BE49-F238E27FC236}">
                <a16:creationId xmlns:a16="http://schemas.microsoft.com/office/drawing/2014/main" id="{958325E0-9661-4065-864E-B9A65FE251A3}"/>
              </a:ext>
            </a:extLst>
          </p:cNvPr>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They used three error metrics to evaluate the performance of DPC-Net:</a:t>
            </a:r>
          </a:p>
          <a:p>
            <a:pPr lvl="1"/>
            <a:r>
              <a:rPr lang="en-US" sz="3200" dirty="0">
                <a:latin typeface="Times New Roman" panose="02020603050405020304" pitchFamily="18" charset="0"/>
                <a:cs typeface="Times New Roman" panose="02020603050405020304" pitchFamily="18" charset="0"/>
              </a:rPr>
              <a:t>Mean absolute trajectory error. </a:t>
            </a:r>
          </a:p>
          <a:p>
            <a:pPr lvl="1"/>
            <a:r>
              <a:rPr lang="en-US" sz="3200" dirty="0">
                <a:latin typeface="Times New Roman" panose="02020603050405020304" pitchFamily="18" charset="0"/>
                <a:cs typeface="Times New Roman" panose="02020603050405020304" pitchFamily="18" charset="0"/>
              </a:rPr>
              <a:t>Cumulative absolute trajectory error.</a:t>
            </a:r>
          </a:p>
          <a:p>
            <a:pPr lvl="1"/>
            <a:r>
              <a:rPr lang="en-US" sz="3200" dirty="0">
                <a:latin typeface="Times New Roman" panose="02020603050405020304" pitchFamily="18" charset="0"/>
                <a:cs typeface="Times New Roman" panose="02020603050405020304" pitchFamily="18" charset="0"/>
              </a:rPr>
              <a:t>Mean segment error.</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26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1F6A-CA48-411C-85E4-E149E7C24B67}"/>
              </a:ext>
            </a:extLst>
          </p:cNvPr>
          <p:cNvSpPr>
            <a:spLocks noGrp="1"/>
          </p:cNvSpPr>
          <p:nvPr>
            <p:ph type="title"/>
          </p:nvPr>
        </p:nvSpPr>
        <p:spPr/>
        <p:txBody>
          <a:bodyPr/>
          <a:lstStyle/>
          <a:p>
            <a:r>
              <a:rPr lang="en-US" dirty="0"/>
              <a:t>Localization in Robotics</a:t>
            </a:r>
          </a:p>
        </p:txBody>
      </p:sp>
      <p:sp>
        <p:nvSpPr>
          <p:cNvPr id="3" name="Content Placeholder 2">
            <a:extLst>
              <a:ext uri="{FF2B5EF4-FFF2-40B4-BE49-F238E27FC236}">
                <a16:creationId xmlns:a16="http://schemas.microsoft.com/office/drawing/2014/main" id="{06AD1660-90B4-492F-AE49-58817FAF3A74}"/>
              </a:ext>
            </a:extLst>
          </p:cNvPr>
          <p:cNvSpPr>
            <a:spLocks noGrp="1"/>
          </p:cNvSpPr>
          <p:nvPr>
            <p:ph idx="1"/>
          </p:nvPr>
        </p:nvSpPr>
        <p:spPr/>
        <p:txBody>
          <a:bodyPr>
            <a:normAutofit/>
          </a:bodyPr>
          <a:lstStyle/>
          <a:p>
            <a:r>
              <a:rPr lang="en-US" sz="2800" dirty="0"/>
              <a:t>various sensors, techniques, and systems for mobile robot positioning, such as </a:t>
            </a:r>
          </a:p>
          <a:p>
            <a:pPr lvl="1"/>
            <a:r>
              <a:rPr lang="en-US" sz="2400" dirty="0"/>
              <a:t>Wheel Odometry, </a:t>
            </a:r>
          </a:p>
          <a:p>
            <a:pPr lvl="1"/>
            <a:r>
              <a:rPr lang="en-US" sz="2400" dirty="0"/>
              <a:t>Laser/Ultrasonic Odometry, </a:t>
            </a:r>
          </a:p>
          <a:p>
            <a:pPr lvl="1"/>
            <a:r>
              <a:rPr lang="en-US" sz="2400" dirty="0"/>
              <a:t>Global Position System (GPS), </a:t>
            </a:r>
          </a:p>
          <a:p>
            <a:pPr lvl="1"/>
            <a:r>
              <a:rPr lang="en-US" sz="2400" dirty="0"/>
              <a:t>Inertial Navigation System (INS), </a:t>
            </a:r>
          </a:p>
          <a:p>
            <a:pPr lvl="1"/>
            <a:r>
              <a:rPr lang="en-US" sz="2400" dirty="0"/>
              <a:t>And Visual Odometry (VO),</a:t>
            </a:r>
          </a:p>
        </p:txBody>
      </p:sp>
    </p:spTree>
    <p:extLst>
      <p:ext uri="{BB962C8B-B14F-4D97-AF65-F5344CB8AC3E}">
        <p14:creationId xmlns:p14="http://schemas.microsoft.com/office/powerpoint/2010/main" val="192541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4C812D-455E-4A64-962D-9320833B6B61}"/>
              </a:ext>
            </a:extLst>
          </p:cNvPr>
          <p:cNvPicPr>
            <a:picLocks noGrp="1" noChangeAspect="1"/>
          </p:cNvPicPr>
          <p:nvPr>
            <p:ph idx="1"/>
          </p:nvPr>
        </p:nvPicPr>
        <p:blipFill>
          <a:blip r:embed="rId2"/>
          <a:stretch>
            <a:fillRect/>
          </a:stretch>
        </p:blipFill>
        <p:spPr>
          <a:xfrm>
            <a:off x="2208212" y="0"/>
            <a:ext cx="7543800" cy="6815977"/>
          </a:xfrm>
          <a:prstGeom prst="rect">
            <a:avLst/>
          </a:prstGeom>
        </p:spPr>
      </p:pic>
    </p:spTree>
    <p:extLst>
      <p:ext uri="{BB962C8B-B14F-4D97-AF65-F5344CB8AC3E}">
        <p14:creationId xmlns:p14="http://schemas.microsoft.com/office/powerpoint/2010/main" val="137327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688F-7AA4-4519-8542-2B5FBBDE79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C83C35-1D72-4B8A-9FB7-6EE82F8FD92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5AF5486-BEDC-4BE1-B548-D80204C1C1C1}"/>
              </a:ext>
            </a:extLst>
          </p:cNvPr>
          <p:cNvPicPr>
            <a:picLocks noChangeAspect="1"/>
          </p:cNvPicPr>
          <p:nvPr/>
        </p:nvPicPr>
        <p:blipFill>
          <a:blip r:embed="rId3"/>
          <a:stretch>
            <a:fillRect/>
          </a:stretch>
        </p:blipFill>
        <p:spPr>
          <a:xfrm>
            <a:off x="11113" y="125834"/>
            <a:ext cx="6184873" cy="6655966"/>
          </a:xfrm>
          <a:prstGeom prst="rect">
            <a:avLst/>
          </a:prstGeom>
        </p:spPr>
      </p:pic>
      <p:pic>
        <p:nvPicPr>
          <p:cNvPr id="5" name="Picture 4">
            <a:extLst>
              <a:ext uri="{FF2B5EF4-FFF2-40B4-BE49-F238E27FC236}">
                <a16:creationId xmlns:a16="http://schemas.microsoft.com/office/drawing/2014/main" id="{875F351F-DD1E-4008-ABBB-95383D29F0DB}"/>
              </a:ext>
            </a:extLst>
          </p:cNvPr>
          <p:cNvPicPr>
            <a:picLocks noChangeAspect="1"/>
          </p:cNvPicPr>
          <p:nvPr/>
        </p:nvPicPr>
        <p:blipFill>
          <a:blip r:embed="rId4"/>
          <a:stretch>
            <a:fillRect/>
          </a:stretch>
        </p:blipFill>
        <p:spPr>
          <a:xfrm>
            <a:off x="6195986" y="76200"/>
            <a:ext cx="6019800" cy="6705600"/>
          </a:xfrm>
          <a:prstGeom prst="rect">
            <a:avLst/>
          </a:prstGeom>
        </p:spPr>
      </p:pic>
    </p:spTree>
    <p:extLst>
      <p:ext uri="{BB962C8B-B14F-4D97-AF65-F5344CB8AC3E}">
        <p14:creationId xmlns:p14="http://schemas.microsoft.com/office/powerpoint/2010/main" val="374167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C413-E5AC-4741-8A72-916DEAF72D8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a:t>
            </a:r>
          </a:p>
        </p:txBody>
      </p:sp>
      <p:sp>
        <p:nvSpPr>
          <p:cNvPr id="6" name="Content Placeholder 5">
            <a:extLst>
              <a:ext uri="{FF2B5EF4-FFF2-40B4-BE49-F238E27FC236}">
                <a16:creationId xmlns:a16="http://schemas.microsoft.com/office/drawing/2014/main" id="{88D669EE-CC47-4805-A9F6-84D88BD5B069}"/>
              </a:ext>
            </a:extLst>
          </p:cNvPr>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1F25C7A-2AE7-48C1-BD24-F3E9F17C1098}"/>
              </a:ext>
            </a:extLst>
          </p:cNvPr>
          <p:cNvPicPr>
            <a:picLocks noChangeAspect="1"/>
          </p:cNvPicPr>
          <p:nvPr/>
        </p:nvPicPr>
        <p:blipFill>
          <a:blip r:embed="rId2"/>
          <a:stretch>
            <a:fillRect/>
          </a:stretch>
        </p:blipFill>
        <p:spPr>
          <a:xfrm>
            <a:off x="277071" y="2072275"/>
            <a:ext cx="11926944" cy="3729449"/>
          </a:xfrm>
          <a:prstGeom prst="rect">
            <a:avLst/>
          </a:prstGeom>
        </p:spPr>
      </p:pic>
    </p:spTree>
    <p:extLst>
      <p:ext uri="{BB962C8B-B14F-4D97-AF65-F5344CB8AC3E}">
        <p14:creationId xmlns:p14="http://schemas.microsoft.com/office/powerpoint/2010/main" val="287304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84AC-69F0-4889-91A9-A660F34FFEB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a:t>
            </a:r>
          </a:p>
        </p:txBody>
      </p:sp>
      <p:pic>
        <p:nvPicPr>
          <p:cNvPr id="4" name="Content Placeholder 3">
            <a:extLst>
              <a:ext uri="{FF2B5EF4-FFF2-40B4-BE49-F238E27FC236}">
                <a16:creationId xmlns:a16="http://schemas.microsoft.com/office/drawing/2014/main" id="{33D9599A-7213-4B9A-BA92-C042B61CBFB2}"/>
              </a:ext>
            </a:extLst>
          </p:cNvPr>
          <p:cNvPicPr>
            <a:picLocks noGrp="1" noChangeAspect="1"/>
          </p:cNvPicPr>
          <p:nvPr>
            <p:ph idx="1"/>
          </p:nvPr>
        </p:nvPicPr>
        <p:blipFill>
          <a:blip r:embed="rId2"/>
          <a:stretch>
            <a:fillRect/>
          </a:stretch>
        </p:blipFill>
        <p:spPr>
          <a:xfrm>
            <a:off x="779060" y="1828800"/>
            <a:ext cx="10630703" cy="4851400"/>
          </a:xfrm>
          <a:prstGeom prst="rect">
            <a:avLst/>
          </a:prstGeom>
        </p:spPr>
      </p:pic>
    </p:spTree>
    <p:extLst>
      <p:ext uri="{BB962C8B-B14F-4D97-AF65-F5344CB8AC3E}">
        <p14:creationId xmlns:p14="http://schemas.microsoft.com/office/powerpoint/2010/main" val="275776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A79E-CC59-4777-B625-0F40F61939F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Results</a:t>
            </a:r>
          </a:p>
        </p:txBody>
      </p:sp>
      <p:pic>
        <p:nvPicPr>
          <p:cNvPr id="4" name="Content Placeholder 3">
            <a:extLst>
              <a:ext uri="{FF2B5EF4-FFF2-40B4-BE49-F238E27FC236}">
                <a16:creationId xmlns:a16="http://schemas.microsoft.com/office/drawing/2014/main" id="{1E2FB6C3-99C4-4FF3-BF97-C73F2D175DA9}"/>
              </a:ext>
            </a:extLst>
          </p:cNvPr>
          <p:cNvPicPr>
            <a:picLocks noGrp="1" noChangeAspect="1"/>
          </p:cNvPicPr>
          <p:nvPr>
            <p:ph idx="1"/>
          </p:nvPr>
        </p:nvPicPr>
        <p:blipFill>
          <a:blip r:embed="rId3"/>
          <a:stretch>
            <a:fillRect/>
          </a:stretch>
        </p:blipFill>
        <p:spPr>
          <a:xfrm>
            <a:off x="419666" y="1828800"/>
            <a:ext cx="11189472" cy="3962400"/>
          </a:xfrm>
          <a:prstGeom prst="rect">
            <a:avLst/>
          </a:prstGeom>
        </p:spPr>
      </p:pic>
    </p:spTree>
    <p:extLst>
      <p:ext uri="{BB962C8B-B14F-4D97-AF65-F5344CB8AC3E}">
        <p14:creationId xmlns:p14="http://schemas.microsoft.com/office/powerpoint/2010/main" val="43552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D4B2-7058-4C5D-9E10-2537E404A7B6}"/>
              </a:ext>
            </a:extLst>
          </p:cNvPr>
          <p:cNvSpPr>
            <a:spLocks noGrp="1"/>
          </p:cNvSpPr>
          <p:nvPr>
            <p:ph type="title"/>
          </p:nvPr>
        </p:nvSpPr>
        <p:spPr>
          <a:xfrm>
            <a:off x="1117309" y="76200"/>
            <a:ext cx="10157354" cy="1468438"/>
          </a:xfrm>
        </p:spPr>
        <p:txBody>
          <a:bodyPr/>
          <a:lstStyle/>
          <a:p>
            <a:r>
              <a:rPr lang="en-US" dirty="0">
                <a:latin typeface="Times New Roman" panose="02020603050405020304" pitchFamily="18" charset="0"/>
                <a:cs typeface="Times New Roman" panose="02020603050405020304" pitchFamily="18" charset="0"/>
              </a:rPr>
              <a:t>Reference </a:t>
            </a:r>
          </a:p>
        </p:txBody>
      </p:sp>
      <p:sp>
        <p:nvSpPr>
          <p:cNvPr id="3" name="Content Placeholder 2">
            <a:extLst>
              <a:ext uri="{FF2B5EF4-FFF2-40B4-BE49-F238E27FC236}">
                <a16:creationId xmlns:a16="http://schemas.microsoft.com/office/drawing/2014/main" id="{3E3B07AC-42A0-4F5C-9F6A-3ED7B6CD5F3D}"/>
              </a:ext>
            </a:extLst>
          </p:cNvPr>
          <p:cNvSpPr>
            <a:spLocks noGrp="1"/>
          </p:cNvSpPr>
          <p:nvPr>
            <p:ph idx="1"/>
          </p:nvPr>
        </p:nvSpPr>
        <p:spPr>
          <a:xfrm>
            <a:off x="1117309" y="1701800"/>
            <a:ext cx="10157354" cy="4699000"/>
          </a:xfrm>
        </p:spPr>
        <p:txBody>
          <a:bodyPr>
            <a:normAutofit fontScale="92500" lnSpcReduction="20000"/>
          </a:bodyPr>
          <a:lstStyle/>
          <a:p>
            <a:pPr marL="457200" indent="-457200">
              <a:buFont typeface="+mj-lt"/>
              <a:buAutoNum type="arabicPeriod"/>
            </a:pPr>
            <a:r>
              <a:rPr lang="en-US" dirty="0" err="1">
                <a:latin typeface="Times New Roman" panose="02020603050405020304" pitchFamily="18" charset="0"/>
                <a:cs typeface="Times New Roman" panose="02020603050405020304" pitchFamily="18" charset="0"/>
              </a:rPr>
              <a:t>Peretroukhin</a:t>
            </a:r>
            <a:r>
              <a:rPr lang="en-US" dirty="0">
                <a:latin typeface="Times New Roman" panose="02020603050405020304" pitchFamily="18" charset="0"/>
                <a:cs typeface="Times New Roman" panose="02020603050405020304" pitchFamily="18" charset="0"/>
              </a:rPr>
              <a:t>, Valentin and Jonathan Kelly. “DPC-Net: Deep Pose Correction for Visual Localization.” </a:t>
            </a:r>
            <a:r>
              <a:rPr lang="en-US" dirty="0" err="1">
                <a:latin typeface="Times New Roman" panose="02020603050405020304" pitchFamily="18" charset="0"/>
                <a:cs typeface="Times New Roman" panose="02020603050405020304" pitchFamily="18" charset="0"/>
              </a:rPr>
              <a:t>CoRR</a:t>
            </a:r>
            <a:r>
              <a:rPr lang="en-US" dirty="0">
                <a:latin typeface="Times New Roman" panose="02020603050405020304" pitchFamily="18" charset="0"/>
                <a:cs typeface="Times New Roman" panose="02020603050405020304" pitchFamily="18" charset="0"/>
              </a:rPr>
              <a:t> abs/1709.03128 (2017).</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Singh, </a:t>
            </a:r>
            <a:r>
              <a:rPr lang="en-US" dirty="0" err="1">
                <a:latin typeface="Times New Roman" panose="02020603050405020304" pitchFamily="18" charset="0"/>
                <a:cs typeface="Times New Roman" panose="02020603050405020304" pitchFamily="18" charset="0"/>
              </a:rPr>
              <a:t>Avi</a:t>
            </a:r>
            <a:r>
              <a:rPr lang="en-US" dirty="0">
                <a:latin typeface="Times New Roman" panose="02020603050405020304" pitchFamily="18" charset="0"/>
                <a:cs typeface="Times New Roman" panose="02020603050405020304" pitchFamily="18" charset="0"/>
              </a:rPr>
              <a:t> “Visual </a:t>
            </a:r>
            <a:r>
              <a:rPr lang="en-US" dirty="0" err="1">
                <a:latin typeface="Times New Roman" panose="02020603050405020304" pitchFamily="18" charset="0"/>
                <a:cs typeface="Times New Roman" panose="02020603050405020304" pitchFamily="18" charset="0"/>
              </a:rPr>
              <a:t>Odmetry</a:t>
            </a:r>
            <a:r>
              <a:rPr lang="en-US" dirty="0">
                <a:latin typeface="Times New Roman" panose="02020603050405020304" pitchFamily="18" charset="0"/>
                <a:cs typeface="Times New Roman" panose="02020603050405020304" pitchFamily="18" charset="0"/>
              </a:rPr>
              <a:t> from scratch - A tutorial for beginners”, May, 2015, https://avisingh599.github.io/vision/visual-odometry-full</a:t>
            </a:r>
          </a:p>
          <a:p>
            <a:pPr marL="457200" indent="-457200">
              <a:buFont typeface="+mj-lt"/>
              <a:buAutoNum type="arabicPeriod"/>
            </a:pPr>
            <a:r>
              <a:rPr lang="en-US" dirty="0" err="1">
                <a:latin typeface="Times New Roman" panose="02020603050405020304" pitchFamily="18" charset="0"/>
                <a:cs typeface="Times New Roman" panose="02020603050405020304" pitchFamily="18" charset="0"/>
              </a:rPr>
              <a:t>Aqel</a:t>
            </a:r>
            <a:r>
              <a:rPr lang="en-US" dirty="0">
                <a:latin typeface="Times New Roman" panose="02020603050405020304" pitchFamily="18" charset="0"/>
                <a:cs typeface="Times New Roman" panose="02020603050405020304" pitchFamily="18" charset="0"/>
              </a:rPr>
              <a:t>, Mohammad O. A. et al. “Review of Visual Odometry: Types, Approaches, Challenges, and Applications.” </a:t>
            </a:r>
            <a:r>
              <a:rPr lang="en-US" i="1" dirty="0" err="1">
                <a:latin typeface="Times New Roman" panose="02020603050405020304" pitchFamily="18" charset="0"/>
                <a:cs typeface="Times New Roman" panose="02020603050405020304" pitchFamily="18" charset="0"/>
              </a:rPr>
              <a:t>SpringerPlus</a:t>
            </a:r>
            <a:r>
              <a:rPr lang="en-US" dirty="0">
                <a:latin typeface="Times New Roman" panose="02020603050405020304" pitchFamily="18" charset="0"/>
                <a:cs typeface="Times New Roman" panose="02020603050405020304" pitchFamily="18" charset="0"/>
              </a:rPr>
              <a:t> 5.1 (2016): 1897. </a:t>
            </a:r>
            <a:r>
              <a:rPr lang="en-US" i="1" dirty="0">
                <a:latin typeface="Times New Roman" panose="02020603050405020304" pitchFamily="18" charset="0"/>
                <a:cs typeface="Times New Roman" panose="02020603050405020304" pitchFamily="18" charset="0"/>
              </a:rPr>
              <a:t>PMC</a:t>
            </a:r>
            <a:r>
              <a:rPr lang="en-US" dirty="0">
                <a:latin typeface="Times New Roman" panose="02020603050405020304" pitchFamily="18" charset="0"/>
                <a:cs typeface="Times New Roman" panose="02020603050405020304" pitchFamily="18" charset="0"/>
              </a:rPr>
              <a:t>. Web. 18 Apr. 2018.</a:t>
            </a:r>
          </a:p>
          <a:p>
            <a:pPr marL="457200" indent="-457200">
              <a:buFont typeface="+mj-lt"/>
              <a:buAutoNum type="arabicPeriod"/>
            </a:pPr>
            <a:r>
              <a:rPr lang="en-US" dirty="0" err="1">
                <a:latin typeface="Times New Roman" panose="02020603050405020304" pitchFamily="18" charset="0"/>
                <a:cs typeface="Times New Roman" panose="02020603050405020304" pitchFamily="18" charset="0"/>
              </a:rPr>
              <a:t>Nistér</a:t>
            </a:r>
            <a:r>
              <a:rPr lang="en-US" dirty="0">
                <a:latin typeface="Times New Roman" panose="02020603050405020304" pitchFamily="18" charset="0"/>
                <a:cs typeface="Times New Roman" panose="02020603050405020304" pitchFamily="18" charset="0"/>
              </a:rPr>
              <a:t>, David, Oleg </a:t>
            </a:r>
            <a:r>
              <a:rPr lang="en-US" dirty="0" err="1">
                <a:latin typeface="Times New Roman" panose="02020603050405020304" pitchFamily="18" charset="0"/>
                <a:cs typeface="Times New Roman" panose="02020603050405020304" pitchFamily="18" charset="0"/>
              </a:rPr>
              <a:t>Naroditsky</a:t>
            </a:r>
            <a:r>
              <a:rPr lang="en-US" dirty="0">
                <a:latin typeface="Times New Roman" panose="02020603050405020304" pitchFamily="18" charset="0"/>
                <a:cs typeface="Times New Roman" panose="02020603050405020304" pitchFamily="18" charset="0"/>
              </a:rPr>
              <a:t>, and James Bergen. "Visual odometry." Computer Vision and Pattern Recognition, 2004. CVPR 2004. Proceedings of the 2004 IEEE Computer Society Conference on. Vol. 1. </a:t>
            </a:r>
            <a:r>
              <a:rPr lang="en-US" dirty="0" err="1">
                <a:latin typeface="Times New Roman" panose="02020603050405020304" pitchFamily="18" charset="0"/>
                <a:cs typeface="Times New Roman" panose="02020603050405020304" pitchFamily="18" charset="0"/>
              </a:rPr>
              <a:t>Ieee</a:t>
            </a:r>
            <a:r>
              <a:rPr lang="en-US" dirty="0">
                <a:latin typeface="Times New Roman" panose="02020603050405020304" pitchFamily="18" charset="0"/>
                <a:cs typeface="Times New Roman" panose="02020603050405020304" pitchFamily="18" charset="0"/>
              </a:rPr>
              <a:t>, 2004.</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F.A. Moreno, J.L. Blanco, J. Gonzalez, “Stereo vision specific models for particle filter-based </a:t>
            </a:r>
            <a:r>
              <a:rPr lang="en-US" dirty="0" err="1">
                <a:latin typeface="Times New Roman" panose="02020603050405020304" pitchFamily="18" charset="0"/>
                <a:cs typeface="Times New Roman" panose="02020603050405020304" pitchFamily="18" charset="0"/>
              </a:rPr>
              <a:t>SLAM”,Robotics</a:t>
            </a:r>
            <a:r>
              <a:rPr lang="en-US" dirty="0">
                <a:latin typeface="Times New Roman" panose="02020603050405020304" pitchFamily="18" charset="0"/>
                <a:cs typeface="Times New Roman" panose="02020603050405020304" pitchFamily="18" charset="0"/>
              </a:rPr>
              <a:t> and Autonomous </a:t>
            </a:r>
            <a:r>
              <a:rPr lang="en-US" dirty="0" err="1">
                <a:latin typeface="Times New Roman" panose="02020603050405020304" pitchFamily="18" charset="0"/>
                <a:cs typeface="Times New Roman" panose="02020603050405020304" pitchFamily="18" charset="0"/>
              </a:rPr>
              <a:t>Systems,Volume</a:t>
            </a:r>
            <a:r>
              <a:rPr lang="en-US" dirty="0">
                <a:latin typeface="Times New Roman" panose="02020603050405020304" pitchFamily="18" charset="0"/>
                <a:cs typeface="Times New Roman" panose="02020603050405020304" pitchFamily="18" charset="0"/>
              </a:rPr>
              <a:t> 57, Issue 9,,2009.</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MATLAB Documentations.</a:t>
            </a:r>
          </a:p>
        </p:txBody>
      </p:sp>
    </p:spTree>
    <p:extLst>
      <p:ext uri="{BB962C8B-B14F-4D97-AF65-F5344CB8AC3E}">
        <p14:creationId xmlns:p14="http://schemas.microsoft.com/office/powerpoint/2010/main" val="12519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E8FF-0DD6-4499-851E-BFDE38019425}"/>
              </a:ext>
            </a:extLst>
          </p:cNvPr>
          <p:cNvSpPr>
            <a:spLocks noGrp="1"/>
          </p:cNvSpPr>
          <p:nvPr>
            <p:ph type="title"/>
          </p:nvPr>
        </p:nvSpPr>
        <p:spPr/>
        <p:txBody>
          <a:bodyPr/>
          <a:lstStyle/>
          <a:p>
            <a:r>
              <a:rPr lang="en-US" dirty="0"/>
              <a:t>Authors video</a:t>
            </a:r>
          </a:p>
        </p:txBody>
      </p:sp>
      <p:sp>
        <p:nvSpPr>
          <p:cNvPr id="3" name="Content Placeholder 2">
            <a:extLst>
              <a:ext uri="{FF2B5EF4-FFF2-40B4-BE49-F238E27FC236}">
                <a16:creationId xmlns:a16="http://schemas.microsoft.com/office/drawing/2014/main" id="{2C937964-B69C-4DF9-A4E8-73602FE27ED2}"/>
              </a:ext>
            </a:extLst>
          </p:cNvPr>
          <p:cNvSpPr>
            <a:spLocks noGrp="1"/>
          </p:cNvSpPr>
          <p:nvPr>
            <p:ph idx="1"/>
          </p:nvPr>
        </p:nvSpPr>
        <p:spPr/>
        <p:txBody>
          <a:bodyPr/>
          <a:lstStyle/>
          <a:p>
            <a:endParaRPr lang="en-US" dirty="0"/>
          </a:p>
          <a:p>
            <a:endParaRPr lang="en-US" dirty="0"/>
          </a:p>
          <a:p>
            <a:r>
              <a:rPr lang="en-US" dirty="0">
                <a:hlinkClick r:id="rId2"/>
              </a:rPr>
              <a:t>https://www.youtube.com/watch?v=j9jnLldUAkc</a:t>
            </a:r>
            <a:endParaRPr lang="en-US" dirty="0"/>
          </a:p>
          <a:p>
            <a:endParaRPr lang="en-US" dirty="0"/>
          </a:p>
        </p:txBody>
      </p:sp>
    </p:spTree>
    <p:extLst>
      <p:ext uri="{BB962C8B-B14F-4D97-AF65-F5344CB8AC3E}">
        <p14:creationId xmlns:p14="http://schemas.microsoft.com/office/powerpoint/2010/main" val="134794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12BDA-0C49-44E9-9B06-7E8D059A7EE0}"/>
              </a:ext>
            </a:extLst>
          </p:cNvPr>
          <p:cNvSpPr>
            <a:spLocks noGrp="1"/>
          </p:cNvSpPr>
          <p:nvPr>
            <p:ph idx="1"/>
          </p:nvPr>
        </p:nvSpPr>
        <p:spPr>
          <a:xfrm>
            <a:off x="1117309" y="990600"/>
            <a:ext cx="10157354" cy="4470400"/>
          </a:xfrm>
        </p:spPr>
        <p:txBody>
          <a:bodyPr>
            <a:normAutofit/>
          </a:bodyPr>
          <a:lstStyle/>
          <a:p>
            <a:pPr marL="0" indent="0" algn="ctr">
              <a:buNone/>
            </a:pPr>
            <a:endParaRPr lang="en-US" sz="4400" dirty="0"/>
          </a:p>
          <a:p>
            <a:pPr marL="0" indent="0" algn="ctr">
              <a:buNone/>
            </a:pPr>
            <a:endParaRPr lang="en-US" sz="4400" dirty="0"/>
          </a:p>
          <a:p>
            <a:pPr marL="0" indent="0" algn="ctr">
              <a:buNone/>
            </a:pPr>
            <a:r>
              <a:rPr lang="en-US" sz="4400" dirty="0"/>
              <a:t>Thank you</a:t>
            </a:r>
          </a:p>
          <a:p>
            <a:pPr marL="0" indent="0" algn="ctr">
              <a:buNone/>
            </a:pPr>
            <a:endParaRPr lang="en-US" sz="4400" dirty="0"/>
          </a:p>
          <a:p>
            <a:pPr marL="0" indent="0" algn="ctr">
              <a:buNone/>
            </a:pPr>
            <a:r>
              <a:rPr lang="en-US" sz="4400" dirty="0"/>
              <a:t>Question?</a:t>
            </a:r>
          </a:p>
        </p:txBody>
      </p:sp>
    </p:spTree>
    <p:extLst>
      <p:ext uri="{BB962C8B-B14F-4D97-AF65-F5344CB8AC3E}">
        <p14:creationId xmlns:p14="http://schemas.microsoft.com/office/powerpoint/2010/main" val="83491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2D72-BA33-4697-B236-308C0AF64C7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Visual Odometry</a:t>
            </a:r>
          </a:p>
        </p:txBody>
      </p:sp>
      <p:sp>
        <p:nvSpPr>
          <p:cNvPr id="3" name="Content Placeholder 2">
            <a:extLst>
              <a:ext uri="{FF2B5EF4-FFF2-40B4-BE49-F238E27FC236}">
                <a16:creationId xmlns:a16="http://schemas.microsoft.com/office/drawing/2014/main" id="{928F8C47-4E96-4D53-8603-4878ADAD84BF}"/>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Visual odometry (VO) : estimating the </a:t>
            </a:r>
            <a:r>
              <a:rPr lang="en-US" sz="2800" dirty="0" err="1">
                <a:latin typeface="Times New Roman" panose="02020603050405020304" pitchFamily="18" charset="0"/>
                <a:cs typeface="Times New Roman" panose="02020603050405020304" pitchFamily="18" charset="0"/>
              </a:rPr>
              <a:t>egomotion</a:t>
            </a:r>
            <a:r>
              <a:rPr lang="en-US" sz="2800" dirty="0">
                <a:latin typeface="Times New Roman" panose="02020603050405020304" pitchFamily="18" charset="0"/>
                <a:cs typeface="Times New Roman" panose="02020603050405020304" pitchFamily="18" charset="0"/>
              </a:rPr>
              <a:t> of an agent using the input of a single or multiple cameras attached to it.</a:t>
            </a:r>
          </a:p>
          <a:p>
            <a:r>
              <a:rPr lang="en-US" sz="2800" dirty="0">
                <a:latin typeface="Times New Roman" panose="02020603050405020304" pitchFamily="18" charset="0"/>
                <a:cs typeface="Times New Roman" panose="02020603050405020304" pitchFamily="18" charset="0"/>
              </a:rPr>
              <a:t>By examining of the changes that motion induces on the images, and it is [3]:</a:t>
            </a:r>
            <a:endParaRPr lang="en-US" sz="2800" baseline="300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An inexpensive </a:t>
            </a:r>
          </a:p>
          <a:p>
            <a:pPr lvl="1"/>
            <a:r>
              <a:rPr lang="en-US" sz="2400" dirty="0">
                <a:latin typeface="Times New Roman" panose="02020603050405020304" pitchFamily="18" charset="0"/>
                <a:cs typeface="Times New Roman" panose="02020603050405020304" pitchFamily="18" charset="0"/>
              </a:rPr>
              <a:t>more accurate than GPS, INS, wheel odometry, and sonar localization</a:t>
            </a:r>
          </a:p>
          <a:p>
            <a:pPr lvl="1"/>
            <a:r>
              <a:rPr lang="en-US" sz="2400" dirty="0">
                <a:latin typeface="Times New Roman" panose="02020603050405020304" pitchFamily="18" charset="0"/>
                <a:cs typeface="Times New Roman" panose="02020603050405020304" pitchFamily="18" charset="0"/>
              </a:rPr>
              <a:t>with a relative position error ranging from 0.1 to 2%</a:t>
            </a:r>
          </a:p>
          <a:p>
            <a:pPr lvl="1"/>
            <a:r>
              <a:rPr lang="en-US" sz="2400" dirty="0">
                <a:latin typeface="Times New Roman" panose="02020603050405020304" pitchFamily="18" charset="0"/>
                <a:cs typeface="Times New Roman" panose="02020603050405020304" pitchFamily="18" charset="0"/>
              </a:rPr>
              <a:t>not affected by wheel slip like wheel odometry.</a:t>
            </a:r>
          </a:p>
          <a:p>
            <a:pPr lvl="1"/>
            <a:endParaRPr lang="en-US" sz="2400" baseline="300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49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13C7-32F6-40B3-A2B0-AD24127B63B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Visual Odometry</a:t>
            </a:r>
          </a:p>
        </p:txBody>
      </p:sp>
      <p:sp>
        <p:nvSpPr>
          <p:cNvPr id="3" name="Content Placeholder 2">
            <a:extLst>
              <a:ext uri="{FF2B5EF4-FFF2-40B4-BE49-F238E27FC236}">
                <a16:creationId xmlns:a16="http://schemas.microsoft.com/office/drawing/2014/main" id="{9909000B-8242-4223-9E76-6971C5080D5E}"/>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To work effectively, requires:</a:t>
            </a:r>
          </a:p>
          <a:p>
            <a:pPr lvl="1"/>
            <a:r>
              <a:rPr lang="en-US" sz="2800" dirty="0">
                <a:latin typeface="Times New Roman" panose="02020603050405020304" pitchFamily="18" charset="0"/>
                <a:cs typeface="Times New Roman" panose="02020603050405020304" pitchFamily="18" charset="0"/>
              </a:rPr>
              <a:t>sufficient illumination in the environment</a:t>
            </a:r>
          </a:p>
          <a:p>
            <a:pPr lvl="1"/>
            <a:r>
              <a:rPr lang="en-US" sz="2800" dirty="0">
                <a:latin typeface="Times New Roman" panose="02020603050405020304" pitchFamily="18" charset="0"/>
                <a:cs typeface="Times New Roman" panose="02020603050405020304" pitchFamily="18" charset="0"/>
              </a:rPr>
              <a:t>a static scene with enough texture to allow apparent motion to be extracted.</a:t>
            </a:r>
          </a:p>
          <a:p>
            <a:pPr lvl="1"/>
            <a:r>
              <a:rPr lang="en-US" sz="2800" dirty="0">
                <a:latin typeface="Times New Roman" panose="02020603050405020304" pitchFamily="18" charset="0"/>
                <a:cs typeface="Times New Roman" panose="02020603050405020304" pitchFamily="18" charset="0"/>
              </a:rPr>
              <a:t>Consecutive frames should have sufficient scene overlapping.</a:t>
            </a:r>
          </a:p>
        </p:txBody>
      </p:sp>
    </p:spTree>
    <p:extLst>
      <p:ext uri="{BB962C8B-B14F-4D97-AF65-F5344CB8AC3E}">
        <p14:creationId xmlns:p14="http://schemas.microsoft.com/office/powerpoint/2010/main" val="3728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602F-88BE-4E9D-869F-7857CC4800B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Stereo VO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427D8CB-2688-472A-980A-E8FD288A4ECE}"/>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Input: stream of images capture at time t and t+1from left and right camera: </a:t>
                </a:r>
              </a:p>
              <a:p>
                <a:pPr marL="853290" lvl="2"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𝐼</m:t>
                        </m:r>
                      </m:e>
                      <m:sub>
                        <m:r>
                          <a:rPr lang="en-US" sz="2000" b="0" i="1" smtClean="0">
                            <a:latin typeface="Cambria Math" panose="02040503050406030204" pitchFamily="18" charset="0"/>
                          </a:rPr>
                          <m:t>𝑙</m:t>
                        </m:r>
                      </m:sub>
                      <m:sup>
                        <m:r>
                          <a:rPr lang="en-US" sz="2000" b="0" i="1" smtClean="0">
                            <a:latin typeface="Cambria Math" panose="02040503050406030204" pitchFamily="18" charset="0"/>
                          </a:rPr>
                          <m:t>𝑇</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𝐼</m:t>
                        </m:r>
                      </m:e>
                      <m:sub>
                        <m:r>
                          <a:rPr lang="en-US" sz="2000" b="0" i="1" smtClean="0">
                            <a:latin typeface="Cambria Math" panose="02040503050406030204" pitchFamily="18" charset="0"/>
                          </a:rPr>
                          <m:t>𝑟</m:t>
                        </m:r>
                      </m:sub>
                      <m:sup>
                        <m:r>
                          <a:rPr lang="en-US" sz="2000" i="1">
                            <a:latin typeface="Cambria Math" panose="02040503050406030204" pitchFamily="18" charset="0"/>
                          </a:rPr>
                          <m:t>𝑇</m:t>
                        </m:r>
                      </m:sup>
                    </m:sSubSup>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𝐼</m:t>
                        </m:r>
                      </m:e>
                      <m:sub>
                        <m:r>
                          <a:rPr lang="en-US" sz="2000" i="1">
                            <a:latin typeface="Cambria Math" panose="02040503050406030204" pitchFamily="18" charset="0"/>
                          </a:rPr>
                          <m:t>𝑙</m:t>
                        </m:r>
                      </m:sub>
                      <m:sup>
                        <m:r>
                          <a:rPr lang="en-US" sz="2000" i="1">
                            <a:latin typeface="Cambria Math" panose="02040503050406030204" pitchFamily="18" charset="0"/>
                          </a:rPr>
                          <m:t>𝑇</m:t>
                        </m:r>
                        <m:r>
                          <a:rPr lang="en-US" sz="2000" b="0" i="1" smtClean="0">
                            <a:latin typeface="Cambria Math" panose="02040503050406030204" pitchFamily="18" charset="0"/>
                          </a:rPr>
                          <m:t>+1</m:t>
                        </m:r>
                      </m:sup>
                    </m:sSubSup>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𝐼</m:t>
                        </m:r>
                      </m:e>
                      <m:sub>
                        <m:r>
                          <a:rPr lang="en-US" sz="2000" b="0" i="1" smtClean="0">
                            <a:latin typeface="Cambria Math" panose="02040503050406030204" pitchFamily="18" charset="0"/>
                          </a:rPr>
                          <m:t>𝑟</m:t>
                        </m:r>
                      </m:sub>
                      <m:sup>
                        <m:r>
                          <a:rPr lang="en-US" sz="2000" i="1">
                            <a:latin typeface="Cambria Math" panose="02040503050406030204" pitchFamily="18" charset="0"/>
                          </a:rPr>
                          <m:t>𝑇</m:t>
                        </m:r>
                        <m:r>
                          <a:rPr lang="en-US" sz="2000" b="0" i="1" smtClean="0">
                            <a:latin typeface="Cambria Math" panose="02040503050406030204" pitchFamily="18" charset="0"/>
                          </a:rPr>
                          <m:t>+1</m:t>
                        </m:r>
                      </m:sup>
                    </m:sSubSup>
                  </m:oMath>
                </a14:m>
                <a:endParaRPr lang="en-US" sz="2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Output: rotation matrix </a:t>
                </a:r>
                <a:r>
                  <a:rPr lang="en-US" sz="2800" i="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 translation vector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 that describe the motion of the object between two frames.</a:t>
                </a:r>
              </a:p>
            </p:txBody>
          </p:sp>
        </mc:Choice>
        <mc:Fallback>
          <p:sp>
            <p:nvSpPr>
              <p:cNvPr id="3" name="Content Placeholder 2">
                <a:extLst>
                  <a:ext uri="{FF2B5EF4-FFF2-40B4-BE49-F238E27FC236}">
                    <a16:creationId xmlns:a16="http://schemas.microsoft.com/office/drawing/2014/main" id="{8427D8CB-2688-472A-980A-E8FD288A4ECE}"/>
                  </a:ext>
                </a:extLst>
              </p:cNvPr>
              <p:cNvSpPr>
                <a:spLocks noGrp="1" noRot="1" noChangeAspect="1" noMove="1" noResize="1" noEditPoints="1" noAdjustHandles="1" noChangeArrowheads="1" noChangeShapeType="1" noTextEdit="1"/>
              </p:cNvSpPr>
              <p:nvPr>
                <p:ph idx="1"/>
              </p:nvPr>
            </p:nvSpPr>
            <p:spPr>
              <a:blipFill>
                <a:blip r:embed="rId3"/>
                <a:stretch>
                  <a:fillRect l="-780" t="-1499" r="-1020"/>
                </a:stretch>
              </a:blipFill>
            </p:spPr>
            <p:txBody>
              <a:bodyPr/>
              <a:lstStyle/>
              <a:p>
                <a:r>
                  <a:rPr lang="en-US">
                    <a:noFill/>
                  </a:rPr>
                  <a:t> </a:t>
                </a:r>
              </a:p>
            </p:txBody>
          </p:sp>
        </mc:Fallback>
      </mc:AlternateContent>
    </p:spTree>
    <p:extLst>
      <p:ext uri="{BB962C8B-B14F-4D97-AF65-F5344CB8AC3E}">
        <p14:creationId xmlns:p14="http://schemas.microsoft.com/office/powerpoint/2010/main" val="7998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6C48-5FC4-4E2C-81E6-91FA5891742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Stereo Visual Odometry</a:t>
            </a:r>
          </a:p>
        </p:txBody>
      </p:sp>
      <p:sp>
        <p:nvSpPr>
          <p:cNvPr id="7" name="Content Placeholder 6">
            <a:extLst>
              <a:ext uri="{FF2B5EF4-FFF2-40B4-BE49-F238E27FC236}">
                <a16:creationId xmlns:a16="http://schemas.microsoft.com/office/drawing/2014/main" id="{3EC74A83-405C-427E-917C-AA1D7C4BD810}"/>
              </a:ext>
            </a:extLst>
          </p:cNvPr>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7D372C3-CFF9-4D31-BE09-464568FDF061}"/>
              </a:ext>
            </a:extLst>
          </p:cNvPr>
          <p:cNvPicPr>
            <a:picLocks noChangeAspect="1"/>
          </p:cNvPicPr>
          <p:nvPr/>
        </p:nvPicPr>
        <p:blipFill>
          <a:blip r:embed="rId3"/>
          <a:stretch>
            <a:fillRect/>
          </a:stretch>
        </p:blipFill>
        <p:spPr>
          <a:xfrm>
            <a:off x="1081674" y="1600200"/>
            <a:ext cx="10372725" cy="5133975"/>
          </a:xfrm>
          <a:prstGeom prst="rect">
            <a:avLst/>
          </a:prstGeom>
        </p:spPr>
      </p:pic>
      <p:sp>
        <p:nvSpPr>
          <p:cNvPr id="9" name="Rectangle 8">
            <a:extLst>
              <a:ext uri="{FF2B5EF4-FFF2-40B4-BE49-F238E27FC236}">
                <a16:creationId xmlns:a16="http://schemas.microsoft.com/office/drawing/2014/main" id="{3D0AA28A-F449-4329-B942-E2BA9C45E576}"/>
              </a:ext>
            </a:extLst>
          </p:cNvPr>
          <p:cNvSpPr/>
          <p:nvPr/>
        </p:nvSpPr>
        <p:spPr>
          <a:xfrm>
            <a:off x="227012" y="6396335"/>
            <a:ext cx="5156214" cy="461665"/>
          </a:xfrm>
          <a:prstGeom prst="rect">
            <a:avLst/>
          </a:prstGeom>
        </p:spPr>
        <p:txBody>
          <a:bodyPr wrap="square">
            <a:spAutoFit/>
          </a:bodyPr>
          <a:lstStyle/>
          <a:p>
            <a:r>
              <a:rPr lang="it-IT" sz="1200" dirty="0">
                <a:latin typeface="Times New Roman" panose="02020603050405020304" pitchFamily="18" charset="0"/>
                <a:cs typeface="Times New Roman" panose="02020603050405020304" pitchFamily="18" charset="0"/>
              </a:rPr>
              <a:t>From The paper: Multi-frame Feature Integration for Multi-camera Visual Odometry</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72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1701800" y="1198563"/>
            <a:ext cx="8964612"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de-CH" sz="1800" b="1">
              <a:solidFill>
                <a:prstClr val="white"/>
              </a:solidFill>
              <a:latin typeface="Lucida Sans Unicode"/>
            </a:endParaRPr>
          </a:p>
        </p:txBody>
      </p:sp>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1160464"/>
            <a:ext cx="35750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3"/>
          <p:cNvPicPr>
            <a:picLocks noChangeAspect="1" noChangeArrowheads="1"/>
          </p:cNvPicPr>
          <p:nvPr/>
        </p:nvPicPr>
        <p:blipFill>
          <a:blip r:embed="rId4">
            <a:extLst>
              <a:ext uri="{28A0092B-C50C-407E-A947-70E740481C1C}">
                <a14:useLocalDpi xmlns:a14="http://schemas.microsoft.com/office/drawing/2010/main" val="0"/>
              </a:ext>
            </a:extLst>
          </a:blip>
          <a:srcRect t="8716" b="10658"/>
          <a:stretch>
            <a:fillRect/>
          </a:stretch>
        </p:blipFill>
        <p:spPr bwMode="auto">
          <a:xfrm>
            <a:off x="2114551" y="1123950"/>
            <a:ext cx="3578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7"/>
          <p:cNvGrpSpPr>
            <a:grpSpLocks/>
          </p:cNvGrpSpPr>
          <p:nvPr/>
        </p:nvGrpSpPr>
        <p:grpSpPr bwMode="auto">
          <a:xfrm>
            <a:off x="2260600" y="4892676"/>
            <a:ext cx="2514600" cy="1876425"/>
            <a:chOff x="738135" y="4889557"/>
            <a:chExt cx="2514625" cy="1876046"/>
          </a:xfrm>
        </p:grpSpPr>
        <p:sp>
          <p:nvSpPr>
            <p:cNvPr id="15435" name="Freeform 1034"/>
            <p:cNvSpPr>
              <a:spLocks/>
            </p:cNvSpPr>
            <p:nvPr/>
          </p:nvSpPr>
          <p:spPr bwMode="auto">
            <a:xfrm>
              <a:off x="1870038" y="4889557"/>
              <a:ext cx="1295400" cy="1752587"/>
            </a:xfrm>
            <a:custGeom>
              <a:avLst/>
              <a:gdLst>
                <a:gd name="T0" fmla="*/ 0 w 816"/>
                <a:gd name="T1" fmla="*/ 2147483647 h 1104"/>
                <a:gd name="T2" fmla="*/ 0 w 816"/>
                <a:gd name="T3" fmla="*/ 0 h 1104"/>
                <a:gd name="T4" fmla="*/ 2147483647 w 816"/>
                <a:gd name="T5" fmla="*/ 2147483647 h 1104"/>
                <a:gd name="T6" fmla="*/ 2147483647 w 816"/>
                <a:gd name="T7" fmla="*/ 2147483647 h 1104"/>
                <a:gd name="T8" fmla="*/ 0 w 816"/>
                <a:gd name="T9" fmla="*/ 2147483647 h 1104"/>
                <a:gd name="T10" fmla="*/ 0 60000 65536"/>
                <a:gd name="T11" fmla="*/ 0 60000 65536"/>
                <a:gd name="T12" fmla="*/ 0 60000 65536"/>
                <a:gd name="T13" fmla="*/ 0 60000 65536"/>
                <a:gd name="T14" fmla="*/ 0 60000 65536"/>
                <a:gd name="T15" fmla="*/ 0 w 816"/>
                <a:gd name="T16" fmla="*/ 0 h 1104"/>
                <a:gd name="T17" fmla="*/ 816 w 816"/>
                <a:gd name="T18" fmla="*/ 1104 h 1104"/>
              </a:gdLst>
              <a:ahLst/>
              <a:cxnLst>
                <a:cxn ang="T10">
                  <a:pos x="T0" y="T1"/>
                </a:cxn>
                <a:cxn ang="T11">
                  <a:pos x="T2" y="T3"/>
                </a:cxn>
                <a:cxn ang="T12">
                  <a:pos x="T4" y="T5"/>
                </a:cxn>
                <a:cxn ang="T13">
                  <a:pos x="T6" y="T7"/>
                </a:cxn>
                <a:cxn ang="T14">
                  <a:pos x="T8" y="T9"/>
                </a:cxn>
              </a:cxnLst>
              <a:rect l="T15" t="T16" r="T17" b="T18"/>
              <a:pathLst>
                <a:path w="816" h="1104">
                  <a:moveTo>
                    <a:pt x="0" y="720"/>
                  </a:moveTo>
                  <a:lnTo>
                    <a:pt x="0" y="0"/>
                  </a:lnTo>
                  <a:lnTo>
                    <a:pt x="816" y="384"/>
                  </a:lnTo>
                  <a:lnTo>
                    <a:pt x="816" y="1104"/>
                  </a:lnTo>
                  <a:lnTo>
                    <a:pt x="0" y="72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36" name="Oval 1035"/>
            <p:cNvSpPr>
              <a:spLocks noChangeAspect="1" noChangeArrowheads="1"/>
            </p:cNvSpPr>
            <p:nvPr/>
          </p:nvSpPr>
          <p:spPr bwMode="auto">
            <a:xfrm>
              <a:off x="1679538" y="6299210"/>
              <a:ext cx="111125" cy="111124"/>
            </a:xfrm>
            <a:prstGeom prst="ellipse">
              <a:avLst/>
            </a:prstGeom>
            <a:solidFill>
              <a:schemeClr val="tx2"/>
            </a:solidFill>
            <a:ln w="12700">
              <a:solidFill>
                <a:schemeClr val="tx2"/>
              </a:solidFill>
              <a:round/>
              <a:headEnd/>
              <a:tailEnd/>
            </a:ln>
          </p:spPr>
          <p:txBody>
            <a:bodyPr wrap="none" anchor="ctr"/>
            <a:lstStyle/>
            <a:p>
              <a:pPr defTabSz="914400" fontAlgn="base">
                <a:spcBef>
                  <a:spcPct val="0"/>
                </a:spcBef>
                <a:spcAft>
                  <a:spcPct val="0"/>
                </a:spcAft>
              </a:pPr>
              <a:endParaRPr lang="de-DE" sz="1800" b="1">
                <a:solidFill>
                  <a:srgbClr val="0000CC"/>
                </a:solidFill>
                <a:latin typeface="Arial" charset="0"/>
              </a:endParaRPr>
            </a:p>
          </p:txBody>
        </p:sp>
        <p:sp>
          <p:nvSpPr>
            <p:cNvPr id="15437" name="Text Box 1059"/>
            <p:cNvSpPr txBox="1">
              <a:spLocks noChangeArrowheads="1"/>
            </p:cNvSpPr>
            <p:nvPr/>
          </p:nvSpPr>
          <p:spPr bwMode="auto">
            <a:xfrm>
              <a:off x="738135" y="6396335"/>
              <a:ext cx="2514625" cy="3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914400" eaLnBrk="1" fontAlgn="base" hangingPunct="1">
                <a:spcBef>
                  <a:spcPct val="50000"/>
                </a:spcBef>
                <a:spcAft>
                  <a:spcPct val="0"/>
                </a:spcAft>
              </a:pPr>
              <a:r>
                <a:rPr lang="en-US" sz="1800" b="0">
                  <a:solidFill>
                    <a:srgbClr val="000000"/>
                  </a:solidFill>
                  <a:cs typeface="Arial" charset="0"/>
                </a:rPr>
                <a:t>Image 1</a:t>
              </a:r>
              <a:endParaRPr lang="en-GB" sz="1800" b="0">
                <a:solidFill>
                  <a:srgbClr val="000000"/>
                </a:solidFill>
                <a:cs typeface="Arial" charset="0"/>
              </a:endParaRPr>
            </a:p>
          </p:txBody>
        </p:sp>
      </p:grpSp>
      <p:grpSp>
        <p:nvGrpSpPr>
          <p:cNvPr id="3" name="Group 80"/>
          <p:cNvGrpSpPr>
            <a:grpSpLocks/>
          </p:cNvGrpSpPr>
          <p:nvPr/>
        </p:nvGrpSpPr>
        <p:grpSpPr bwMode="auto">
          <a:xfrm>
            <a:off x="3255963" y="5405439"/>
            <a:ext cx="1216025" cy="947737"/>
            <a:chOff x="1112792" y="5402283"/>
            <a:chExt cx="1216001" cy="947727"/>
          </a:xfrm>
        </p:grpSpPr>
        <p:sp>
          <p:nvSpPr>
            <p:cNvPr id="15425" name="Oval 1066"/>
            <p:cNvSpPr>
              <a:spLocks noChangeArrowheads="1"/>
            </p:cNvSpPr>
            <p:nvPr/>
          </p:nvSpPr>
          <p:spPr bwMode="auto">
            <a:xfrm>
              <a:off x="1557292" y="5924563"/>
              <a:ext cx="76200" cy="76199"/>
            </a:xfrm>
            <a:prstGeom prst="ellipse">
              <a:avLst/>
            </a:prstGeom>
            <a:solidFill>
              <a:schemeClr val="tx1"/>
            </a:solidFill>
            <a:ln w="12700">
              <a:solidFill>
                <a:schemeClr val="tx1"/>
              </a:solidFill>
              <a:round/>
              <a:headEnd/>
              <a:tailEnd/>
            </a:ln>
          </p:spPr>
          <p:txBody>
            <a:bodyPr wrap="none" anchor="ctr"/>
            <a:lstStyle/>
            <a:p>
              <a:pPr defTabSz="914400" fontAlgn="base">
                <a:spcBef>
                  <a:spcPct val="0"/>
                </a:spcBef>
                <a:spcAft>
                  <a:spcPct val="0"/>
                </a:spcAft>
              </a:pPr>
              <a:endParaRPr lang="en-GB" sz="2000" b="1">
                <a:solidFill>
                  <a:srgbClr val="000000"/>
                </a:solidFill>
                <a:latin typeface="Arial" charset="0"/>
              </a:endParaRPr>
            </a:p>
          </p:txBody>
        </p:sp>
        <p:sp>
          <p:nvSpPr>
            <p:cNvPr id="15426" name="Line 1083"/>
            <p:cNvSpPr>
              <a:spLocks noChangeShapeType="1"/>
            </p:cNvSpPr>
            <p:nvPr/>
          </p:nvSpPr>
          <p:spPr bwMode="auto">
            <a:xfrm flipV="1">
              <a:off x="1112792" y="5488003"/>
              <a:ext cx="495300" cy="8620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27" name="Line 1085"/>
            <p:cNvSpPr>
              <a:spLocks noChangeShapeType="1"/>
            </p:cNvSpPr>
            <p:nvPr/>
          </p:nvSpPr>
          <p:spPr bwMode="auto">
            <a:xfrm flipV="1">
              <a:off x="1112792" y="5948397"/>
              <a:ext cx="485775" cy="3952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28" name="Line 1087"/>
            <p:cNvSpPr>
              <a:spLocks noChangeShapeType="1"/>
            </p:cNvSpPr>
            <p:nvPr/>
          </p:nvSpPr>
          <p:spPr bwMode="auto">
            <a:xfrm flipV="1">
              <a:off x="1117555" y="5659452"/>
              <a:ext cx="1209675" cy="6905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29" name="Line 1089"/>
            <p:cNvSpPr>
              <a:spLocks noChangeShapeType="1"/>
            </p:cNvSpPr>
            <p:nvPr/>
          </p:nvSpPr>
          <p:spPr bwMode="auto">
            <a:xfrm flipV="1">
              <a:off x="1117555" y="6069024"/>
              <a:ext cx="976313" cy="28098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30" name="Line 1089"/>
            <p:cNvSpPr>
              <a:spLocks noChangeShapeType="1"/>
            </p:cNvSpPr>
            <p:nvPr/>
          </p:nvSpPr>
          <p:spPr bwMode="auto">
            <a:xfrm flipV="1">
              <a:off x="1123864" y="5438794"/>
              <a:ext cx="766773" cy="90170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31" name="Oval 1066"/>
            <p:cNvSpPr>
              <a:spLocks noChangeArrowheads="1"/>
            </p:cNvSpPr>
            <p:nvPr/>
          </p:nvSpPr>
          <p:spPr bwMode="auto">
            <a:xfrm>
              <a:off x="1558846" y="5475308"/>
              <a:ext cx="76200" cy="76199"/>
            </a:xfrm>
            <a:prstGeom prst="ellipse">
              <a:avLst/>
            </a:prstGeom>
            <a:solidFill>
              <a:schemeClr val="tx1"/>
            </a:solidFill>
            <a:ln w="12700">
              <a:solidFill>
                <a:schemeClr val="tx1"/>
              </a:solidFill>
              <a:round/>
              <a:headEnd/>
              <a:tailEnd/>
            </a:ln>
          </p:spPr>
          <p:txBody>
            <a:bodyPr wrap="none" anchor="ctr"/>
            <a:lstStyle/>
            <a:p>
              <a:pPr defTabSz="914400" fontAlgn="base">
                <a:spcBef>
                  <a:spcPct val="0"/>
                </a:spcBef>
                <a:spcAft>
                  <a:spcPct val="0"/>
                </a:spcAft>
              </a:pPr>
              <a:endParaRPr lang="en-GB" sz="2000" b="1">
                <a:solidFill>
                  <a:srgbClr val="000000"/>
                </a:solidFill>
                <a:latin typeface="Arial" charset="0"/>
              </a:endParaRPr>
            </a:p>
          </p:txBody>
        </p:sp>
        <p:sp>
          <p:nvSpPr>
            <p:cNvPr id="15432" name="Oval 1066"/>
            <p:cNvSpPr>
              <a:spLocks noChangeArrowheads="1"/>
            </p:cNvSpPr>
            <p:nvPr/>
          </p:nvSpPr>
          <p:spPr bwMode="auto">
            <a:xfrm>
              <a:off x="1850950" y="5402283"/>
              <a:ext cx="76200" cy="76199"/>
            </a:xfrm>
            <a:prstGeom prst="ellipse">
              <a:avLst/>
            </a:prstGeom>
            <a:solidFill>
              <a:schemeClr val="tx1"/>
            </a:solidFill>
            <a:ln w="12700">
              <a:solidFill>
                <a:schemeClr val="tx1"/>
              </a:solidFill>
              <a:round/>
              <a:headEnd/>
              <a:tailEnd/>
            </a:ln>
          </p:spPr>
          <p:txBody>
            <a:bodyPr wrap="none" anchor="ctr"/>
            <a:lstStyle/>
            <a:p>
              <a:pPr defTabSz="914400" fontAlgn="base">
                <a:spcBef>
                  <a:spcPct val="0"/>
                </a:spcBef>
                <a:spcAft>
                  <a:spcPct val="0"/>
                </a:spcAft>
              </a:pPr>
              <a:endParaRPr lang="en-GB" sz="2000" b="1">
                <a:solidFill>
                  <a:srgbClr val="000000"/>
                </a:solidFill>
                <a:latin typeface="Arial" charset="0"/>
              </a:endParaRPr>
            </a:p>
          </p:txBody>
        </p:sp>
        <p:sp>
          <p:nvSpPr>
            <p:cNvPr id="15433" name="Oval 1066"/>
            <p:cNvSpPr>
              <a:spLocks noChangeArrowheads="1"/>
            </p:cNvSpPr>
            <p:nvPr/>
          </p:nvSpPr>
          <p:spPr bwMode="auto">
            <a:xfrm>
              <a:off x="2252593" y="5654698"/>
              <a:ext cx="76200" cy="76199"/>
            </a:xfrm>
            <a:prstGeom prst="ellipse">
              <a:avLst/>
            </a:prstGeom>
            <a:solidFill>
              <a:schemeClr val="tx1"/>
            </a:solidFill>
            <a:ln w="12700">
              <a:solidFill>
                <a:schemeClr val="tx1"/>
              </a:solidFill>
              <a:round/>
              <a:headEnd/>
              <a:tailEnd/>
            </a:ln>
          </p:spPr>
          <p:txBody>
            <a:bodyPr wrap="none" anchor="ctr"/>
            <a:lstStyle/>
            <a:p>
              <a:pPr defTabSz="914400" fontAlgn="base">
                <a:spcBef>
                  <a:spcPct val="0"/>
                </a:spcBef>
                <a:spcAft>
                  <a:spcPct val="0"/>
                </a:spcAft>
              </a:pPr>
              <a:endParaRPr lang="en-GB" sz="2000" b="1">
                <a:solidFill>
                  <a:srgbClr val="000000"/>
                </a:solidFill>
                <a:latin typeface="Arial" charset="0"/>
              </a:endParaRPr>
            </a:p>
          </p:txBody>
        </p:sp>
        <p:sp>
          <p:nvSpPr>
            <p:cNvPr id="15434" name="Oval 1066"/>
            <p:cNvSpPr>
              <a:spLocks noChangeArrowheads="1"/>
            </p:cNvSpPr>
            <p:nvPr/>
          </p:nvSpPr>
          <p:spPr bwMode="auto">
            <a:xfrm>
              <a:off x="2073202" y="6022999"/>
              <a:ext cx="76200" cy="76199"/>
            </a:xfrm>
            <a:prstGeom prst="ellipse">
              <a:avLst/>
            </a:prstGeom>
            <a:solidFill>
              <a:schemeClr val="tx1"/>
            </a:solidFill>
            <a:ln w="12700">
              <a:solidFill>
                <a:schemeClr val="tx1"/>
              </a:solidFill>
              <a:round/>
              <a:headEnd/>
              <a:tailEnd/>
            </a:ln>
          </p:spPr>
          <p:txBody>
            <a:bodyPr wrap="none" anchor="ctr"/>
            <a:lstStyle/>
            <a:p>
              <a:pPr defTabSz="914400" fontAlgn="base">
                <a:spcBef>
                  <a:spcPct val="0"/>
                </a:spcBef>
                <a:spcAft>
                  <a:spcPct val="0"/>
                </a:spcAft>
              </a:pPr>
              <a:endParaRPr lang="en-GB" sz="2000" b="1">
                <a:solidFill>
                  <a:srgbClr val="000000"/>
                </a:solidFill>
                <a:latin typeface="Arial" charset="0"/>
              </a:endParaRPr>
            </a:p>
          </p:txBody>
        </p:sp>
      </p:grpSp>
      <p:grpSp>
        <p:nvGrpSpPr>
          <p:cNvPr id="4" name="Group 116"/>
          <p:cNvGrpSpPr>
            <a:grpSpLocks/>
          </p:cNvGrpSpPr>
          <p:nvPr/>
        </p:nvGrpSpPr>
        <p:grpSpPr bwMode="auto">
          <a:xfrm>
            <a:off x="7540626" y="4856164"/>
            <a:ext cx="2497137" cy="1920875"/>
            <a:chOff x="6018257" y="4853044"/>
            <a:chExt cx="2497147" cy="1920257"/>
          </a:xfrm>
        </p:grpSpPr>
        <p:sp>
          <p:nvSpPr>
            <p:cNvPr id="15422" name="Freeform 1031"/>
            <p:cNvSpPr>
              <a:spLocks/>
            </p:cNvSpPr>
            <p:nvPr/>
          </p:nvSpPr>
          <p:spPr bwMode="auto">
            <a:xfrm flipH="1">
              <a:off x="6018257" y="4853044"/>
              <a:ext cx="1371600" cy="1752587"/>
            </a:xfrm>
            <a:custGeom>
              <a:avLst/>
              <a:gdLst>
                <a:gd name="T0" fmla="*/ 0 w 768"/>
                <a:gd name="T1" fmla="*/ 0 h 1104"/>
                <a:gd name="T2" fmla="*/ 0 w 768"/>
                <a:gd name="T3" fmla="*/ 2147483647 h 1104"/>
                <a:gd name="T4" fmla="*/ 2147483647 w 768"/>
                <a:gd name="T5" fmla="*/ 2147483647 h 1104"/>
                <a:gd name="T6" fmla="*/ 2147483647 w 768"/>
                <a:gd name="T7" fmla="*/ 2147483647 h 1104"/>
                <a:gd name="T8" fmla="*/ 0 w 768"/>
                <a:gd name="T9" fmla="*/ 0 h 1104"/>
                <a:gd name="T10" fmla="*/ 0 60000 65536"/>
                <a:gd name="T11" fmla="*/ 0 60000 65536"/>
                <a:gd name="T12" fmla="*/ 0 60000 65536"/>
                <a:gd name="T13" fmla="*/ 0 60000 65536"/>
                <a:gd name="T14" fmla="*/ 0 60000 65536"/>
                <a:gd name="T15" fmla="*/ 0 w 768"/>
                <a:gd name="T16" fmla="*/ 0 h 1104"/>
                <a:gd name="T17" fmla="*/ 768 w 768"/>
                <a:gd name="T18" fmla="*/ 1104 h 1104"/>
              </a:gdLst>
              <a:ahLst/>
              <a:cxnLst>
                <a:cxn ang="T10">
                  <a:pos x="T0" y="T1"/>
                </a:cxn>
                <a:cxn ang="T11">
                  <a:pos x="T2" y="T3"/>
                </a:cxn>
                <a:cxn ang="T12">
                  <a:pos x="T4" y="T5"/>
                </a:cxn>
                <a:cxn ang="T13">
                  <a:pos x="T6" y="T7"/>
                </a:cxn>
                <a:cxn ang="T14">
                  <a:pos x="T8" y="T9"/>
                </a:cxn>
              </a:cxnLst>
              <a:rect l="T15" t="T16" r="T17" b="T18"/>
              <a:pathLst>
                <a:path w="768" h="1104">
                  <a:moveTo>
                    <a:pt x="0" y="0"/>
                  </a:moveTo>
                  <a:lnTo>
                    <a:pt x="0" y="720"/>
                  </a:lnTo>
                  <a:lnTo>
                    <a:pt x="768" y="1104"/>
                  </a:lnTo>
                  <a:lnTo>
                    <a:pt x="768" y="384"/>
                  </a:lnTo>
                  <a:lnTo>
                    <a:pt x="0" y="0"/>
                  </a:lnTo>
                  <a:close/>
                </a:path>
              </a:pathLst>
            </a:cu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23" name="Oval 1037"/>
            <p:cNvSpPr>
              <a:spLocks noChangeAspect="1" noChangeArrowheads="1"/>
            </p:cNvSpPr>
            <p:nvPr/>
          </p:nvSpPr>
          <p:spPr bwMode="auto">
            <a:xfrm>
              <a:off x="7156494" y="6424663"/>
              <a:ext cx="111125" cy="111124"/>
            </a:xfrm>
            <a:prstGeom prst="ellipse">
              <a:avLst/>
            </a:prstGeom>
            <a:solidFill>
              <a:schemeClr val="tx1"/>
            </a:solidFill>
            <a:ln w="12700">
              <a:solidFill>
                <a:schemeClr val="tx2"/>
              </a:solidFill>
              <a:round/>
              <a:headEnd/>
              <a:tailEnd/>
            </a:ln>
          </p:spPr>
          <p:txBody>
            <a:bodyPr wrap="none" anchor="ctr"/>
            <a:lstStyle/>
            <a:p>
              <a:pPr defTabSz="914400" fontAlgn="base">
                <a:spcBef>
                  <a:spcPct val="0"/>
                </a:spcBef>
                <a:spcAft>
                  <a:spcPct val="0"/>
                </a:spcAft>
              </a:pPr>
              <a:endParaRPr lang="de-DE" sz="1800" b="1">
                <a:solidFill>
                  <a:srgbClr val="0000CC"/>
                </a:solidFill>
                <a:latin typeface="Arial" charset="0"/>
              </a:endParaRPr>
            </a:p>
          </p:txBody>
        </p:sp>
        <p:sp>
          <p:nvSpPr>
            <p:cNvPr id="15424" name="Text Box 1061"/>
            <p:cNvSpPr txBox="1">
              <a:spLocks noChangeArrowheads="1"/>
            </p:cNvSpPr>
            <p:nvPr/>
          </p:nvSpPr>
          <p:spPr bwMode="auto">
            <a:xfrm>
              <a:off x="7337469" y="6404025"/>
              <a:ext cx="1177935" cy="36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914400" eaLnBrk="1" fontAlgn="base" hangingPunct="1">
                <a:spcBef>
                  <a:spcPct val="50000"/>
                </a:spcBef>
                <a:spcAft>
                  <a:spcPct val="0"/>
                </a:spcAft>
              </a:pPr>
              <a:r>
                <a:rPr lang="en-US" sz="1800" b="0">
                  <a:solidFill>
                    <a:srgbClr val="000000"/>
                  </a:solidFill>
                  <a:cs typeface="Arial" charset="0"/>
                </a:rPr>
                <a:t>Image 2</a:t>
              </a:r>
              <a:endParaRPr lang="en-GB" sz="1800" b="0">
                <a:solidFill>
                  <a:srgbClr val="000000"/>
                </a:solidFill>
                <a:cs typeface="Arial" charset="0"/>
              </a:endParaRPr>
            </a:p>
          </p:txBody>
        </p:sp>
      </p:grpSp>
      <p:grpSp>
        <p:nvGrpSpPr>
          <p:cNvPr id="5" name="Group 81"/>
          <p:cNvGrpSpPr>
            <a:grpSpLocks/>
          </p:cNvGrpSpPr>
          <p:nvPr/>
        </p:nvGrpSpPr>
        <p:grpSpPr bwMode="auto">
          <a:xfrm>
            <a:off x="7748588" y="5519739"/>
            <a:ext cx="995363" cy="979487"/>
            <a:chOff x="5605521" y="5516626"/>
            <a:chExt cx="995341" cy="979473"/>
          </a:xfrm>
        </p:grpSpPr>
        <p:sp>
          <p:nvSpPr>
            <p:cNvPr id="15412" name="Line 1071"/>
            <p:cNvSpPr>
              <a:spLocks noChangeShapeType="1"/>
            </p:cNvSpPr>
            <p:nvPr/>
          </p:nvSpPr>
          <p:spPr bwMode="auto">
            <a:xfrm>
              <a:off x="5645187" y="5556306"/>
              <a:ext cx="955675" cy="9255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13" name="Line 1073"/>
            <p:cNvSpPr>
              <a:spLocks noChangeShapeType="1"/>
            </p:cNvSpPr>
            <p:nvPr/>
          </p:nvSpPr>
          <p:spPr bwMode="auto">
            <a:xfrm>
              <a:off x="6192874" y="5738867"/>
              <a:ext cx="398463" cy="7572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14" name="Line 1075"/>
            <p:cNvSpPr>
              <a:spLocks noChangeShapeType="1"/>
            </p:cNvSpPr>
            <p:nvPr/>
          </p:nvSpPr>
          <p:spPr bwMode="auto">
            <a:xfrm>
              <a:off x="5826162" y="5630918"/>
              <a:ext cx="755650" cy="8508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15" name="Line 1077"/>
            <p:cNvSpPr>
              <a:spLocks noChangeShapeType="1"/>
            </p:cNvSpPr>
            <p:nvPr/>
          </p:nvSpPr>
          <p:spPr bwMode="auto">
            <a:xfrm>
              <a:off x="5867437" y="6143677"/>
              <a:ext cx="719138" cy="34448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16" name="Line 1075"/>
            <p:cNvSpPr>
              <a:spLocks noChangeShapeType="1"/>
            </p:cNvSpPr>
            <p:nvPr/>
          </p:nvSpPr>
          <p:spPr bwMode="auto">
            <a:xfrm>
              <a:off x="5645208" y="5811901"/>
              <a:ext cx="912825" cy="6572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17" name="Oval 1066"/>
            <p:cNvSpPr>
              <a:spLocks noChangeArrowheads="1"/>
            </p:cNvSpPr>
            <p:nvPr/>
          </p:nvSpPr>
          <p:spPr bwMode="auto">
            <a:xfrm>
              <a:off x="5605521" y="5516626"/>
              <a:ext cx="76200" cy="76199"/>
            </a:xfrm>
            <a:prstGeom prst="ellipse">
              <a:avLst/>
            </a:prstGeom>
            <a:solidFill>
              <a:schemeClr val="tx1"/>
            </a:solidFill>
            <a:ln w="12700">
              <a:solidFill>
                <a:schemeClr val="tx1"/>
              </a:solidFill>
              <a:round/>
              <a:headEnd/>
              <a:tailEnd/>
            </a:ln>
          </p:spPr>
          <p:txBody>
            <a:bodyPr wrap="none" anchor="ctr"/>
            <a:lstStyle/>
            <a:p>
              <a:pPr defTabSz="914400" fontAlgn="base">
                <a:spcBef>
                  <a:spcPct val="0"/>
                </a:spcBef>
                <a:spcAft>
                  <a:spcPct val="0"/>
                </a:spcAft>
              </a:pPr>
              <a:endParaRPr lang="en-GB" sz="2000" b="1">
                <a:solidFill>
                  <a:srgbClr val="000000"/>
                </a:solidFill>
                <a:latin typeface="Arial" charset="0"/>
              </a:endParaRPr>
            </a:p>
          </p:txBody>
        </p:sp>
        <p:sp>
          <p:nvSpPr>
            <p:cNvPr id="15418" name="Oval 1066"/>
            <p:cNvSpPr>
              <a:spLocks noChangeArrowheads="1"/>
            </p:cNvSpPr>
            <p:nvPr/>
          </p:nvSpPr>
          <p:spPr bwMode="auto">
            <a:xfrm>
              <a:off x="6156390" y="5699189"/>
              <a:ext cx="76200" cy="76199"/>
            </a:xfrm>
            <a:prstGeom prst="ellipse">
              <a:avLst/>
            </a:prstGeom>
            <a:solidFill>
              <a:schemeClr val="tx1"/>
            </a:solidFill>
            <a:ln w="12700">
              <a:solidFill>
                <a:schemeClr val="tx1"/>
              </a:solidFill>
              <a:round/>
              <a:headEnd/>
              <a:tailEnd/>
            </a:ln>
          </p:spPr>
          <p:txBody>
            <a:bodyPr wrap="none" anchor="ctr"/>
            <a:lstStyle/>
            <a:p>
              <a:pPr defTabSz="914400" fontAlgn="base">
                <a:spcBef>
                  <a:spcPct val="0"/>
                </a:spcBef>
                <a:spcAft>
                  <a:spcPct val="0"/>
                </a:spcAft>
              </a:pPr>
              <a:endParaRPr lang="en-GB" sz="2000" b="1">
                <a:solidFill>
                  <a:srgbClr val="000000"/>
                </a:solidFill>
                <a:latin typeface="Arial" charset="0"/>
              </a:endParaRPr>
            </a:p>
          </p:txBody>
        </p:sp>
        <p:sp>
          <p:nvSpPr>
            <p:cNvPr id="15419" name="Oval 1066"/>
            <p:cNvSpPr>
              <a:spLocks noChangeArrowheads="1"/>
            </p:cNvSpPr>
            <p:nvPr/>
          </p:nvSpPr>
          <p:spPr bwMode="auto">
            <a:xfrm>
              <a:off x="5827773" y="6100829"/>
              <a:ext cx="76200" cy="76199"/>
            </a:xfrm>
            <a:prstGeom prst="ellipse">
              <a:avLst/>
            </a:prstGeom>
            <a:solidFill>
              <a:schemeClr val="tx1"/>
            </a:solidFill>
            <a:ln w="12700">
              <a:solidFill>
                <a:schemeClr val="tx1"/>
              </a:solidFill>
              <a:round/>
              <a:headEnd/>
              <a:tailEnd/>
            </a:ln>
          </p:spPr>
          <p:txBody>
            <a:bodyPr wrap="none" anchor="ctr"/>
            <a:lstStyle/>
            <a:p>
              <a:pPr defTabSz="914400" fontAlgn="base">
                <a:spcBef>
                  <a:spcPct val="0"/>
                </a:spcBef>
                <a:spcAft>
                  <a:spcPct val="0"/>
                </a:spcAft>
              </a:pPr>
              <a:endParaRPr lang="en-GB" sz="2000" b="1">
                <a:solidFill>
                  <a:srgbClr val="000000"/>
                </a:solidFill>
                <a:latin typeface="Arial" charset="0"/>
              </a:endParaRPr>
            </a:p>
          </p:txBody>
        </p:sp>
        <p:sp>
          <p:nvSpPr>
            <p:cNvPr id="15420" name="Oval 1066"/>
            <p:cNvSpPr>
              <a:spLocks noChangeArrowheads="1"/>
            </p:cNvSpPr>
            <p:nvPr/>
          </p:nvSpPr>
          <p:spPr bwMode="auto">
            <a:xfrm>
              <a:off x="5791260" y="5589651"/>
              <a:ext cx="76200" cy="76199"/>
            </a:xfrm>
            <a:prstGeom prst="ellipse">
              <a:avLst/>
            </a:prstGeom>
            <a:solidFill>
              <a:schemeClr val="tx1"/>
            </a:solidFill>
            <a:ln w="12700">
              <a:solidFill>
                <a:schemeClr val="tx1"/>
              </a:solidFill>
              <a:round/>
              <a:headEnd/>
              <a:tailEnd/>
            </a:ln>
          </p:spPr>
          <p:txBody>
            <a:bodyPr wrap="none" anchor="ctr"/>
            <a:lstStyle/>
            <a:p>
              <a:pPr defTabSz="914400" fontAlgn="base">
                <a:spcBef>
                  <a:spcPct val="0"/>
                </a:spcBef>
                <a:spcAft>
                  <a:spcPct val="0"/>
                </a:spcAft>
              </a:pPr>
              <a:endParaRPr lang="en-GB" sz="2000" b="1">
                <a:solidFill>
                  <a:srgbClr val="000000"/>
                </a:solidFill>
                <a:latin typeface="Arial" charset="0"/>
              </a:endParaRPr>
            </a:p>
          </p:txBody>
        </p:sp>
        <p:sp>
          <p:nvSpPr>
            <p:cNvPr id="15421" name="Oval 1066"/>
            <p:cNvSpPr>
              <a:spLocks noChangeArrowheads="1"/>
            </p:cNvSpPr>
            <p:nvPr/>
          </p:nvSpPr>
          <p:spPr bwMode="auto">
            <a:xfrm>
              <a:off x="5608695" y="5772215"/>
              <a:ext cx="76200" cy="76199"/>
            </a:xfrm>
            <a:prstGeom prst="ellipse">
              <a:avLst/>
            </a:prstGeom>
            <a:solidFill>
              <a:schemeClr val="tx1"/>
            </a:solidFill>
            <a:ln w="12700">
              <a:solidFill>
                <a:schemeClr val="tx1"/>
              </a:solidFill>
              <a:round/>
              <a:headEnd/>
              <a:tailEnd/>
            </a:ln>
          </p:spPr>
          <p:txBody>
            <a:bodyPr wrap="none" anchor="ctr"/>
            <a:lstStyle/>
            <a:p>
              <a:pPr defTabSz="914400" fontAlgn="base">
                <a:spcBef>
                  <a:spcPct val="0"/>
                </a:spcBef>
                <a:spcAft>
                  <a:spcPct val="0"/>
                </a:spcAft>
              </a:pPr>
              <a:endParaRPr lang="en-GB" sz="2000" b="1">
                <a:solidFill>
                  <a:srgbClr val="000000"/>
                </a:solidFill>
                <a:latin typeface="Arial" charset="0"/>
              </a:endParaRPr>
            </a:p>
          </p:txBody>
        </p:sp>
      </p:grpSp>
      <p:grpSp>
        <p:nvGrpSpPr>
          <p:cNvPr id="6" name="Group 114"/>
          <p:cNvGrpSpPr>
            <a:grpSpLocks/>
          </p:cNvGrpSpPr>
          <p:nvPr/>
        </p:nvGrpSpPr>
        <p:grpSpPr bwMode="auto">
          <a:xfrm>
            <a:off x="3960812" y="3260725"/>
            <a:ext cx="4083050" cy="2682875"/>
            <a:chOff x="2438363" y="3248031"/>
            <a:chExt cx="4083132" cy="2682882"/>
          </a:xfrm>
        </p:grpSpPr>
        <p:sp>
          <p:nvSpPr>
            <p:cNvPr id="15397" name="Line 1082"/>
            <p:cNvSpPr>
              <a:spLocks noChangeShapeType="1"/>
            </p:cNvSpPr>
            <p:nvPr/>
          </p:nvSpPr>
          <p:spPr bwMode="auto">
            <a:xfrm flipV="1">
              <a:off x="2438363" y="4087838"/>
              <a:ext cx="584200" cy="10334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398" name="Line 1084"/>
            <p:cNvSpPr>
              <a:spLocks noChangeShapeType="1"/>
            </p:cNvSpPr>
            <p:nvPr/>
          </p:nvSpPr>
          <p:spPr bwMode="auto">
            <a:xfrm flipV="1">
              <a:off x="2928901" y="3321081"/>
              <a:ext cx="2430463" cy="202881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399" name="Line 1086"/>
            <p:cNvSpPr>
              <a:spLocks noChangeShapeType="1"/>
            </p:cNvSpPr>
            <p:nvPr/>
          </p:nvSpPr>
          <p:spPr bwMode="auto">
            <a:xfrm flipV="1">
              <a:off x="3181313" y="4306912"/>
              <a:ext cx="2105025" cy="12191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00" name="Line 1088"/>
            <p:cNvSpPr>
              <a:spLocks noChangeShapeType="1"/>
            </p:cNvSpPr>
            <p:nvPr/>
          </p:nvSpPr>
          <p:spPr bwMode="auto">
            <a:xfrm flipV="1">
              <a:off x="3190838" y="5402279"/>
              <a:ext cx="1803400" cy="5286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01" name="Line 1084"/>
            <p:cNvSpPr>
              <a:spLocks noChangeShapeType="1"/>
            </p:cNvSpPr>
            <p:nvPr/>
          </p:nvSpPr>
          <p:spPr bwMode="auto">
            <a:xfrm flipV="1">
              <a:off x="2657410" y="3321055"/>
              <a:ext cx="1460520" cy="19192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02" name="Line 1070"/>
            <p:cNvSpPr>
              <a:spLocks noChangeShapeType="1"/>
            </p:cNvSpPr>
            <p:nvPr/>
          </p:nvSpPr>
          <p:spPr bwMode="auto">
            <a:xfrm flipH="1" flipV="1">
              <a:off x="3016295" y="4022792"/>
              <a:ext cx="2994025" cy="164305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03" name="Line 1072"/>
            <p:cNvSpPr>
              <a:spLocks noChangeShapeType="1"/>
            </p:cNvSpPr>
            <p:nvPr/>
          </p:nvSpPr>
          <p:spPr bwMode="auto">
            <a:xfrm>
              <a:off x="5280070" y="3292547"/>
              <a:ext cx="1241425" cy="19351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04" name="Line 1074"/>
            <p:cNvSpPr>
              <a:spLocks noChangeShapeType="1"/>
            </p:cNvSpPr>
            <p:nvPr/>
          </p:nvSpPr>
          <p:spPr bwMode="auto">
            <a:xfrm>
              <a:off x="5243558" y="4278377"/>
              <a:ext cx="973138" cy="10937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05" name="Line 1076"/>
            <p:cNvSpPr>
              <a:spLocks noChangeShapeType="1"/>
            </p:cNvSpPr>
            <p:nvPr/>
          </p:nvSpPr>
          <p:spPr bwMode="auto">
            <a:xfrm>
              <a:off x="4868908" y="5353107"/>
              <a:ext cx="1123950" cy="54927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06" name="Line 1084"/>
            <p:cNvSpPr>
              <a:spLocks noChangeShapeType="1"/>
            </p:cNvSpPr>
            <p:nvPr/>
          </p:nvSpPr>
          <p:spPr bwMode="auto">
            <a:xfrm flipH="1" flipV="1">
              <a:off x="4075149" y="3292521"/>
              <a:ext cx="2044728" cy="2117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de-CH" sz="1800" b="1">
                <a:solidFill>
                  <a:prstClr val="black"/>
                </a:solidFill>
                <a:latin typeface="Arial" charset="0"/>
              </a:endParaRPr>
            </a:p>
          </p:txBody>
        </p:sp>
        <p:sp>
          <p:nvSpPr>
            <p:cNvPr id="15407" name="Oval 1065"/>
            <p:cNvSpPr>
              <a:spLocks noChangeArrowheads="1"/>
            </p:cNvSpPr>
            <p:nvPr/>
          </p:nvSpPr>
          <p:spPr bwMode="auto">
            <a:xfrm>
              <a:off x="4848190" y="5329257"/>
              <a:ext cx="161902" cy="163499"/>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fontAlgn="base">
                <a:spcBef>
                  <a:spcPct val="0"/>
                </a:spcBef>
                <a:spcAft>
                  <a:spcPct val="0"/>
                </a:spcAft>
              </a:pPr>
              <a:endParaRPr lang="de-DE" sz="1800" b="1">
                <a:solidFill>
                  <a:srgbClr val="0000CC"/>
                </a:solidFill>
                <a:latin typeface="Arial" charset="0"/>
              </a:endParaRPr>
            </a:p>
          </p:txBody>
        </p:sp>
        <p:sp>
          <p:nvSpPr>
            <p:cNvPr id="15408" name="Oval 1065"/>
            <p:cNvSpPr>
              <a:spLocks noChangeArrowheads="1"/>
            </p:cNvSpPr>
            <p:nvPr/>
          </p:nvSpPr>
          <p:spPr bwMode="auto">
            <a:xfrm>
              <a:off x="5213320" y="4233875"/>
              <a:ext cx="161902" cy="163499"/>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fontAlgn="base">
                <a:spcBef>
                  <a:spcPct val="0"/>
                </a:spcBef>
                <a:spcAft>
                  <a:spcPct val="0"/>
                </a:spcAft>
              </a:pPr>
              <a:endParaRPr lang="de-DE" sz="1800" b="1">
                <a:solidFill>
                  <a:srgbClr val="0000CC"/>
                </a:solidFill>
                <a:latin typeface="Arial" charset="0"/>
              </a:endParaRPr>
            </a:p>
          </p:txBody>
        </p:sp>
        <p:sp>
          <p:nvSpPr>
            <p:cNvPr id="15409" name="Oval 1065"/>
            <p:cNvSpPr>
              <a:spLocks noChangeArrowheads="1"/>
            </p:cNvSpPr>
            <p:nvPr/>
          </p:nvSpPr>
          <p:spPr bwMode="auto">
            <a:xfrm>
              <a:off x="5249833" y="3248031"/>
              <a:ext cx="161902" cy="163499"/>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fontAlgn="base">
                <a:spcBef>
                  <a:spcPct val="0"/>
                </a:spcBef>
                <a:spcAft>
                  <a:spcPct val="0"/>
                </a:spcAft>
              </a:pPr>
              <a:endParaRPr lang="de-DE" sz="1800" b="1">
                <a:solidFill>
                  <a:srgbClr val="0000CC"/>
                </a:solidFill>
                <a:latin typeface="Arial" charset="0"/>
              </a:endParaRPr>
            </a:p>
          </p:txBody>
        </p:sp>
        <p:sp>
          <p:nvSpPr>
            <p:cNvPr id="15410" name="Oval 1065"/>
            <p:cNvSpPr>
              <a:spLocks noChangeArrowheads="1"/>
            </p:cNvSpPr>
            <p:nvPr/>
          </p:nvSpPr>
          <p:spPr bwMode="auto">
            <a:xfrm>
              <a:off x="2986027" y="3978286"/>
              <a:ext cx="161902" cy="163499"/>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fontAlgn="base">
                <a:spcBef>
                  <a:spcPct val="0"/>
                </a:spcBef>
                <a:spcAft>
                  <a:spcPct val="0"/>
                </a:spcAft>
              </a:pPr>
              <a:endParaRPr lang="de-DE" sz="1800" b="1">
                <a:solidFill>
                  <a:srgbClr val="0000CC"/>
                </a:solidFill>
                <a:latin typeface="Arial" charset="0"/>
              </a:endParaRPr>
            </a:p>
          </p:txBody>
        </p:sp>
        <p:sp>
          <p:nvSpPr>
            <p:cNvPr id="15411" name="Oval 1065"/>
            <p:cNvSpPr>
              <a:spLocks noChangeArrowheads="1"/>
            </p:cNvSpPr>
            <p:nvPr/>
          </p:nvSpPr>
          <p:spPr bwMode="auto">
            <a:xfrm>
              <a:off x="4044904" y="3248031"/>
              <a:ext cx="161902" cy="163499"/>
            </a:xfrm>
            <a:prstGeom prst="ellipse">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fontAlgn="base">
                <a:spcBef>
                  <a:spcPct val="0"/>
                </a:spcBef>
                <a:spcAft>
                  <a:spcPct val="0"/>
                </a:spcAft>
              </a:pPr>
              <a:endParaRPr lang="de-DE" sz="1800" b="1">
                <a:solidFill>
                  <a:srgbClr val="0000CC"/>
                </a:solidFill>
                <a:latin typeface="Arial" charset="0"/>
              </a:endParaRPr>
            </a:p>
          </p:txBody>
        </p:sp>
      </p:grpSp>
      <p:sp>
        <p:nvSpPr>
          <p:cNvPr id="79" name="Arc 78"/>
          <p:cNvSpPr/>
          <p:nvPr/>
        </p:nvSpPr>
        <p:spPr bwMode="auto">
          <a:xfrm rot="5400000">
            <a:off x="4757738" y="2833689"/>
            <a:ext cx="2563813" cy="4783137"/>
          </a:xfrm>
          <a:prstGeom prst="arc">
            <a:avLst>
              <a:gd name="adj1" fmla="val 18508006"/>
              <a:gd name="adj2" fmla="val 2803732"/>
            </a:avLst>
          </a:prstGeom>
          <a:noFill/>
          <a:ln w="28575" cap="flat" cmpd="sng" algn="ctr">
            <a:solidFill>
              <a:schemeClr val="tx1"/>
            </a:solidFill>
            <a:prstDash val="solid"/>
            <a:round/>
            <a:headEnd type="triangle" w="med" len="med"/>
            <a:tailEnd type="triangle" w="med" len="med"/>
          </a:ln>
          <a:effectLst/>
        </p:spPr>
        <p:txBody>
          <a:bodyPr/>
          <a:lstStyle/>
          <a:p>
            <a:pPr defTabSz="914400" fontAlgn="base">
              <a:spcBef>
                <a:spcPct val="0"/>
              </a:spcBef>
              <a:spcAft>
                <a:spcPct val="0"/>
              </a:spcAft>
              <a:defRPr/>
            </a:pPr>
            <a:endParaRPr lang="de-CH" sz="1800" b="1">
              <a:solidFill>
                <a:prstClr val="black"/>
              </a:solidFill>
              <a:latin typeface="Times" charset="0"/>
            </a:endParaRPr>
          </a:p>
        </p:txBody>
      </p:sp>
      <p:grpSp>
        <p:nvGrpSpPr>
          <p:cNvPr id="8" name="Group 98"/>
          <p:cNvGrpSpPr>
            <a:grpSpLocks/>
          </p:cNvGrpSpPr>
          <p:nvPr/>
        </p:nvGrpSpPr>
        <p:grpSpPr bwMode="auto">
          <a:xfrm>
            <a:off x="2370138" y="1744663"/>
            <a:ext cx="2081213" cy="1314450"/>
            <a:chOff x="847674" y="1311246"/>
            <a:chExt cx="2081241" cy="1314468"/>
          </a:xfrm>
        </p:grpSpPr>
        <p:sp>
          <p:nvSpPr>
            <p:cNvPr id="15390" name="Oval 83"/>
            <p:cNvSpPr>
              <a:spLocks noChangeArrowheads="1"/>
            </p:cNvSpPr>
            <p:nvPr/>
          </p:nvSpPr>
          <p:spPr bwMode="auto">
            <a:xfrm>
              <a:off x="957213" y="1311246"/>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91" name="Oval 85"/>
            <p:cNvSpPr>
              <a:spLocks noChangeArrowheads="1"/>
            </p:cNvSpPr>
            <p:nvPr/>
          </p:nvSpPr>
          <p:spPr bwMode="auto">
            <a:xfrm>
              <a:off x="2746350" y="1493811"/>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92" name="Oval 87"/>
            <p:cNvSpPr>
              <a:spLocks noChangeArrowheads="1"/>
            </p:cNvSpPr>
            <p:nvPr/>
          </p:nvSpPr>
          <p:spPr bwMode="auto">
            <a:xfrm>
              <a:off x="2855889" y="2552688"/>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93" name="Oval 89"/>
            <p:cNvSpPr>
              <a:spLocks noChangeArrowheads="1"/>
            </p:cNvSpPr>
            <p:nvPr/>
          </p:nvSpPr>
          <p:spPr bwMode="auto">
            <a:xfrm>
              <a:off x="2052603" y="1895454"/>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94" name="Oval 91"/>
            <p:cNvSpPr>
              <a:spLocks noChangeArrowheads="1"/>
            </p:cNvSpPr>
            <p:nvPr/>
          </p:nvSpPr>
          <p:spPr bwMode="auto">
            <a:xfrm>
              <a:off x="2052603" y="2333610"/>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95" name="Oval 93"/>
            <p:cNvSpPr>
              <a:spLocks noChangeArrowheads="1"/>
            </p:cNvSpPr>
            <p:nvPr/>
          </p:nvSpPr>
          <p:spPr bwMode="auto">
            <a:xfrm>
              <a:off x="1139778" y="2406636"/>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96" name="Oval 95"/>
            <p:cNvSpPr>
              <a:spLocks noChangeArrowheads="1"/>
            </p:cNvSpPr>
            <p:nvPr/>
          </p:nvSpPr>
          <p:spPr bwMode="auto">
            <a:xfrm>
              <a:off x="847674" y="2004993"/>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grpSp>
      <p:grpSp>
        <p:nvGrpSpPr>
          <p:cNvPr id="9" name="Group 99"/>
          <p:cNvGrpSpPr>
            <a:grpSpLocks/>
          </p:cNvGrpSpPr>
          <p:nvPr/>
        </p:nvGrpSpPr>
        <p:grpSpPr bwMode="auto">
          <a:xfrm>
            <a:off x="7007226" y="2036764"/>
            <a:ext cx="985837" cy="839787"/>
            <a:chOff x="5484825" y="1603350"/>
            <a:chExt cx="985851" cy="839799"/>
          </a:xfrm>
        </p:grpSpPr>
        <p:sp>
          <p:nvSpPr>
            <p:cNvPr id="15383" name="Oval 84"/>
            <p:cNvSpPr>
              <a:spLocks noChangeArrowheads="1"/>
            </p:cNvSpPr>
            <p:nvPr/>
          </p:nvSpPr>
          <p:spPr bwMode="auto">
            <a:xfrm>
              <a:off x="5630877" y="1603350"/>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84" name="Oval 86"/>
            <p:cNvSpPr>
              <a:spLocks noChangeArrowheads="1"/>
            </p:cNvSpPr>
            <p:nvPr/>
          </p:nvSpPr>
          <p:spPr bwMode="auto">
            <a:xfrm>
              <a:off x="6361137" y="1822428"/>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85" name="Oval 88"/>
            <p:cNvSpPr>
              <a:spLocks noChangeArrowheads="1"/>
            </p:cNvSpPr>
            <p:nvPr/>
          </p:nvSpPr>
          <p:spPr bwMode="auto">
            <a:xfrm>
              <a:off x="6397650" y="2370123"/>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86" name="Oval 90"/>
            <p:cNvSpPr>
              <a:spLocks noChangeArrowheads="1"/>
            </p:cNvSpPr>
            <p:nvPr/>
          </p:nvSpPr>
          <p:spPr bwMode="auto">
            <a:xfrm>
              <a:off x="6105546" y="1968480"/>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87" name="Oval 92"/>
            <p:cNvSpPr>
              <a:spLocks noChangeArrowheads="1"/>
            </p:cNvSpPr>
            <p:nvPr/>
          </p:nvSpPr>
          <p:spPr bwMode="auto">
            <a:xfrm>
              <a:off x="6105546" y="2187558"/>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88" name="Oval 94"/>
            <p:cNvSpPr>
              <a:spLocks noChangeArrowheads="1"/>
            </p:cNvSpPr>
            <p:nvPr/>
          </p:nvSpPr>
          <p:spPr bwMode="auto">
            <a:xfrm>
              <a:off x="5521338" y="2260584"/>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sp>
          <p:nvSpPr>
            <p:cNvPr id="15389" name="Oval 96"/>
            <p:cNvSpPr>
              <a:spLocks noChangeArrowheads="1"/>
            </p:cNvSpPr>
            <p:nvPr/>
          </p:nvSpPr>
          <p:spPr bwMode="auto">
            <a:xfrm>
              <a:off x="5484825" y="2041506"/>
              <a:ext cx="73026" cy="73026"/>
            </a:xfrm>
            <a:prstGeom prst="ellipse">
              <a:avLst/>
            </a:prstGeom>
            <a:solidFill>
              <a:srgbClr val="FF0000"/>
            </a:solidFill>
            <a:ln w="9525" algn="ctr">
              <a:solidFill>
                <a:srgbClr val="FF0000"/>
              </a:solidFill>
              <a:round/>
              <a:headEnd/>
              <a:tailEnd/>
            </a:ln>
          </p:spPr>
          <p:txBody>
            <a:bodyPr/>
            <a:lstStyle/>
            <a:p>
              <a:pPr defTabSz="914400" fontAlgn="base">
                <a:spcBef>
                  <a:spcPct val="0"/>
                </a:spcBef>
                <a:spcAft>
                  <a:spcPct val="0"/>
                </a:spcAft>
              </a:pPr>
              <a:endParaRPr lang="de-CH" sz="1800" b="1">
                <a:solidFill>
                  <a:prstClr val="black"/>
                </a:solidFill>
                <a:latin typeface="Arial" charset="0"/>
              </a:endParaRPr>
            </a:p>
          </p:txBody>
        </p:sp>
      </p:grpSp>
      <p:grpSp>
        <p:nvGrpSpPr>
          <p:cNvPr id="10" name="Group 115"/>
          <p:cNvGrpSpPr>
            <a:grpSpLocks/>
          </p:cNvGrpSpPr>
          <p:nvPr/>
        </p:nvGrpSpPr>
        <p:grpSpPr bwMode="auto">
          <a:xfrm>
            <a:off x="2454276" y="1771651"/>
            <a:ext cx="5476875" cy="1243013"/>
            <a:chOff x="920700" y="1781723"/>
            <a:chExt cx="5476950" cy="1241446"/>
          </a:xfrm>
        </p:grpSpPr>
        <p:cxnSp>
          <p:nvCxnSpPr>
            <p:cNvPr id="15376" name="Straight Arrow Connector 101"/>
            <p:cNvCxnSpPr>
              <a:cxnSpLocks noChangeShapeType="1"/>
              <a:stCxn id="15390" idx="6"/>
            </p:cNvCxnSpPr>
            <p:nvPr/>
          </p:nvCxnSpPr>
          <p:spPr bwMode="auto">
            <a:xfrm>
              <a:off x="1030240" y="1781723"/>
              <a:ext cx="4600638" cy="292104"/>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15377" name="Straight Arrow Connector 102"/>
            <p:cNvCxnSpPr>
              <a:cxnSpLocks noChangeShapeType="1"/>
              <a:endCxn id="15389" idx="2"/>
            </p:cNvCxnSpPr>
            <p:nvPr/>
          </p:nvCxnSpPr>
          <p:spPr bwMode="auto">
            <a:xfrm>
              <a:off x="920700" y="2475480"/>
              <a:ext cx="4564126" cy="36514"/>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15378" name="Straight Arrow Connector 104"/>
            <p:cNvCxnSpPr>
              <a:cxnSpLocks noChangeShapeType="1"/>
              <a:endCxn id="15388" idx="3"/>
            </p:cNvCxnSpPr>
            <p:nvPr/>
          </p:nvCxnSpPr>
          <p:spPr bwMode="auto">
            <a:xfrm flipV="1">
              <a:off x="1176292" y="2756891"/>
              <a:ext cx="4355741" cy="120232"/>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15379" name="Straight Arrow Connector 106"/>
            <p:cNvCxnSpPr>
              <a:cxnSpLocks noChangeShapeType="1"/>
              <a:endCxn id="15387" idx="2"/>
            </p:cNvCxnSpPr>
            <p:nvPr/>
          </p:nvCxnSpPr>
          <p:spPr bwMode="auto">
            <a:xfrm flipV="1">
              <a:off x="2089116" y="2658046"/>
              <a:ext cx="4016430" cy="156748"/>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15380" name="Straight Arrow Connector 108"/>
            <p:cNvCxnSpPr>
              <a:cxnSpLocks noChangeShapeType="1"/>
              <a:endCxn id="15386" idx="3"/>
            </p:cNvCxnSpPr>
            <p:nvPr/>
          </p:nvCxnSpPr>
          <p:spPr bwMode="auto">
            <a:xfrm>
              <a:off x="2125630" y="2376636"/>
              <a:ext cx="3990611" cy="88149"/>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15381" name="Straight Arrow Connector 110"/>
            <p:cNvCxnSpPr>
              <a:cxnSpLocks noChangeShapeType="1"/>
              <a:endCxn id="15385" idx="2"/>
            </p:cNvCxnSpPr>
            <p:nvPr/>
          </p:nvCxnSpPr>
          <p:spPr bwMode="auto">
            <a:xfrm flipV="1">
              <a:off x="2892402" y="2840603"/>
              <a:ext cx="3505248" cy="182566"/>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15382" name="Straight Arrow Connector 112"/>
            <p:cNvCxnSpPr>
              <a:cxnSpLocks noChangeShapeType="1"/>
            </p:cNvCxnSpPr>
            <p:nvPr/>
          </p:nvCxnSpPr>
          <p:spPr bwMode="auto">
            <a:xfrm>
              <a:off x="2819376" y="1993271"/>
              <a:ext cx="3578274" cy="328616"/>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grpSp>
      <p:sp>
        <p:nvSpPr>
          <p:cNvPr id="11" name="Title 10"/>
          <p:cNvSpPr>
            <a:spLocks noGrp="1"/>
          </p:cNvSpPr>
          <p:nvPr>
            <p:ph type="title"/>
          </p:nvPr>
        </p:nvSpPr>
        <p:spPr/>
        <p:txBody>
          <a:bodyPr/>
          <a:lstStyle/>
          <a:p>
            <a:pPr>
              <a:defRPr/>
            </a:pPr>
            <a:r>
              <a:rPr lang="de-CH" dirty="0"/>
              <a:t>Working Principle</a:t>
            </a:r>
          </a:p>
        </p:txBody>
      </p:sp>
      <p:sp>
        <p:nvSpPr>
          <p:cNvPr id="12" name="TextBox 11"/>
          <p:cNvSpPr txBox="1">
            <a:spLocks noRot="1" noChangeAspect="1" noMove="1" noResize="1" noEditPoints="1" noAdjustHandles="1" noChangeArrowheads="1" noChangeShapeType="1" noTextEdit="1"/>
          </p:cNvSpPr>
          <p:nvPr/>
        </p:nvSpPr>
        <p:spPr>
          <a:xfrm>
            <a:off x="5807225" y="5995483"/>
            <a:ext cx="550151" cy="369332"/>
          </a:xfrm>
          <a:prstGeom prst="rect">
            <a:avLst/>
          </a:prstGeom>
          <a:blipFill rotWithShape="1">
            <a:blip r:embed="rId5"/>
            <a:stretch>
              <a:fillRect t="-8333" r="-8889" b="-26667"/>
            </a:stretch>
          </a:blipFill>
        </p:spPr>
        <p:txBody>
          <a:bodyPr/>
          <a:lstStyle/>
          <a:p>
            <a:pPr defTabSz="914400" fontAlgn="base">
              <a:spcBef>
                <a:spcPct val="0"/>
              </a:spcBef>
              <a:spcAft>
                <a:spcPct val="0"/>
              </a:spcAft>
              <a:defRPr/>
            </a:pPr>
            <a:r>
              <a:rPr lang="de-CH" sz="1800" b="1">
                <a:noFill/>
                <a:latin typeface="Arial" pitchFamily="34" charset="0"/>
              </a:rPr>
              <a:t> </a:t>
            </a:r>
          </a:p>
        </p:txBody>
      </p:sp>
    </p:spTree>
    <p:extLst>
      <p:ext uri="{BB962C8B-B14F-4D97-AF65-F5344CB8AC3E}">
        <p14:creationId xmlns:p14="http://schemas.microsoft.com/office/powerpoint/2010/main" val="2936095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16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96F6-B26B-4B19-BCDB-E7EEBDFBD88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Undistort </a:t>
            </a:r>
          </a:p>
        </p:txBody>
      </p:sp>
      <p:pic>
        <p:nvPicPr>
          <p:cNvPr id="5" name="Content Placeholder 4">
            <a:extLst>
              <a:ext uri="{FF2B5EF4-FFF2-40B4-BE49-F238E27FC236}">
                <a16:creationId xmlns:a16="http://schemas.microsoft.com/office/drawing/2014/main" id="{E1A56549-3C1C-4BFA-8C99-A9F4B57960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812" y="1447800"/>
            <a:ext cx="11430000" cy="5334000"/>
          </a:xfrm>
        </p:spPr>
      </p:pic>
    </p:spTree>
    <p:extLst>
      <p:ext uri="{BB962C8B-B14F-4D97-AF65-F5344CB8AC3E}">
        <p14:creationId xmlns:p14="http://schemas.microsoft.com/office/powerpoint/2010/main" val="81316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ASLDesign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4.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4378</TotalTime>
  <Words>1771</Words>
  <Application>Microsoft Office PowerPoint</Application>
  <PresentationFormat>Custom</PresentationFormat>
  <Paragraphs>245</Paragraphs>
  <Slides>37</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Arial</vt:lpstr>
      <vt:lpstr>Cambria Math</vt:lpstr>
      <vt:lpstr>Century Gothic</vt:lpstr>
      <vt:lpstr>Gill Sans</vt:lpstr>
      <vt:lpstr>Gill Sans MT</vt:lpstr>
      <vt:lpstr>Lucida Sans Unicode</vt:lpstr>
      <vt:lpstr>Times</vt:lpstr>
      <vt:lpstr>Times New Roman</vt:lpstr>
      <vt:lpstr>Verdana</vt:lpstr>
      <vt:lpstr>Wingdings</vt:lpstr>
      <vt:lpstr>Wingdings 2</vt:lpstr>
      <vt:lpstr>Wingdings 3</vt:lpstr>
      <vt:lpstr>Books 16x9</vt:lpstr>
      <vt:lpstr>ASLDesign1</vt:lpstr>
      <vt:lpstr>DPC-Net: Deep Pose Correction for Visual Localization</vt:lpstr>
      <vt:lpstr>Main Idea</vt:lpstr>
      <vt:lpstr>Localization in Robotics</vt:lpstr>
      <vt:lpstr>Visual Odometry</vt:lpstr>
      <vt:lpstr>Visual Odometry</vt:lpstr>
      <vt:lpstr>Stereo VO</vt:lpstr>
      <vt:lpstr>Stereo Visual Odometry</vt:lpstr>
      <vt:lpstr>Working Principle</vt:lpstr>
      <vt:lpstr>Undistort </vt:lpstr>
      <vt:lpstr>Rectify</vt:lpstr>
      <vt:lpstr>Rectify</vt:lpstr>
      <vt:lpstr>Feature Detection</vt:lpstr>
      <vt:lpstr>Scheme of the visual odometry algorithm</vt:lpstr>
      <vt:lpstr>Feature  Tracking</vt:lpstr>
      <vt:lpstr>Outlier Rejection</vt:lpstr>
      <vt:lpstr>Motion Estimation</vt:lpstr>
      <vt:lpstr>Structure from Motion (SFM)</vt:lpstr>
      <vt:lpstr>Visual Odometry</vt:lpstr>
      <vt:lpstr>Deep Pose Correction network (DPC-Net)</vt:lpstr>
      <vt:lpstr>PowerPoint Presentation</vt:lpstr>
      <vt:lpstr>Problem</vt:lpstr>
      <vt:lpstr>Loss for Corrections</vt:lpstr>
      <vt:lpstr>Loss for Corrections</vt:lpstr>
      <vt:lpstr>EXPERIMENTS</vt:lpstr>
      <vt:lpstr>EXPERIMENTS-Training</vt:lpstr>
      <vt:lpstr>Estimators</vt:lpstr>
      <vt:lpstr>Estimators</vt:lpstr>
      <vt:lpstr>Estimators</vt:lpstr>
      <vt:lpstr>Evaluation Metrics</vt:lpstr>
      <vt:lpstr>PowerPoint Presentation</vt:lpstr>
      <vt:lpstr>PowerPoint Presentation</vt:lpstr>
      <vt:lpstr>Results</vt:lpstr>
      <vt:lpstr>Results</vt:lpstr>
      <vt:lpstr>Results</vt:lpstr>
      <vt:lpstr>Reference </vt:lpstr>
      <vt:lpstr>Authors video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DPC-Net: Deep Pose Correction for Visual Localization</dc:title>
  <dc:creator>ALMULLA, HUSSEIN K</dc:creator>
  <cp:lastModifiedBy>ALMULLA, HUSSEIN K</cp:lastModifiedBy>
  <cp:revision>87</cp:revision>
  <dcterms:created xsi:type="dcterms:W3CDTF">2018-04-16T14:02:11Z</dcterms:created>
  <dcterms:modified xsi:type="dcterms:W3CDTF">2018-04-19T15:02:10Z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