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290" r:id="rId6"/>
    <p:sldId id="276" r:id="rId7"/>
    <p:sldId id="258" r:id="rId8"/>
    <p:sldId id="274" r:id="rId9"/>
    <p:sldId id="275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8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0008" autoAdjust="0"/>
  </p:normalViewPr>
  <p:slideViewPr>
    <p:cSldViewPr snapToGrid="0">
      <p:cViewPr varScale="1">
        <p:scale>
          <a:sx n="117" d="100"/>
          <a:sy n="117" d="100"/>
        </p:scale>
        <p:origin x="29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03" y="48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7F456E-01A6-4013-ACA5-F5492591A2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4983A3-9B9B-4D61-97C9-B9E239A315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F32FC-4BD9-442A-A8C6-51598C909FE3}" type="datetimeFigureOut">
              <a:rPr lang="en-US" smtClean="0"/>
              <a:t>11/10/2023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ABE74-7A97-4D17-8390-42ADD25C33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C1DBD-1052-425E-BF3C-983304BED5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EFA9E-C190-4F5C-8394-BD5F1CD55C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01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371FA-A98D-41E8-93F4-09945841298A}" type="datetimeFigureOut">
              <a:rPr lang="en-US" smtClean="0"/>
              <a:t>11/10/2023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89C57-55D7-40A4-A101-E74FAC7A09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90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539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3429000"/>
            <a:ext cx="4941771" cy="2128042"/>
          </a:xfrm>
        </p:spPr>
        <p:txBody>
          <a:bodyPr anchor="b">
            <a:noAutofit/>
          </a:bodyPr>
          <a:lstStyle>
            <a:lvl1pPr algn="l">
              <a:defRPr sz="3600" spc="150" baseline="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AAEE4345-6707-40C5-596C-B0DA23DA8C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631311"/>
            <a:ext cx="4941770" cy="39666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826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7724" y="2809875"/>
            <a:ext cx="6696075" cy="1909763"/>
          </a:xfrm>
        </p:spPr>
        <p:txBody>
          <a:bodyPr anchor="b">
            <a:no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04828DA-5EC5-4A00-9A7B-CD9668EF2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7725" y="5053351"/>
            <a:ext cx="6696074" cy="365125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03065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3C911F2-9041-416A-B83C-F23B354E0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334250" y="0"/>
            <a:ext cx="4857750" cy="1724025"/>
            <a:chOff x="7334250" y="0"/>
            <a:chExt cx="4857750" cy="172402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E4B72DA-52CB-4D39-A342-8857B4D959B2}"/>
                </a:ext>
              </a:extLst>
            </p:cNvPr>
            <p:cNvCxnSpPr/>
            <p:nvPr userDrawn="1"/>
          </p:nvCxnSpPr>
          <p:spPr>
            <a:xfrm flipH="1" flipV="1">
              <a:off x="7334250" y="0"/>
              <a:ext cx="485775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1D9BCDA-DFB7-41A4-A7C7-CEE86CEDCB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150" y="0"/>
              <a:ext cx="704850" cy="17240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8567" y="892177"/>
            <a:ext cx="9577983" cy="1325563"/>
          </a:xfrm>
        </p:spPr>
        <p:txBody>
          <a:bodyPr>
            <a:no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28568" y="5084524"/>
            <a:ext cx="231770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660747"/>
          </a:xfrm>
        </p:spPr>
        <p:txBody>
          <a:bodyPr anchor="t">
            <a:norm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578300" y="5084524"/>
            <a:ext cx="233081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660747"/>
          </a:xfrm>
        </p:spPr>
        <p:txBody>
          <a:bodyPr anchor="t">
            <a:norm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2pPr marL="0" indent="0" algn="ctr">
              <a:spcBef>
                <a:spcPts val="0"/>
              </a:spcBef>
              <a:buNone/>
              <a:defRPr sz="1400"/>
            </a:lvl2pPr>
          </a:lstStyle>
          <a:p>
            <a:pPr lvl="1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068964" y="5084524"/>
            <a:ext cx="231770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660747"/>
          </a:xfrm>
        </p:spPr>
        <p:txBody>
          <a:bodyPr anchor="t">
            <a:norm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488845" y="5084524"/>
            <a:ext cx="231770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660747"/>
          </a:xfrm>
        </p:spPr>
        <p:txBody>
          <a:bodyPr anchor="t">
            <a:norm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951227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8 Peo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7AAB93-862D-455E-9E73-3D0DAEFDE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73953"/>
            <a:ext cx="12192000" cy="5621336"/>
            <a:chOff x="0" y="473953"/>
            <a:chExt cx="12192000" cy="5621336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0DFD584-E5CF-41EF-B51E-679CE22DD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473953"/>
              <a:ext cx="2057400" cy="1647825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5C02DDF-25A6-42C7-9525-F279CE2095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49000" y="5180889"/>
              <a:ext cx="1143000" cy="9144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0168" y="892177"/>
            <a:ext cx="9088438" cy="1135899"/>
          </a:xfrm>
        </p:spPr>
        <p:txBody>
          <a:bodyPr>
            <a:no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570485"/>
            <a:ext cx="1828800" cy="202838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500168" y="3779603"/>
            <a:ext cx="1828800" cy="34306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570485"/>
            <a:ext cx="1828800" cy="202838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49262" y="3779603"/>
            <a:ext cx="1828800" cy="34306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1938DB4D-239F-4E8E-8802-0470B013118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65558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8355" y="3570485"/>
            <a:ext cx="2105135" cy="202838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095999" y="3779603"/>
            <a:ext cx="2299855" cy="34306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570485"/>
            <a:ext cx="1828800" cy="202838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4480" y="3779603"/>
            <a:ext cx="1844126" cy="34306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429321"/>
            <a:ext cx="1828800" cy="20283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500168" y="5638439"/>
            <a:ext cx="1828800" cy="34306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429321"/>
            <a:ext cx="1828800" cy="20283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849262" y="5638439"/>
            <a:ext cx="1828800" cy="34306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E029C5CA-EDDA-4BF9-9051-8B09E98EE1E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65558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429321"/>
            <a:ext cx="1828800" cy="20283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339926" y="5638439"/>
            <a:ext cx="1813474" cy="34306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429321"/>
            <a:ext cx="1828800" cy="20283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744480" y="5638439"/>
            <a:ext cx="1844126" cy="34306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8571206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86F69D-D4FA-4075-A7EC-8D31A184F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590800" cy="1027906"/>
            <a:chOff x="0" y="0"/>
            <a:chExt cx="2590800" cy="102790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6988B2D-0240-4256-8268-4B9FF1E7236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0"/>
              <a:ext cx="259080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8EEAAE1-3D04-41C3-B2D2-B3BEF34C3B2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704850" cy="10279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838200" y="2111375"/>
            <a:ext cx="10515600" cy="3744913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11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272533"/>
            <a:ext cx="4296508" cy="953298"/>
          </a:xfrm>
        </p:spPr>
        <p:txBody>
          <a:bodyPr>
            <a:no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martArt Placeholder 6">
            <a:extLst>
              <a:ext uri="{FF2B5EF4-FFF2-40B4-BE49-F238E27FC236}">
                <a16:creationId xmlns:a16="http://schemas.microsoft.com/office/drawing/2014/main" id="{F96A1147-BBF0-6437-57F1-BED5DFBF290B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5134708" y="886968"/>
            <a:ext cx="6240428" cy="5266944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259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572757"/>
            <a:ext cx="8421688" cy="1644984"/>
          </a:xfrm>
        </p:spPr>
        <p:txBody>
          <a:bodyPr>
            <a:no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883877"/>
            <a:ext cx="3924300" cy="864157"/>
          </a:xfrm>
        </p:spPr>
        <p:txBody>
          <a:bodyPr anchor="ctr" anchorCtr="0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883877"/>
            <a:ext cx="3943627" cy="864157"/>
          </a:xfrm>
        </p:spPr>
        <p:txBody>
          <a:bodyPr anchor="ctr" anchorCtr="0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2451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572757"/>
            <a:ext cx="8421688" cy="1644984"/>
          </a:xfrm>
        </p:spPr>
        <p:txBody>
          <a:bodyPr>
            <a:no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2883878"/>
            <a:ext cx="3924300" cy="29485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2883878"/>
            <a:ext cx="3943627" cy="29485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4753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5946" t="20241" r="-640" b="12256"/>
          <a:stretch/>
        </p:blipFill>
        <p:spPr>
          <a:xfrm rot="10800000">
            <a:off x="7416800" y="0"/>
            <a:ext cx="47751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0427" y="572757"/>
            <a:ext cx="8421688" cy="1644984"/>
          </a:xfrm>
        </p:spPr>
        <p:txBody>
          <a:bodyPr>
            <a:no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40427" y="2883877"/>
            <a:ext cx="3924300" cy="864157"/>
          </a:xfrm>
        </p:spPr>
        <p:txBody>
          <a:bodyPr anchor="ctr" anchorCtr="0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427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316900" y="2883877"/>
            <a:ext cx="3943627" cy="864157"/>
          </a:xfrm>
        </p:spPr>
        <p:txBody>
          <a:bodyPr anchor="ctr" anchorCtr="0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16900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8872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5946" t="20241" r="-640" b="12256"/>
          <a:stretch/>
        </p:blipFill>
        <p:spPr>
          <a:xfrm rot="10800000">
            <a:off x="7416800" y="0"/>
            <a:ext cx="47751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0427" y="572757"/>
            <a:ext cx="8421688" cy="1644984"/>
          </a:xfrm>
        </p:spPr>
        <p:txBody>
          <a:bodyPr>
            <a:no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427" y="2883878"/>
            <a:ext cx="3924300" cy="29485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16900" y="2883878"/>
            <a:ext cx="3943627" cy="294859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7698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1D1EBCB2-CB7D-C29F-E059-C0F4F2ECA9AD}"/>
              </a:ext>
            </a:extLst>
          </p:cNvPr>
          <p:cNvSpPr/>
          <p:nvPr userDrawn="1"/>
        </p:nvSpPr>
        <p:spPr>
          <a:xfrm rot="10800000" flipV="1">
            <a:off x="0" y="5829300"/>
            <a:ext cx="12192000" cy="102954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E6AAA3BD-66E5-58EA-51CD-D8A71D8FC683}"/>
              </a:ext>
            </a:extLst>
          </p:cNvPr>
          <p:cNvSpPr/>
          <p:nvPr userDrawn="1"/>
        </p:nvSpPr>
        <p:spPr>
          <a:xfrm flipV="1">
            <a:off x="0" y="0"/>
            <a:ext cx="12192000" cy="102954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D116E87-B2C5-2911-467C-A4F6547A4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2" idx="3"/>
          </p:cNvCxnSpPr>
          <p:nvPr userDrawn="1"/>
        </p:nvCxnSpPr>
        <p:spPr>
          <a:xfrm flipH="1">
            <a:off x="0" y="-39998"/>
            <a:ext cx="12192000" cy="68988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6CDF3886-B71B-5B25-45E4-B1EC6FFA7D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9570" y="1211214"/>
            <a:ext cx="10434230" cy="887109"/>
          </a:xfrm>
        </p:spPr>
        <p:txBody>
          <a:bodyPr>
            <a:noAutofit/>
          </a:bodyPr>
          <a:lstStyle>
            <a:lvl1pPr algn="ctr">
              <a:defRPr lang="en-US" sz="28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2749838"/>
            <a:ext cx="5067300" cy="864157"/>
          </a:xfrm>
        </p:spPr>
        <p:txBody>
          <a:bodyPr anchor="ctr" anchorCtr="0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3700567"/>
            <a:ext cx="5067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86501" y="2749838"/>
            <a:ext cx="5067300" cy="864157"/>
          </a:xfrm>
        </p:spPr>
        <p:txBody>
          <a:bodyPr anchor="ctr" anchorCtr="0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6501" y="3700567"/>
            <a:ext cx="5067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EB26122-0BFD-CA45-8405-F235FD83E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 flipV="1">
            <a:off x="9520237" y="4094211"/>
            <a:ext cx="2238376" cy="3105150"/>
            <a:chOff x="0" y="0"/>
            <a:chExt cx="2238376" cy="310515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4CCC07C-E8D5-2E81-90DE-A47FDCD9D6C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238250" cy="310515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4AB0CB4-26E1-8A9A-A424-D5EC198A8AEE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2238376" cy="24765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95722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499" y="291403"/>
            <a:ext cx="3208683" cy="2054606"/>
          </a:xfrm>
        </p:spPr>
        <p:txBody>
          <a:bodyPr anchor="b">
            <a:no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0" y="2924175"/>
            <a:ext cx="3208682" cy="25193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124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1D1EBCB2-CB7D-C29F-E059-C0F4F2ECA9AD}"/>
              </a:ext>
            </a:extLst>
          </p:cNvPr>
          <p:cNvSpPr/>
          <p:nvPr userDrawn="1"/>
        </p:nvSpPr>
        <p:spPr>
          <a:xfrm rot="10800000" flipV="1">
            <a:off x="0" y="5829300"/>
            <a:ext cx="12192000" cy="102954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E6AAA3BD-66E5-58EA-51CD-D8A71D8FC683}"/>
              </a:ext>
            </a:extLst>
          </p:cNvPr>
          <p:cNvSpPr/>
          <p:nvPr userDrawn="1"/>
        </p:nvSpPr>
        <p:spPr>
          <a:xfrm flipV="1">
            <a:off x="0" y="0"/>
            <a:ext cx="12192000" cy="102954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D116E87-B2C5-2911-467C-A4F6547A4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42" idx="3"/>
          </p:cNvCxnSpPr>
          <p:nvPr userDrawn="1"/>
        </p:nvCxnSpPr>
        <p:spPr>
          <a:xfrm flipH="1">
            <a:off x="0" y="-39998"/>
            <a:ext cx="12192000" cy="68988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6CDF3886-B71B-5B25-45E4-B1EC6FFA7D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9570" y="1211214"/>
            <a:ext cx="10434230" cy="887109"/>
          </a:xfrm>
        </p:spPr>
        <p:txBody>
          <a:bodyPr>
            <a:noAutofit/>
          </a:bodyPr>
          <a:lstStyle>
            <a:lvl1pPr algn="ctr">
              <a:defRPr lang="en-US" sz="28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749839"/>
            <a:ext cx="5067300" cy="29485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6501" y="2749839"/>
            <a:ext cx="5067300" cy="294859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EB26122-0BFD-CA45-8405-F235FD83E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 flipV="1">
            <a:off x="9520237" y="4094211"/>
            <a:ext cx="2238376" cy="3105150"/>
            <a:chOff x="0" y="0"/>
            <a:chExt cx="2238376" cy="310515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4CCC07C-E8D5-2E81-90DE-A47FDCD9D6C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238250" cy="310515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4AB0CB4-26E1-8A9A-A424-D5EC198A8AEE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2238376" cy="24765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77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8250" y="522515"/>
            <a:ext cx="9710646" cy="1377306"/>
          </a:xfrm>
        </p:spPr>
        <p:txBody>
          <a:bodyPr>
            <a:no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3023393"/>
            <a:ext cx="2882475" cy="768371"/>
          </a:xfrm>
        </p:spPr>
        <p:txBody>
          <a:bodyPr anchor="ctr" anchorCtr="0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3023393"/>
            <a:ext cx="2896671" cy="768371"/>
          </a:xfrm>
        </p:spPr>
        <p:txBody>
          <a:bodyPr anchor="ctr" anchorCtr="0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3023393"/>
            <a:ext cx="2882475" cy="768371"/>
          </a:xfrm>
        </p:spPr>
        <p:txBody>
          <a:bodyPr anchor="ctr" anchorCtr="0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368EF4-1233-48C7-8DB5-75844BFCD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238376" cy="3105150"/>
            <a:chOff x="0" y="0"/>
            <a:chExt cx="2238376" cy="310515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63D7850-C2A6-43CE-BBE4-8E81A0A593B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238250" cy="31051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BAD3E03-2E3B-440C-9105-6F9D33006D6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2238376" cy="2476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8896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954593"/>
            <a:ext cx="5111750" cy="1921958"/>
          </a:xfrm>
        </p:spPr>
        <p:txBody>
          <a:bodyPr anchor="b">
            <a:no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4AA03A-263D-4B5F-B05B-7D6923A9A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4762501" cy="5186363"/>
            <a:chOff x="0" y="0"/>
            <a:chExt cx="4762501" cy="518636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876300"/>
              <a:ext cx="4762500" cy="1628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768C87F-B9C3-4DFF-8454-F3F52CE4346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2638425" y="0"/>
              <a:ext cx="2124076" cy="5186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C32F987-28DE-F3C5-77B9-746CEBB2B16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77990" y="3660774"/>
            <a:ext cx="5110635" cy="192195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78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351693"/>
            <a:ext cx="4179570" cy="2453652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FD7304-99EE-76D0-952F-4B48C9AA6EB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267201" y="3238104"/>
            <a:ext cx="4179570" cy="210762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140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A1CF8B-3479-49A3-A30E-2F2ECE962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953250" y="-25401"/>
            <a:ext cx="5238750" cy="6902451"/>
            <a:chOff x="6953250" y="-25401"/>
            <a:chExt cx="5238750" cy="690245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9FBD260-5143-4B12-B9F8-33E48D548909}"/>
                </a:ext>
              </a:extLst>
            </p:cNvPr>
            <p:cNvCxnSpPr/>
            <p:nvPr userDrawn="1"/>
          </p:nvCxnSpPr>
          <p:spPr>
            <a:xfrm>
              <a:off x="9096375" y="1497012"/>
              <a:ext cx="30956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/>
            <p:nvPr userDrawn="1"/>
          </p:nvCxnSpPr>
          <p:spPr>
            <a:xfrm flipH="1">
              <a:off x="6953250" y="-25401"/>
              <a:ext cx="3790950" cy="69024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2385" y="612949"/>
            <a:ext cx="5111750" cy="2263602"/>
          </a:xfrm>
        </p:spPr>
        <p:txBody>
          <a:bodyPr anchor="b">
            <a:no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74CA1E-BE8C-4762-E05F-96F07D4CE81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33499" y="3660773"/>
            <a:ext cx="5110635" cy="226360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735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ntent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2900" y="4530731"/>
            <a:ext cx="7200900" cy="1325563"/>
          </a:xfrm>
        </p:spPr>
        <p:txBody>
          <a:bodyPr anchor="t">
            <a:noAutofit/>
          </a:bodyPr>
          <a:lstStyle>
            <a:lvl1pPr algn="r">
              <a:defRPr lang="en-US" sz="28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3DB46-7F65-F2F7-A4DB-5EA8E826D1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52900" y="1001706"/>
            <a:ext cx="7200900" cy="2970199"/>
          </a:xfrm>
        </p:spPr>
        <p:txBody>
          <a:bodyPr anchor="b">
            <a:normAutofit/>
          </a:bodyPr>
          <a:lstStyle>
            <a:lvl1pPr marL="0" indent="0" algn="r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r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 algn="r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 algn="r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 algn="r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B88D1B-8B29-5F85-2AA1-7EC1CEAAF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 flipH="1" flipV="1">
            <a:off x="976672" y="836969"/>
            <a:ext cx="5044359" cy="6997703"/>
            <a:chOff x="0" y="0"/>
            <a:chExt cx="2238376" cy="310515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630D63C-C724-8E54-EF95-AF7F31AD6AB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238250" cy="310515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975C056-A522-877C-2C53-00191DC7A97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2238376" cy="24765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7067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DB002F0-31B4-B46E-4D61-BBB5EE541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5120" b="35843"/>
          <a:stretch/>
        </p:blipFill>
        <p:spPr>
          <a:xfrm rot="10800000">
            <a:off x="8280402" y="-8"/>
            <a:ext cx="3911598" cy="6858005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215003C1-C9B6-16CB-A8EC-73730DE8F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40126" y="600072"/>
            <a:ext cx="5111750" cy="2276480"/>
          </a:xfrm>
        </p:spPr>
        <p:txBody>
          <a:bodyPr>
            <a:no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2CFF9FE-4252-7A2F-1F59-91ADDCFE9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40126" y="3660773"/>
            <a:ext cx="5111750" cy="22764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 algn="ctr">
              <a:lnSpc>
                <a:spcPct val="100000"/>
              </a:lnSpc>
              <a:buNone/>
              <a:defRPr sz="1400" spc="50" baseline="0"/>
            </a:lvl2pPr>
            <a:lvl3pPr marL="914400" indent="0" algn="ctr">
              <a:lnSpc>
                <a:spcPct val="100000"/>
              </a:lnSpc>
              <a:buNone/>
              <a:defRPr sz="1400" spc="50" baseline="0"/>
            </a:lvl3pPr>
            <a:lvl4pPr marL="1371600" indent="0" algn="ctr">
              <a:lnSpc>
                <a:spcPct val="100000"/>
              </a:lnSpc>
              <a:buNone/>
              <a:defRPr sz="1400" spc="50" baseline="0"/>
            </a:lvl4pPr>
            <a:lvl5pPr marL="1828800" indent="0" algn="ctr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79206A4F-FB63-7B93-093A-BAEE3C1E7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2879" b="31210"/>
          <a:stretch/>
        </p:blipFill>
        <p:spPr>
          <a:xfrm>
            <a:off x="12702" y="-3"/>
            <a:ext cx="3898898" cy="5270503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738827B-0A59-F285-9DB3-B3EAF1D42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-3873" y="-3"/>
            <a:ext cx="2899473" cy="68580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E809F23-E134-1407-05FA-D2E8CB359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9267127" y="-3"/>
            <a:ext cx="2899473" cy="68580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2660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3DB46-7F65-F2F7-A4DB-5EA8E826D1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111382"/>
            <a:ext cx="10515600" cy="37449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822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74230" y="522514"/>
            <a:ext cx="4179570" cy="3341857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4230" y="3963689"/>
            <a:ext cx="4179570" cy="365125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512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111608"/>
            <a:ext cx="10515600" cy="374491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277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1"/>
            <a:ext cx="10515600" cy="3744913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80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30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0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2" r:id="rId4"/>
    <p:sldLayoutId id="2147483671" r:id="rId5"/>
    <p:sldLayoutId id="2147483673" r:id="rId6"/>
    <p:sldLayoutId id="2147483661" r:id="rId7"/>
    <p:sldLayoutId id="2147483666" r:id="rId8"/>
    <p:sldLayoutId id="2147483667" r:id="rId9"/>
    <p:sldLayoutId id="2147483654" r:id="rId10"/>
    <p:sldLayoutId id="2147483663" r:id="rId11"/>
    <p:sldLayoutId id="2147483662" r:id="rId12"/>
    <p:sldLayoutId id="2147483668" r:id="rId13"/>
    <p:sldLayoutId id="2147483652" r:id="rId14"/>
    <p:sldLayoutId id="2147483653" r:id="rId15"/>
    <p:sldLayoutId id="2147483674" r:id="rId16"/>
    <p:sldLayoutId id="2147483669" r:id="rId17"/>
    <p:sldLayoutId id="2147483675" r:id="rId18"/>
    <p:sldLayoutId id="2147483670" r:id="rId19"/>
    <p:sldLayoutId id="2147483676" r:id="rId20"/>
    <p:sldLayoutId id="2147483660" r:id="rId21"/>
    <p:sldLayoutId id="2147483664" r:id="rId22"/>
    <p:sldLayoutId id="2147483665" r:id="rId2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aymondtec.com/2020/03/fits-and-starts-for-autonomous-vehicles-and-more-car-news-this-week/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75451-6A4B-484B-9ED1-353CCE25B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8076" y="3061606"/>
            <a:ext cx="4941771" cy="1287121"/>
          </a:xfrm>
        </p:spPr>
        <p:txBody>
          <a:bodyPr/>
          <a:lstStyle/>
          <a:p>
            <a:r>
              <a:rPr lang="en-US" dirty="0"/>
              <a:t>A Tutorial on </a:t>
            </a:r>
            <a:r>
              <a:rPr lang="en-US" dirty="0" err="1"/>
              <a:t>GrAPH</a:t>
            </a:r>
            <a:r>
              <a:rPr lang="en-US" dirty="0"/>
              <a:t> BASED SLAM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36A1B4-B8D1-4A72-8E20-0703F54BF1F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719638" y="4564063"/>
            <a:ext cx="7102475" cy="1803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dirty="0"/>
              <a:t>By: Malcolm Peterson</a:t>
            </a:r>
          </a:p>
          <a:p>
            <a:pPr marL="0" indent="0" algn="ctr">
              <a:buNone/>
            </a:pPr>
            <a:r>
              <a:rPr lang="en-US" sz="1600" dirty="0"/>
              <a:t>With Authors: Giorgio </a:t>
            </a:r>
            <a:r>
              <a:rPr lang="en-US" sz="1600" dirty="0" err="1"/>
              <a:t>Grilletti</a:t>
            </a:r>
            <a:r>
              <a:rPr lang="en-US" sz="1600" dirty="0"/>
              <a:t>, Rainer </a:t>
            </a:r>
            <a:r>
              <a:rPr lang="en-US" sz="1600" dirty="0" err="1"/>
              <a:t>Kummerele</a:t>
            </a:r>
            <a:r>
              <a:rPr lang="en-US" sz="1600" dirty="0"/>
              <a:t>, Cirillo </a:t>
            </a:r>
            <a:r>
              <a:rPr lang="en-US" sz="1600" dirty="0" err="1"/>
              <a:t>Stachniss</a:t>
            </a:r>
            <a:r>
              <a:rPr lang="en-US" sz="1600" dirty="0"/>
              <a:t>, Wolfram </a:t>
            </a:r>
            <a:r>
              <a:rPr lang="en-US" sz="1600" dirty="0" err="1"/>
              <a:t>Burgard</a:t>
            </a:r>
            <a:endParaRPr lang="en-US" sz="1600" dirty="0"/>
          </a:p>
          <a:p>
            <a:pPr marL="0" indent="0" algn="ctr">
              <a:buNone/>
            </a:pPr>
            <a:r>
              <a:rPr lang="en-US" sz="1600" dirty="0"/>
              <a:t>Department of Computer Science, University of Freiburg, 79110 Freiburg, Germany</a:t>
            </a:r>
          </a:p>
        </p:txBody>
      </p:sp>
    </p:spTree>
    <p:extLst>
      <p:ext uri="{BB962C8B-B14F-4D97-AF65-F5344CB8AC3E}">
        <p14:creationId xmlns:p14="http://schemas.microsoft.com/office/powerpoint/2010/main" val="2586058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4A0F431-B6B3-F0EE-21DA-971260418AF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19570" y="892806"/>
                <a:ext cx="10434230" cy="887109"/>
              </a:xfrm>
            </p:spPr>
            <p:txBody>
              <a:bodyPr anchor="b">
                <a:normAutofit/>
              </a:bodyPr>
              <a:lstStyle/>
              <a:p>
                <a:r>
                  <a:rPr lang="en-US" dirty="0"/>
                  <a:t>Figure 2: A Pose Graph Representation of A SLAM Process Using Edges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4A0F431-B6B3-F0EE-21DA-971260418A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19570" y="892806"/>
                <a:ext cx="10434230" cy="887109"/>
              </a:xfrm>
              <a:blipFill>
                <a:blip r:embed="rId2"/>
                <a:stretch>
                  <a:fillRect t="-8904" b="-19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A pose-graph representation of a SLAM process. Every node in the graph... |  Download Scientific Diagram">
            <a:extLst>
              <a:ext uri="{FF2B5EF4-FFF2-40B4-BE49-F238E27FC236}">
                <a16:creationId xmlns:a16="http://schemas.microsoft.com/office/drawing/2014/main" id="{95822B32-6037-CEB0-E084-BA347FB60FE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8117" y="1936343"/>
            <a:ext cx="10125683" cy="440497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281969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91984-2A57-AE91-F42B-85CE45FA9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Minimization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BC8043-2981-C94F-C249-DB1BB7A544B1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838200" y="1629689"/>
                <a:ext cx="10515600" cy="3744912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Observations can be affected locally through Gaussian noise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If the data can relate to this then the goal of computing a Gaussian approximation for the robot’s trajectory increases the likelihood.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1: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1,…, 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 vector of parameters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/>
                  <a:t> be the mean information matrix virtually measured between node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respectively.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There may be some overlap so you would expect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) be the predictor of a virtual measurement of nodes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respectively.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BC8043-2981-C94F-C249-DB1BB7A544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38200" y="1629689"/>
                <a:ext cx="10515600" cy="3744912"/>
              </a:xfrm>
              <a:blipFill>
                <a:blip r:embed="rId2"/>
                <a:stretch>
                  <a:fillRect l="-116" t="-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 descr="Aspects of an edge connecting the vertex x i and the vertex x j. This... |  Download Scientific Diagram">
            <a:extLst>
              <a:ext uri="{FF2B5EF4-FFF2-40B4-BE49-F238E27FC236}">
                <a16:creationId xmlns:a16="http://schemas.microsoft.com/office/drawing/2014/main" id="{6CD91D02-5F00-B3A7-DDED-CD1BFE9D3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485" y="3776011"/>
            <a:ext cx="4971029" cy="260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817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0C80DB-3AF0-A632-C745-71B89E50ECF7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4152900" y="1001706"/>
                <a:ext cx="7200900" cy="3260051"/>
              </a:xfrm>
            </p:spPr>
            <p:txBody>
              <a:bodyPr>
                <a:norm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≞[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matrix H and the vector b are obtained by summing up related sets for every constraint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be a function that computes a difference between the expected observation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/>
                  <a:t> and the real observation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/>
                  <a:t> gathered by the robot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Maximum likelihood approach where C is the set of pairs of indices for which a constraint, z, exists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BR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BR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𝜖𝜍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0C80DB-3AF0-A632-C745-71B89E50EC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152900" y="1001706"/>
                <a:ext cx="7200900" cy="3260051"/>
              </a:xfrm>
              <a:blipFill>
                <a:blip r:embed="rId2"/>
                <a:stretch>
                  <a:fillRect r="-931" b="-3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Aspects of an edge connecting the vertex x i and the vertex x j. This... |  Download Scientific Diagram">
            <a:extLst>
              <a:ext uri="{FF2B5EF4-FFF2-40B4-BE49-F238E27FC236}">
                <a16:creationId xmlns:a16="http://schemas.microsoft.com/office/drawing/2014/main" id="{27247C6B-3626-7F4B-A18A-D69377DE9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571" y="3892526"/>
            <a:ext cx="4971029" cy="260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449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8A19E2-B4BB-B151-8B65-83076B968142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840426" y="2359479"/>
                <a:ext cx="4700679" cy="3472995"/>
              </a:xfrm>
            </p:spPr>
            <p:txBody>
              <a:bodyPr>
                <a:normAutofit fontScale="85000" lnSpcReduction="20000"/>
              </a:bodyPr>
              <a:lstStyle/>
              <a:p>
                <a:pPr marL="285750" indent="-28575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Seeks to solve the following equation: </a:t>
                </a:r>
              </a:p>
              <a:p>
                <a:pPr marL="285750" indent="-28575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∗ 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𝑎𝑟𝑔𝑚𝑖𝑛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400" b="0" dirty="0"/>
              </a:p>
              <a:p>
                <a:pPr marL="285750" indent="-28575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This helps to find the likelihood of a configuration at node x that minimizes the negative log of Jacobian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400" dirty="0"/>
                  <a:t> of all observations.</a:t>
                </a:r>
              </a:p>
              <a:p>
                <a:pPr marL="285750" indent="-28575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/>
                  <a:t>If a good guess is found then a Gaussian algorithm can be applied here for </a:t>
                </a:r>
                <a14:m>
                  <m:oMath xmlns:m="http://schemas.openxmlformats.org/officeDocument/2006/math">
                    <m:acc>
                      <m:accPr>
                        <m:chr m:val="̆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2400" dirty="0"/>
                  <a:t>, or the robotic pose optimization:</a:t>
                </a:r>
              </a:p>
              <a:p>
                <a:pPr marL="285750" indent="-28575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̆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+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̆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+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dirty="0"/>
                  <a:t>)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̆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240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/>
                  <a:t>) 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≅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400" dirty="0"/>
              </a:p>
              <a:p>
                <a:pPr marL="285750" indent="-28575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58A19E2-B4BB-B151-8B65-83076B9681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40426" y="2359479"/>
                <a:ext cx="4700679" cy="3472995"/>
              </a:xfrm>
              <a:blipFill>
                <a:blip r:embed="rId2"/>
                <a:stretch>
                  <a:fillRect l="-1167" t="-3333" r="-1038" b="-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Aspects of an edge connecting the vertex x i and the vertex x j. This... |  Download Scientific Diagram">
            <a:extLst>
              <a:ext uri="{FF2B5EF4-FFF2-40B4-BE49-F238E27FC236}">
                <a16:creationId xmlns:a16="http://schemas.microsoft.com/office/drawing/2014/main" id="{63F17EA5-8A96-93D1-64E4-4841F2CE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6321" y="1040075"/>
            <a:ext cx="4700679" cy="2460462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555792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0F4C3-1DBD-33D8-539A-D8BAD7071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Jacobian Error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7C56EA-568B-F3EE-B2E2-9C3DB949353D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1004207" y="1001706"/>
                <a:ext cx="10349593" cy="2957973"/>
              </a:xfrm>
            </p:spPr>
            <p:txBody>
              <a:bodyPr>
                <a:normAutofit/>
              </a:bodyPr>
              <a:lstStyle/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So, supporting the Jacobian approximation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800" dirty="0"/>
                  <a:t> we get: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̆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̆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280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nor/>
                      </m:rPr>
                      <a:rPr lang="en-US" sz="2800" dirty="0"/>
                      <m:t>)</m:t>
                    </m:r>
                    <m:sSup>
                      <m:sSup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̆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280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nor/>
                      </m:rPr>
                      <a:rPr lang="en-US" sz="2800" dirty="0"/>
                      <m:t>)</m:t>
                    </m:r>
                  </m:oMath>
                </a14:m>
                <a:endParaRPr lang="en-US" sz="2800" dirty="0"/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80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nor/>
                      </m:rPr>
                      <a:rPr lang="en-US" sz="2800" dirty="0"/>
                      <m:t>)</m:t>
                    </m:r>
                    <m:sSup>
                      <m:sSup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/>
                  <a:t>) 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=</a:t>
                </a:r>
                <a:r>
                  <a:rPr lang="pt-BR" sz="28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800" dirty="0"/>
                  <a:t>) + 2</a:t>
                </a:r>
                <a:r>
                  <a:rPr lang="pt-BR" sz="28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)+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pt-BR" sz="28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47C56EA-568B-F3EE-B2E2-9C3DB94935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004207" y="1001706"/>
                <a:ext cx="10349593" cy="2957973"/>
              </a:xfrm>
              <a:blipFill>
                <a:blip r:embed="rId2"/>
                <a:stretch>
                  <a:fillRect l="-1060" b="-3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 descr="A fast and accurate approximation for planar pose graph optimization - Luca  Carlone, Rosario Aragues, José A. Castellanos, Basilio Bona, 2014">
            <a:extLst>
              <a:ext uri="{FF2B5EF4-FFF2-40B4-BE49-F238E27FC236}">
                <a16:creationId xmlns:a16="http://schemas.microsoft.com/office/drawing/2014/main" id="{528F07D3-7487-66A6-1A3F-567E28650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04" y="4170172"/>
            <a:ext cx="4357395" cy="227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701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hart Placeholder 2">
                <a:extLst>
                  <a:ext uri="{FF2B5EF4-FFF2-40B4-BE49-F238E27FC236}">
                    <a16:creationId xmlns:a16="http://schemas.microsoft.com/office/drawing/2014/main" id="{80BE4AD7-B42F-EE53-95B4-518F3A9DB71C}"/>
                  </a:ext>
                </a:extLst>
              </p:cNvPr>
              <p:cNvSpPr>
                <a:spLocks noGrp="1"/>
              </p:cNvSpPr>
              <p:nvPr>
                <p:ph type="chart" sz="quarter" idx="13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Which rewrites F(x) as: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̆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)∈∁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̆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)∈∁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+∆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nary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+2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+∆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 is the matrix of information of the system</a:t>
                </a:r>
              </a:p>
              <a:p>
                <a:r>
                  <a:rPr lang="en-US" dirty="0"/>
                  <a:t>Projects the measurement error in the space of the trajectories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hart Placeholder 2">
                <a:extLst>
                  <a:ext uri="{FF2B5EF4-FFF2-40B4-BE49-F238E27FC236}">
                    <a16:creationId xmlns:a16="http://schemas.microsoft.com/office/drawing/2014/main" id="{80BE4AD7-B42F-EE53-95B4-518F3A9DB7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hart" sz="quarter" idx="13"/>
              </p:nvPr>
            </p:nvSpPr>
            <p:spPr>
              <a:blipFill>
                <a:blip r:embed="rId2"/>
                <a:stretch>
                  <a:fillRect l="-928" t="-3577" b="-3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20" name="Picture 4" descr="A fast and accurate approximation for planar pose graph optimization - Luca  Carlone, Rosario Aragues, José A. Castellanos, Basilio Bona, 2014">
            <a:extLst>
              <a:ext uri="{FF2B5EF4-FFF2-40B4-BE49-F238E27FC236}">
                <a16:creationId xmlns:a16="http://schemas.microsoft.com/office/drawing/2014/main" id="{F5EE48D2-B9B8-AD4E-0D70-E7C1F1A20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279" y="1950859"/>
            <a:ext cx="3509507" cy="296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74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482497-E7EA-9822-9F9A-0BE0A09467AD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838199" y="2304660"/>
                <a:ext cx="5823857" cy="3909527"/>
              </a:xfrm>
            </p:spPr>
            <p:txBody>
              <a:bodyPr>
                <a:normAutofit/>
              </a:bodyPr>
              <a:lstStyle/>
              <a:p>
                <a:pPr marL="285750" indent="-28575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According to the Jacobian equation, the matrix H and b are obtained by summing up the set of matrices and vectors for each constraint</a:t>
                </a:r>
              </a:p>
              <a:p>
                <a:pPr marL="285750" indent="-28575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Structure relies on the Jacobian error function, which further depends on nodes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 marL="285750" indent="-28575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0…0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0…0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0…0</m:t>
                        </m:r>
                      </m:e>
                    </m:d>
                  </m:oMath>
                </a14:m>
                <a:endParaRPr lang="en-US" dirty="0"/>
              </a:p>
              <a:p>
                <a:pPr marL="285750" indent="-28575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/>
                  <a:t> are derivatives of the error function with respect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(without non-zeros)</a:t>
                </a:r>
              </a:p>
              <a:p>
                <a:pPr marL="285750" indent="-28575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⋱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285750" indent="-28575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482497-E7EA-9822-9F9A-0BE0A09467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38199" y="2304660"/>
                <a:ext cx="5823857" cy="3909527"/>
              </a:xfrm>
              <a:blipFill>
                <a:blip r:embed="rId2"/>
                <a:stretch>
                  <a:fillRect l="-105" t="-9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 descr="A fast and accurate approximation for planar pose graph optimization - Luca  Carlone, Rosario Aragues, José A. Castellanos, Basilio Bona, 2014">
            <a:extLst>
              <a:ext uri="{FF2B5EF4-FFF2-40B4-BE49-F238E27FC236}">
                <a16:creationId xmlns:a16="http://schemas.microsoft.com/office/drawing/2014/main" id="{DC175378-5DEA-0AF0-19C2-3E03B7BB7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420" y="2749839"/>
            <a:ext cx="3489461" cy="294859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044288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omputer vision - Fixing the first node in Graph-based SLAM - Robotics  Stack Exchange">
            <a:extLst>
              <a:ext uri="{FF2B5EF4-FFF2-40B4-BE49-F238E27FC236}">
                <a16:creationId xmlns:a16="http://schemas.microsoft.com/office/drawing/2014/main" id="{AEE87750-1099-9747-7364-109727DBC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5046" y="0"/>
            <a:ext cx="6372808" cy="68580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497322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A1809-240A-6EE0-488B-58CD6F7E8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A0803-4F7A-307A-6893-3DD81395521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2D and 3D Laser Based Mapping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Digital Interactivity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Virtual Reality, Oculus Rift, Steam VR, and more</a:t>
            </a:r>
          </a:p>
        </p:txBody>
      </p:sp>
      <p:pic>
        <p:nvPicPr>
          <p:cNvPr id="12290" name="Picture 2" descr="A simulated trajectory of a robot moving on the surface of a sphere.... |  Download Scientific Diagram">
            <a:extLst>
              <a:ext uri="{FF2B5EF4-FFF2-40B4-BE49-F238E27FC236}">
                <a16:creationId xmlns:a16="http://schemas.microsoft.com/office/drawing/2014/main" id="{6DB77B1D-CB31-84EB-64CD-AC5C5E2DF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87" y="224497"/>
            <a:ext cx="2723344" cy="269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PDF) A Tutorial on Graph-Based SLAM (vol 2, pg 31, 2010)">
            <a:extLst>
              <a:ext uri="{FF2B5EF4-FFF2-40B4-BE49-F238E27FC236}">
                <a16:creationId xmlns:a16="http://schemas.microsoft.com/office/drawing/2014/main" id="{50D70C1C-7096-BFD6-A7AB-9ABD3DA24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5" y="319768"/>
            <a:ext cx="295275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hapter 9 Newton's Method">
            <a:extLst>
              <a:ext uri="{FF2B5EF4-FFF2-40B4-BE49-F238E27FC236}">
                <a16:creationId xmlns:a16="http://schemas.microsoft.com/office/drawing/2014/main" id="{54568324-79EC-CD21-C34A-8DAD0B59E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56" y="4115480"/>
            <a:ext cx="4340679" cy="257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818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4CE98-38FF-A73A-A304-F237790D3E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Content Placeholder 3" descr="Robot with Boom Box">
                <a:extLst>
                  <a:ext uri="{FF2B5EF4-FFF2-40B4-BE49-F238E27FC236}">
                    <a16:creationId xmlns:a16="http://schemas.microsoft.com/office/drawing/2014/main" id="{94C3A07D-DCE3-6D44-C1F3-30010753D45E}"/>
                  </a:ext>
                </a:extLst>
              </p:cNvPr>
              <p:cNvGraphicFramePr>
                <a:graphicFrameLocks noGrp="1" noChangeAspect="1"/>
              </p:cNvGraphicFramePr>
              <p:nvPr>
                <p:ph idx="10"/>
                <p:extLst>
                  <p:ext uri="{D42A27DB-BD31-4B8C-83A1-F6EECF244321}">
                    <p14:modId xmlns:p14="http://schemas.microsoft.com/office/powerpoint/2010/main" val="2418151311"/>
                  </p:ext>
                </p:extLst>
              </p:nvPr>
            </p:nvGraphicFramePr>
            <p:xfrm>
              <a:off x="8446770" y="1454704"/>
              <a:ext cx="2934624" cy="499188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934624" cy="4991882"/>
                    </a:xfrm>
                    <a:prstGeom prst="rect">
                      <a:avLst/>
                    </a:prstGeom>
                  </am3d:spPr>
                  <am3d:camera>
                    <am3d:pos x="0" y="0" z="606740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539691" d="1000000"/>
                    <am3d:preTrans dx="2031084" dy="-17994368" dz="-4671980"/>
                    <am3d:scale>
                      <am3d:sx n="1000000" d="1000000"/>
                      <am3d:sy n="1000000" d="1000000"/>
                      <am3d:sz n="1000000" d="1000000"/>
                    </am3d:scale>
                    <am3d:rot ax="-108744" ay="-2156178" az="63833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3835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Content Placeholder 3" descr="Robot with Boom Box">
                <a:extLst>
                  <a:ext uri="{FF2B5EF4-FFF2-40B4-BE49-F238E27FC236}">
                    <a16:creationId xmlns:a16="http://schemas.microsoft.com/office/drawing/2014/main" id="{94C3A07D-DCE3-6D44-C1F3-30010753D4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46770" y="1454704"/>
                <a:ext cx="2934624" cy="499188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5323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2AEE8-A21A-3EE4-F641-C199843AC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06E42B92-1846-E819-AB8F-F5C9FFE2BB9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9419" r="1941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7CEB9D-31B5-D8AC-7C96-6FD200A287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INTRODUCTION</a:t>
            </a:r>
          </a:p>
        </p:txBody>
      </p: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5E6EE3F0-B6EC-E212-C0BD-5ECC056F4E5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2305" r="1230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F315AC-F4D0-AE21-AE98-3FC79B633779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r>
              <a:rPr lang="en-US" dirty="0"/>
              <a:t>2.PROBABLISTIC FORMULATION OF SLAM</a:t>
            </a:r>
          </a:p>
        </p:txBody>
      </p: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407BD9FD-3CE6-19FC-E22B-5C06C27ACBFE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4"/>
          <a:srcRect l="28279" r="2827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2F3B1CB-1210-0214-BBCD-949246C744FE}"/>
              </a:ext>
            </a:extLst>
          </p:cNvPr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r>
              <a:rPr lang="en-US" dirty="0"/>
              <a:t>3.RELATED WORK</a:t>
            </a:r>
          </a:p>
        </p:txBody>
      </p:sp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6ADC0EDE-563B-80BE-A1E7-F07BEFB1538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l="23836" r="2383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DA85C72-1C6A-5FE6-DBD3-D2F1ECCA45DD}"/>
              </a:ext>
            </a:extLst>
          </p:cNvPr>
          <p:cNvSpPr>
            <a:spLocks noGrp="1"/>
          </p:cNvSpPr>
          <p:nvPr>
            <p:ph type="body" idx="20"/>
          </p:nvPr>
        </p:nvSpPr>
        <p:spPr/>
        <p:txBody>
          <a:bodyPr/>
          <a:lstStyle/>
          <a:p>
            <a:r>
              <a:rPr lang="en-US" dirty="0"/>
              <a:t>4.ERROR MINIMIZATION</a:t>
            </a:r>
          </a:p>
        </p:txBody>
      </p:sp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E914E896-951C-AF5D-2476-75C8CCD60623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6"/>
          <a:srcRect l="16385" r="1638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36B34CB-D998-5B11-D542-9E836EA36775}"/>
              </a:ext>
            </a:extLst>
          </p:cNvPr>
          <p:cNvSpPr>
            <a:spLocks noGrp="1"/>
          </p:cNvSpPr>
          <p:nvPr>
            <p:ph type="body" idx="25"/>
          </p:nvPr>
        </p:nvSpPr>
        <p:spPr>
          <a:xfrm>
            <a:off x="1500168" y="5429321"/>
            <a:ext cx="1828800" cy="439576"/>
          </a:xfrm>
        </p:spPr>
        <p:txBody>
          <a:bodyPr/>
          <a:lstStyle/>
          <a:p>
            <a:r>
              <a:rPr lang="en-US" dirty="0"/>
              <a:t>5. JACOBIAN ERROR ESTIMATION</a:t>
            </a:r>
          </a:p>
        </p:txBody>
      </p:sp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93E1771E-FC63-1CA5-BD21-0E725D3FA15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7"/>
          <a:srcRect l="16667" r="1666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20BCFBC-E364-D8D8-18C6-75D66367D45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3849262" y="5429321"/>
            <a:ext cx="1828800" cy="536502"/>
          </a:xfrm>
        </p:spPr>
        <p:txBody>
          <a:bodyPr/>
          <a:lstStyle/>
          <a:p>
            <a:r>
              <a:rPr lang="en-US" dirty="0"/>
              <a:t>6. ALGORITHIM OF JACOBIAN ERROR ESTIMATION</a:t>
            </a:r>
          </a:p>
        </p:txBody>
      </p:sp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BF09F2EC-FAFE-DB64-D8A6-D878F8924DB0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8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3A56EDB-CD53-571B-B86C-8507FC300E48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6339926" y="5429320"/>
            <a:ext cx="1828800" cy="439577"/>
          </a:xfrm>
        </p:spPr>
        <p:txBody>
          <a:bodyPr/>
          <a:lstStyle/>
          <a:p>
            <a:r>
              <a:rPr lang="en-US" dirty="0"/>
              <a:t>7. PRACTICAL APPLICATIONS</a:t>
            </a:r>
          </a:p>
        </p:txBody>
      </p:sp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2D5BFA82-9C02-B718-4FE6-0802D25A1A09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9"/>
          <a:srcRect l="16699" r="1669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9EE7FA7-A1B0-AD6E-C519-250226F02450}"/>
              </a:ext>
            </a:extLst>
          </p:cNvPr>
          <p:cNvSpPr>
            <a:spLocks noGrp="1"/>
          </p:cNvSpPr>
          <p:nvPr>
            <p:ph type="body" idx="32"/>
          </p:nvPr>
        </p:nvSpPr>
        <p:spPr/>
        <p:txBody>
          <a:bodyPr/>
          <a:lstStyle/>
          <a:p>
            <a:r>
              <a:rPr lang="en-US" dirty="0"/>
              <a:t>8. CLOSE</a:t>
            </a:r>
          </a:p>
        </p:txBody>
      </p:sp>
    </p:spTree>
    <p:extLst>
      <p:ext uri="{BB962C8B-B14F-4D97-AF65-F5344CB8AC3E}">
        <p14:creationId xmlns:p14="http://schemas.microsoft.com/office/powerpoint/2010/main" val="4135053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334FD-1084-581E-F4F8-A08C99CC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724" y="375379"/>
            <a:ext cx="3208683" cy="2054606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C0A27-0B4B-CD10-8E44-D3084ED81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731" y="2584580"/>
            <a:ext cx="4158112" cy="3760236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Visual Simultaneous Localization and Mapping can be used to solve many tasks to be carried out by actuating mobile robots on a graphical platform.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Transportation, Search and Rescue, Automated Cleaning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operate in complex environments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 board sensors  w/ no GPS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Uses Kalman filters and mean square error techniques</a:t>
            </a:r>
          </a:p>
        </p:txBody>
      </p:sp>
      <p:pic>
        <p:nvPicPr>
          <p:cNvPr id="5" name="Picture 4" descr="A person holding a steering wheel&#10;&#10;Description automatically generated">
            <a:extLst>
              <a:ext uri="{FF2B5EF4-FFF2-40B4-BE49-F238E27FC236}">
                <a16:creationId xmlns:a16="http://schemas.microsoft.com/office/drawing/2014/main" id="{8329E0B9-AC1B-12EF-44F0-D05F5200E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73956" y="2080727"/>
            <a:ext cx="6718043" cy="37602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1F45C7-2B3D-4DA2-A0E7-EBA65FC83C68}"/>
              </a:ext>
            </a:extLst>
          </p:cNvPr>
          <p:cNvSpPr txBox="1"/>
          <p:nvPr/>
        </p:nvSpPr>
        <p:spPr>
          <a:xfrm>
            <a:off x="7459594" y="5929200"/>
            <a:ext cx="47324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raymondtec.com/2020/03/fits-and-starts-for-autonomous-vehicles-and-more-car-news-this-week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59493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S221">
            <a:extLst>
              <a:ext uri="{FF2B5EF4-FFF2-40B4-BE49-F238E27FC236}">
                <a16:creationId xmlns:a16="http://schemas.microsoft.com/office/drawing/2014/main" id="{C414710A-882C-2E7C-9E04-3CE3DB8BA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01" y="160079"/>
            <a:ext cx="5276867" cy="313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obot guide is not a people person | World | News | Express.co.uk">
            <a:extLst>
              <a:ext uri="{FF2B5EF4-FFF2-40B4-BE49-F238E27FC236}">
                <a16:creationId xmlns:a16="http://schemas.microsoft.com/office/drawing/2014/main" id="{BC8BFCDA-E0E8-54FD-53FD-4402FBC34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379" y="587828"/>
            <a:ext cx="4732175" cy="565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utonomous Mobile Robotics | KUKA AG">
            <a:extLst>
              <a:ext uri="{FF2B5EF4-FFF2-40B4-BE49-F238E27FC236}">
                <a16:creationId xmlns:a16="http://schemas.microsoft.com/office/drawing/2014/main" id="{5802DAFA-5121-7D2F-1D80-9405B3CA3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86" y="3558432"/>
            <a:ext cx="5577680" cy="313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516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033F26-F138-46EB-9002-62A4E0A10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126" y="600072"/>
            <a:ext cx="5111750" cy="1000128"/>
          </a:xfrm>
        </p:spPr>
        <p:txBody>
          <a:bodyPr/>
          <a:lstStyle/>
          <a:p>
            <a:r>
              <a:rPr lang="en-US" dirty="0"/>
              <a:t>Probabilistic Formulation of SLAM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CA567C64-A82A-F6F7-188E-DD0B82239EE8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3540125" y="1755320"/>
                <a:ext cx="5111750" cy="4416879"/>
              </a:xfrm>
            </p:spPr>
            <p:txBody>
              <a:bodyPr>
                <a:normAutofit/>
              </a:bodyPr>
              <a:lstStyle/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Problem: Solving Robot Trajectory and mapping of the environment as the robot moves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Disadvantage: Noise from sensors impairing measurements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Advantages: Can be sequenced randomly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1: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1,…, 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based on odometry measurements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1: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1,…,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and environmental perceptions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1: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1,…..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So, solving the SLAM problem involves estimating the posterior probability of the robot's trajectory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1: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1: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1: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and map, m, of the environment for the robot to coordinate given: 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1: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1: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1: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Where,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, probability of trajectory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is the initial position,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, is the map of the environment.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CA567C64-A82A-F6F7-188E-DD0B82239E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3540125" y="1755320"/>
                <a:ext cx="5111750" cy="4416879"/>
              </a:xfrm>
              <a:blipFill>
                <a:blip r:embed="rId2"/>
                <a:stretch>
                  <a:fillRect l="-239" t="-276" r="-1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7240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63AA6D-8193-4A7F-E806-C6F543E89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238BF05-3F8B-0B78-A252-8CA4ABF018C2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Pose optimization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1: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and the odometry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1: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is represented as a 2D and 3D vectors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Can be used to map specific landmarks and locations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With choosing the correct representation by the sensors involved, the environment, and estimation algorithms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 common way to describe these in SLAM would be through the DBN, or Dynamic Bayesian Network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1238BF05-3F8B-0B78-A252-8CA4ABF018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2"/>
                <a:stretch>
                  <a:fillRect r="-1100" b="-2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2276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C6CE2-9A1F-9232-57F0-735B69A75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303"/>
            <a:ext cx="10515600" cy="1325563"/>
          </a:xfrm>
        </p:spPr>
        <p:txBody>
          <a:bodyPr anchor="b">
            <a:normAutofit/>
          </a:bodyPr>
          <a:lstStyle/>
          <a:p>
            <a:r>
              <a:rPr lang="en-US" dirty="0"/>
              <a:t>Figure 1: Dynamic Bayesian Network</a:t>
            </a:r>
          </a:p>
        </p:txBody>
      </p:sp>
      <p:pic>
        <p:nvPicPr>
          <p:cNvPr id="2050" name="Picture 2" descr="Dynamic Bayesian Network - an overview | ScienceDirect Topics">
            <a:extLst>
              <a:ext uri="{FF2B5EF4-FFF2-40B4-BE49-F238E27FC236}">
                <a16:creationId xmlns:a16="http://schemas.microsoft.com/office/drawing/2014/main" id="{FD24F014-28F7-FEFE-6E59-346212EF2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1919" y="2111382"/>
            <a:ext cx="6628162" cy="3744912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536662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18B870-42DA-3DCD-B26A-C1C6CD0A5C25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838200" y="2749839"/>
                <a:ext cx="5067300" cy="2948596"/>
              </a:xfrm>
            </p:spPr>
            <p:txBody>
              <a:bodyPr>
                <a:normAutofit/>
              </a:bodyPr>
              <a:lstStyle/>
              <a:p>
                <a:pPr marL="285750" indent="-28575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A Bayesian Network is a graphical model describing a stochastic process using a random node (or arrow). </a:t>
                </a:r>
              </a:p>
              <a:p>
                <a:pPr marL="285750" indent="-28575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Randomly Processed variables in path</a:t>
                </a:r>
              </a:p>
              <a:p>
                <a:pPr marL="285750" indent="-28575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Hidden variables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or the lightly shaded nodes in path aren’t visible because of sensitive trajectories and mapping</a:t>
                </a:r>
              </a:p>
              <a:p>
                <a:pPr marL="285750" indent="-28575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Given that you have a time,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,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, the robot calculates the probability of the odometry measurement as it moves</a:t>
                </a:r>
              </a:p>
              <a:p>
                <a:pPr marL="285750" indent="-285750">
                  <a:lnSpc>
                    <a:spcPct val="9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Once the graph is constructed, this satisfies the random variable constraints and the robot corrects its estimations.</a:t>
                </a:r>
              </a:p>
              <a:p>
                <a:pPr>
                  <a:lnSpc>
                    <a:spcPct val="9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18B870-42DA-3DCD-B26A-C1C6CD0A5C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38200" y="2749839"/>
                <a:ext cx="5067300" cy="2948596"/>
              </a:xfrm>
              <a:blipFill>
                <a:blip r:embed="rId2"/>
                <a:stretch>
                  <a:fillRect l="-241" t="-1240" b="-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The comparison of original pose graph, corrected pose graph and ground... |  Download Scientific Diagram">
            <a:extLst>
              <a:ext uri="{FF2B5EF4-FFF2-40B4-BE49-F238E27FC236}">
                <a16:creationId xmlns:a16="http://schemas.microsoft.com/office/drawing/2014/main" id="{8DDA77E9-5BD3-04F8-228E-1501200B2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64057" y="2749839"/>
            <a:ext cx="3912188" cy="294859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049639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53B5-ADC4-6B9D-9B19-BA7503E51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82AC6-1270-A304-F77C-D032E9D0D2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Wide variety of SLAM approaches in robotics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Minimizing error in DBN most effective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Gauss-Seidel, multi-level relaxation at different resolutions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Dellart</a:t>
            </a:r>
            <a:r>
              <a:rPr lang="en-US" dirty="0"/>
              <a:t> and </a:t>
            </a:r>
            <a:r>
              <a:rPr lang="en-US" dirty="0" err="1"/>
              <a:t>Kaess</a:t>
            </a:r>
            <a:r>
              <a:rPr lang="en-US" dirty="0"/>
              <a:t>, matrix factorizations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SLAM processes that compute the best map are called SLAM back 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Meanwhile, SLAM front ends uses sensor data to obtain constraints that are excellent optimizers for SLAM methods</a:t>
            </a:r>
          </a:p>
        </p:txBody>
      </p:sp>
    </p:spTree>
    <p:extLst>
      <p:ext uri="{BB962C8B-B14F-4D97-AF65-F5344CB8AC3E}">
        <p14:creationId xmlns:p14="http://schemas.microsoft.com/office/powerpoint/2010/main" val="211446740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ist presentation_Win32_KB_V8" id="{D936FED2-501D-48F0-A80E-61DD1DBA5275}" vid="{E4313161-2856-4734-B724-18B5BE378C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16EFE2-18A5-4C3A-9FA3-E7BA78A411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5D8971-197D-498A-A549-45036B50B501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5A28559E-9D79-4E89-931C-DD8A93F1C8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{EE728281-8F6B-4BDF-B4E8-55ED78C4035E}tf67328976_win32</Template>
  <TotalTime>179</TotalTime>
  <Words>969</Words>
  <Application>Microsoft Office PowerPoint</Application>
  <PresentationFormat>Widescreen</PresentationFormat>
  <Paragraphs>88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 Math</vt:lpstr>
      <vt:lpstr>Tenorite</vt:lpstr>
      <vt:lpstr>Custom</vt:lpstr>
      <vt:lpstr>A Tutorial on GrAPH BASED SLAM</vt:lpstr>
      <vt:lpstr>OUTLINE</vt:lpstr>
      <vt:lpstr>Introduction</vt:lpstr>
      <vt:lpstr>PowerPoint Presentation</vt:lpstr>
      <vt:lpstr>Probabilistic Formulation of SLAM</vt:lpstr>
      <vt:lpstr>  </vt:lpstr>
      <vt:lpstr>Figure 1: Dynamic Bayesian Network</vt:lpstr>
      <vt:lpstr>PowerPoint Presentation</vt:lpstr>
      <vt:lpstr>Related Work</vt:lpstr>
      <vt:lpstr>Figure 2: A Pose Graph Representation of A SLAM Process Using Edges at e_(t-1t)</vt:lpstr>
      <vt:lpstr>Error Minimization</vt:lpstr>
      <vt:lpstr>PowerPoint Presentation</vt:lpstr>
      <vt:lpstr>PowerPoint Presentation</vt:lpstr>
      <vt:lpstr>Jacobian Error ESTIMATION</vt:lpstr>
      <vt:lpstr>PowerPoint Presentation</vt:lpstr>
      <vt:lpstr>PowerPoint Presentation</vt:lpstr>
      <vt:lpstr>PowerPoint Presentation</vt:lpstr>
      <vt:lpstr>Practical Applications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Tutorial on GrAPH BASED SLAM</dc:title>
  <dc:creator>Malcolm Peterson</dc:creator>
  <cp:lastModifiedBy>Malcolm Peterson</cp:lastModifiedBy>
  <cp:revision>4</cp:revision>
  <dcterms:created xsi:type="dcterms:W3CDTF">2023-10-29T15:15:29Z</dcterms:created>
  <dcterms:modified xsi:type="dcterms:W3CDTF">2023-11-11T01:41:01Z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