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1" r:id="rId17"/>
    <p:sldId id="272"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DASSHIR, MD" initials="MM" lastIdx="1" clrIdx="0">
    <p:extLst>
      <p:ext uri="{19B8F6BF-5375-455C-9EA6-DF929625EA0E}">
        <p15:presenceInfo xmlns:p15="http://schemas.microsoft.com/office/powerpoint/2012/main" userId="MODASSHIR, M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504" autoAdjust="0"/>
  </p:normalViewPr>
  <p:slideViewPr>
    <p:cSldViewPr snapToGrid="0">
      <p:cViewPr varScale="1">
        <p:scale>
          <a:sx n="75" d="100"/>
          <a:sy n="75" d="100"/>
        </p:scale>
        <p:origin x="97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E0FD5-1039-4630-8F0E-4A80451F74ED}" type="datetimeFigureOut">
              <a:rPr lang="en-US" smtClean="0"/>
              <a:t>10/29/2015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7FA5F-5F42-4FB5-996F-16F71CF43AD5}" type="slidenum">
              <a:rPr lang="en-US" smtClean="0"/>
              <a:t>‹#›</a:t>
            </a:fld>
            <a:endParaRPr lang="en-US"/>
          </a:p>
        </p:txBody>
      </p:sp>
    </p:spTree>
    <p:extLst>
      <p:ext uri="{BB962C8B-B14F-4D97-AF65-F5344CB8AC3E}">
        <p14:creationId xmlns:p14="http://schemas.microsoft.com/office/powerpoint/2010/main" val="23689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where (lhs) is the set of variables (</a:t>
            </a:r>
            <a:r>
              <a:rPr lang="en-US" sz="1200" b="0" i="0" u="none" strike="noStrike" kern="1200" baseline="0" dirty="0" err="1" smtClean="0">
                <a:solidFill>
                  <a:schemeClr val="tx1"/>
                </a:solidFill>
                <a:latin typeface="+mn-lt"/>
                <a:ea typeface="+mn-ea"/>
                <a:cs typeface="+mn-cs"/>
              </a:rPr>
              <a:t>rhs</a:t>
            </a:r>
            <a:r>
              <a:rPr lang="en-US" sz="1200" b="0" i="0" u="none" strike="noStrike" kern="1200" baseline="0" dirty="0" smtClean="0">
                <a:solidFill>
                  <a:schemeClr val="tx1"/>
                </a:solidFill>
                <a:latin typeface="+mn-lt"/>
                <a:ea typeface="+mn-ea"/>
                <a:cs typeface="+mn-cs"/>
              </a:rPr>
              <a:t>) adjacent to the factor fi</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smtClean="0">
                <a:solidFill>
                  <a:schemeClr val="tx1"/>
                </a:solidFill>
                <a:latin typeface="+mn-lt"/>
                <a:ea typeface="+mn-ea"/>
                <a:cs typeface="+mn-cs"/>
              </a:rPr>
              <a:t>independence relationships are encoded by the edges </a:t>
            </a:r>
            <a:r>
              <a:rPr lang="en-US" sz="1200" b="0" i="0" u="none" strike="noStrike" kern="1200" baseline="0" dirty="0" err="1" smtClean="0">
                <a:solidFill>
                  <a:schemeClr val="tx1"/>
                </a:solidFill>
                <a:latin typeface="+mn-lt"/>
                <a:ea typeface="+mn-ea"/>
                <a:cs typeface="+mn-cs"/>
              </a:rPr>
              <a:t>ei</a:t>
            </a:r>
            <a:r>
              <a:rPr lang="en-US" sz="1200" b="0" i="0" u="none" strike="noStrike" kern="1200" baseline="0" dirty="0" smtClean="0">
                <a:solidFill>
                  <a:schemeClr val="tx1"/>
                </a:solidFill>
                <a:latin typeface="+mn-lt"/>
                <a:ea typeface="+mn-ea"/>
                <a:cs typeface="+mn-cs"/>
              </a:rPr>
              <a:t> j:</a:t>
            </a:r>
            <a:endParaRPr lang="en-US" dirty="0"/>
          </a:p>
        </p:txBody>
      </p:sp>
      <p:sp>
        <p:nvSpPr>
          <p:cNvPr id="4" name="Slide Number Placeholder 3"/>
          <p:cNvSpPr>
            <a:spLocks noGrp="1"/>
          </p:cNvSpPr>
          <p:nvPr>
            <p:ph type="sldNum" sz="quarter" idx="10"/>
          </p:nvPr>
        </p:nvSpPr>
        <p:spPr/>
        <p:txBody>
          <a:bodyPr/>
          <a:lstStyle/>
          <a:p>
            <a:fld id="{FC37FA5F-5F42-4FB5-996F-16F71CF43AD5}" type="slidenum">
              <a:rPr lang="en-US" smtClean="0"/>
              <a:t>7</a:t>
            </a:fld>
            <a:endParaRPr lang="en-US"/>
          </a:p>
        </p:txBody>
      </p:sp>
    </p:spTree>
    <p:extLst>
      <p:ext uri="{BB962C8B-B14F-4D97-AF65-F5344CB8AC3E}">
        <p14:creationId xmlns:p14="http://schemas.microsoft.com/office/powerpoint/2010/main" val="334253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The factor graph and the associated Jacobian matrix A for a </a:t>
            </a:r>
            <a:r>
              <a:rPr lang="en-US" sz="1200" b="0" i="0" u="none" strike="noStrike" kern="1200" baseline="0" dirty="0" smtClean="0">
                <a:solidFill>
                  <a:schemeClr val="tx1"/>
                </a:solidFill>
                <a:latin typeface="+mn-lt"/>
                <a:ea typeface="+mn-ea"/>
                <a:cs typeface="+mn-cs"/>
              </a:rPr>
              <a:t>small SLAM </a:t>
            </a:r>
            <a:r>
              <a:rPr lang="en-US" sz="1200" b="0" i="0" u="none" strike="noStrike" kern="1200" baseline="0" dirty="0" smtClean="0">
                <a:solidFill>
                  <a:schemeClr val="tx1"/>
                </a:solidFill>
                <a:latin typeface="+mn-lt"/>
                <a:ea typeface="+mn-ea"/>
                <a:cs typeface="+mn-cs"/>
              </a:rPr>
              <a:t>example, where a robot located at successive poses x1, x2, and </a:t>
            </a:r>
            <a:r>
              <a:rPr lang="en-US" sz="1200" b="0" i="0" u="none" strike="noStrike" kern="1200" baseline="0" dirty="0" smtClean="0">
                <a:solidFill>
                  <a:schemeClr val="tx1"/>
                </a:solidFill>
                <a:latin typeface="+mn-lt"/>
                <a:ea typeface="+mn-ea"/>
                <a:cs typeface="+mn-cs"/>
              </a:rPr>
              <a:t>x3 makes </a:t>
            </a:r>
            <a:r>
              <a:rPr lang="en-US" sz="1200" b="0" i="0" u="none" strike="noStrike" kern="1200" baseline="0" dirty="0" smtClean="0">
                <a:solidFill>
                  <a:schemeClr val="tx1"/>
                </a:solidFill>
                <a:latin typeface="+mn-lt"/>
                <a:ea typeface="+mn-ea"/>
                <a:cs typeface="+mn-cs"/>
              </a:rPr>
              <a:t>observations on landmarks l1 and l2. In addition there is an </a:t>
            </a:r>
            <a:r>
              <a:rPr lang="en-US" sz="1200" b="0" i="0" u="none" strike="noStrike" kern="1200" baseline="0" dirty="0" smtClean="0">
                <a:solidFill>
                  <a:schemeClr val="tx1"/>
                </a:solidFill>
                <a:latin typeface="+mn-lt"/>
                <a:ea typeface="+mn-ea"/>
                <a:cs typeface="+mn-cs"/>
              </a:rPr>
              <a:t>absolute measurement </a:t>
            </a:r>
            <a:r>
              <a:rPr lang="en-US" sz="1200" b="0" i="0" u="none" strike="noStrike" kern="1200" baseline="0" dirty="0" smtClean="0">
                <a:solidFill>
                  <a:schemeClr val="tx1"/>
                </a:solidFill>
                <a:latin typeface="+mn-lt"/>
                <a:ea typeface="+mn-ea"/>
                <a:cs typeface="+mn-cs"/>
              </a:rPr>
              <a:t>on the pose x1. (b) The chordal Bayes net and the </a:t>
            </a:r>
            <a:r>
              <a:rPr lang="en-US" sz="1200" b="0" i="0" u="none" strike="noStrike" kern="1200" baseline="0" dirty="0" smtClean="0">
                <a:solidFill>
                  <a:schemeClr val="tx1"/>
                </a:solidFill>
                <a:latin typeface="+mn-lt"/>
                <a:ea typeface="+mn-ea"/>
                <a:cs typeface="+mn-cs"/>
              </a:rPr>
              <a:t>associated square </a:t>
            </a:r>
            <a:r>
              <a:rPr lang="en-US" sz="1200" b="0" i="0" u="none" strike="noStrike" kern="1200" baseline="0" dirty="0" smtClean="0">
                <a:solidFill>
                  <a:schemeClr val="tx1"/>
                </a:solidFill>
                <a:latin typeface="+mn-lt"/>
                <a:ea typeface="+mn-ea"/>
                <a:cs typeface="+mn-cs"/>
              </a:rPr>
              <a:t>root information matrix R resulting from eliminating the factor graph</a:t>
            </a:r>
          </a:p>
          <a:p>
            <a:r>
              <a:rPr lang="en-US" sz="1200" b="0" i="0" u="none" strike="noStrike" kern="1200" baseline="0" dirty="0" smtClean="0">
                <a:solidFill>
                  <a:schemeClr val="tx1"/>
                </a:solidFill>
                <a:latin typeface="+mn-lt"/>
                <a:ea typeface="+mn-ea"/>
                <a:cs typeface="+mn-cs"/>
              </a:rPr>
              <a:t>using the elimination ordering l1, l2, x1, x2, x3. The last variable to be eliminated</a:t>
            </a:r>
            <a:r>
              <a:rPr lang="en-US" sz="1200" b="0" i="0" u="none" strike="noStrike" kern="1200" baseline="0" dirty="0" smtClean="0">
                <a:solidFill>
                  <a:schemeClr val="tx1"/>
                </a:solidFill>
                <a:latin typeface="+mn-lt"/>
                <a:ea typeface="+mn-ea"/>
                <a:cs typeface="+mn-cs"/>
              </a:rPr>
              <a:t>, here </a:t>
            </a:r>
            <a:r>
              <a:rPr lang="en-US" sz="1200" b="0" i="0" u="none" strike="noStrike" kern="1200" baseline="0" dirty="0" smtClean="0">
                <a:solidFill>
                  <a:schemeClr val="tx1"/>
                </a:solidFill>
                <a:latin typeface="+mn-lt"/>
                <a:ea typeface="+mn-ea"/>
                <a:cs typeface="+mn-cs"/>
              </a:rPr>
              <a:t>x3, is called the root. (c) The Bayes tree and the associated </a:t>
            </a:r>
            <a:r>
              <a:rPr lang="en-US" sz="1200" b="0" i="0" u="none" strike="noStrike" kern="1200" baseline="0" dirty="0" smtClean="0">
                <a:solidFill>
                  <a:schemeClr val="tx1"/>
                </a:solidFill>
                <a:latin typeface="+mn-lt"/>
                <a:ea typeface="+mn-ea"/>
                <a:cs typeface="+mn-cs"/>
              </a:rPr>
              <a:t>square root </a:t>
            </a:r>
            <a:r>
              <a:rPr lang="en-US" sz="1200" b="0" i="0" u="none" strike="noStrike" kern="1200" baseline="0" dirty="0" smtClean="0">
                <a:solidFill>
                  <a:schemeClr val="tx1"/>
                </a:solidFill>
                <a:latin typeface="+mn-lt"/>
                <a:ea typeface="+mn-ea"/>
                <a:cs typeface="+mn-cs"/>
              </a:rPr>
              <a:t>information matrix R describing the clique structure in the chordal </a:t>
            </a:r>
            <a:r>
              <a:rPr lang="en-US" sz="1200" b="0" i="0" u="none" strike="noStrike" kern="1200" baseline="0" dirty="0" smtClean="0">
                <a:solidFill>
                  <a:schemeClr val="tx1"/>
                </a:solidFill>
                <a:latin typeface="+mn-lt"/>
                <a:ea typeface="+mn-ea"/>
                <a:cs typeface="+mn-cs"/>
              </a:rPr>
              <a:t>Bayes net</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C37FA5F-5F42-4FB5-996F-16F71CF43AD5}" type="slidenum">
              <a:rPr lang="en-US" smtClean="0"/>
              <a:t>9</a:t>
            </a:fld>
            <a:endParaRPr lang="en-US"/>
          </a:p>
        </p:txBody>
      </p:sp>
    </p:spTree>
    <p:extLst>
      <p:ext uri="{BB962C8B-B14F-4D97-AF65-F5344CB8AC3E}">
        <p14:creationId xmlns:p14="http://schemas.microsoft.com/office/powerpoint/2010/main" val="263379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Steps in the variable elimination process starting with the factor graph of Fig. 3a and ending with the chordal Bayes net of Fig. 3b. Following Alg. 2,</a:t>
            </a:r>
          </a:p>
          <a:p>
            <a:r>
              <a:rPr lang="en-US" sz="1200" b="0" i="0" u="none" strike="noStrike" kern="1200" baseline="0" dirty="0" smtClean="0">
                <a:solidFill>
                  <a:schemeClr val="tx1"/>
                </a:solidFill>
                <a:latin typeface="+mn-lt"/>
                <a:ea typeface="+mn-ea"/>
                <a:cs typeface="+mn-cs"/>
              </a:rPr>
              <a:t>in each step one variable is eliminated (dashed red circle), and all adjacent factors are combined into a joint distribution. By applying the chain rule, this joint</a:t>
            </a:r>
          </a:p>
          <a:p>
            <a:r>
              <a:rPr lang="en-US" sz="1200" b="0" i="0" u="none" strike="noStrike" kern="1200" baseline="0" dirty="0" smtClean="0">
                <a:solidFill>
                  <a:schemeClr val="tx1"/>
                </a:solidFill>
                <a:latin typeface="+mn-lt"/>
                <a:ea typeface="+mn-ea"/>
                <a:cs typeface="+mn-cs"/>
              </a:rPr>
              <a:t>density is transformed into conditionals (dashed red arrows) and a new factor on the separator (dashed red factor). This new factor represents a prior that</a:t>
            </a:r>
          </a:p>
          <a:p>
            <a:r>
              <a:rPr lang="en-US" sz="1200" b="0" i="0" u="none" strike="noStrike" kern="1200" baseline="0" dirty="0" smtClean="0">
                <a:solidFill>
                  <a:schemeClr val="tx1"/>
                </a:solidFill>
                <a:latin typeface="+mn-lt"/>
                <a:ea typeface="+mn-ea"/>
                <a:cs typeface="+mn-cs"/>
              </a:rPr>
              <a:t>summarizes the effect of the eliminated variables on the separator.</a:t>
            </a:r>
            <a:endParaRPr lang="en-US" dirty="0"/>
          </a:p>
        </p:txBody>
      </p:sp>
      <p:sp>
        <p:nvSpPr>
          <p:cNvPr id="4" name="Slide Number Placeholder 3"/>
          <p:cNvSpPr>
            <a:spLocks noGrp="1"/>
          </p:cNvSpPr>
          <p:nvPr>
            <p:ph type="sldNum" sz="quarter" idx="10"/>
          </p:nvPr>
        </p:nvSpPr>
        <p:spPr/>
        <p:txBody>
          <a:bodyPr/>
          <a:lstStyle/>
          <a:p>
            <a:fld id="{FC37FA5F-5F42-4FB5-996F-16F71CF43AD5}" type="slidenum">
              <a:rPr lang="en-US" smtClean="0"/>
              <a:t>12</a:t>
            </a:fld>
            <a:endParaRPr lang="en-US"/>
          </a:p>
        </p:txBody>
      </p:sp>
    </p:spTree>
    <p:extLst>
      <p:ext uri="{BB962C8B-B14F-4D97-AF65-F5344CB8AC3E}">
        <p14:creationId xmlns:p14="http://schemas.microsoft.com/office/powerpoint/2010/main" val="299998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terms of math, The factors have been converted into an equivalent product of conditionals.</a:t>
            </a:r>
            <a:endParaRPr lang="en-US" dirty="0"/>
          </a:p>
        </p:txBody>
      </p:sp>
      <p:sp>
        <p:nvSpPr>
          <p:cNvPr id="4" name="Slide Number Placeholder 3"/>
          <p:cNvSpPr>
            <a:spLocks noGrp="1"/>
          </p:cNvSpPr>
          <p:nvPr>
            <p:ph type="sldNum" sz="quarter" idx="10"/>
          </p:nvPr>
        </p:nvSpPr>
        <p:spPr/>
        <p:txBody>
          <a:bodyPr/>
          <a:lstStyle/>
          <a:p>
            <a:fld id="{FC37FA5F-5F42-4FB5-996F-16F71CF43AD5}" type="slidenum">
              <a:rPr lang="en-US" smtClean="0"/>
              <a:t>14</a:t>
            </a:fld>
            <a:endParaRPr lang="en-US"/>
          </a:p>
        </p:txBody>
      </p:sp>
    </p:spTree>
    <p:extLst>
      <p:ext uri="{BB962C8B-B14F-4D97-AF65-F5344CB8AC3E}">
        <p14:creationId xmlns:p14="http://schemas.microsoft.com/office/powerpoint/2010/main" val="1566353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7FA5F-5F42-4FB5-996F-16F71CF43AD5}" type="slidenum">
              <a:rPr lang="en-US" smtClean="0"/>
              <a:t>17</a:t>
            </a:fld>
            <a:endParaRPr lang="en-US"/>
          </a:p>
        </p:txBody>
      </p:sp>
    </p:spTree>
    <p:extLst>
      <p:ext uri="{BB962C8B-B14F-4D97-AF65-F5344CB8AC3E}">
        <p14:creationId xmlns:p14="http://schemas.microsoft.com/office/powerpoint/2010/main" val="3109772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Updating a Bayes tree with a new factor, based on the example in Fig. 3c. The affected part of the Bayes tree is highlighted for the case of adding a new factor between x1 and x3. Note that the right branch is not affected by the change. (top right) The factor graph generated from the affected part of the Bayes tree with the new factor (dashed blue) inserted. (bottom right) The chordal Bayes net resulting from eliminating the factor graph. </a:t>
            </a:r>
            <a:r>
              <a:rPr lang="en-US" sz="1200" b="0" i="0" u="none" strike="noStrike" kern="1200" baseline="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bottom left) The Bayes tree created from the chordal Bayes net, </a:t>
            </a:r>
            <a:r>
              <a:rPr lang="en-US" sz="1200" b="0" i="0" u="none" strike="noStrike" kern="1200" baseline="0" smtClean="0">
                <a:solidFill>
                  <a:schemeClr val="tx1"/>
                </a:solidFill>
                <a:latin typeface="+mn-lt"/>
                <a:ea typeface="+mn-ea"/>
                <a:cs typeface="+mn-cs"/>
              </a:rPr>
              <a:t>with the unmodified </a:t>
            </a:r>
            <a:r>
              <a:rPr lang="en-US" sz="1200" b="0" i="0" u="none" strike="noStrike" kern="1200" baseline="0" dirty="0" smtClean="0">
                <a:solidFill>
                  <a:schemeClr val="tx1"/>
                </a:solidFill>
                <a:latin typeface="+mn-lt"/>
                <a:ea typeface="+mn-ea"/>
                <a:cs typeface="+mn-cs"/>
              </a:rPr>
              <a:t>right “orphan” sub-tree from the original Bayes tree </a:t>
            </a:r>
            <a:r>
              <a:rPr lang="en-US" sz="1200" b="0" i="0" u="none" strike="noStrike" kern="1200" baseline="0" smtClean="0">
                <a:solidFill>
                  <a:schemeClr val="tx1"/>
                </a:solidFill>
                <a:latin typeface="+mn-lt"/>
                <a:ea typeface="+mn-ea"/>
                <a:cs typeface="+mn-cs"/>
              </a:rPr>
              <a:t>added back in</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C37FA5F-5F42-4FB5-996F-16F71CF43AD5}" type="slidenum">
              <a:rPr lang="en-US" smtClean="0"/>
              <a:t>18</a:t>
            </a:fld>
            <a:endParaRPr lang="en-US"/>
          </a:p>
        </p:txBody>
      </p:sp>
    </p:spTree>
    <p:extLst>
      <p:ext uri="{BB962C8B-B14F-4D97-AF65-F5344CB8AC3E}">
        <p14:creationId xmlns:p14="http://schemas.microsoft.com/office/powerpoint/2010/main" val="3337314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7: For a trajectory with loop closing, two different optimal variable orderings based on nested dissection are shown on the left-hand side, with the variables to be eliminated marked in blue. For incremental updates the strategies are not equivalent as can be seen from the corresponding Bayes tree on the right-hand side. Adding factors connected to t6 will affect (a) the left subtree</a:t>
            </a:r>
          </a:p>
          <a:p>
            <a:r>
              <a:rPr lang="en-US" sz="1200" b="0" i="0" u="none" strike="noStrike" kern="1200" baseline="0" dirty="0" smtClean="0">
                <a:solidFill>
                  <a:schemeClr val="tx1"/>
                </a:solidFill>
                <a:latin typeface="+mn-lt"/>
                <a:ea typeface="+mn-ea"/>
                <a:cs typeface="+mn-cs"/>
              </a:rPr>
              <a:t>and the root, (b) only the root. In the latter case incremental updates are therefore expected to be faster.</a:t>
            </a:r>
            <a:endParaRPr lang="en-US" dirty="0"/>
          </a:p>
        </p:txBody>
      </p:sp>
      <p:sp>
        <p:nvSpPr>
          <p:cNvPr id="4" name="Slide Number Placeholder 3"/>
          <p:cNvSpPr>
            <a:spLocks noGrp="1"/>
          </p:cNvSpPr>
          <p:nvPr>
            <p:ph type="sldNum" sz="quarter" idx="10"/>
          </p:nvPr>
        </p:nvSpPr>
        <p:spPr/>
        <p:txBody>
          <a:bodyPr/>
          <a:lstStyle/>
          <a:p>
            <a:fld id="{FC37FA5F-5F42-4FB5-996F-16F71CF43AD5}" type="slidenum">
              <a:rPr lang="en-US" smtClean="0"/>
              <a:t>19</a:t>
            </a:fld>
            <a:endParaRPr lang="en-US"/>
          </a:p>
        </p:txBody>
      </p:sp>
    </p:spTree>
    <p:extLst>
      <p:ext uri="{BB962C8B-B14F-4D97-AF65-F5344CB8AC3E}">
        <p14:creationId xmlns:p14="http://schemas.microsoft.com/office/powerpoint/2010/main" val="588386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42F161-04D3-4216-8832-D9AB226BBFF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5B7EA-F505-480D-A52B-7C24E3CDE857}" type="slidenum">
              <a:rPr lang="en-US" smtClean="0"/>
              <a:t>‹#›</a:t>
            </a:fld>
            <a:endParaRPr lang="en-US"/>
          </a:p>
        </p:txBody>
      </p:sp>
    </p:spTree>
    <p:extLst>
      <p:ext uri="{BB962C8B-B14F-4D97-AF65-F5344CB8AC3E}">
        <p14:creationId xmlns:p14="http://schemas.microsoft.com/office/powerpoint/2010/main" val="187203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2F161-04D3-4216-8832-D9AB226BBFF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5B7EA-F505-480D-A52B-7C24E3CDE857}" type="slidenum">
              <a:rPr lang="en-US" smtClean="0"/>
              <a:t>‹#›</a:t>
            </a:fld>
            <a:endParaRPr lang="en-US"/>
          </a:p>
        </p:txBody>
      </p:sp>
    </p:spTree>
    <p:extLst>
      <p:ext uri="{BB962C8B-B14F-4D97-AF65-F5344CB8AC3E}">
        <p14:creationId xmlns:p14="http://schemas.microsoft.com/office/powerpoint/2010/main" val="254328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2F161-04D3-4216-8832-D9AB226BBFF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5B7EA-F505-480D-A52B-7C24E3CDE85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76040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2F161-04D3-4216-8832-D9AB226BBFF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5B7EA-F505-480D-A52B-7C24E3CDE857}" type="slidenum">
              <a:rPr lang="en-US" smtClean="0"/>
              <a:t>‹#›</a:t>
            </a:fld>
            <a:endParaRPr lang="en-US"/>
          </a:p>
        </p:txBody>
      </p:sp>
    </p:spTree>
    <p:extLst>
      <p:ext uri="{BB962C8B-B14F-4D97-AF65-F5344CB8AC3E}">
        <p14:creationId xmlns:p14="http://schemas.microsoft.com/office/powerpoint/2010/main" val="3697624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2F161-04D3-4216-8832-D9AB226BBFF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5B7EA-F505-480D-A52B-7C24E3CDE8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8682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2F161-04D3-4216-8832-D9AB226BBFF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5B7EA-F505-480D-A52B-7C24E3CDE857}" type="slidenum">
              <a:rPr lang="en-US" smtClean="0"/>
              <a:t>‹#›</a:t>
            </a:fld>
            <a:endParaRPr lang="en-US"/>
          </a:p>
        </p:txBody>
      </p:sp>
    </p:spTree>
    <p:extLst>
      <p:ext uri="{BB962C8B-B14F-4D97-AF65-F5344CB8AC3E}">
        <p14:creationId xmlns:p14="http://schemas.microsoft.com/office/powerpoint/2010/main" val="385016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2F161-04D3-4216-8832-D9AB226BBFF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5B7EA-F505-480D-A52B-7C24E3CDE857}" type="slidenum">
              <a:rPr lang="en-US" smtClean="0"/>
              <a:t>‹#›</a:t>
            </a:fld>
            <a:endParaRPr lang="en-US"/>
          </a:p>
        </p:txBody>
      </p:sp>
    </p:spTree>
    <p:extLst>
      <p:ext uri="{BB962C8B-B14F-4D97-AF65-F5344CB8AC3E}">
        <p14:creationId xmlns:p14="http://schemas.microsoft.com/office/powerpoint/2010/main" val="384806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2F161-04D3-4216-8832-D9AB226BBFF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5B7EA-F505-480D-A52B-7C24E3CDE857}" type="slidenum">
              <a:rPr lang="en-US" smtClean="0"/>
              <a:t>‹#›</a:t>
            </a:fld>
            <a:endParaRPr lang="en-US"/>
          </a:p>
        </p:txBody>
      </p:sp>
    </p:spTree>
    <p:extLst>
      <p:ext uri="{BB962C8B-B14F-4D97-AF65-F5344CB8AC3E}">
        <p14:creationId xmlns:p14="http://schemas.microsoft.com/office/powerpoint/2010/main" val="346719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2F161-04D3-4216-8832-D9AB226BBFF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5B7EA-F505-480D-A52B-7C24E3CDE857}" type="slidenum">
              <a:rPr lang="en-US" smtClean="0"/>
              <a:t>‹#›</a:t>
            </a:fld>
            <a:endParaRPr lang="en-US"/>
          </a:p>
        </p:txBody>
      </p:sp>
    </p:spTree>
    <p:extLst>
      <p:ext uri="{BB962C8B-B14F-4D97-AF65-F5344CB8AC3E}">
        <p14:creationId xmlns:p14="http://schemas.microsoft.com/office/powerpoint/2010/main" val="27405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2F161-04D3-4216-8832-D9AB226BBFF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5B7EA-F505-480D-A52B-7C24E3CDE857}" type="slidenum">
              <a:rPr lang="en-US" smtClean="0"/>
              <a:t>‹#›</a:t>
            </a:fld>
            <a:endParaRPr lang="en-US"/>
          </a:p>
        </p:txBody>
      </p:sp>
    </p:spTree>
    <p:extLst>
      <p:ext uri="{BB962C8B-B14F-4D97-AF65-F5344CB8AC3E}">
        <p14:creationId xmlns:p14="http://schemas.microsoft.com/office/powerpoint/2010/main" val="24233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42F161-04D3-4216-8832-D9AB226BBFFE}"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5B7EA-F505-480D-A52B-7C24E3CDE857}" type="slidenum">
              <a:rPr lang="en-US" smtClean="0"/>
              <a:t>‹#›</a:t>
            </a:fld>
            <a:endParaRPr lang="en-US"/>
          </a:p>
        </p:txBody>
      </p:sp>
    </p:spTree>
    <p:extLst>
      <p:ext uri="{BB962C8B-B14F-4D97-AF65-F5344CB8AC3E}">
        <p14:creationId xmlns:p14="http://schemas.microsoft.com/office/powerpoint/2010/main" val="1559502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42F161-04D3-4216-8832-D9AB226BBFFE}" type="datetimeFigureOut">
              <a:rPr lang="en-US" smtClean="0"/>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5B7EA-F505-480D-A52B-7C24E3CDE857}" type="slidenum">
              <a:rPr lang="en-US" smtClean="0"/>
              <a:t>‹#›</a:t>
            </a:fld>
            <a:endParaRPr lang="en-US"/>
          </a:p>
        </p:txBody>
      </p:sp>
    </p:spTree>
    <p:extLst>
      <p:ext uri="{BB962C8B-B14F-4D97-AF65-F5344CB8AC3E}">
        <p14:creationId xmlns:p14="http://schemas.microsoft.com/office/powerpoint/2010/main" val="59335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42F161-04D3-4216-8832-D9AB226BBFFE}"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5B7EA-F505-480D-A52B-7C24E3CDE857}" type="slidenum">
              <a:rPr lang="en-US" smtClean="0"/>
              <a:t>‹#›</a:t>
            </a:fld>
            <a:endParaRPr lang="en-US"/>
          </a:p>
        </p:txBody>
      </p:sp>
    </p:spTree>
    <p:extLst>
      <p:ext uri="{BB962C8B-B14F-4D97-AF65-F5344CB8AC3E}">
        <p14:creationId xmlns:p14="http://schemas.microsoft.com/office/powerpoint/2010/main" val="35744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2F161-04D3-4216-8832-D9AB226BBFFE}" type="datetimeFigureOut">
              <a:rPr lang="en-US" smtClean="0"/>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5B7EA-F505-480D-A52B-7C24E3CDE857}" type="slidenum">
              <a:rPr lang="en-US" smtClean="0"/>
              <a:t>‹#›</a:t>
            </a:fld>
            <a:endParaRPr lang="en-US"/>
          </a:p>
        </p:txBody>
      </p:sp>
    </p:spTree>
    <p:extLst>
      <p:ext uri="{BB962C8B-B14F-4D97-AF65-F5344CB8AC3E}">
        <p14:creationId xmlns:p14="http://schemas.microsoft.com/office/powerpoint/2010/main" val="359795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2F161-04D3-4216-8832-D9AB226BBFFE}"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5B7EA-F505-480D-A52B-7C24E3CDE857}" type="slidenum">
              <a:rPr lang="en-US" smtClean="0"/>
              <a:t>‹#›</a:t>
            </a:fld>
            <a:endParaRPr lang="en-US"/>
          </a:p>
        </p:txBody>
      </p:sp>
    </p:spTree>
    <p:extLst>
      <p:ext uri="{BB962C8B-B14F-4D97-AF65-F5344CB8AC3E}">
        <p14:creationId xmlns:p14="http://schemas.microsoft.com/office/powerpoint/2010/main" val="253754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2F161-04D3-4216-8832-D9AB226BBFFE}"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5B7EA-F505-480D-A52B-7C24E3CDE857}" type="slidenum">
              <a:rPr lang="en-US" smtClean="0"/>
              <a:t>‹#›</a:t>
            </a:fld>
            <a:endParaRPr lang="en-US"/>
          </a:p>
        </p:txBody>
      </p:sp>
    </p:spTree>
    <p:extLst>
      <p:ext uri="{BB962C8B-B14F-4D97-AF65-F5344CB8AC3E}">
        <p14:creationId xmlns:p14="http://schemas.microsoft.com/office/powerpoint/2010/main" val="57564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42F161-04D3-4216-8832-D9AB226BBFFE}" type="datetimeFigureOut">
              <a:rPr lang="en-US" smtClean="0"/>
              <a:t>10/29/2015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0E5B7EA-F505-480D-A52B-7C24E3CDE857}" type="slidenum">
              <a:rPr lang="en-US" smtClean="0"/>
              <a:t>‹#›</a:t>
            </a:fld>
            <a:endParaRPr lang="en-US"/>
          </a:p>
        </p:txBody>
      </p:sp>
    </p:spTree>
    <p:extLst>
      <p:ext uri="{BB962C8B-B14F-4D97-AF65-F5344CB8AC3E}">
        <p14:creationId xmlns:p14="http://schemas.microsoft.com/office/powerpoint/2010/main" val="1402362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iSAM2: Incremental Smoothing and Mapping Using the Bayes Tree</a:t>
            </a:r>
          </a:p>
        </p:txBody>
      </p:sp>
      <p:sp>
        <p:nvSpPr>
          <p:cNvPr id="3" name="Subtitle 2"/>
          <p:cNvSpPr>
            <a:spLocks noGrp="1"/>
          </p:cNvSpPr>
          <p:nvPr>
            <p:ph type="subTitle" idx="1"/>
          </p:nvPr>
        </p:nvSpPr>
        <p:spPr/>
        <p:txBody>
          <a:bodyPr/>
          <a:lstStyle/>
          <a:p>
            <a:r>
              <a:rPr lang="en-US" dirty="0"/>
              <a:t>Michael </a:t>
            </a:r>
            <a:r>
              <a:rPr lang="en-US" dirty="0" err="1"/>
              <a:t>Kaess</a:t>
            </a:r>
            <a:r>
              <a:rPr lang="en-US" dirty="0"/>
              <a:t>, </a:t>
            </a:r>
            <a:r>
              <a:rPr lang="en-US" dirty="0" err="1"/>
              <a:t>Hordur</a:t>
            </a:r>
            <a:r>
              <a:rPr lang="en-US" dirty="0"/>
              <a:t> Johannsson, Richard Roberts, </a:t>
            </a:r>
            <a:r>
              <a:rPr lang="en-US" dirty="0" err="1"/>
              <a:t>Viorela</a:t>
            </a:r>
            <a:r>
              <a:rPr lang="en-US" dirty="0"/>
              <a:t> Ila, John Leonard, and Frank </a:t>
            </a:r>
            <a:r>
              <a:rPr lang="en-US" dirty="0" err="1"/>
              <a:t>Dellaert</a:t>
            </a:r>
            <a:endParaRPr lang="en-US" dirty="0"/>
          </a:p>
        </p:txBody>
      </p:sp>
    </p:spTree>
    <p:extLst>
      <p:ext uri="{BB962C8B-B14F-4D97-AF65-F5344CB8AC3E}">
        <p14:creationId xmlns:p14="http://schemas.microsoft.com/office/powerpoint/2010/main" val="101963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1437957" y="1894046"/>
            <a:ext cx="9153525" cy="4295775"/>
          </a:xfrm>
          <a:prstGeom prst="rect">
            <a:avLst/>
          </a:prstGeom>
        </p:spPr>
      </p:pic>
    </p:spTree>
    <p:extLst>
      <p:ext uri="{BB962C8B-B14F-4D97-AF65-F5344CB8AC3E}">
        <p14:creationId xmlns:p14="http://schemas.microsoft.com/office/powerpoint/2010/main" val="4106043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 and Elimination</a:t>
            </a:r>
          </a:p>
        </p:txBody>
      </p:sp>
      <p:sp>
        <p:nvSpPr>
          <p:cNvPr id="3" name="Content Placeholder 2"/>
          <p:cNvSpPr>
            <a:spLocks noGrp="1"/>
          </p:cNvSpPr>
          <p:nvPr>
            <p:ph idx="1"/>
          </p:nvPr>
        </p:nvSpPr>
        <p:spPr/>
        <p:txBody>
          <a:bodyPr/>
          <a:lstStyle/>
          <a:p>
            <a:r>
              <a:rPr lang="en-US" dirty="0" smtClean="0"/>
              <a:t>Inference</a:t>
            </a:r>
          </a:p>
          <a:p>
            <a:pPr lvl="1"/>
            <a:r>
              <a:rPr lang="en-US" dirty="0" smtClean="0"/>
              <a:t>Converting the </a:t>
            </a:r>
            <a:r>
              <a:rPr lang="en-US" dirty="0"/>
              <a:t>factor graph to a Bayes net using the </a:t>
            </a:r>
            <a:r>
              <a:rPr lang="en-US" dirty="0" smtClean="0"/>
              <a:t>elimination algorithm</a:t>
            </a:r>
          </a:p>
          <a:p>
            <a:pPr marL="0" indent="0">
              <a:buNone/>
            </a:pPr>
            <a:endParaRPr lang="en-US" dirty="0" smtClean="0"/>
          </a:p>
          <a:p>
            <a:pPr marL="0" indent="0">
              <a:buNone/>
            </a:pPr>
            <a:endParaRPr lang="en-US" dirty="0"/>
          </a:p>
          <a:p>
            <a:r>
              <a:rPr lang="en-US" dirty="0" smtClean="0"/>
              <a:t>Elimination is done by using </a:t>
            </a:r>
            <a:r>
              <a:rPr lang="en-US" dirty="0"/>
              <a:t>bipartite </a:t>
            </a:r>
            <a:r>
              <a:rPr lang="en-US" dirty="0" smtClean="0"/>
              <a:t>elimination game</a:t>
            </a:r>
          </a:p>
          <a:p>
            <a:pPr marL="0" indent="0">
              <a:buNone/>
            </a:pPr>
            <a:endParaRPr lang="en-US" dirty="0"/>
          </a:p>
        </p:txBody>
      </p:sp>
    </p:spTree>
    <p:extLst>
      <p:ext uri="{BB962C8B-B14F-4D97-AF65-F5344CB8AC3E}">
        <p14:creationId xmlns:p14="http://schemas.microsoft.com/office/powerpoint/2010/main" val="2342728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0" y="700405"/>
            <a:ext cx="11849100" cy="4791075"/>
          </a:xfrm>
          <a:prstGeom prst="rect">
            <a:avLst/>
          </a:prstGeom>
        </p:spPr>
      </p:pic>
    </p:spTree>
    <p:extLst>
      <p:ext uri="{BB962C8B-B14F-4D97-AF65-F5344CB8AC3E}">
        <p14:creationId xmlns:p14="http://schemas.microsoft.com/office/powerpoint/2010/main" val="1890634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1412240" y="1627346"/>
            <a:ext cx="9144000" cy="3609975"/>
          </a:xfrm>
          <a:prstGeom prst="rect">
            <a:avLst/>
          </a:prstGeom>
        </p:spPr>
      </p:pic>
    </p:spTree>
    <p:extLst>
      <p:ext uri="{BB962C8B-B14F-4D97-AF65-F5344CB8AC3E}">
        <p14:creationId xmlns:p14="http://schemas.microsoft.com/office/powerpoint/2010/main" val="2485964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After eliminating </a:t>
            </a:r>
            <a:r>
              <a:rPr lang="en-US" dirty="0" smtClean="0"/>
              <a:t>all variables</a:t>
            </a:r>
            <a:r>
              <a:rPr lang="en-US" dirty="0"/>
              <a:t>, the Bayes net density is defined by the product </a:t>
            </a:r>
            <a:r>
              <a:rPr lang="en-US" dirty="0" smtClean="0"/>
              <a:t>of the </a:t>
            </a:r>
            <a:r>
              <a:rPr lang="en-US" dirty="0"/>
              <a:t>conditionals produced at each step:</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4090987" y="2857500"/>
            <a:ext cx="4010025" cy="1143000"/>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928370" y="3759199"/>
            <a:ext cx="8563732" cy="944881"/>
          </a:xfrm>
          <a:prstGeom prst="rect">
            <a:avLst/>
          </a:prstGeom>
        </p:spPr>
      </p:pic>
      <p:pic>
        <p:nvPicPr>
          <p:cNvPr id="7" name="Picture 6"/>
          <p:cNvPicPr>
            <a:picLocks noChangeAspect="1"/>
          </p:cNvPicPr>
          <p:nvPr/>
        </p:nvPicPr>
        <p:blipFill>
          <a:blip r:embed="rId5"/>
          <a:stretch>
            <a:fillRect/>
          </a:stretch>
        </p:blipFill>
        <p:spPr>
          <a:xfrm>
            <a:off x="6465314" y="4275455"/>
            <a:ext cx="3026788" cy="428625"/>
          </a:xfrm>
          <a:prstGeom prst="rect">
            <a:avLst/>
          </a:prstGeom>
        </p:spPr>
      </p:pic>
    </p:spTree>
    <p:extLst>
      <p:ext uri="{BB962C8B-B14F-4D97-AF65-F5344CB8AC3E}">
        <p14:creationId xmlns:p14="http://schemas.microsoft.com/office/powerpoint/2010/main" val="924830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4005"/>
            <a:ext cx="10515600" cy="1325563"/>
          </a:xfrm>
        </p:spPr>
        <p:txBody>
          <a:bodyPr/>
          <a:lstStyle/>
          <a:p>
            <a:r>
              <a:rPr lang="en-US" dirty="0" smtClean="0"/>
              <a:t>Bayes Tree Definition</a:t>
            </a:r>
            <a:endParaRPr lang="en-US" dirty="0"/>
          </a:p>
        </p:txBody>
      </p:sp>
      <p:sp>
        <p:nvSpPr>
          <p:cNvPr id="3" name="Content Placeholder 2"/>
          <p:cNvSpPr>
            <a:spLocks noGrp="1"/>
          </p:cNvSpPr>
          <p:nvPr>
            <p:ph idx="1"/>
          </p:nvPr>
        </p:nvSpPr>
        <p:spPr/>
        <p:txBody>
          <a:bodyPr/>
          <a:lstStyle/>
          <a:p>
            <a:r>
              <a:rPr lang="en-US" dirty="0" smtClean="0"/>
              <a:t>A directed graph</a:t>
            </a:r>
          </a:p>
          <a:p>
            <a:r>
              <a:rPr lang="en-US" dirty="0" smtClean="0"/>
              <a:t>Similar to Bayes net as it encodes a factored probability density.</a:t>
            </a:r>
          </a:p>
          <a:p>
            <a:r>
              <a:rPr lang="en-US" dirty="0" smtClean="0"/>
              <a:t>Includes one conditional density per node with separator </a:t>
            </a:r>
            <a:r>
              <a:rPr lang="en-US" dirty="0" err="1" smtClean="0"/>
              <a:t>S</a:t>
            </a:r>
            <a:r>
              <a:rPr lang="en-US" sz="1600" dirty="0" err="1" smtClean="0"/>
              <a:t>k</a:t>
            </a:r>
            <a:endParaRPr lang="en-US" sz="1600" dirty="0" smtClean="0"/>
          </a:p>
          <a:p>
            <a:r>
              <a:rPr lang="en-US" dirty="0"/>
              <a:t>F</a:t>
            </a:r>
            <a:r>
              <a:rPr lang="en-US" dirty="0" smtClean="0"/>
              <a:t>rontal </a:t>
            </a:r>
            <a:r>
              <a:rPr lang="en-US" dirty="0"/>
              <a:t>variables </a:t>
            </a:r>
            <a:r>
              <a:rPr lang="en-US" dirty="0" err="1"/>
              <a:t>F</a:t>
            </a:r>
            <a:r>
              <a:rPr lang="en-US" sz="1600" dirty="0" err="1"/>
              <a:t>k</a:t>
            </a:r>
            <a:r>
              <a:rPr lang="en-US" dirty="0"/>
              <a:t> as the remaining variables</a:t>
            </a:r>
            <a:endParaRPr lang="en-US" dirty="0" smtClean="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3308032" y="3848100"/>
            <a:ext cx="3533775" cy="1143000"/>
          </a:xfrm>
          <a:prstGeom prst="rect">
            <a:avLst/>
          </a:prstGeom>
        </p:spPr>
      </p:pic>
    </p:spTree>
    <p:extLst>
      <p:ext uri="{BB962C8B-B14F-4D97-AF65-F5344CB8AC3E}">
        <p14:creationId xmlns:p14="http://schemas.microsoft.com/office/powerpoint/2010/main" val="3961485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Bayes Tree</a:t>
            </a:r>
            <a:endParaRPr lang="en-US" dirty="0"/>
          </a:p>
        </p:txBody>
      </p:sp>
      <p:pic>
        <p:nvPicPr>
          <p:cNvPr id="4" name="Content Placeholder 3"/>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957604" y="1690688"/>
            <a:ext cx="8328636" cy="4351338"/>
          </a:xfrm>
          <a:prstGeom prst="rect">
            <a:avLst/>
          </a:prstGeom>
        </p:spPr>
      </p:pic>
    </p:spTree>
    <p:extLst>
      <p:ext uri="{BB962C8B-B14F-4D97-AF65-F5344CB8AC3E}">
        <p14:creationId xmlns:p14="http://schemas.microsoft.com/office/powerpoint/2010/main" val="3609834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Incremental Inference</a:t>
            </a:r>
          </a:p>
        </p:txBody>
      </p:sp>
      <p:pic>
        <p:nvPicPr>
          <p:cNvPr id="6" name="Content Placeholder 5"/>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972502" y="1690688"/>
            <a:ext cx="8455978" cy="4864269"/>
          </a:xfrm>
          <a:prstGeom prst="rect">
            <a:avLst/>
          </a:prstGeom>
        </p:spPr>
      </p:pic>
    </p:spTree>
    <p:extLst>
      <p:ext uri="{BB962C8B-B14F-4D97-AF65-F5344CB8AC3E}">
        <p14:creationId xmlns:p14="http://schemas.microsoft.com/office/powerpoint/2010/main" val="2422055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Incremental Inference</a:t>
            </a:r>
          </a:p>
        </p:txBody>
      </p:sp>
      <p:pic>
        <p:nvPicPr>
          <p:cNvPr id="4" name="Content Placeholder 3"/>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2872750" y="918845"/>
            <a:ext cx="4968219" cy="4351338"/>
          </a:xfrm>
          <a:prstGeom prst="rect">
            <a:avLst/>
          </a:prstGeom>
        </p:spPr>
      </p:pic>
    </p:spTree>
    <p:extLst>
      <p:ext uri="{BB962C8B-B14F-4D97-AF65-F5344CB8AC3E}">
        <p14:creationId xmlns:p14="http://schemas.microsoft.com/office/powerpoint/2010/main" val="952705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Incremental Variable Ordering</a:t>
            </a:r>
          </a:p>
        </p:txBody>
      </p:sp>
      <p:pic>
        <p:nvPicPr>
          <p:cNvPr id="4" name="Content Placeholder 3"/>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2628958" y="1165224"/>
            <a:ext cx="7546113" cy="5225415"/>
          </a:xfrm>
          <a:prstGeom prst="rect">
            <a:avLst/>
          </a:prstGeom>
        </p:spPr>
      </p:pic>
    </p:spTree>
    <p:extLst>
      <p:ext uri="{BB962C8B-B14F-4D97-AF65-F5344CB8AC3E}">
        <p14:creationId xmlns:p14="http://schemas.microsoft.com/office/powerpoint/2010/main" val="822102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iSAM</a:t>
            </a:r>
            <a:r>
              <a:rPr lang="en-US" dirty="0" smtClean="0"/>
              <a:t> (</a:t>
            </a:r>
            <a:r>
              <a:rPr lang="en-US" dirty="0" err="1" smtClean="0"/>
              <a:t>Kaess</a:t>
            </a:r>
            <a:r>
              <a:rPr lang="en-US" dirty="0" smtClean="0"/>
              <a:t> et al., TRO ‘08)</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Solving a growing system:</a:t>
            </a:r>
          </a:p>
          <a:p>
            <a:r>
              <a:rPr lang="en-US" dirty="0" smtClean="0"/>
              <a:t>Exact/batch (quickly gets expensive)</a:t>
            </a:r>
          </a:p>
          <a:p>
            <a:r>
              <a:rPr lang="en-US" dirty="0" smtClean="0"/>
              <a:t>Approximations</a:t>
            </a:r>
          </a:p>
          <a:p>
            <a:r>
              <a:rPr lang="en-US" dirty="0" smtClean="0"/>
              <a:t>Incremental Smoothing and Mapping (</a:t>
            </a:r>
            <a:r>
              <a:rPr lang="en-US" dirty="0" err="1" smtClean="0"/>
              <a:t>iSAM</a:t>
            </a:r>
            <a:r>
              <a:rPr lang="en-US" dirty="0" smtClean="0"/>
              <a:t>)</a:t>
            </a:r>
          </a:p>
          <a:p>
            <a:endParaRPr lang="en-US" dirty="0"/>
          </a:p>
        </p:txBody>
      </p:sp>
    </p:spTree>
    <p:extLst>
      <p:ext uri="{BB962C8B-B14F-4D97-AF65-F5344CB8AC3E}">
        <p14:creationId xmlns:p14="http://schemas.microsoft.com/office/powerpoint/2010/main" val="1471954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The iSAM2 Algorithm</a:t>
            </a:r>
          </a:p>
        </p:txBody>
      </p:sp>
    </p:spTree>
    <p:extLst>
      <p:ext uri="{BB962C8B-B14F-4D97-AF65-F5344CB8AC3E}">
        <p14:creationId xmlns:p14="http://schemas.microsoft.com/office/powerpoint/2010/main" val="1712724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luid </a:t>
            </a:r>
            <a:r>
              <a:rPr lang="en-US" dirty="0"/>
              <a:t>R</a:t>
            </a:r>
            <a:r>
              <a:rPr lang="en-US" dirty="0" smtClean="0"/>
              <a:t>elinearization</a:t>
            </a:r>
            <a:endParaRPr lang="en-US" dirty="0"/>
          </a:p>
        </p:txBody>
      </p:sp>
      <p:pic>
        <p:nvPicPr>
          <p:cNvPr id="4" name="Content Placeholder 3"/>
          <p:cNvPicPr>
            <a:picLocks noGrp="1" noChangeAspect="1"/>
          </p:cNvPicPr>
          <p:nvPr>
            <p:ph idx="1"/>
          </p:nvPr>
        </p:nvPicPr>
        <p:blipFill>
          <a:blip r:embed="rId2"/>
          <a:stretch>
            <a:fillRect/>
          </a:stretch>
        </p:blipFill>
        <p:spPr>
          <a:xfrm>
            <a:off x="677863" y="2564519"/>
            <a:ext cx="8596312" cy="3073575"/>
          </a:xfrm>
          <a:prstGeom prst="rect">
            <a:avLst/>
          </a:prstGeom>
        </p:spPr>
      </p:pic>
    </p:spTree>
    <p:extLst>
      <p:ext uri="{BB962C8B-B14F-4D97-AF65-F5344CB8AC3E}">
        <p14:creationId xmlns:p14="http://schemas.microsoft.com/office/powerpoint/2010/main" val="3811724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1777770" y="365124"/>
            <a:ext cx="9103751" cy="6391275"/>
          </a:xfrm>
          <a:prstGeom prst="rect">
            <a:avLst/>
          </a:prstGeom>
        </p:spPr>
      </p:pic>
    </p:spTree>
    <p:extLst>
      <p:ext uri="{BB962C8B-B14F-4D97-AF65-F5344CB8AC3E}">
        <p14:creationId xmlns:p14="http://schemas.microsoft.com/office/powerpoint/2010/main" val="247113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State Updates</a:t>
            </a:r>
          </a:p>
        </p:txBody>
      </p:sp>
      <p:pic>
        <p:nvPicPr>
          <p:cNvPr id="4" name="Content Placeholder 3"/>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16427" y="1480184"/>
            <a:ext cx="11099650" cy="4768215"/>
          </a:xfrm>
          <a:prstGeom prst="rect">
            <a:avLst/>
          </a:prstGeom>
        </p:spPr>
      </p:pic>
    </p:spTree>
    <p:extLst>
      <p:ext uri="{BB962C8B-B14F-4D97-AF65-F5344CB8AC3E}">
        <p14:creationId xmlns:p14="http://schemas.microsoft.com/office/powerpoint/2010/main" val="2672729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677545" y="-91440"/>
            <a:ext cx="10200498" cy="7132320"/>
          </a:xfrm>
          <a:prstGeom prst="rect">
            <a:avLst/>
          </a:prstGeom>
        </p:spPr>
      </p:pic>
    </p:spTree>
    <p:extLst>
      <p:ext uri="{BB962C8B-B14F-4D97-AF65-F5344CB8AC3E}">
        <p14:creationId xmlns:p14="http://schemas.microsoft.com/office/powerpoint/2010/main" val="2941325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1601" y="2967334"/>
            <a:ext cx="6126480" cy="1446550"/>
          </a:xfrm>
          <a:prstGeom prst="rect">
            <a:avLst/>
          </a:prstGeom>
          <a:noFill/>
        </p:spPr>
        <p:txBody>
          <a:bodyPr wrap="square" lIns="91440" tIns="45720" rIns="91440" bIns="45720">
            <a:spAutoFit/>
          </a:bodyPr>
          <a:lstStyle/>
          <a:p>
            <a:pPr algn="ctr"/>
            <a:r>
              <a:rPr lang="en-US" sz="8800" b="1" dirty="0" smtClean="0">
                <a:ln w="22225">
                  <a:solidFill>
                    <a:schemeClr val="accent2"/>
                  </a:solidFill>
                  <a:prstDash val="solid"/>
                </a:ln>
                <a:solidFill>
                  <a:schemeClr val="accent2">
                    <a:lumMod val="40000"/>
                    <a:lumOff val="60000"/>
                  </a:schemeClr>
                </a:solidFill>
              </a:rPr>
              <a:t>Thank You</a:t>
            </a:r>
            <a:endParaRPr lang="en-US" sz="8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853052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iSAM</a:t>
            </a:r>
            <a:r>
              <a:rPr lang="en-US" dirty="0"/>
              <a:t> (</a:t>
            </a:r>
            <a:r>
              <a:rPr lang="en-US" dirty="0" err="1"/>
              <a:t>Kaess</a:t>
            </a:r>
            <a:r>
              <a:rPr lang="en-US" dirty="0"/>
              <a:t> et al., TRO ‘08)</a:t>
            </a:r>
          </a:p>
        </p:txBody>
      </p:sp>
      <p:sp>
        <p:nvSpPr>
          <p:cNvPr id="3" name="Content Placeholder 2"/>
          <p:cNvSpPr>
            <a:spLocks noGrp="1"/>
          </p:cNvSpPr>
          <p:nvPr>
            <p:ph idx="1"/>
          </p:nvPr>
        </p:nvSpPr>
        <p:spPr/>
        <p:txBody>
          <a:bodyPr/>
          <a:lstStyle/>
          <a:p>
            <a:pPr marL="0" indent="0">
              <a:buNone/>
            </a:pPr>
            <a:r>
              <a:rPr lang="en-US" dirty="0"/>
              <a:t>Key Idea:</a:t>
            </a:r>
          </a:p>
          <a:p>
            <a:pPr lvl="1"/>
            <a:r>
              <a:rPr lang="en-US" dirty="0"/>
              <a:t>Append to existing matrix factorization.</a:t>
            </a:r>
          </a:p>
          <a:p>
            <a:pPr lvl="1"/>
            <a:r>
              <a:rPr lang="en-US" dirty="0"/>
              <a:t>“Repair” using Givens rotations.</a:t>
            </a:r>
          </a:p>
          <a:p>
            <a:endParaRPr lang="en-US" dirty="0"/>
          </a:p>
          <a:p>
            <a:pPr marL="0" indent="0">
              <a:buNone/>
            </a:pPr>
            <a:r>
              <a:rPr lang="en-US" dirty="0"/>
              <a:t>Periodic batch steps for </a:t>
            </a:r>
            <a:endParaRPr lang="en-US" dirty="0" smtClean="0"/>
          </a:p>
          <a:p>
            <a:pPr lvl="1"/>
            <a:r>
              <a:rPr lang="en-US" dirty="0" smtClean="0"/>
              <a:t>Relinearization</a:t>
            </a:r>
            <a:r>
              <a:rPr lang="en-US" dirty="0"/>
              <a:t>.</a:t>
            </a:r>
          </a:p>
          <a:p>
            <a:pPr lvl="1"/>
            <a:r>
              <a:rPr lang="en-US" dirty="0"/>
              <a:t>Variable reordering (to keep sparsity)</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756"/>
          <a:stretch/>
        </p:blipFill>
        <p:spPr>
          <a:xfrm>
            <a:off x="8117455" y="1365860"/>
            <a:ext cx="3315419" cy="4811103"/>
          </a:xfrm>
          <a:prstGeom prst="rect">
            <a:avLst/>
          </a:prstGeom>
        </p:spPr>
      </p:pic>
    </p:spTree>
    <p:extLst>
      <p:ext uri="{BB962C8B-B14F-4D97-AF65-F5344CB8AC3E}">
        <p14:creationId xmlns:p14="http://schemas.microsoft.com/office/powerpoint/2010/main" val="2469295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288" y="365125"/>
            <a:ext cx="5664488" cy="6003454"/>
          </a:xfrm>
          <a:prstGeom prst="rect">
            <a:avLst/>
          </a:prstGeom>
        </p:spPr>
      </p:pic>
    </p:spTree>
    <p:extLst>
      <p:ext uri="{BB962C8B-B14F-4D97-AF65-F5344CB8AC3E}">
        <p14:creationId xmlns:p14="http://schemas.microsoft.com/office/powerpoint/2010/main" val="1474126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vs. Graph</a:t>
            </a:r>
            <a:endParaRPr lang="en-US" dirty="0"/>
          </a:p>
        </p:txBody>
      </p:sp>
      <p:sp>
        <p:nvSpPr>
          <p:cNvPr id="4" name="Rectangle 3"/>
          <p:cNvSpPr/>
          <p:nvPr/>
        </p:nvSpPr>
        <p:spPr>
          <a:xfrm>
            <a:off x="293298" y="1690688"/>
            <a:ext cx="1381861" cy="14148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824" y="2092921"/>
            <a:ext cx="604653"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A</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TextBox 6"/>
          <p:cNvSpPr txBox="1"/>
          <p:nvPr/>
        </p:nvSpPr>
        <p:spPr>
          <a:xfrm>
            <a:off x="2372264" y="1908255"/>
            <a:ext cx="2370521" cy="369332"/>
          </a:xfrm>
          <a:prstGeom prst="rect">
            <a:avLst/>
          </a:prstGeom>
          <a:noFill/>
        </p:spPr>
        <p:txBody>
          <a:bodyPr wrap="none" rtlCol="0">
            <a:spAutoFit/>
          </a:bodyPr>
          <a:lstStyle/>
          <a:p>
            <a:r>
              <a:rPr lang="en-US" dirty="0" smtClean="0"/>
              <a:t>Measurement Jacobian</a:t>
            </a:r>
            <a:endParaRPr lang="en-US" dirty="0"/>
          </a:p>
        </p:txBody>
      </p:sp>
      <p:sp>
        <p:nvSpPr>
          <p:cNvPr id="8" name="TextBox 7"/>
          <p:cNvSpPr txBox="1"/>
          <p:nvPr/>
        </p:nvSpPr>
        <p:spPr>
          <a:xfrm>
            <a:off x="5044054" y="2414673"/>
            <a:ext cx="1397755" cy="369332"/>
          </a:xfrm>
          <a:prstGeom prst="rect">
            <a:avLst/>
          </a:prstGeom>
          <a:noFill/>
        </p:spPr>
        <p:txBody>
          <a:bodyPr wrap="none" rtlCol="0">
            <a:spAutoFit/>
          </a:bodyPr>
          <a:lstStyle/>
          <a:p>
            <a:r>
              <a:rPr lang="en-US" dirty="0" smtClean="0"/>
              <a:t>Factor Graph</a:t>
            </a:r>
            <a:endParaRPr lang="en-US" dirty="0"/>
          </a:p>
        </p:txBody>
      </p:sp>
      <p:pic>
        <p:nvPicPr>
          <p:cNvPr id="9" name="Picture 8"/>
          <p:cNvPicPr>
            <a:picLocks noChangeAspect="1"/>
          </p:cNvPicPr>
          <p:nvPr/>
        </p:nvPicPr>
        <p:blipFill>
          <a:blip r:embed="rId2"/>
          <a:stretch>
            <a:fillRect/>
          </a:stretch>
        </p:blipFill>
        <p:spPr>
          <a:xfrm>
            <a:off x="7476984" y="1652144"/>
            <a:ext cx="2443393" cy="1294129"/>
          </a:xfrm>
          <a:prstGeom prst="rect">
            <a:avLst/>
          </a:prstGeom>
        </p:spPr>
      </p:pic>
      <p:sp>
        <p:nvSpPr>
          <p:cNvPr id="10" name="Rectangle 9"/>
          <p:cNvSpPr/>
          <p:nvPr/>
        </p:nvSpPr>
        <p:spPr>
          <a:xfrm>
            <a:off x="311792" y="3415524"/>
            <a:ext cx="1363367" cy="11823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372264" y="3639517"/>
            <a:ext cx="1964769" cy="369332"/>
          </a:xfrm>
          <a:prstGeom prst="rect">
            <a:avLst/>
          </a:prstGeom>
          <a:noFill/>
        </p:spPr>
        <p:txBody>
          <a:bodyPr wrap="none" rtlCol="0">
            <a:spAutoFit/>
          </a:bodyPr>
          <a:lstStyle/>
          <a:p>
            <a:r>
              <a:rPr lang="en-US" dirty="0" smtClean="0"/>
              <a:t>Information Matrix</a:t>
            </a:r>
            <a:endParaRPr lang="en-US" dirty="0"/>
          </a:p>
        </p:txBody>
      </p:sp>
      <p:sp>
        <p:nvSpPr>
          <p:cNvPr id="14" name="Rectangle 13"/>
          <p:cNvSpPr/>
          <p:nvPr/>
        </p:nvSpPr>
        <p:spPr>
          <a:xfrm>
            <a:off x="446939" y="3824183"/>
            <a:ext cx="1228220"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A</a:t>
            </a:r>
            <a:r>
              <a:rPr lang="en-US" sz="2800" b="1" cap="none" spc="0" dirty="0" smtClean="0">
                <a:ln w="22225">
                  <a:solidFill>
                    <a:schemeClr val="accent2"/>
                  </a:solidFill>
                  <a:prstDash val="solid"/>
                </a:ln>
                <a:solidFill>
                  <a:schemeClr val="accent2">
                    <a:lumMod val="40000"/>
                    <a:lumOff val="60000"/>
                  </a:schemeClr>
                </a:solidFill>
                <a:effectLst/>
              </a:rPr>
              <a:t>T</a:t>
            </a:r>
            <a:r>
              <a:rPr lang="en-US" sz="5400" b="1" cap="none" spc="0" dirty="0" smtClean="0">
                <a:ln w="22225">
                  <a:solidFill>
                    <a:schemeClr val="accent2"/>
                  </a:solidFill>
                  <a:prstDash val="solid"/>
                </a:ln>
                <a:solidFill>
                  <a:schemeClr val="accent2">
                    <a:lumMod val="40000"/>
                    <a:lumOff val="60000"/>
                  </a:schemeClr>
                </a:solidFill>
                <a:effectLst/>
              </a:rPr>
              <a:t>A</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5" name="TextBox 14"/>
          <p:cNvSpPr txBox="1"/>
          <p:nvPr/>
        </p:nvSpPr>
        <p:spPr>
          <a:xfrm>
            <a:off x="4742785" y="3909910"/>
            <a:ext cx="2234138" cy="369332"/>
          </a:xfrm>
          <a:prstGeom prst="rect">
            <a:avLst/>
          </a:prstGeom>
          <a:noFill/>
        </p:spPr>
        <p:txBody>
          <a:bodyPr wrap="none" rtlCol="0">
            <a:spAutoFit/>
          </a:bodyPr>
          <a:lstStyle/>
          <a:p>
            <a:r>
              <a:rPr lang="en-US" dirty="0" smtClean="0"/>
              <a:t>Markov Random Field</a:t>
            </a:r>
            <a:endParaRPr lang="en-US" dirty="0"/>
          </a:p>
        </p:txBody>
      </p:sp>
      <p:pic>
        <p:nvPicPr>
          <p:cNvPr id="16" name="Picture 15"/>
          <p:cNvPicPr>
            <a:picLocks noChangeAspect="1"/>
          </p:cNvPicPr>
          <p:nvPr/>
        </p:nvPicPr>
        <p:blipFill>
          <a:blip r:embed="rId3"/>
          <a:stretch>
            <a:fillRect/>
          </a:stretch>
        </p:blipFill>
        <p:spPr>
          <a:xfrm>
            <a:off x="7476984" y="3415524"/>
            <a:ext cx="2443393" cy="1582197"/>
          </a:xfrm>
          <a:prstGeom prst="rect">
            <a:avLst/>
          </a:prstGeom>
        </p:spPr>
      </p:pic>
      <p:sp>
        <p:nvSpPr>
          <p:cNvPr id="17" name="Rectangle 16"/>
          <p:cNvSpPr/>
          <p:nvPr/>
        </p:nvSpPr>
        <p:spPr>
          <a:xfrm>
            <a:off x="293298" y="5282157"/>
            <a:ext cx="1529746" cy="12451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933425" y="5282157"/>
            <a:ext cx="1529746" cy="12451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48281" y="5409981"/>
            <a:ext cx="574196"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R</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0" name="TextBox 19"/>
          <p:cNvSpPr txBox="1"/>
          <p:nvPr/>
        </p:nvSpPr>
        <p:spPr>
          <a:xfrm>
            <a:off x="2178027" y="5535407"/>
            <a:ext cx="2343014" cy="369332"/>
          </a:xfrm>
          <a:prstGeom prst="rect">
            <a:avLst/>
          </a:prstGeom>
          <a:noFill/>
        </p:spPr>
        <p:txBody>
          <a:bodyPr wrap="none" rtlCol="0">
            <a:spAutoFit/>
          </a:bodyPr>
          <a:lstStyle/>
          <a:p>
            <a:r>
              <a:rPr lang="en-US" dirty="0" smtClean="0"/>
              <a:t>Square Root Inf. Matrix</a:t>
            </a:r>
            <a:endParaRPr lang="en-US" dirty="0"/>
          </a:p>
        </p:txBody>
      </p:sp>
      <p:sp>
        <p:nvSpPr>
          <p:cNvPr id="21" name="Rectangle 20"/>
          <p:cNvSpPr/>
          <p:nvPr/>
        </p:nvSpPr>
        <p:spPr>
          <a:xfrm>
            <a:off x="8508928" y="5466972"/>
            <a:ext cx="505267"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535183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3313" y="2967335"/>
            <a:ext cx="3245376"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Bayes Tree</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597725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Graph(</a:t>
            </a:r>
            <a:r>
              <a:rPr lang="en-US" dirty="0" err="1"/>
              <a:t>Kschischang</a:t>
            </a:r>
            <a:r>
              <a:rPr lang="en-US" dirty="0"/>
              <a:t> et al., 2001)</a:t>
            </a:r>
          </a:p>
        </p:txBody>
      </p:sp>
      <p:sp>
        <p:nvSpPr>
          <p:cNvPr id="5" name="Content Placeholder 4"/>
          <p:cNvSpPr>
            <a:spLocks noGrp="1"/>
          </p:cNvSpPr>
          <p:nvPr>
            <p:ph idx="1"/>
          </p:nvPr>
        </p:nvSpPr>
        <p:spPr/>
        <p:txBody>
          <a:bodyPr/>
          <a:lstStyle/>
          <a:p>
            <a:pPr marL="0" indent="0">
              <a:buNone/>
            </a:pPr>
            <a:r>
              <a:rPr lang="en-US" dirty="0" smtClean="0"/>
              <a:t>A bipartite graph </a:t>
            </a:r>
          </a:p>
          <a:p>
            <a:pPr lvl="1"/>
            <a:r>
              <a:rPr lang="en-US" dirty="0" smtClean="0"/>
              <a:t>Factor nodes</a:t>
            </a:r>
          </a:p>
          <a:p>
            <a:pPr lvl="1"/>
            <a:r>
              <a:rPr lang="en-US" dirty="0" smtClean="0"/>
              <a:t>Variable nodes</a:t>
            </a:r>
          </a:p>
          <a:p>
            <a:pPr lvl="1"/>
            <a:endParaRPr lang="en-US" dirty="0" smtClean="0"/>
          </a:p>
          <a:p>
            <a:r>
              <a:rPr lang="en-US" dirty="0" smtClean="0"/>
              <a:t>Edges            </a:t>
            </a:r>
            <a:r>
              <a:rPr lang="en-US" dirty="0" smtClean="0"/>
              <a:t>   are </a:t>
            </a:r>
            <a:r>
              <a:rPr lang="en-US" dirty="0"/>
              <a:t>always between factor nodes </a:t>
            </a:r>
            <a:r>
              <a:rPr lang="en-US" dirty="0" smtClean="0"/>
              <a:t>and variables </a:t>
            </a:r>
            <a:r>
              <a:rPr lang="en-US" dirty="0"/>
              <a:t>nodes.</a:t>
            </a: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3510323" y="4503245"/>
            <a:ext cx="4520869" cy="1604615"/>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3021870" y="2615529"/>
            <a:ext cx="790575" cy="36195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3105510" y="2979492"/>
            <a:ext cx="809625" cy="352425"/>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blip>
          <a:stretch>
            <a:fillRect/>
          </a:stretch>
        </p:blipFill>
        <p:spPr>
          <a:xfrm>
            <a:off x="2719177" y="2160325"/>
            <a:ext cx="1781175" cy="371475"/>
          </a:xfrm>
          <a:prstGeom prst="rect">
            <a:avLst/>
          </a:prstGeom>
        </p:spPr>
      </p:pic>
      <p:pic>
        <p:nvPicPr>
          <p:cNvPr id="10" name="Picture 9"/>
          <p:cNvPicPr>
            <a:picLocks noChangeAspect="1"/>
          </p:cNvPicPr>
          <p:nvPr/>
        </p:nvPicPr>
        <p:blipFill>
          <a:blip r:embed="rId7">
            <a:clrChange>
              <a:clrFrom>
                <a:srgbClr val="FFFFFF"/>
              </a:clrFrom>
              <a:clrTo>
                <a:srgbClr val="FFFFFF">
                  <a:alpha val="0"/>
                </a:srgbClr>
              </a:clrTo>
            </a:clrChange>
          </a:blip>
          <a:stretch>
            <a:fillRect/>
          </a:stretch>
        </p:blipFill>
        <p:spPr>
          <a:xfrm>
            <a:off x="1823827" y="3748550"/>
            <a:ext cx="895350" cy="352425"/>
          </a:xfrm>
          <a:prstGeom prst="rect">
            <a:avLst/>
          </a:prstGeom>
        </p:spPr>
      </p:pic>
    </p:spTree>
    <p:extLst>
      <p:ext uri="{BB962C8B-B14F-4D97-AF65-F5344CB8AC3E}">
        <p14:creationId xmlns:p14="http://schemas.microsoft.com/office/powerpoint/2010/main" val="3479876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goal is to </a:t>
            </a:r>
            <a:r>
              <a:rPr lang="en-US" dirty="0"/>
              <a:t>find the variable </a:t>
            </a:r>
            <a:r>
              <a:rPr lang="en-US" dirty="0" smtClean="0"/>
              <a:t>assignment </a:t>
            </a:r>
            <a:r>
              <a:rPr lang="en-US" dirty="0"/>
              <a:t>that maximizes </a:t>
            </a:r>
            <a:r>
              <a:rPr lang="en-US" dirty="0" smtClean="0"/>
              <a:t>the function before:</a:t>
            </a:r>
          </a:p>
          <a:p>
            <a:pPr marL="0" indent="0">
              <a:buNone/>
            </a:pPr>
            <a:r>
              <a:rPr lang="en-US" dirty="0" smtClean="0"/>
              <a:t>	</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4134167" y="2790507"/>
            <a:ext cx="2562225" cy="809625"/>
          </a:xfrm>
          <a:prstGeom prst="rect">
            <a:avLst/>
          </a:prstGeom>
        </p:spPr>
      </p:pic>
    </p:spTree>
    <p:extLst>
      <p:ext uri="{BB962C8B-B14F-4D97-AF65-F5344CB8AC3E}">
        <p14:creationId xmlns:p14="http://schemas.microsoft.com/office/powerpoint/2010/main" val="1261056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2834640" y="-274637"/>
            <a:ext cx="5554708" cy="6675120"/>
          </a:xfrm>
          <a:prstGeom prst="rect">
            <a:avLst/>
          </a:prstGeom>
        </p:spPr>
      </p:pic>
    </p:spTree>
    <p:extLst>
      <p:ext uri="{BB962C8B-B14F-4D97-AF65-F5344CB8AC3E}">
        <p14:creationId xmlns:p14="http://schemas.microsoft.com/office/powerpoint/2010/main" val="3819914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192</TotalTime>
  <Words>757</Words>
  <Application>Microsoft Office PowerPoint</Application>
  <PresentationFormat>Widescreen</PresentationFormat>
  <Paragraphs>72</Paragraphs>
  <Slides>25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Trebuchet MS</vt:lpstr>
      <vt:lpstr>Wingdings 3</vt:lpstr>
      <vt:lpstr>Facet</vt:lpstr>
      <vt:lpstr>iSAM2: Incremental Smoothing and Mapping Using the Bayes Tree</vt:lpstr>
      <vt:lpstr>iSAM (Kaess et al., TRO ‘08)</vt:lpstr>
      <vt:lpstr>iSAM (Kaess et al., TRO ‘08)</vt:lpstr>
      <vt:lpstr>PowerPoint Presentation</vt:lpstr>
      <vt:lpstr>Matrix vs. Graph</vt:lpstr>
      <vt:lpstr>PowerPoint Presentation</vt:lpstr>
      <vt:lpstr>Factor Graph(Kschischang et al., 2001)</vt:lpstr>
      <vt:lpstr>PowerPoint Presentation</vt:lpstr>
      <vt:lpstr>PowerPoint Presentation</vt:lpstr>
      <vt:lpstr>PowerPoint Presentation</vt:lpstr>
      <vt:lpstr>Inference and Elimination</vt:lpstr>
      <vt:lpstr>PowerPoint Presentation</vt:lpstr>
      <vt:lpstr>PowerPoint Presentation</vt:lpstr>
      <vt:lpstr>PowerPoint Presentation</vt:lpstr>
      <vt:lpstr>Bayes Tree Definition</vt:lpstr>
      <vt:lpstr>Creating Bayes Tree</vt:lpstr>
      <vt:lpstr>Incremental Inference</vt:lpstr>
      <vt:lpstr>Incremental Inference</vt:lpstr>
      <vt:lpstr>Incremental Variable Ordering</vt:lpstr>
      <vt:lpstr>The iSAM2 Algorithm</vt:lpstr>
      <vt:lpstr>Fluid Relinearization</vt:lpstr>
      <vt:lpstr>PowerPoint Presentation</vt:lpstr>
      <vt:lpstr>Partial State Updates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MODASSHIR, MD</dc:creator>
  <cp:lastModifiedBy>MODASSHIR, MD</cp:lastModifiedBy>
  <cp:revision>46</cp:revision>
  <dcterms:created xsi:type="dcterms:W3CDTF">2015-10-29T10:08:25Z</dcterms:created>
  <dcterms:modified xsi:type="dcterms:W3CDTF">2015-10-29T15:39:58Z</dcterms:modified>
</cp:coreProperties>
</file>