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66D-1148-40F2-AE1A-6B2946734D10}" type="datetimeFigureOut">
              <a:rPr lang="el-GR" smtClean="0"/>
              <a:t>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216C-42DD-4643-80A7-BBDC071DF04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66D-1148-40F2-AE1A-6B2946734D10}" type="datetimeFigureOut">
              <a:rPr lang="el-GR" smtClean="0"/>
              <a:t>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216C-42DD-4643-80A7-BBDC071DF04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66D-1148-40F2-AE1A-6B2946734D10}" type="datetimeFigureOut">
              <a:rPr lang="el-GR" smtClean="0"/>
              <a:t>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216C-42DD-4643-80A7-BBDC071DF04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66D-1148-40F2-AE1A-6B2946734D10}" type="datetimeFigureOut">
              <a:rPr lang="el-GR" smtClean="0"/>
              <a:t>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216C-42DD-4643-80A7-BBDC071DF04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66D-1148-40F2-AE1A-6B2946734D10}" type="datetimeFigureOut">
              <a:rPr lang="el-GR" smtClean="0"/>
              <a:t>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216C-42DD-4643-80A7-BBDC071DF04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66D-1148-40F2-AE1A-6B2946734D10}" type="datetimeFigureOut">
              <a:rPr lang="el-GR" smtClean="0"/>
              <a:t>4/11/2015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216C-42DD-4643-80A7-BBDC071DF04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66D-1148-40F2-AE1A-6B2946734D10}" type="datetimeFigureOut">
              <a:rPr lang="el-GR" smtClean="0"/>
              <a:t>4/11/2015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216C-42DD-4643-80A7-BBDC071DF04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66D-1148-40F2-AE1A-6B2946734D10}" type="datetimeFigureOut">
              <a:rPr lang="el-GR" smtClean="0"/>
              <a:t>4/11/2015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216C-42DD-4643-80A7-BBDC071DF04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66D-1148-40F2-AE1A-6B2946734D10}" type="datetimeFigureOut">
              <a:rPr lang="el-GR" smtClean="0"/>
              <a:t>4/11/2015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216C-42DD-4643-80A7-BBDC071DF04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66D-1148-40F2-AE1A-6B2946734D10}" type="datetimeFigureOut">
              <a:rPr lang="el-GR" smtClean="0"/>
              <a:t>4/11/2015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216C-42DD-4643-80A7-BBDC071DF04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2C66D-1148-40F2-AE1A-6B2946734D10}" type="datetimeFigureOut">
              <a:rPr lang="el-GR" smtClean="0"/>
              <a:t>4/11/2015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216C-42DD-4643-80A7-BBDC071DF04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2C66D-1148-40F2-AE1A-6B2946734D10}" type="datetimeFigureOut">
              <a:rPr lang="el-GR" smtClean="0"/>
              <a:t>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B216C-42DD-4643-80A7-BBDC071DF049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043608" y="764704"/>
            <a:ext cx="7196336" cy="864096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Bundle Adjustment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r>
              <a:rPr lang="en-US" sz="3100" dirty="0" smtClean="0"/>
              <a:t>A Modern</a:t>
            </a:r>
            <a:r>
              <a:rPr lang="el-GR" sz="3100" dirty="0" smtClean="0"/>
              <a:t>  </a:t>
            </a:r>
            <a:r>
              <a:rPr lang="en-US" sz="3100" dirty="0" smtClean="0"/>
              <a:t>Synthesis</a:t>
            </a:r>
            <a:endParaRPr lang="el-GR" sz="31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31640" y="1988840"/>
            <a:ext cx="6400800" cy="367240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Bill </a:t>
            </a:r>
            <a:r>
              <a:rPr lang="en-US" sz="2400" dirty="0" err="1" smtClean="0">
                <a:solidFill>
                  <a:schemeClr val="tx1"/>
                </a:solidFill>
              </a:rPr>
              <a:t>Triggs</a:t>
            </a:r>
            <a:r>
              <a:rPr lang="en-US" sz="2400" dirty="0" smtClean="0">
                <a:solidFill>
                  <a:schemeClr val="tx1"/>
                </a:solidFill>
              </a:rPr>
              <a:t>, Philip </a:t>
            </a:r>
            <a:r>
              <a:rPr lang="en-US" sz="2400" dirty="0" err="1" smtClean="0">
                <a:solidFill>
                  <a:schemeClr val="tx1"/>
                </a:solidFill>
              </a:rPr>
              <a:t>McLauchlan</a:t>
            </a:r>
            <a:r>
              <a:rPr lang="en-US" sz="2400" dirty="0" smtClean="0">
                <a:solidFill>
                  <a:schemeClr val="tx1"/>
                </a:solidFill>
              </a:rPr>
              <a:t>, Richard Hartley and Andrew Fitzgibbon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Presentation by </a:t>
            </a:r>
            <a:r>
              <a:rPr lang="en-US" sz="2400" dirty="0" err="1" smtClean="0">
                <a:solidFill>
                  <a:schemeClr val="tx1"/>
                </a:solidFill>
              </a:rPr>
              <a:t>Marios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Xanthidis</a:t>
            </a:r>
            <a:endParaRPr lang="el-GR" sz="2400" dirty="0">
              <a:solidFill>
                <a:schemeClr val="tx1"/>
              </a:solidFill>
            </a:endParaRPr>
          </a:p>
        </p:txBody>
      </p:sp>
      <p:pic>
        <p:nvPicPr>
          <p:cNvPr id="1028" name="Picture 4" descr="http://ih0.redbubble.net/image.13964166.2279/raf,220x200,075,f,white.u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5589240"/>
            <a:ext cx="504056" cy="458232"/>
          </a:xfrm>
          <a:prstGeom prst="rect">
            <a:avLst/>
          </a:prstGeom>
          <a:noFill/>
        </p:spPr>
      </p:pic>
      <p:sp>
        <p:nvSpPr>
          <p:cNvPr id="7" name="6 - TextBox"/>
          <p:cNvSpPr txBox="1"/>
          <p:nvPr/>
        </p:nvSpPr>
        <p:spPr>
          <a:xfrm>
            <a:off x="3347864" y="5589240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of No     ember 2015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Structure(2)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482" name="Picture 2" descr="https://komputervision.files.wordpress.com/2014/05/clipboard0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8352928" cy="51272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 Second Order Adjustment Methods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Rapid convergence but with high cost for every iteration.</a:t>
            </a:r>
          </a:p>
          <a:p>
            <a:r>
              <a:rPr lang="en-US" dirty="0" smtClean="0"/>
              <a:t>They deal with the </a:t>
            </a:r>
            <a:r>
              <a:rPr lang="en-US" dirty="0" err="1" smtClean="0"/>
              <a:t>sparsity</a:t>
            </a:r>
            <a:r>
              <a:rPr lang="en-US" dirty="0" smtClean="0"/>
              <a:t> of the Hessian.</a:t>
            </a:r>
          </a:p>
          <a:p>
            <a:r>
              <a:rPr lang="en-US" dirty="0" err="1" smtClean="0"/>
              <a:t>Schur</a:t>
            </a:r>
            <a:r>
              <a:rPr lang="en-US" dirty="0" smtClean="0"/>
              <a:t> complement is used for factorization.</a:t>
            </a:r>
          </a:p>
          <a:p>
            <a:r>
              <a:rPr lang="en-US" dirty="0" smtClean="0"/>
              <a:t>If needed triangular decompositions can reduce the H matrix. (</a:t>
            </a:r>
            <a:r>
              <a:rPr lang="en-US" dirty="0" err="1" smtClean="0"/>
              <a:t>Cholesky</a:t>
            </a:r>
            <a:r>
              <a:rPr lang="en-US" dirty="0" smtClean="0"/>
              <a:t>, Bunch-Kaufman method)</a:t>
            </a:r>
          </a:p>
          <a:p>
            <a:r>
              <a:rPr lang="en-US" dirty="0" smtClean="0"/>
              <a:t>Ordering methods are used in order to avoid storing and manipulating zero blocks.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First Order Adjustment Methods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Factoring the H matrix to compute the Newton step can be expensive and complex.</a:t>
            </a:r>
          </a:p>
          <a:p>
            <a:r>
              <a:rPr lang="en-US" dirty="0" smtClean="0"/>
              <a:t>More iterations but a much cheaper every iteration but the accuracy is sensitive.</a:t>
            </a:r>
          </a:p>
          <a:p>
            <a:r>
              <a:rPr lang="en-US" dirty="0" smtClean="0"/>
              <a:t>The convergent is often slow due to the need of line search for scale for every step.</a:t>
            </a:r>
          </a:p>
          <a:p>
            <a:r>
              <a:rPr lang="en-US" dirty="0" smtClean="0"/>
              <a:t>Alternation, </a:t>
            </a:r>
            <a:r>
              <a:rPr lang="en-US" dirty="0" err="1" smtClean="0"/>
              <a:t>Krylov</a:t>
            </a:r>
            <a:r>
              <a:rPr lang="en-US" dirty="0" smtClean="0"/>
              <a:t> subspace or Limited Memory Quasi-Newton methods can improve the above problems.</a:t>
            </a:r>
          </a:p>
          <a:p>
            <a:r>
              <a:rPr lang="en-US" dirty="0" smtClean="0"/>
              <a:t>Not ideal for solving localization problem, since many FOAM ignore the camera blocks of the H.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Updating and Recursion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Adding or deleting observations and parameters.</a:t>
            </a:r>
          </a:p>
          <a:p>
            <a:r>
              <a:rPr lang="en-US" dirty="0" smtClean="0"/>
              <a:t>Helpful for real-time applications that need a quick response or for getting preliminary predictions.</a:t>
            </a:r>
          </a:p>
          <a:p>
            <a:r>
              <a:rPr lang="en-US" dirty="0" smtClean="0"/>
              <a:t>The challenge is to update or </a:t>
            </a:r>
            <a:r>
              <a:rPr lang="en-US" dirty="0" err="1" smtClean="0"/>
              <a:t>downdate</a:t>
            </a:r>
            <a:r>
              <a:rPr lang="en-US" dirty="0" smtClean="0"/>
              <a:t> the Hessian.</a:t>
            </a:r>
          </a:p>
          <a:p>
            <a:r>
              <a:rPr lang="en-US" dirty="0" err="1" smtClean="0"/>
              <a:t>Downdating</a:t>
            </a:r>
            <a:r>
              <a:rPr lang="en-US" dirty="0" smtClean="0"/>
              <a:t> may reduce the accuracy.</a:t>
            </a:r>
          </a:p>
          <a:p>
            <a:r>
              <a:rPr lang="en-US" dirty="0" smtClean="0"/>
              <a:t>We can estimate camera poses with reduction of a sequence of feature correspondences.</a:t>
            </a:r>
          </a:p>
          <a:p>
            <a:r>
              <a:rPr lang="en-US" dirty="0" smtClean="0"/>
              <a:t>The EKF can be used for optimizing filtering and smoothing.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Gauge Freedom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Gauge Freedom is the freedom in the </a:t>
            </a:r>
            <a:r>
              <a:rPr lang="en-US" sz="2800" dirty="0" err="1" smtClean="0"/>
              <a:t>choise</a:t>
            </a:r>
            <a:r>
              <a:rPr lang="en-US" sz="2800" dirty="0" smtClean="0"/>
              <a:t> of </a:t>
            </a:r>
            <a:r>
              <a:rPr lang="en-US" sz="2800" dirty="0" err="1" smtClean="0"/>
              <a:t>coorbinates</a:t>
            </a:r>
            <a:r>
              <a:rPr lang="en-US" sz="2800" dirty="0" smtClean="0"/>
              <a:t> fixing rules. The </a:t>
            </a:r>
            <a:r>
              <a:rPr lang="en-US" sz="2800" dirty="0" err="1" smtClean="0"/>
              <a:t>coorbinate</a:t>
            </a:r>
            <a:r>
              <a:rPr lang="en-US" sz="2800" dirty="0" smtClean="0"/>
              <a:t> system can change anytime without affecting the structure.</a:t>
            </a:r>
          </a:p>
          <a:p>
            <a:r>
              <a:rPr lang="en-US" sz="2800" dirty="0" smtClean="0"/>
              <a:t>Gauge orbits, group, invariants(???)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 (1)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Quality control is necessary in order to detect outliers and the reliability of the result.</a:t>
            </a:r>
          </a:p>
          <a:p>
            <a:r>
              <a:rPr lang="en-US" dirty="0" smtClean="0"/>
              <a:t>Quality can be defined as the combination of accuracy and reliability.</a:t>
            </a:r>
          </a:p>
          <a:p>
            <a:r>
              <a:rPr lang="en-US" dirty="0" smtClean="0"/>
              <a:t>The number of measurements, the reliability of the system in the face of outliers, small modeling errors and the intelligent use of redundancy increase the quality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Control (2)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“For any sufficiently well behaved cost function, the difference f</a:t>
            </a:r>
            <a:r>
              <a:rPr lang="en-US" sz="2800" baseline="-25000" dirty="0" smtClean="0"/>
              <a:t>+</a:t>
            </a:r>
            <a:r>
              <a:rPr lang="en-US" sz="2800" dirty="0" smtClean="0"/>
              <a:t>(x</a:t>
            </a:r>
            <a:r>
              <a:rPr lang="en-US" sz="2800" baseline="-25000" dirty="0" smtClean="0"/>
              <a:t>+</a:t>
            </a:r>
            <a:r>
              <a:rPr lang="en-US" sz="2800" dirty="0" smtClean="0"/>
              <a:t>)-f</a:t>
            </a:r>
            <a:r>
              <a:rPr lang="en-US" sz="2800" baseline="-25000" dirty="0" smtClean="0"/>
              <a:t>-</a:t>
            </a:r>
            <a:r>
              <a:rPr lang="en-US" sz="2800" dirty="0" smtClean="0"/>
              <a:t>(x</a:t>
            </a:r>
            <a:r>
              <a:rPr lang="en-US" sz="2800" baseline="-25000" dirty="0" smtClean="0"/>
              <a:t>-</a:t>
            </a:r>
            <a:r>
              <a:rPr lang="en-US" sz="2800" dirty="0" smtClean="0"/>
              <a:t>) is asymptotically an unbiased and accurate estimate”. Where </a:t>
            </a:r>
            <a:r>
              <a:rPr lang="en-US" sz="2800" dirty="0" smtClean="0"/>
              <a:t>f</a:t>
            </a:r>
            <a:r>
              <a:rPr lang="en-US" sz="2800" baseline="-25000" dirty="0" smtClean="0"/>
              <a:t>+</a:t>
            </a:r>
            <a:r>
              <a:rPr lang="en-US" sz="2800" dirty="0" smtClean="0"/>
              <a:t>(x</a:t>
            </a:r>
            <a:r>
              <a:rPr lang="en-US" sz="2800" baseline="-25000" dirty="0" smtClean="0"/>
              <a:t>+</a:t>
            </a:r>
            <a:r>
              <a:rPr lang="en-US" sz="2800" dirty="0" smtClean="0"/>
              <a:t>) and f</a:t>
            </a:r>
            <a:r>
              <a:rPr lang="en-US" sz="2800" baseline="-25000" dirty="0" smtClean="0"/>
              <a:t>-</a:t>
            </a:r>
            <a:r>
              <a:rPr lang="en-US" sz="2800" dirty="0" smtClean="0"/>
              <a:t>(x</a:t>
            </a:r>
            <a:r>
              <a:rPr lang="en-US" sz="2800" baseline="-25000" dirty="0" smtClean="0"/>
              <a:t>-</a:t>
            </a:r>
            <a:r>
              <a:rPr lang="en-US" sz="2800" dirty="0" smtClean="0"/>
              <a:t>)  are the cost functions with and without the observation included.</a:t>
            </a:r>
          </a:p>
          <a:p>
            <a:r>
              <a:rPr lang="en-US" sz="2800" dirty="0" smtClean="0"/>
              <a:t>So that means that in a good model a single observation won’t make a big difference.</a:t>
            </a:r>
          </a:p>
          <a:p>
            <a:r>
              <a:rPr lang="en-US" sz="2800" dirty="0" smtClean="0"/>
              <a:t>In non robust models there is a need for outlier detection and removal according to a threshold </a:t>
            </a:r>
            <a:r>
              <a:rPr lang="el-GR" sz="2800" b="1" dirty="0" smtClean="0"/>
              <a:t>α</a:t>
            </a:r>
            <a:r>
              <a:rPr lang="en-US" sz="2800" dirty="0" smtClean="0"/>
              <a:t>. An estimation of the effect on the final stage from a single observation is also helpful to determine the outer reliability.</a:t>
            </a:r>
          </a:p>
          <a:p>
            <a:r>
              <a:rPr lang="en-US" sz="2800" dirty="0" smtClean="0"/>
              <a:t>Finally, the sensitivity  of the model for every observation should be small for a reliable model.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Selection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freezing some parameters it is possible to produce more specialized models from general models.</a:t>
            </a:r>
          </a:p>
          <a:p>
            <a:r>
              <a:rPr lang="en-US" dirty="0" smtClean="0"/>
              <a:t>Also we can retrieve the unconstraint minimum given by the Newton step from a more specialized model or by applying a prior </a:t>
            </a:r>
            <a:r>
              <a:rPr lang="el-GR" dirty="0" smtClean="0"/>
              <a:t>δ</a:t>
            </a:r>
            <a:r>
              <a:rPr lang="en-US" dirty="0" err="1" smtClean="0"/>
              <a:t>f</a:t>
            </a:r>
            <a:r>
              <a:rPr lang="en-US" baseline="-25000" dirty="0" err="1" smtClean="0"/>
              <a:t>prior</a:t>
            </a:r>
            <a:r>
              <a:rPr lang="en-US" dirty="0" smtClean="0"/>
              <a:t>(x) peaked at the zero of the specialization constraints c(x).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1143000"/>
          </a:xfrm>
        </p:spPr>
        <p:txBody>
          <a:bodyPr/>
          <a:lstStyle/>
          <a:p>
            <a:r>
              <a:rPr lang="en-US" dirty="0" smtClean="0"/>
              <a:t>Any questions?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Bundle Adjustment Problem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“Bundle adjustment is the problem of refining a visual reconstruction and produce a </a:t>
            </a:r>
            <a:r>
              <a:rPr lang="en-US" dirty="0" smtClean="0">
                <a:solidFill>
                  <a:srgbClr val="FF0000"/>
                </a:solidFill>
              </a:rPr>
              <a:t>jointly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optimal</a:t>
            </a:r>
            <a:r>
              <a:rPr lang="en-US" dirty="0" smtClean="0"/>
              <a:t> 3D structure and viewing parameters”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Jointly</a:t>
            </a:r>
            <a:r>
              <a:rPr lang="en-US" dirty="0" smtClean="0"/>
              <a:t>:  The solution is optimal with respect to both the structure and the viewing parameters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Optimal</a:t>
            </a:r>
            <a:r>
              <a:rPr lang="en-US" dirty="0" smtClean="0"/>
              <a:t>: The solution is optimal with the meaning that the estimated parameters are found after minimizing some cost function that describe the model fitting error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Bundle Adjustment in </a:t>
            </a:r>
            <a:r>
              <a:rPr lang="en-US" dirty="0" err="1" smtClean="0"/>
              <a:t>Roobotics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Bundle Adjustment problem is mainly a problem in the field of Computer Vision.</a:t>
            </a:r>
          </a:p>
          <a:p>
            <a:endParaRPr lang="en-US" dirty="0" smtClean="0"/>
          </a:p>
          <a:p>
            <a:r>
              <a:rPr lang="en-US" dirty="0" smtClean="0"/>
              <a:t>But the solution to that problem includes finding the right viewing parameters (i.e. calibration and pose estimates).</a:t>
            </a:r>
          </a:p>
          <a:p>
            <a:endParaRPr lang="en-US" dirty="0" smtClean="0"/>
          </a:p>
          <a:p>
            <a:r>
              <a:rPr lang="en-US" dirty="0" smtClean="0"/>
              <a:t>So Bundle Adjustment can be used as solution to the localization problem, since we estimate the pose of the camera that is defined for a robotic system.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problem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Bundle adjustment is a large sparse geometric parameter estimation problem that combines 3D feature coordinates, calibrations and camera poses.</a:t>
            </a:r>
          </a:p>
          <a:p>
            <a:endParaRPr lang="en-US" dirty="0" smtClean="0"/>
          </a:p>
          <a:p>
            <a:r>
              <a:rPr lang="en-US" dirty="0" smtClean="0"/>
              <a:t>The solution tries to minimize some cost functions that describe the </a:t>
            </a:r>
            <a:r>
              <a:rPr lang="en-US" dirty="0" err="1" smtClean="0"/>
              <a:t>reprojection</a:t>
            </a:r>
            <a:r>
              <a:rPr lang="en-US" dirty="0" smtClean="0"/>
              <a:t> error of the features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Projection Model and Problem Parameterization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scene is modeled using features </a:t>
            </a:r>
            <a:r>
              <a:rPr lang="en-US" b="1" dirty="0" err="1" smtClean="0"/>
              <a:t>X</a:t>
            </a:r>
            <a:r>
              <a:rPr lang="en-US" b="1" baseline="-25000" dirty="0" err="1" smtClean="0"/>
              <a:t>p</a:t>
            </a:r>
            <a:r>
              <a:rPr lang="en-US" dirty="0" smtClean="0"/>
              <a:t>, p=1…n that are imaged in m shots with camera parameters </a:t>
            </a:r>
            <a:r>
              <a:rPr lang="en-US" b="1" dirty="0" smtClean="0"/>
              <a:t>P</a:t>
            </a:r>
            <a:r>
              <a:rPr lang="en-US" b="1" baseline="-25000" dirty="0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=1…m and calibration parameters </a:t>
            </a:r>
            <a:r>
              <a:rPr lang="en-US" b="1" dirty="0" smtClean="0"/>
              <a:t>C</a:t>
            </a:r>
            <a:r>
              <a:rPr lang="en-US" b="1" baseline="-25000" dirty="0" smtClean="0"/>
              <a:t>c</a:t>
            </a:r>
            <a:r>
              <a:rPr lang="en-US" dirty="0" smtClean="0"/>
              <a:t>, c=1…k. If for every measurement </a:t>
            </a:r>
            <a:r>
              <a:rPr lang="en-US" b="1" dirty="0" err="1" smtClean="0"/>
              <a:t>x</a:t>
            </a:r>
            <a:r>
              <a:rPr lang="en-US" b="1" baseline="-25000" dirty="0" err="1" smtClean="0"/>
              <a:t>ip</a:t>
            </a:r>
            <a:r>
              <a:rPr lang="en-US" dirty="0" smtClean="0"/>
              <a:t> we have a predictive model </a:t>
            </a:r>
            <a:r>
              <a:rPr lang="en-US" b="1" dirty="0" smtClean="0"/>
              <a:t>x </a:t>
            </a:r>
            <a:r>
              <a:rPr lang="en-US" dirty="0" smtClean="0"/>
              <a:t>then the feature prediction error is: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</a:t>
            </a:r>
            <a:r>
              <a:rPr lang="el-GR" dirty="0" smtClean="0"/>
              <a:t>Δ</a:t>
            </a:r>
            <a:r>
              <a:rPr lang="en-US" dirty="0" err="1" smtClean="0"/>
              <a:t>x</a:t>
            </a:r>
            <a:r>
              <a:rPr lang="en-US" baseline="-25000" dirty="0" err="1" smtClean="0"/>
              <a:t>ip</a:t>
            </a:r>
            <a:r>
              <a:rPr lang="en-US" dirty="0" smtClean="0"/>
              <a:t>(</a:t>
            </a:r>
            <a:r>
              <a:rPr lang="en-US" dirty="0" err="1" smtClean="0"/>
              <a:t>C</a:t>
            </a:r>
            <a:r>
              <a:rPr lang="en-US" baseline="-25000" dirty="0" err="1" smtClean="0"/>
              <a:t>c</a:t>
            </a:r>
            <a:r>
              <a:rPr lang="en-US" dirty="0" err="1" smtClean="0"/>
              <a:t>,P</a:t>
            </a:r>
            <a:r>
              <a:rPr lang="en-US" baseline="-25000" dirty="0" err="1" smtClean="0"/>
              <a:t>i</a:t>
            </a:r>
            <a:r>
              <a:rPr lang="en-US" dirty="0" err="1" smtClean="0"/>
              <a:t>,X</a:t>
            </a:r>
            <a:r>
              <a:rPr lang="en-US" baseline="-25000" dirty="0" err="1" smtClean="0"/>
              <a:t>p</a:t>
            </a:r>
            <a:r>
              <a:rPr lang="en-US" dirty="0" smtClean="0"/>
              <a:t>)=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ip</a:t>
            </a:r>
            <a:r>
              <a:rPr lang="en-US" dirty="0" smtClean="0"/>
              <a:t>-x(</a:t>
            </a:r>
            <a:r>
              <a:rPr lang="en-US" dirty="0" err="1" smtClean="0"/>
              <a:t>C</a:t>
            </a:r>
            <a:r>
              <a:rPr lang="en-US" baseline="-25000" dirty="0" err="1" smtClean="0"/>
              <a:t>c</a:t>
            </a:r>
            <a:r>
              <a:rPr lang="en-US" dirty="0" err="1" smtClean="0"/>
              <a:t>,P</a:t>
            </a:r>
            <a:r>
              <a:rPr lang="en-US" baseline="-25000" dirty="0" err="1" smtClean="0"/>
              <a:t>i</a:t>
            </a:r>
            <a:r>
              <a:rPr lang="en-US" dirty="0" err="1" smtClean="0"/>
              <a:t>,X</a:t>
            </a:r>
            <a:r>
              <a:rPr lang="en-US" baseline="-25000" dirty="0" err="1" smtClean="0"/>
              <a:t>p</a:t>
            </a:r>
            <a:r>
              <a:rPr lang="en-US" dirty="0" smtClean="0"/>
              <a:t>)</a:t>
            </a:r>
          </a:p>
          <a:p>
            <a:pPr lvl="5">
              <a:buNone/>
            </a:pPr>
            <a:endParaRPr lang="en-US" dirty="0" smtClean="0"/>
          </a:p>
          <a:p>
            <a:r>
              <a:rPr lang="en-US" dirty="0" smtClean="0"/>
              <a:t>The cost function </a:t>
            </a:r>
            <a:r>
              <a:rPr lang="en-US" b="1" dirty="0" smtClean="0"/>
              <a:t>f(x)</a:t>
            </a:r>
            <a:r>
              <a:rPr lang="en-US" dirty="0" smtClean="0"/>
              <a:t>,</a:t>
            </a:r>
            <a:r>
              <a:rPr lang="en-US" b="1" dirty="0" smtClean="0"/>
              <a:t> </a:t>
            </a:r>
            <a:r>
              <a:rPr lang="en-US" dirty="0" smtClean="0"/>
              <a:t>that we will use for the optimization, will be a function of the above error function.</a:t>
            </a:r>
          </a:p>
          <a:p>
            <a:r>
              <a:rPr lang="en-US" dirty="0" smtClean="0"/>
              <a:t>There are no </a:t>
            </a:r>
            <a:r>
              <a:rPr lang="en-US" dirty="0" err="1" smtClean="0"/>
              <a:t>globals</a:t>
            </a:r>
            <a:r>
              <a:rPr lang="en-US" dirty="0" smtClean="0"/>
              <a:t> parameterizations due to non linearity, so only local parameterizations is used.</a:t>
            </a:r>
          </a:p>
          <a:p>
            <a:r>
              <a:rPr lang="en-US" dirty="0" smtClean="0"/>
              <a:t>Equivalent but different parameterizations can affect differently the efficiency.</a:t>
            </a:r>
          </a:p>
          <a:p>
            <a:r>
              <a:rPr lang="en-US" dirty="0" smtClean="0"/>
              <a:t>Singularities during rotations is a real problem  so the use of </a:t>
            </a:r>
            <a:r>
              <a:rPr lang="en-US" dirty="0" err="1" smtClean="0"/>
              <a:t>quaternions</a:t>
            </a:r>
            <a:r>
              <a:rPr lang="en-US" dirty="0" smtClean="0"/>
              <a:t> is recommended.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Modeling(1)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Error modeling is just the choice of an optimal least squares cost function f(x).</a:t>
            </a:r>
          </a:p>
          <a:p>
            <a:r>
              <a:rPr lang="en-US" sz="2600" dirty="0" smtClean="0"/>
              <a:t>We use ML or MAP estimators in order to minimize the probability of the prediction errors.</a:t>
            </a:r>
          </a:p>
          <a:p>
            <a:r>
              <a:rPr lang="en-US" sz="2600" dirty="0" smtClean="0"/>
              <a:t>Treating the observations’ distributions as Gaussians can cause fitting problems for the model.</a:t>
            </a:r>
          </a:p>
          <a:p>
            <a:r>
              <a:rPr lang="en-US" sz="2600" dirty="0" smtClean="0"/>
              <a:t>It is critical to model the noise accurately and use proper noise distributions for a robust ML estimation.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Modeling(2)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Generally:</a:t>
            </a:r>
          </a:p>
          <a:p>
            <a:endParaRPr lang="en-US" dirty="0"/>
          </a:p>
          <a:p>
            <a:r>
              <a:rPr lang="en-US" dirty="0" smtClean="0"/>
              <a:t>But the above cost function is sensitive to non Gaussian noise. So the robust least square function is recommended:</a:t>
            </a:r>
          </a:p>
          <a:p>
            <a:endParaRPr lang="en-US" dirty="0" smtClean="0"/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Where </a:t>
            </a:r>
            <a:r>
              <a:rPr lang="el-GR" dirty="0" smtClean="0"/>
              <a:t>ρ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</a:t>
            </a:r>
            <a:r>
              <a:rPr lang="en-US" dirty="0" smtClean="0"/>
              <a:t>is a increasing function with </a:t>
            </a:r>
            <a:r>
              <a:rPr lang="el-GR" dirty="0" smtClean="0"/>
              <a:t>ρ</a:t>
            </a:r>
            <a:r>
              <a:rPr lang="en-US" baseline="-25000" dirty="0" err="1" smtClean="0"/>
              <a:t>i</a:t>
            </a:r>
            <a:r>
              <a:rPr lang="en-US" dirty="0" smtClean="0"/>
              <a:t>(0) and d</a:t>
            </a:r>
            <a:r>
              <a:rPr lang="el-GR" dirty="0" smtClean="0"/>
              <a:t>ρ</a:t>
            </a:r>
            <a:r>
              <a:rPr lang="en-US" baseline="-25000" dirty="0" err="1" smtClean="0"/>
              <a:t>i</a:t>
            </a:r>
            <a:r>
              <a:rPr lang="en-US" dirty="0" smtClean="0"/>
              <a:t>(0)=1.</a:t>
            </a:r>
            <a:endParaRPr lang="en-US" dirty="0" smtClean="0"/>
          </a:p>
          <a:p>
            <a:r>
              <a:rPr lang="en-US" dirty="0" smtClean="0"/>
              <a:t>For implicit observation- constraining models techniques as the nuisance parameters and reduction are used</a:t>
            </a:r>
          </a:p>
          <a:p>
            <a:endParaRPr lang="en-US" dirty="0" smtClean="0"/>
          </a:p>
          <a:p>
            <a:endParaRPr lang="en-US" dirty="0"/>
          </a:p>
          <a:p>
            <a:endParaRPr lang="el-GR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4" y="1916832"/>
            <a:ext cx="2992332" cy="720080"/>
          </a:xfrm>
          <a:prstGeom prst="rect">
            <a:avLst/>
          </a:prstGeom>
          <a:noFill/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056" y="1988840"/>
            <a:ext cx="2448272" cy="404673"/>
          </a:xfrm>
          <a:prstGeom prst="rect">
            <a:avLst/>
          </a:prstGeom>
          <a:noFill/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3728" y="3429000"/>
            <a:ext cx="4202466" cy="792088"/>
          </a:xfrm>
          <a:prstGeom prst="rect">
            <a:avLst/>
          </a:prstGeom>
          <a:noFill/>
        </p:spPr>
      </p:pic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76470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Numerical Optimization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Minimizing a real cost function f(x) is a too complicated task. So an approximation to a local model is needed. </a:t>
            </a:r>
          </a:p>
          <a:p>
            <a:r>
              <a:rPr lang="en-US" dirty="0" smtClean="0"/>
              <a:t>Second order methods are used. And by using the Newton’s method fast convergence is possible.</a:t>
            </a:r>
          </a:p>
          <a:p>
            <a:r>
              <a:rPr lang="en-US" dirty="0" smtClean="0"/>
              <a:t>For more efficiency also the Gauss-Newton approximation is used. (</a:t>
            </a:r>
            <a:r>
              <a:rPr lang="en-US" dirty="0" err="1" smtClean="0"/>
              <a:t>Robustified</a:t>
            </a:r>
            <a:r>
              <a:rPr lang="en-US" dirty="0" smtClean="0"/>
              <a:t> GNA for radial cost functions).</a:t>
            </a:r>
          </a:p>
          <a:p>
            <a:r>
              <a:rPr lang="en-US" dirty="0" smtClean="0"/>
              <a:t>Using the Sequential </a:t>
            </a:r>
            <a:r>
              <a:rPr lang="en-US" dirty="0" err="1" smtClean="0"/>
              <a:t>Quandratic</a:t>
            </a:r>
            <a:r>
              <a:rPr lang="en-US" dirty="0" smtClean="0"/>
              <a:t> Programming step is helpful for constraints.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Structure(1)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model the bundle problem as a graph.</a:t>
            </a:r>
          </a:p>
          <a:p>
            <a:r>
              <a:rPr lang="en-US" dirty="0" smtClean="0"/>
              <a:t>The measurement network can be described by the </a:t>
            </a:r>
            <a:r>
              <a:rPr lang="en-US" b="1" dirty="0" smtClean="0"/>
              <a:t>network graph</a:t>
            </a:r>
            <a:r>
              <a:rPr lang="en-US" dirty="0" smtClean="0"/>
              <a:t> and the </a:t>
            </a:r>
            <a:r>
              <a:rPr lang="en-US" b="1" dirty="0" smtClean="0"/>
              <a:t>parameter connection graph</a:t>
            </a:r>
            <a:r>
              <a:rPr lang="en-US" dirty="0" smtClean="0"/>
              <a:t> shows the relations between the parameters and the features.</a:t>
            </a:r>
          </a:p>
          <a:p>
            <a:r>
              <a:rPr lang="en-US" dirty="0" smtClean="0"/>
              <a:t>All bundle methods deal with the scarcity of the J matrix and some advance methods, also with the H matrix.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1006</Words>
  <Application>Microsoft Office PowerPoint</Application>
  <PresentationFormat>Προβολή στην οθόνη (4:3)</PresentationFormat>
  <Paragraphs>88</Paragraphs>
  <Slides>18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Θέμα του Office</vt:lpstr>
      <vt:lpstr>Bundle Adjustment   A Modern  Synthesis</vt:lpstr>
      <vt:lpstr>The Bundle Adjustment Problem</vt:lpstr>
      <vt:lpstr>Bundle Adjustment in Roobotics</vt:lpstr>
      <vt:lpstr>Overview of the problem</vt:lpstr>
      <vt:lpstr>Projection Model and Problem Parameterization</vt:lpstr>
      <vt:lpstr>Error Modeling(1)</vt:lpstr>
      <vt:lpstr>Error Modeling(2)</vt:lpstr>
      <vt:lpstr>Numerical Optimization</vt:lpstr>
      <vt:lpstr>Network Structure(1)</vt:lpstr>
      <vt:lpstr>Network Structure(2)</vt:lpstr>
      <vt:lpstr>1. Second Order Adjustment Methods</vt:lpstr>
      <vt:lpstr>2. First Order Adjustment Methods</vt:lpstr>
      <vt:lpstr>3. Updating and Recursion</vt:lpstr>
      <vt:lpstr>Gauge Freedom</vt:lpstr>
      <vt:lpstr>Quality Control (1)</vt:lpstr>
      <vt:lpstr>Quality Control (2)</vt:lpstr>
      <vt:lpstr>Model Selection</vt:lpstr>
      <vt:lpstr>Any 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Bundle Adjustment   A Modern  Synthesis</dc:title>
  <dc:creator>Mariosx</dc:creator>
  <cp:lastModifiedBy>Mariosx</cp:lastModifiedBy>
  <cp:revision>64</cp:revision>
  <dcterms:created xsi:type="dcterms:W3CDTF">2015-11-04T23:04:17Z</dcterms:created>
  <dcterms:modified xsi:type="dcterms:W3CDTF">2015-11-05T09:39:43Z</dcterms:modified>
</cp:coreProperties>
</file>