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4"/>
  </p:notesMasterIdLst>
  <p:handoutMasterIdLst>
    <p:handoutMasterId r:id="rId25"/>
  </p:handoutMasterIdLst>
  <p:sldIdLst>
    <p:sldId id="267" r:id="rId2"/>
    <p:sldId id="396" r:id="rId3"/>
    <p:sldId id="407" r:id="rId4"/>
    <p:sldId id="397" r:id="rId5"/>
    <p:sldId id="398" r:id="rId6"/>
    <p:sldId id="399" r:id="rId7"/>
    <p:sldId id="400" r:id="rId8"/>
    <p:sldId id="401" r:id="rId9"/>
    <p:sldId id="402" r:id="rId10"/>
    <p:sldId id="403" r:id="rId11"/>
    <p:sldId id="404" r:id="rId12"/>
    <p:sldId id="405" r:id="rId13"/>
    <p:sldId id="408" r:id="rId14"/>
    <p:sldId id="416" r:id="rId15"/>
    <p:sldId id="414" r:id="rId16"/>
    <p:sldId id="411" r:id="rId17"/>
    <p:sldId id="415" r:id="rId18"/>
    <p:sldId id="410" r:id="rId19"/>
    <p:sldId id="409" r:id="rId20"/>
    <p:sldId id="412" r:id="rId21"/>
    <p:sldId id="413" r:id="rId22"/>
    <p:sldId id="395" r:id="rId23"/>
  </p:sldIdLst>
  <p:sldSz cx="9144000" cy="6858000" type="screen4x3"/>
  <p:notesSz cx="6845300" cy="93964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001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54" autoAdjust="0"/>
  </p:normalViewPr>
  <p:slideViewPr>
    <p:cSldViewPr>
      <p:cViewPr>
        <p:scale>
          <a:sx n="100" d="100"/>
          <a:sy n="100" d="100"/>
        </p:scale>
        <p:origin x="-1784" y="-232"/>
      </p:cViewPr>
      <p:guideLst>
        <p:guide orient="horz" pos="1632"/>
        <p:guide pos="5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-3720" y="-104"/>
      </p:cViewPr>
      <p:guideLst>
        <p:guide orient="horz" pos="2959"/>
        <p:guide pos="215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4" tIns="46146" rIns="92294" bIns="46146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4" tIns="46146" rIns="92294" bIns="46146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8100"/>
            <a:ext cx="296703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4" tIns="46146" rIns="92294" bIns="46146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8100"/>
            <a:ext cx="2967037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4" tIns="46146" rIns="92294" bIns="46146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6950AA0A-3C1F-3143-A516-F7AE715CA1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7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7" tIns="45754" rIns="91507" bIns="45754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6675" y="0"/>
            <a:ext cx="296703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7" tIns="45754" rIns="91507" bIns="45754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6325" y="706438"/>
            <a:ext cx="4697413" cy="3522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464050"/>
            <a:ext cx="5476875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7" tIns="45754" rIns="91507" bIns="457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7" tIns="45754" rIns="91507" bIns="45754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6675" y="8926513"/>
            <a:ext cx="2967038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7" tIns="45754" rIns="91507" bIns="45754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9ED33BFB-2E20-704E-BF4A-CD4AA7DE63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857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33BFB-2E20-704E-BF4A-CD4AA7DE638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94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in logo center u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2" t="19167" r="26864" b="44445"/>
          <a:stretch/>
        </p:blipFill>
        <p:spPr>
          <a:xfrm>
            <a:off x="533400" y="685800"/>
            <a:ext cx="2895600" cy="1693410"/>
          </a:xfrm>
          <a:prstGeom prst="rect">
            <a:avLst/>
          </a:prstGeom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810000"/>
            <a:ext cx="7772400" cy="685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48200"/>
            <a:ext cx="6400800" cy="990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31BED78-F2B8-F04C-B998-2775243C834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34000" y="685800"/>
            <a:ext cx="3293824" cy="172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49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55503-B0CA-8E47-8DE0-6D74F095E2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65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D2928C-211E-3347-B75F-E6B2CDB35B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77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295400"/>
            <a:ext cx="3810000" cy="5029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95400"/>
            <a:ext cx="3810000" cy="5029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8B001E-6F37-974C-AED7-68DD81FFB8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7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5588A3-D623-4541-B43D-BE0C520572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10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A10048-B981-E845-85CE-5E9B347A75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05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5749BF-5ED8-AE4F-BD7F-8D4AEA4D2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81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040188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4041775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35C97F-B2A9-454A-9925-22DBA2437A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2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F6B00-FA98-E64D-8F03-4FF6798949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27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ADB054-1C73-D142-827D-774F37D40F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10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5A74A2-5BB5-B943-BB2B-A22EE5841B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49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A64F9F-847E-AE44-A549-255D8366F2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69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orizontal linear logo.png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" t="84921" r="68860" b="3175"/>
          <a:stretch/>
        </p:blipFill>
        <p:spPr>
          <a:xfrm>
            <a:off x="76201" y="6125182"/>
            <a:ext cx="2057400" cy="656618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9BD78A-D26C-124A-9219-B8370F2CC11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1113" y="1143000"/>
            <a:ext cx="8478837" cy="0"/>
          </a:xfrm>
          <a:prstGeom prst="line">
            <a:avLst/>
          </a:prstGeom>
          <a:ln>
            <a:solidFill>
              <a:srgbClr val="8F001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>
              <a:ln>
                <a:solidFill>
                  <a:srgbClr val="8F0011"/>
                </a:solidFill>
              </a:ln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75000"/>
        </a:spcBef>
        <a:spcAft>
          <a:spcPct val="0"/>
        </a:spcAft>
        <a:buFont typeface="Wingdings" charset="0"/>
        <a:defRPr sz="2000" b="1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514350" indent="-17303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801688" indent="-17303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ＭＳ Ｐゴシック" charset="0"/>
        </a:defRPr>
      </a:lvl3pPr>
      <a:lvl4pPr marL="1146175" indent="-1714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4pPr>
      <a:lvl5pPr marL="1484313" indent="-17621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</a:defRPr>
      </a:lvl5pPr>
      <a:lvl6pPr marL="1941513" indent="-176213" algn="l" rtl="0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6pPr>
      <a:lvl7pPr marL="2398713" indent="-176213" algn="l" rtl="0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7pPr>
      <a:lvl8pPr marL="2855913" indent="-176213" algn="l" rtl="0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8pPr>
      <a:lvl9pPr marL="3313113" indent="-176213" algn="l" rtl="0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gif"/><Relationship Id="rId3" Type="http://schemas.openxmlformats.org/officeDocument/2006/relationships/image" Target="../media/image41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20040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 Black" charset="0"/>
              </a:rPr>
              <a:t>Unscented </a:t>
            </a:r>
            <a:r>
              <a:rPr lang="en-US" dirty="0" err="1" smtClean="0">
                <a:latin typeface="Arial Black" charset="0"/>
              </a:rPr>
              <a:t>Kalman</a:t>
            </a:r>
            <a:r>
              <a:rPr lang="en-US" dirty="0" smtClean="0">
                <a:latin typeface="Arial Black" charset="0"/>
              </a:rPr>
              <a:t> Filter (UKF)</a:t>
            </a:r>
            <a:endParaRPr lang="en-US" dirty="0">
              <a:latin typeface="Arial Black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48200"/>
            <a:ext cx="6400800" cy="1524000"/>
          </a:xfrm>
        </p:spPr>
        <p:txBody>
          <a:bodyPr/>
          <a:lstStyle/>
          <a:p>
            <a:pPr marL="0" indent="0" eaLnBrk="1" hangingPunct="1"/>
            <a:r>
              <a:rPr lang="en-US" dirty="0" smtClean="0">
                <a:latin typeface="Arial" charset="0"/>
              </a:rPr>
              <a:t>CSCE 774 – Guest Lecture</a:t>
            </a:r>
          </a:p>
          <a:p>
            <a:pPr marL="0" indent="0" eaLnBrk="1" hangingPunct="1"/>
            <a:endParaRPr lang="en-US" sz="1400" dirty="0" smtClean="0">
              <a:latin typeface="Arial" charset="0"/>
            </a:endParaRPr>
          </a:p>
          <a:p>
            <a:pPr marL="0" indent="0" eaLnBrk="1" hangingPunct="1"/>
            <a:r>
              <a:rPr lang="en-US" sz="1400" dirty="0" smtClean="0">
                <a:latin typeface="Arial" charset="0"/>
              </a:rPr>
              <a:t>Dr</a:t>
            </a:r>
            <a:r>
              <a:rPr lang="en-US" sz="1400" dirty="0">
                <a:latin typeface="Arial" charset="0"/>
              </a:rPr>
              <a:t>. </a:t>
            </a:r>
            <a:r>
              <a:rPr lang="en-US" sz="1400" dirty="0" smtClean="0">
                <a:latin typeface="Arial" charset="0"/>
              </a:rPr>
              <a:t>Gabriel Terejanu</a:t>
            </a:r>
          </a:p>
          <a:p>
            <a:pPr marL="0" indent="0" eaLnBrk="1" hangingPunct="1"/>
            <a:r>
              <a:rPr lang="en-US" sz="1400" dirty="0" smtClean="0">
                <a:latin typeface="Arial" charset="0"/>
              </a:rPr>
              <a:t>Fall 2015</a:t>
            </a:r>
            <a:endParaRPr lang="en-US" sz="1400" dirty="0">
              <a:latin typeface="Arial" charset="0"/>
            </a:endParaRPr>
          </a:p>
          <a:p>
            <a:pPr marL="0" indent="0" eaLnBrk="1" hangingPunct="1"/>
            <a:endParaRPr lang="en-US" sz="1400" dirty="0">
              <a:latin typeface="Arial" charset="0"/>
            </a:endParaRPr>
          </a:p>
          <a:p>
            <a:pPr marL="0" indent="0"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Sigma Points Selection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88A3-D623-4541-B43D-BE0C5205723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0600"/>
            <a:ext cx="9144000" cy="3216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384800"/>
            <a:ext cx="7493000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6146800"/>
            <a:ext cx="2451100" cy="482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3279" y="1378803"/>
            <a:ext cx="7922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igma </a:t>
            </a:r>
            <a:r>
              <a:rPr lang="en-US" dirty="0"/>
              <a:t>points are selected to capture the first and the second order moments of the </a:t>
            </a:r>
            <a:r>
              <a:rPr lang="en-US" dirty="0" smtClean="0"/>
              <a:t>prior distribution.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650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88A3-D623-4541-B43D-BE0C5205723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05000"/>
            <a:ext cx="8420100" cy="4512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743200"/>
            <a:ext cx="4648200" cy="342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124200"/>
            <a:ext cx="5969000" cy="383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861054"/>
            <a:ext cx="3124200" cy="4061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00" y="4876800"/>
            <a:ext cx="9144000" cy="188747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81000" y="2590800"/>
            <a:ext cx="29718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1000" y="3733800"/>
            <a:ext cx="29718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4495800"/>
            <a:ext cx="29718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1000" y="1828800"/>
            <a:ext cx="29718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783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UKF #1 - Propagate </a:t>
            </a:r>
            <a:r>
              <a:rPr lang="en-US" dirty="0"/>
              <a:t>sigma-points through process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88A3-D623-4541-B43D-BE0C5205723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71600"/>
            <a:ext cx="6296025" cy="28956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172200" y="3886200"/>
            <a:ext cx="2679700" cy="2768600"/>
            <a:chOff x="4191000" y="2743200"/>
            <a:chExt cx="4051300" cy="3835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91000" y="2743200"/>
              <a:ext cx="4051300" cy="38354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324600" y="2743200"/>
              <a:ext cx="137160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1295400"/>
            <a:ext cx="129664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66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UKF #2/#3 – Propagate through measurement model &amp; Data Assimilation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88A3-D623-4541-B43D-BE0C5205723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371600"/>
            <a:ext cx="2707287" cy="533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676400"/>
            <a:ext cx="601144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96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UKF - Summary</a:t>
            </a:r>
            <a:endParaRPr lang="en-US" dirty="0"/>
          </a:p>
        </p:txBody>
      </p:sp>
      <p:sp>
        <p:nvSpPr>
          <p:cNvPr id="5" name="Line 3635"/>
          <p:cNvSpPr>
            <a:spLocks noChangeShapeType="1"/>
          </p:cNvSpPr>
          <p:nvPr/>
        </p:nvSpPr>
        <p:spPr bwMode="auto">
          <a:xfrm>
            <a:off x="2209800" y="2057402"/>
            <a:ext cx="3733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" name="Group 3590"/>
          <p:cNvGrpSpPr>
            <a:grpSpLocks/>
          </p:cNvGrpSpPr>
          <p:nvPr/>
        </p:nvGrpSpPr>
        <p:grpSpPr bwMode="auto">
          <a:xfrm rot="1656012">
            <a:off x="826606" y="1094646"/>
            <a:ext cx="1066800" cy="2514600"/>
            <a:chOff x="624" y="624"/>
            <a:chExt cx="672" cy="1584"/>
          </a:xfrm>
        </p:grpSpPr>
        <p:sp>
          <p:nvSpPr>
            <p:cNvPr id="7" name="Oval 3591"/>
            <p:cNvSpPr>
              <a:spLocks noChangeArrowheads="1"/>
            </p:cNvSpPr>
            <p:nvPr/>
          </p:nvSpPr>
          <p:spPr bwMode="auto">
            <a:xfrm>
              <a:off x="720" y="768"/>
              <a:ext cx="480" cy="1296"/>
            </a:xfrm>
            <a:prstGeom prst="ellips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3592"/>
            <p:cNvSpPr>
              <a:spLocks noChangeShapeType="1"/>
            </p:cNvSpPr>
            <p:nvPr/>
          </p:nvSpPr>
          <p:spPr bwMode="auto">
            <a:xfrm flipV="1">
              <a:off x="960" y="624"/>
              <a:ext cx="0" cy="1584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3593"/>
            <p:cNvSpPr>
              <a:spLocks noChangeShapeType="1"/>
            </p:cNvSpPr>
            <p:nvPr/>
          </p:nvSpPr>
          <p:spPr bwMode="auto">
            <a:xfrm>
              <a:off x="624" y="1440"/>
              <a:ext cx="672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3594"/>
            <p:cNvSpPr>
              <a:spLocks noChangeArrowheads="1"/>
            </p:cNvSpPr>
            <p:nvPr/>
          </p:nvSpPr>
          <p:spPr bwMode="auto">
            <a:xfrm>
              <a:off x="933" y="141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3595"/>
            <p:cNvSpPr>
              <a:spLocks noChangeArrowheads="1"/>
            </p:cNvSpPr>
            <p:nvPr/>
          </p:nvSpPr>
          <p:spPr bwMode="auto">
            <a:xfrm>
              <a:off x="936" y="106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3596"/>
            <p:cNvSpPr>
              <a:spLocks noChangeArrowheads="1"/>
            </p:cNvSpPr>
            <p:nvPr/>
          </p:nvSpPr>
          <p:spPr bwMode="auto">
            <a:xfrm>
              <a:off x="780" y="141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3597"/>
            <p:cNvSpPr>
              <a:spLocks noChangeArrowheads="1"/>
            </p:cNvSpPr>
            <p:nvPr/>
          </p:nvSpPr>
          <p:spPr bwMode="auto">
            <a:xfrm>
              <a:off x="933" y="174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3598"/>
            <p:cNvSpPr>
              <a:spLocks noChangeArrowheads="1"/>
            </p:cNvSpPr>
            <p:nvPr/>
          </p:nvSpPr>
          <p:spPr bwMode="auto">
            <a:xfrm>
              <a:off x="1071" y="1419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Oval 3599"/>
          <p:cNvSpPr>
            <a:spLocks noChangeArrowheads="1"/>
          </p:cNvSpPr>
          <p:nvPr/>
        </p:nvSpPr>
        <p:spPr bwMode="auto">
          <a:xfrm rot="19442353">
            <a:off x="6750995" y="1366838"/>
            <a:ext cx="760413" cy="1901825"/>
          </a:xfrm>
          <a:prstGeom prst="ellips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3601"/>
          <p:cNvSpPr>
            <a:spLocks noChangeArrowheads="1"/>
          </p:cNvSpPr>
          <p:nvPr/>
        </p:nvSpPr>
        <p:spPr bwMode="auto">
          <a:xfrm>
            <a:off x="7181208" y="29352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3602"/>
          <p:cNvSpPr>
            <a:spLocks noChangeArrowheads="1"/>
          </p:cNvSpPr>
          <p:nvPr/>
        </p:nvSpPr>
        <p:spPr bwMode="auto">
          <a:xfrm>
            <a:off x="6919270" y="1295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3603"/>
          <p:cNvSpPr>
            <a:spLocks noChangeArrowheads="1"/>
          </p:cNvSpPr>
          <p:nvPr/>
        </p:nvSpPr>
        <p:spPr bwMode="auto">
          <a:xfrm>
            <a:off x="8076558" y="228441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3604"/>
          <p:cNvSpPr>
            <a:spLocks noChangeArrowheads="1"/>
          </p:cNvSpPr>
          <p:nvPr/>
        </p:nvSpPr>
        <p:spPr bwMode="auto">
          <a:xfrm>
            <a:off x="6220770" y="16795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3605"/>
          <p:cNvSpPr>
            <a:spLocks noChangeArrowheads="1"/>
          </p:cNvSpPr>
          <p:nvPr/>
        </p:nvSpPr>
        <p:spPr bwMode="auto">
          <a:xfrm rot="18461569">
            <a:off x="6799414" y="1296194"/>
            <a:ext cx="815975" cy="1985963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3615"/>
          <p:cNvSpPr txBox="1">
            <a:spLocks noChangeArrowheads="1"/>
          </p:cNvSpPr>
          <p:nvPr/>
        </p:nvSpPr>
        <p:spPr bwMode="auto">
          <a:xfrm>
            <a:off x="6068370" y="2819400"/>
            <a:ext cx="10414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003399"/>
                </a:solidFill>
              </a:rPr>
              <a:t>true </a:t>
            </a:r>
          </a:p>
          <a:p>
            <a:pPr algn="ctr"/>
            <a:r>
              <a:rPr lang="en-US" sz="1400">
                <a:solidFill>
                  <a:srgbClr val="003399"/>
                </a:solidFill>
              </a:rPr>
              <a:t>mean and</a:t>
            </a:r>
          </a:p>
          <a:p>
            <a:pPr algn="ctr"/>
            <a:r>
              <a:rPr lang="en-US" sz="1400">
                <a:solidFill>
                  <a:srgbClr val="003399"/>
                </a:solidFill>
              </a:rPr>
              <a:t>covariance</a:t>
            </a:r>
          </a:p>
        </p:txBody>
      </p:sp>
      <p:sp>
        <p:nvSpPr>
          <p:cNvPr id="22" name="Text Box 3616"/>
          <p:cNvSpPr txBox="1">
            <a:spLocks noChangeArrowheads="1"/>
          </p:cNvSpPr>
          <p:nvPr/>
        </p:nvSpPr>
        <p:spPr bwMode="auto">
          <a:xfrm>
            <a:off x="7744770" y="2971800"/>
            <a:ext cx="10414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339933"/>
                </a:solidFill>
              </a:rPr>
              <a:t>predicted</a:t>
            </a:r>
          </a:p>
          <a:p>
            <a:pPr algn="ctr"/>
            <a:r>
              <a:rPr lang="en-US" sz="1400">
                <a:solidFill>
                  <a:srgbClr val="339933"/>
                </a:solidFill>
              </a:rPr>
              <a:t>mean and</a:t>
            </a:r>
          </a:p>
          <a:p>
            <a:pPr algn="ctr"/>
            <a:r>
              <a:rPr lang="en-US" sz="1400">
                <a:solidFill>
                  <a:srgbClr val="339933"/>
                </a:solidFill>
              </a:rPr>
              <a:t>covariance</a:t>
            </a:r>
          </a:p>
        </p:txBody>
      </p:sp>
      <p:sp>
        <p:nvSpPr>
          <p:cNvPr id="23" name="Oval 3617"/>
          <p:cNvSpPr>
            <a:spLocks noChangeArrowheads="1"/>
          </p:cNvSpPr>
          <p:nvPr/>
        </p:nvSpPr>
        <p:spPr bwMode="auto">
          <a:xfrm rot="21032260">
            <a:off x="7135170" y="2228850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3618"/>
          <p:cNvSpPr>
            <a:spLocks noChangeArrowheads="1"/>
          </p:cNvSpPr>
          <p:nvPr/>
        </p:nvSpPr>
        <p:spPr bwMode="auto">
          <a:xfrm>
            <a:off x="7135170" y="2362200"/>
            <a:ext cx="76200" cy="76200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3619"/>
          <p:cNvSpPr txBox="1">
            <a:spLocks noChangeArrowheads="1"/>
          </p:cNvSpPr>
          <p:nvPr/>
        </p:nvSpPr>
        <p:spPr bwMode="auto">
          <a:xfrm>
            <a:off x="1055206" y="1219200"/>
            <a:ext cx="538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339933"/>
                </a:solidFill>
              </a:rPr>
              <a:t>prior</a:t>
            </a:r>
          </a:p>
        </p:txBody>
      </p:sp>
      <p:pic>
        <p:nvPicPr>
          <p:cNvPr id="26" name="Picture 363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905001"/>
            <a:ext cx="48577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Oval 3600"/>
          <p:cNvSpPr>
            <a:spLocks noChangeArrowheads="1"/>
          </p:cNvSpPr>
          <p:nvPr/>
        </p:nvSpPr>
        <p:spPr bwMode="auto">
          <a:xfrm>
            <a:off x="6784333" y="23574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744"/>
          <p:cNvSpPr>
            <a:spLocks noChangeShapeType="1"/>
          </p:cNvSpPr>
          <p:nvPr/>
        </p:nvSpPr>
        <p:spPr bwMode="auto">
          <a:xfrm>
            <a:off x="5918200" y="6043614"/>
            <a:ext cx="268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Line 751"/>
          <p:cNvSpPr>
            <a:spLocks noChangeShapeType="1"/>
          </p:cNvSpPr>
          <p:nvPr/>
        </p:nvSpPr>
        <p:spPr bwMode="auto">
          <a:xfrm>
            <a:off x="7735888" y="4456114"/>
            <a:ext cx="0" cy="19050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Freeform 752"/>
          <p:cNvSpPr>
            <a:spLocks/>
          </p:cNvSpPr>
          <p:nvPr/>
        </p:nvSpPr>
        <p:spPr bwMode="auto">
          <a:xfrm>
            <a:off x="5918200" y="5091114"/>
            <a:ext cx="2336800" cy="952500"/>
          </a:xfrm>
          <a:custGeom>
            <a:avLst/>
            <a:gdLst/>
            <a:ahLst/>
            <a:cxnLst>
              <a:cxn ang="0">
                <a:pos x="0" y="576"/>
              </a:cxn>
              <a:cxn ang="0">
                <a:pos x="336" y="432"/>
              </a:cxn>
              <a:cxn ang="0">
                <a:pos x="624" y="0"/>
              </a:cxn>
              <a:cxn ang="0">
                <a:pos x="960" y="432"/>
              </a:cxn>
              <a:cxn ang="0">
                <a:pos x="1296" y="576"/>
              </a:cxn>
            </a:cxnLst>
            <a:rect l="0" t="0" r="r" b="b"/>
            <a:pathLst>
              <a:path w="1296" h="576">
                <a:moveTo>
                  <a:pt x="0" y="576"/>
                </a:moveTo>
                <a:cubicBezTo>
                  <a:pt x="116" y="552"/>
                  <a:pt x="232" y="528"/>
                  <a:pt x="336" y="432"/>
                </a:cubicBezTo>
                <a:cubicBezTo>
                  <a:pt x="440" y="336"/>
                  <a:pt x="520" y="0"/>
                  <a:pt x="624" y="0"/>
                </a:cubicBezTo>
                <a:cubicBezTo>
                  <a:pt x="728" y="0"/>
                  <a:pt x="848" y="336"/>
                  <a:pt x="960" y="432"/>
                </a:cubicBezTo>
                <a:cubicBezTo>
                  <a:pt x="1072" y="528"/>
                  <a:pt x="1184" y="552"/>
                  <a:pt x="1296" y="576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Freeform 753"/>
          <p:cNvSpPr>
            <a:spLocks/>
          </p:cNvSpPr>
          <p:nvPr/>
        </p:nvSpPr>
        <p:spPr bwMode="auto">
          <a:xfrm>
            <a:off x="6870700" y="4694239"/>
            <a:ext cx="1816100" cy="1349375"/>
          </a:xfrm>
          <a:custGeom>
            <a:avLst/>
            <a:gdLst/>
            <a:ahLst/>
            <a:cxnLst>
              <a:cxn ang="0">
                <a:pos x="0" y="816"/>
              </a:cxn>
              <a:cxn ang="0">
                <a:pos x="288" y="672"/>
              </a:cxn>
              <a:cxn ang="0">
                <a:pos x="480" y="0"/>
              </a:cxn>
              <a:cxn ang="0">
                <a:pos x="720" y="672"/>
              </a:cxn>
              <a:cxn ang="0">
                <a:pos x="1008" y="816"/>
              </a:cxn>
            </a:cxnLst>
            <a:rect l="0" t="0" r="r" b="b"/>
            <a:pathLst>
              <a:path w="1008" h="816">
                <a:moveTo>
                  <a:pt x="0" y="816"/>
                </a:moveTo>
                <a:cubicBezTo>
                  <a:pt x="104" y="812"/>
                  <a:pt x="208" y="808"/>
                  <a:pt x="288" y="672"/>
                </a:cubicBezTo>
                <a:cubicBezTo>
                  <a:pt x="368" y="536"/>
                  <a:pt x="408" y="0"/>
                  <a:pt x="480" y="0"/>
                </a:cubicBezTo>
                <a:cubicBezTo>
                  <a:pt x="552" y="0"/>
                  <a:pt x="632" y="536"/>
                  <a:pt x="720" y="672"/>
                </a:cubicBezTo>
                <a:cubicBezTo>
                  <a:pt x="808" y="808"/>
                  <a:pt x="908" y="812"/>
                  <a:pt x="1008" y="816"/>
                </a:cubicBezTo>
              </a:path>
            </a:pathLst>
          </a:custGeom>
          <a:noFill/>
          <a:ln w="38100">
            <a:solidFill>
              <a:srgbClr val="00B0F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Line 754"/>
          <p:cNvSpPr>
            <a:spLocks noChangeShapeType="1"/>
          </p:cNvSpPr>
          <p:nvPr/>
        </p:nvSpPr>
        <p:spPr bwMode="auto">
          <a:xfrm>
            <a:off x="7043738" y="4456114"/>
            <a:ext cx="0" cy="1905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Oval 757"/>
          <p:cNvSpPr>
            <a:spLocks noChangeArrowheads="1"/>
          </p:cNvSpPr>
          <p:nvPr/>
        </p:nvSpPr>
        <p:spPr bwMode="auto">
          <a:xfrm>
            <a:off x="7821613" y="6010276"/>
            <a:ext cx="87312" cy="793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758"/>
          <p:cNvSpPr>
            <a:spLocks noChangeArrowheads="1"/>
          </p:cNvSpPr>
          <p:nvPr/>
        </p:nvSpPr>
        <p:spPr bwMode="auto">
          <a:xfrm>
            <a:off x="7302500" y="6003926"/>
            <a:ext cx="87313" cy="793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759"/>
          <p:cNvSpPr>
            <a:spLocks noChangeArrowheads="1"/>
          </p:cNvSpPr>
          <p:nvPr/>
        </p:nvSpPr>
        <p:spPr bwMode="auto">
          <a:xfrm>
            <a:off x="6178550" y="6010276"/>
            <a:ext cx="85725" cy="793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760"/>
          <p:cNvSpPr>
            <a:spLocks noChangeArrowheads="1"/>
          </p:cNvSpPr>
          <p:nvPr/>
        </p:nvSpPr>
        <p:spPr bwMode="auto">
          <a:xfrm>
            <a:off x="6697663" y="6003926"/>
            <a:ext cx="85725" cy="793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761"/>
          <p:cNvSpPr>
            <a:spLocks noChangeArrowheads="1"/>
          </p:cNvSpPr>
          <p:nvPr/>
        </p:nvSpPr>
        <p:spPr bwMode="auto">
          <a:xfrm>
            <a:off x="6351588" y="6010276"/>
            <a:ext cx="85725" cy="793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 Box 764"/>
          <p:cNvSpPr txBox="1">
            <a:spLocks noChangeArrowheads="1"/>
          </p:cNvSpPr>
          <p:nvPr/>
        </p:nvSpPr>
        <p:spPr bwMode="auto">
          <a:xfrm>
            <a:off x="6046788" y="6340476"/>
            <a:ext cx="12668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339933"/>
                </a:solidFill>
              </a:rPr>
              <a:t>predicted</a:t>
            </a:r>
          </a:p>
          <a:p>
            <a:pPr algn="ctr"/>
            <a:r>
              <a:rPr lang="en-US" sz="1400">
                <a:solidFill>
                  <a:srgbClr val="339933"/>
                </a:solidFill>
              </a:rPr>
              <a:t>measurement</a:t>
            </a:r>
          </a:p>
        </p:txBody>
      </p:sp>
      <p:sp>
        <p:nvSpPr>
          <p:cNvPr id="39" name="Text Box 768"/>
          <p:cNvSpPr txBox="1">
            <a:spLocks noChangeArrowheads="1"/>
          </p:cNvSpPr>
          <p:nvPr/>
        </p:nvSpPr>
        <p:spPr bwMode="auto">
          <a:xfrm>
            <a:off x="7848600" y="6302375"/>
            <a:ext cx="7747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003399"/>
                </a:solidFill>
              </a:rPr>
              <a:t>sensor</a:t>
            </a:r>
          </a:p>
          <a:p>
            <a:pPr algn="ctr"/>
            <a:r>
              <a:rPr lang="en-US" sz="1400" dirty="0">
                <a:solidFill>
                  <a:srgbClr val="003399"/>
                </a:solidFill>
              </a:rPr>
              <a:t>reading</a:t>
            </a:r>
          </a:p>
        </p:txBody>
      </p:sp>
      <p:sp>
        <p:nvSpPr>
          <p:cNvPr id="40" name="Oval 778"/>
          <p:cNvSpPr>
            <a:spLocks noChangeArrowheads="1"/>
          </p:cNvSpPr>
          <p:nvPr/>
        </p:nvSpPr>
        <p:spPr bwMode="auto">
          <a:xfrm rot="19442353">
            <a:off x="1271439" y="3904386"/>
            <a:ext cx="760412" cy="1901825"/>
          </a:xfrm>
          <a:prstGeom prst="ellips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784"/>
          <p:cNvSpPr>
            <a:spLocks noChangeArrowheads="1"/>
          </p:cNvSpPr>
          <p:nvPr/>
        </p:nvSpPr>
        <p:spPr bwMode="auto">
          <a:xfrm rot="19393072">
            <a:off x="1380976" y="3986936"/>
            <a:ext cx="674688" cy="1782762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 Box 785"/>
          <p:cNvSpPr txBox="1">
            <a:spLocks noChangeArrowheads="1"/>
          </p:cNvSpPr>
          <p:nvPr/>
        </p:nvSpPr>
        <p:spPr bwMode="auto">
          <a:xfrm>
            <a:off x="588814" y="5356948"/>
            <a:ext cx="10414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003399"/>
                </a:solidFill>
              </a:rPr>
              <a:t>true </a:t>
            </a:r>
          </a:p>
          <a:p>
            <a:pPr algn="ctr"/>
            <a:r>
              <a:rPr lang="en-US" sz="1400" dirty="0">
                <a:solidFill>
                  <a:srgbClr val="003399"/>
                </a:solidFill>
              </a:rPr>
              <a:t>mean and</a:t>
            </a:r>
          </a:p>
          <a:p>
            <a:pPr algn="ctr"/>
            <a:r>
              <a:rPr lang="en-US" sz="1400" dirty="0">
                <a:solidFill>
                  <a:srgbClr val="003399"/>
                </a:solidFill>
              </a:rPr>
              <a:t>covariance</a:t>
            </a:r>
          </a:p>
        </p:txBody>
      </p:sp>
      <p:sp>
        <p:nvSpPr>
          <p:cNvPr id="43" name="Text Box 786"/>
          <p:cNvSpPr txBox="1">
            <a:spLocks noChangeArrowheads="1"/>
          </p:cNvSpPr>
          <p:nvPr/>
        </p:nvSpPr>
        <p:spPr bwMode="auto">
          <a:xfrm>
            <a:off x="2236639" y="5395048"/>
            <a:ext cx="10414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339933"/>
                </a:solidFill>
              </a:rPr>
              <a:t>estimated</a:t>
            </a:r>
          </a:p>
          <a:p>
            <a:pPr algn="ctr"/>
            <a:r>
              <a:rPr lang="en-US" sz="1400">
                <a:solidFill>
                  <a:srgbClr val="339933"/>
                </a:solidFill>
              </a:rPr>
              <a:t>mean and</a:t>
            </a:r>
          </a:p>
          <a:p>
            <a:pPr algn="ctr"/>
            <a:r>
              <a:rPr lang="en-US" sz="1400">
                <a:solidFill>
                  <a:srgbClr val="339933"/>
                </a:solidFill>
              </a:rPr>
              <a:t>covariance</a:t>
            </a:r>
          </a:p>
        </p:txBody>
      </p:sp>
      <p:sp>
        <p:nvSpPr>
          <p:cNvPr id="44" name="Oval 787"/>
          <p:cNvSpPr>
            <a:spLocks noChangeArrowheads="1"/>
          </p:cNvSpPr>
          <p:nvPr/>
        </p:nvSpPr>
        <p:spPr bwMode="auto">
          <a:xfrm rot="427501">
            <a:off x="1655614" y="4823548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788"/>
          <p:cNvSpPr>
            <a:spLocks noChangeArrowheads="1"/>
          </p:cNvSpPr>
          <p:nvPr/>
        </p:nvSpPr>
        <p:spPr bwMode="auto">
          <a:xfrm>
            <a:off x="1655614" y="4899748"/>
            <a:ext cx="76200" cy="76200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789"/>
          <p:cNvSpPr>
            <a:spLocks noChangeShapeType="1"/>
          </p:cNvSpPr>
          <p:nvPr/>
        </p:nvSpPr>
        <p:spPr bwMode="auto">
          <a:xfrm flipH="1">
            <a:off x="7429499" y="3051176"/>
            <a:ext cx="38100" cy="13684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" name="Rectangle 790"/>
          <p:cNvSpPr>
            <a:spLocks noChangeArrowheads="1"/>
          </p:cNvSpPr>
          <p:nvPr/>
        </p:nvSpPr>
        <p:spPr bwMode="auto">
          <a:xfrm>
            <a:off x="7124700" y="3476626"/>
            <a:ext cx="696912" cy="463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8" name="Picture 79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1212" y="3535363"/>
            <a:ext cx="56515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Text Box 793"/>
          <p:cNvSpPr txBox="1">
            <a:spLocks noChangeArrowheads="1"/>
          </p:cNvSpPr>
          <p:nvPr/>
        </p:nvSpPr>
        <p:spPr bwMode="auto">
          <a:xfrm>
            <a:off x="2242989" y="4220298"/>
            <a:ext cx="873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339933"/>
                </a:solidFill>
              </a:rPr>
              <a:t>posterior</a:t>
            </a:r>
          </a:p>
        </p:txBody>
      </p:sp>
      <p:sp>
        <p:nvSpPr>
          <p:cNvPr id="50" name="Line 789"/>
          <p:cNvSpPr>
            <a:spLocks noChangeShapeType="1"/>
          </p:cNvSpPr>
          <p:nvPr/>
        </p:nvSpPr>
        <p:spPr bwMode="auto">
          <a:xfrm flipH="1" flipV="1">
            <a:off x="3429000" y="4648199"/>
            <a:ext cx="2819400" cy="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" name="Line 789"/>
          <p:cNvSpPr>
            <a:spLocks noChangeShapeType="1"/>
          </p:cNvSpPr>
          <p:nvPr/>
        </p:nvSpPr>
        <p:spPr bwMode="auto">
          <a:xfrm flipH="1" flipV="1">
            <a:off x="1981200" y="2943953"/>
            <a:ext cx="0" cy="114300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" name="Text Box 793"/>
          <p:cNvSpPr txBox="1">
            <a:spLocks noChangeArrowheads="1"/>
          </p:cNvSpPr>
          <p:nvPr/>
        </p:nvSpPr>
        <p:spPr bwMode="auto">
          <a:xfrm>
            <a:off x="4181557" y="4462047"/>
            <a:ext cx="1349216" cy="338554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Bayes</a:t>
            </a:r>
            <a:r>
              <a:rPr lang="en-US" sz="1600" b="1" dirty="0" smtClean="0">
                <a:solidFill>
                  <a:schemeClr val="tx1"/>
                </a:solidFill>
              </a:rPr>
              <a:t> Update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947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– Atmospheric Dispersion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88A3-D623-4541-B43D-BE0C5205723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06329" cy="4800600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sz="2000" b="0" dirty="0"/>
              <a:t>Atmospheric dispersion involves transport (advection) and diffusion of the species released into the atmosphere</a:t>
            </a:r>
          </a:p>
          <a:p>
            <a:pPr marL="0" indent="0"/>
            <a:r>
              <a:rPr lang="en-US" sz="2000" b="0" dirty="0"/>
              <a:t>Dispersion modeling uses mathematical formulations to characterize the atmospheric processes that disperse a pollutant emitted by a </a:t>
            </a:r>
            <a:r>
              <a:rPr lang="en-US" sz="2000" b="0" dirty="0" smtClean="0"/>
              <a:t>source</a:t>
            </a:r>
          </a:p>
          <a:p>
            <a:pPr marL="0" indent="0"/>
            <a:endParaRPr lang="en-US" sz="2000" b="0" dirty="0"/>
          </a:p>
          <a:p>
            <a:pPr marL="0" indent="0"/>
            <a:r>
              <a:rPr lang="en-US" sz="2000" b="0" dirty="0"/>
              <a:t>Chernobyl, Soviet Union, April, 26, 1986, radioactive particle plume estimated to </a:t>
            </a:r>
            <a:r>
              <a:rPr lang="en-US" sz="2000" b="0" dirty="0" smtClean="0"/>
              <a:t>be responsible </a:t>
            </a:r>
            <a:r>
              <a:rPr lang="en-US" sz="2000" b="0" dirty="0"/>
              <a:t>for 4000 extra deaths according to IAEA and WHO</a:t>
            </a:r>
          </a:p>
          <a:p>
            <a:pPr marL="114300" indent="0">
              <a:buNone/>
            </a:pPr>
            <a:endParaRPr lang="en-US" sz="2000" b="0" dirty="0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647" y="1648905"/>
            <a:ext cx="3937000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719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Results – Puff-based Dispersion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88A3-D623-4541-B43D-BE0C5205723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11316"/>
            <a:ext cx="8915400" cy="563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67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Puff Splitting and Merging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88A3-D623-4541-B43D-BE0C5205723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146948"/>
            <a:ext cx="4352710" cy="3491852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altLang="zh-CN" sz="1800" b="0" dirty="0">
                <a:latin typeface="Arial"/>
                <a:ea typeface="宋体" charset="0"/>
                <a:cs typeface="Arial"/>
              </a:rPr>
              <a:t>Dispersion over complex </a:t>
            </a:r>
            <a:r>
              <a:rPr lang="en-US" altLang="zh-CN" sz="1800" b="0" dirty="0" smtClean="0">
                <a:latin typeface="Arial"/>
                <a:ea typeface="宋体" charset="0"/>
                <a:cs typeface="Arial"/>
              </a:rPr>
              <a:t>terrains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altLang="zh-CN" sz="1800" b="0" dirty="0" smtClean="0">
                <a:latin typeface="Arial"/>
                <a:ea typeface="宋体" charset="0"/>
                <a:cs typeface="Arial"/>
              </a:rPr>
              <a:t>Puff </a:t>
            </a:r>
            <a:r>
              <a:rPr lang="en-US" altLang="zh-CN" sz="1800" b="0" dirty="0">
                <a:latin typeface="Arial"/>
                <a:ea typeface="宋体" charset="0"/>
                <a:cs typeface="Arial"/>
              </a:rPr>
              <a:t>splitting: when an initially small puff is grown to the size comparable with the grid spacing of the flow </a:t>
            </a:r>
            <a:r>
              <a:rPr lang="en-US" altLang="zh-CN" sz="1800" b="0" dirty="0" smtClean="0">
                <a:latin typeface="Arial"/>
                <a:ea typeface="宋体" charset="0"/>
                <a:cs typeface="Arial"/>
              </a:rPr>
              <a:t>model</a:t>
            </a:r>
            <a:endParaRPr lang="en-US" sz="1800" b="0" dirty="0">
              <a:latin typeface="Arial"/>
              <a:cs typeface="Arial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1800" b="0" dirty="0">
                <a:latin typeface="Arial"/>
                <a:cs typeface="Arial"/>
              </a:rPr>
              <a:t>After splitting, the new puffs can set off in individual </a:t>
            </a:r>
            <a:r>
              <a:rPr lang="en-US" sz="1800" b="0" dirty="0" smtClean="0">
                <a:latin typeface="Arial"/>
                <a:cs typeface="Arial"/>
              </a:rPr>
              <a:t>directions</a:t>
            </a:r>
            <a:endParaRPr lang="en-US" sz="1800" b="0" dirty="0">
              <a:latin typeface="Arial"/>
              <a:cs typeface="Arial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1800" b="0" dirty="0">
                <a:latin typeface="Arial"/>
                <a:cs typeface="Arial"/>
              </a:rPr>
              <a:t>Puff merging: two puffs, which are sufficiently close to each other, can be merged </a:t>
            </a:r>
          </a:p>
          <a:p>
            <a:pPr marL="114300" indent="0" eaLnBrk="1" hangingPunct="1">
              <a:lnSpc>
                <a:spcPct val="90000"/>
              </a:lnSpc>
              <a:buNone/>
            </a:pPr>
            <a:endParaRPr lang="en-US" sz="1800" b="0" dirty="0">
              <a:latin typeface="Arial"/>
              <a:cs typeface="Arial"/>
            </a:endParaRPr>
          </a:p>
        </p:txBody>
      </p:sp>
      <p:pic>
        <p:nvPicPr>
          <p:cNvPr id="7" name="Picture 13" descr="pufuletu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7" y="4041776"/>
            <a:ext cx="3608388" cy="270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rimpuff_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1066800"/>
            <a:ext cx="36195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354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State Dimension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88A3-D623-4541-B43D-BE0C5205723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1250"/>
            <a:ext cx="9144000" cy="55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46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Environment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88A3-D623-4541-B43D-BE0C5205723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3" descr="sta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319462"/>
            <a:ext cx="4716462" cy="351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2" descr="movie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311525"/>
            <a:ext cx="4716462" cy="354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638800" y="3602037"/>
            <a:ext cx="22423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Concentration Dosage</a:t>
            </a:r>
          </a:p>
        </p:txBody>
      </p:sp>
      <p:pic>
        <p:nvPicPr>
          <p:cNvPr id="8" name="Picture 10" descr="fotolia_24322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25837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914400" y="6130925"/>
            <a:ext cx="27238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Chemical Release Example</a:t>
            </a:r>
          </a:p>
        </p:txBody>
      </p:sp>
      <p:sp>
        <p:nvSpPr>
          <p:cNvPr id="10" name="Rectangle 39"/>
          <p:cNvSpPr>
            <a:spLocks noChangeArrowheads="1"/>
          </p:cNvSpPr>
          <p:nvPr/>
        </p:nvSpPr>
        <p:spPr bwMode="auto">
          <a:xfrm>
            <a:off x="457200" y="1316037"/>
            <a:ext cx="4114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US" sz="1600"/>
              <a:t>Truth model simulation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US" sz="1600"/>
              <a:t>Dispersion Region </a:t>
            </a:r>
            <a:r>
              <a:rPr lang="en-US" sz="1600" b="1"/>
              <a:t>15 x 15 km</a:t>
            </a:r>
            <a:r>
              <a:rPr lang="en-US" sz="1600" b="1" baseline="30000"/>
              <a:t>2</a:t>
            </a:r>
            <a:endParaRPr lang="en-US" sz="1600" b="1"/>
          </a:p>
          <a:p>
            <a:pPr marL="342900" indent="-342900"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US" sz="1600"/>
              <a:t>Grid resolution (concentrations)</a:t>
            </a:r>
            <a:r>
              <a:rPr lang="en-US" sz="1600" b="1"/>
              <a:t> 200 m</a:t>
            </a:r>
            <a:r>
              <a:rPr lang="en-US" sz="1600"/>
              <a:t> 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US" sz="1600"/>
              <a:t>Sensors located every </a:t>
            </a:r>
            <a:r>
              <a:rPr lang="en-US" sz="1600" b="1"/>
              <a:t>1 km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US" sz="1600" b="1"/>
              <a:t>Square Root</a:t>
            </a:r>
            <a:r>
              <a:rPr lang="en-US" sz="1600"/>
              <a:t> implementation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US" sz="1600">
                <a:ea typeface="宋体" charset="0"/>
                <a:cs typeface="宋体" charset="0"/>
              </a:rPr>
              <a:t>The results have been averaged over </a:t>
            </a:r>
            <a:r>
              <a:rPr lang="en-US" sz="1600" b="1">
                <a:ea typeface="宋体" charset="0"/>
                <a:cs typeface="宋体" charset="0"/>
              </a:rPr>
              <a:t>50 runs</a:t>
            </a:r>
            <a:endParaRPr lang="en-US" sz="1600">
              <a:ea typeface="宋体" charset="0"/>
              <a:cs typeface="宋体" charset="0"/>
            </a:endParaRPr>
          </a:p>
        </p:txBody>
      </p:sp>
      <p:sp>
        <p:nvSpPr>
          <p:cNvPr id="11" name="Rectangle 41"/>
          <p:cNvSpPr>
            <a:spLocks noChangeArrowheads="1"/>
          </p:cNvSpPr>
          <p:nvPr/>
        </p:nvSpPr>
        <p:spPr bwMode="auto">
          <a:xfrm>
            <a:off x="4800600" y="1316037"/>
            <a:ext cx="4114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US" sz="1600"/>
              <a:t>Simulation Time: </a:t>
            </a:r>
            <a:r>
              <a:rPr lang="en-US" sz="1600" b="1"/>
              <a:t>60 min</a:t>
            </a:r>
            <a:endParaRPr lang="en-US" sz="1600"/>
          </a:p>
          <a:p>
            <a:pPr marL="342900" indent="-342900"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US" sz="1600"/>
              <a:t>The Source releases every </a:t>
            </a:r>
            <a:r>
              <a:rPr lang="en-US" sz="1600" b="1"/>
              <a:t>1 min</a:t>
            </a:r>
            <a:r>
              <a:rPr lang="en-US" sz="1600"/>
              <a:t> for the first </a:t>
            </a:r>
            <a:r>
              <a:rPr lang="en-US" sz="1600" b="1"/>
              <a:t>15 min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US" sz="1600"/>
              <a:t>Time Step: </a:t>
            </a:r>
            <a:r>
              <a:rPr lang="en-US" sz="1600" b="1"/>
              <a:t>20 sec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US" sz="1600"/>
              <a:t>Wind Speed: </a:t>
            </a:r>
            <a:r>
              <a:rPr lang="en-US" sz="1600" b="1"/>
              <a:t>5 m/sec </a:t>
            </a:r>
            <a:r>
              <a:rPr lang="en-US" sz="1600"/>
              <a:t>with </a:t>
            </a:r>
            <a:r>
              <a:rPr lang="en-US" sz="1600" b="1"/>
              <a:t>20% </a:t>
            </a:r>
            <a:r>
              <a:rPr lang="en-US" sz="1600"/>
              <a:t>noise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US" altLang="zh-CN" sz="1600">
                <a:ea typeface="宋体" charset="0"/>
                <a:cs typeface="宋体" charset="0"/>
              </a:rPr>
              <a:t>Wind direction changes from </a:t>
            </a:r>
            <a:r>
              <a:rPr lang="en-US" altLang="zh-CN" sz="1600" b="1">
                <a:ea typeface="宋体" charset="0"/>
                <a:cs typeface="宋体" charset="0"/>
              </a:rPr>
              <a:t>15 deg</a:t>
            </a:r>
            <a:r>
              <a:rPr lang="en-US" altLang="zh-CN" sz="1600">
                <a:ea typeface="宋体" charset="0"/>
                <a:cs typeface="宋体" charset="0"/>
              </a:rPr>
              <a:t> to </a:t>
            </a:r>
            <a:r>
              <a:rPr lang="en-US" altLang="zh-CN" sz="1600" b="1">
                <a:ea typeface="宋体" charset="0"/>
                <a:cs typeface="宋体" charset="0"/>
              </a:rPr>
              <a:t>60 deg</a:t>
            </a:r>
            <a:r>
              <a:rPr lang="en-US" altLang="zh-CN" sz="1600">
                <a:ea typeface="宋体" charset="0"/>
                <a:cs typeface="宋体" charset="0"/>
              </a:rPr>
              <a:t> after </a:t>
            </a:r>
            <a:r>
              <a:rPr lang="en-US" altLang="zh-CN" sz="1600" b="1">
                <a:ea typeface="宋体" charset="0"/>
                <a:cs typeface="宋体" charset="0"/>
              </a:rPr>
              <a:t>30 min</a:t>
            </a:r>
            <a:endParaRPr lang="en-US" sz="1600" b="1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951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88A3-D623-4541-B43D-BE0C5205723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485900"/>
            <a:ext cx="3213100" cy="1257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251200"/>
            <a:ext cx="7302500" cy="82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4749800"/>
            <a:ext cx="1511300" cy="5588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343400" y="4826000"/>
            <a:ext cx="3644900" cy="546100"/>
            <a:chOff x="3886200" y="5689600"/>
            <a:chExt cx="3644900" cy="5461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86200" y="5689600"/>
              <a:ext cx="1955800" cy="5334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38800" y="5715000"/>
              <a:ext cx="1892300" cy="52070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533400" y="2870200"/>
            <a:ext cx="7423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 and measurement noise (temporarily uncorrelated)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4216400"/>
            <a:ext cx="3801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state statistic summary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4200" y="5524500"/>
            <a:ext cx="2768600" cy="4953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9600" y="5520035"/>
            <a:ext cx="1979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714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Plume Concentration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88A3-D623-4541-B43D-BE0C52057236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186638"/>
            <a:ext cx="8839200" cy="568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58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- Dosage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88A3-D623-4541-B43D-BE0C52057236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71600"/>
            <a:ext cx="6400800" cy="47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75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sz="5400" dirty="0" smtClean="0">
                <a:latin typeface="Edwardian Script ITC"/>
                <a:cs typeface="Edwardian Script ITC"/>
              </a:rPr>
              <a:t>Thank you!</a:t>
            </a:r>
            <a:endParaRPr lang="en-US" sz="5400" dirty="0">
              <a:latin typeface="Edwardian Script ITC"/>
              <a:cs typeface="Edwardian Script IT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88A3-D623-4541-B43D-BE0C52057236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993900"/>
            <a:ext cx="35306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28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88A3-D623-4541-B43D-BE0C5205723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95400"/>
            <a:ext cx="89027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55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Kalman</a:t>
            </a:r>
            <a:r>
              <a:rPr lang="en-US" dirty="0" smtClean="0"/>
              <a:t> Filter</a:t>
            </a:r>
          </a:p>
          <a:p>
            <a:pPr algn="ctr"/>
            <a:r>
              <a:rPr lang="en-US" dirty="0" err="1"/>
              <a:t>v</a:t>
            </a:r>
            <a:r>
              <a:rPr lang="en-US" dirty="0" err="1" smtClean="0"/>
              <a:t>s</a:t>
            </a:r>
            <a:endParaRPr lang="en-US" dirty="0" smtClean="0"/>
          </a:p>
          <a:p>
            <a:pPr algn="ctr"/>
            <a:r>
              <a:rPr lang="en-US" dirty="0" smtClean="0"/>
              <a:t>Extended </a:t>
            </a:r>
            <a:r>
              <a:rPr lang="en-US" dirty="0" err="1" smtClean="0"/>
              <a:t>Kalman</a:t>
            </a:r>
            <a:r>
              <a:rPr lang="en-US" dirty="0" smtClean="0"/>
              <a:t> Filter</a:t>
            </a:r>
          </a:p>
          <a:p>
            <a:pPr algn="ctr"/>
            <a:r>
              <a:rPr lang="en-US" dirty="0" err="1"/>
              <a:t>v</a:t>
            </a:r>
            <a:r>
              <a:rPr lang="en-US" dirty="0" err="1" smtClean="0"/>
              <a:t>s</a:t>
            </a:r>
            <a:endParaRPr lang="en-US" dirty="0" smtClean="0"/>
          </a:p>
          <a:p>
            <a:pPr algn="ctr"/>
            <a:r>
              <a:rPr lang="en-US" dirty="0" smtClean="0"/>
              <a:t>Particle Filter</a:t>
            </a:r>
          </a:p>
          <a:p>
            <a:pPr algn="ctr"/>
            <a:r>
              <a:rPr lang="en-US" dirty="0" err="1" smtClean="0"/>
              <a:t>vs</a:t>
            </a:r>
            <a:endParaRPr lang="en-US" dirty="0" smtClean="0"/>
          </a:p>
          <a:p>
            <a:pPr algn="ctr"/>
            <a:r>
              <a:rPr lang="en-US" dirty="0" smtClean="0"/>
              <a:t>Unscented </a:t>
            </a:r>
            <a:r>
              <a:rPr lang="en-US" dirty="0" err="1" smtClean="0"/>
              <a:t>Kalman</a:t>
            </a:r>
            <a:r>
              <a:rPr lang="en-US" dirty="0" smtClean="0"/>
              <a:t> Filter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88A3-D623-4541-B43D-BE0C5205723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3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idea of Unscented Transformation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88A3-D623-4541-B43D-BE0C5205723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567"/>
          <a:stretch/>
        </p:blipFill>
        <p:spPr>
          <a:xfrm>
            <a:off x="0" y="1790700"/>
            <a:ext cx="9144000" cy="398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Statistical Linearization (WSL)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88A3-D623-4541-B43D-BE0C5205723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133600"/>
            <a:ext cx="1257300" cy="48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4724400"/>
            <a:ext cx="2679700" cy="495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35052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WSL </a:t>
            </a:r>
            <a:r>
              <a:rPr lang="en-US" dirty="0"/>
              <a:t>provides an alternative linear model to the first-order Taylor series expansion</a:t>
            </a:r>
          </a:p>
        </p:txBody>
      </p:sp>
    </p:spTree>
    <p:extLst>
      <p:ext uri="{BB962C8B-B14F-4D97-AF65-F5344CB8AC3E}">
        <p14:creationId xmlns:p14="http://schemas.microsoft.com/office/powerpoint/2010/main" val="3897270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WSL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88A3-D623-4541-B43D-BE0C5205723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524000"/>
            <a:ext cx="3987800" cy="50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438400"/>
            <a:ext cx="4267200" cy="384441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819400" y="2286000"/>
            <a:ext cx="29718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099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WSL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88A3-D623-4541-B43D-BE0C5205723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447800"/>
            <a:ext cx="2895600" cy="55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133600"/>
            <a:ext cx="5003800" cy="2019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4419600"/>
            <a:ext cx="3556462" cy="1936687"/>
          </a:xfrm>
          <a:prstGeom prst="rect">
            <a:avLst/>
          </a:prstGeom>
          <a:ln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3390360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UKF - Sigma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88A3-D623-4541-B43D-BE0C5205723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25" y="1905000"/>
            <a:ext cx="8915375" cy="457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819399"/>
            <a:ext cx="6299200" cy="927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191000"/>
            <a:ext cx="8534400" cy="4781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5029199"/>
            <a:ext cx="8839200" cy="37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528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graphicx}&#10;\usepackage{bm}&#10;\usepackage{amsmath}&#10;\begin{document}&#10;&#10;$\textbf{f}(\cdot)$&#10;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408"/>
  <p:tag name="BOXHEIGHT" val="308"/>
  <p:tag name="BOXFONT" val="9"/>
  <p:tag name="BOXWRAP" val="False"/>
  <p:tag name="WORKAROUNDTRANSPARENCYBUG" val="False"/>
  <p:tag name="ALLOWFONTSUBSTITUTION" val="False"/>
  <p:tag name="BITMAPFORMAT" val="bmpmono"/>
  <p:tag name="ORIGWIDTH" val="96.75"/>
  <p:tag name="PICTUREFILESIZE" val="17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graphicx}&#10;\usepackage{bm}&#10;\usepackage{amsmath}&#10;\begin{document}&#10;&#10;$\textbf{h}(\cdot)$&#10;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408"/>
  <p:tag name="BOXHEIGHT" val="308"/>
  <p:tag name="BOXFONT" val="9"/>
  <p:tag name="BOXWRAP" val="False"/>
  <p:tag name="WORKAROUNDTRANSPARENCYBUG" val="False"/>
  <p:tag name="ALLOWFONTSUBSTITUTION" val="False"/>
  <p:tag name="BITMAPFORMAT" val="bmpmono"/>
  <p:tag name="ORIGWIDTH" val="112.5"/>
  <p:tag name="PICTUREFILESIZE" val="1722"/>
</p:tagLst>
</file>

<file path=ppt/theme/theme1.xml><?xml version="1.0" encoding="utf-8"?>
<a:theme xmlns:a="http://schemas.openxmlformats.org/drawingml/2006/main" name="Class Notes Style 2">
  <a:themeElements>
    <a:clrScheme name="Class Notes Style 2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lass Notes Style 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ass Notes Style 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Notes Style 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Notes Style 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Notes Style 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Notes Style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Notes Style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Notes Style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18515</TotalTime>
  <Words>404</Words>
  <Application>Microsoft Macintosh PowerPoint</Application>
  <PresentationFormat>On-screen Show (4:3)</PresentationFormat>
  <Paragraphs>106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Class Notes Style 2</vt:lpstr>
      <vt:lpstr>Unscented Kalman Filter (UKF)</vt:lpstr>
      <vt:lpstr>Problem Statement</vt:lpstr>
      <vt:lpstr>Filtering</vt:lpstr>
      <vt:lpstr>Review</vt:lpstr>
      <vt:lpstr>Main idea of Unscented Transformation</vt:lpstr>
      <vt:lpstr>Weighted Statistical Linearization (WSL)</vt:lpstr>
      <vt:lpstr>WSL cont.</vt:lpstr>
      <vt:lpstr>WSL solution</vt:lpstr>
      <vt:lpstr>UKF - Sigma Points</vt:lpstr>
      <vt:lpstr>Sigma Points Selection</vt:lpstr>
      <vt:lpstr>Notes</vt:lpstr>
      <vt:lpstr>UKF #1 - Propagate sigma-points through process model</vt:lpstr>
      <vt:lpstr>UKF #2/#3 – Propagate through measurement model &amp; Data Assimilation</vt:lpstr>
      <vt:lpstr>UKF - Summary</vt:lpstr>
      <vt:lpstr>Application – Atmospheric Dispersion</vt:lpstr>
      <vt:lpstr>Numerical Results – Puff-based Dispersion Model</vt:lpstr>
      <vt:lpstr>Puff Splitting and Merging</vt:lpstr>
      <vt:lpstr>Variable State Dimension</vt:lpstr>
      <vt:lpstr>Simulation Environment</vt:lpstr>
      <vt:lpstr>Results – Plume Concentration</vt:lpstr>
      <vt:lpstr>Results - Dosage</vt:lpstr>
      <vt:lpstr>PowerPoint Presentation</vt:lpstr>
    </vt:vector>
  </TitlesOfParts>
  <Company>University of Illinois at Urbana-Champaign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Garland</dc:creator>
  <cp:lastModifiedBy>Gabriel Terejanu</cp:lastModifiedBy>
  <cp:revision>614</cp:revision>
  <cp:lastPrinted>2013-01-14T19:40:58Z</cp:lastPrinted>
  <dcterms:created xsi:type="dcterms:W3CDTF">1999-11-19T19:15:02Z</dcterms:created>
  <dcterms:modified xsi:type="dcterms:W3CDTF">2015-12-02T16:20:14Z</dcterms:modified>
</cp:coreProperties>
</file>