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12" r:id="rId2"/>
  </p:sldMasterIdLst>
  <p:notesMasterIdLst>
    <p:notesMasterId r:id="rId20"/>
  </p:notesMasterIdLst>
  <p:sldIdLst>
    <p:sldId id="256" r:id="rId3"/>
    <p:sldId id="468" r:id="rId4"/>
    <p:sldId id="485" r:id="rId5"/>
    <p:sldId id="486" r:id="rId6"/>
    <p:sldId id="487" r:id="rId7"/>
    <p:sldId id="488" r:id="rId8"/>
    <p:sldId id="489" r:id="rId9"/>
    <p:sldId id="490" r:id="rId10"/>
    <p:sldId id="491" r:id="rId11"/>
    <p:sldId id="492" r:id="rId12"/>
    <p:sldId id="493" r:id="rId13"/>
    <p:sldId id="494" r:id="rId14"/>
    <p:sldId id="495" r:id="rId15"/>
    <p:sldId id="496" r:id="rId16"/>
    <p:sldId id="497" r:id="rId17"/>
    <p:sldId id="498" r:id="rId18"/>
    <p:sldId id="48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1" id="{67B4CBA5-14DE-4C67-BA0E-FEBD1EE01912}">
          <p14:sldIdLst>
            <p14:sldId id="256"/>
            <p14:sldId id="468"/>
            <p14:sldId id="485"/>
            <p14:sldId id="486"/>
            <p14:sldId id="487"/>
            <p14:sldId id="488"/>
            <p14:sldId id="489"/>
            <p14:sldId id="490"/>
            <p14:sldId id="491"/>
            <p14:sldId id="492"/>
            <p14:sldId id="493"/>
            <p14:sldId id="494"/>
            <p14:sldId id="495"/>
            <p14:sldId id="496"/>
            <p14:sldId id="497"/>
            <p14:sldId id="498"/>
            <p14:sldId id="4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ug Kim" initials="D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CFD4"/>
    <a:srgbClr val="FF9900"/>
    <a:srgbClr val="FAFAFA"/>
    <a:srgbClr val="FE5815"/>
    <a:srgbClr val="D35641"/>
    <a:srgbClr val="F2F2F2"/>
    <a:srgbClr val="CCECFF"/>
    <a:srgbClr val="99CCFF"/>
    <a:srgbClr val="0099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3310" autoAdjust="0"/>
  </p:normalViewPr>
  <p:slideViewPr>
    <p:cSldViewPr>
      <p:cViewPr varScale="1">
        <p:scale>
          <a:sx n="72" d="100"/>
          <a:sy n="72" d="100"/>
        </p:scale>
        <p:origin x="11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9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69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F8AD2-EB53-48AB-A5A7-109F783CF5C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81E2E-D922-44F1-85C5-24BEA4300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66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81E2E-D922-44F1-85C5-24BEA43000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62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3383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7772400" cy="114300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spc="-8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718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rgbClr val="FE5815"/>
                </a:solidFill>
                <a:latin typeface="Segoe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8558760" y="6324600"/>
            <a:ext cx="356640" cy="356640"/>
            <a:chOff x="8136431" y="5022563"/>
            <a:chExt cx="356640" cy="356640"/>
          </a:xfrm>
        </p:grpSpPr>
        <p:sp>
          <p:nvSpPr>
            <p:cNvPr id="8" name="Oval 7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>
              <a:off x="8136431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9" name="Isosceles Triangle 8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 rot="5400000" flipH="1">
              <a:off x="825237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383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7772400" cy="114300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spc="-8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57200" y="29718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rgbClr val="FE5815"/>
                </a:solidFill>
                <a:latin typeface="Segoe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423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4699000" y="1"/>
            <a:ext cx="444500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620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20000" cy="4373563"/>
          </a:xfrm>
        </p:spPr>
        <p:txBody>
          <a:bodyPr/>
          <a:lstStyle>
            <a:lvl1pPr>
              <a:defRPr sz="2200">
                <a:latin typeface="Segoe"/>
              </a:defRPr>
            </a:lvl1pPr>
            <a:lvl2pPr>
              <a:defRPr>
                <a:latin typeface="Segoe"/>
              </a:defRPr>
            </a:lvl2pPr>
            <a:lvl3pPr>
              <a:defRPr>
                <a:latin typeface="Segoe"/>
              </a:defRPr>
            </a:lvl3pPr>
            <a:lvl4pPr>
              <a:defRPr>
                <a:latin typeface="Segoe"/>
              </a:defRPr>
            </a:lvl4pPr>
            <a:lvl5pPr>
              <a:defRPr>
                <a:latin typeface="Segoe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274499" y="6324600"/>
            <a:ext cx="356640" cy="356640"/>
            <a:chOff x="6852170" y="5022563"/>
            <a:chExt cx="356640" cy="356640"/>
          </a:xfrm>
        </p:grpSpPr>
        <p:sp>
          <p:nvSpPr>
            <p:cNvPr id="10" name="Oval 9">
              <a:hlinkClick r:id="" action="ppaction://hlinkshowjump?jump=firstslide"/>
            </p:cNvPr>
            <p:cNvSpPr>
              <a:spLocks noChangeAspect="1"/>
            </p:cNvSpPr>
            <p:nvPr/>
          </p:nvSpPr>
          <p:spPr>
            <a:xfrm>
              <a:off x="6852170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6920649" y="5087260"/>
              <a:ext cx="240202" cy="214123"/>
              <a:chOff x="7066773" y="5942997"/>
              <a:chExt cx="240202" cy="214123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7203307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hlinkClick r:id="" action="ppaction://hlinkshowjump?jump=firstslide"/>
              </p:cNvPr>
              <p:cNvSpPr/>
              <p:nvPr/>
            </p:nvSpPr>
            <p:spPr>
              <a:xfrm>
                <a:off x="7100694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Isosceles Triangle 13">
                <a:hlinkClick r:id="" action="ppaction://hlinkshowjump?jump=firstslide"/>
              </p:cNvPr>
              <p:cNvSpPr/>
              <p:nvPr/>
            </p:nvSpPr>
            <p:spPr>
              <a:xfrm>
                <a:off x="7066773" y="5942997"/>
                <a:ext cx="240202" cy="11212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5" name="Group 14"/>
          <p:cNvGrpSpPr/>
          <p:nvPr userDrawn="1"/>
        </p:nvGrpSpPr>
        <p:grpSpPr>
          <a:xfrm>
            <a:off x="8558760" y="6325524"/>
            <a:ext cx="356640" cy="356640"/>
            <a:chOff x="8136431" y="5022563"/>
            <a:chExt cx="356640" cy="356640"/>
          </a:xfrm>
        </p:grpSpPr>
        <p:sp>
          <p:nvSpPr>
            <p:cNvPr id="16" name="Oval 15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>
              <a:off x="8136431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17" name="Isosceles Triangle 16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 rot="5400000" flipH="1">
              <a:off x="825237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 userDrawn="1"/>
        </p:nvGrpSpPr>
        <p:grpSpPr>
          <a:xfrm>
            <a:off x="7274499" y="6324600"/>
            <a:ext cx="356640" cy="356640"/>
            <a:chOff x="6852170" y="5022563"/>
            <a:chExt cx="356640" cy="356640"/>
          </a:xfrm>
        </p:grpSpPr>
        <p:sp>
          <p:nvSpPr>
            <p:cNvPr id="19" name="Oval 18">
              <a:hlinkClick r:id="" action="ppaction://hlinkshowjump?jump=firstslide"/>
            </p:cNvPr>
            <p:cNvSpPr>
              <a:spLocks noChangeAspect="1"/>
            </p:cNvSpPr>
            <p:nvPr/>
          </p:nvSpPr>
          <p:spPr>
            <a:xfrm>
              <a:off x="6852170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6920649" y="5087260"/>
              <a:ext cx="240202" cy="214123"/>
              <a:chOff x="7066773" y="5942997"/>
              <a:chExt cx="240202" cy="214123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7203307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hlinkClick r:id="" action="ppaction://hlinkshowjump?jump=firstslide"/>
              </p:cNvPr>
              <p:cNvSpPr/>
              <p:nvPr/>
            </p:nvSpPr>
            <p:spPr>
              <a:xfrm>
                <a:off x="7100694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Isosceles Triangle 22">
                <a:hlinkClick r:id="rId3" action="ppaction://hlinksldjump"/>
              </p:cNvPr>
              <p:cNvSpPr/>
              <p:nvPr/>
            </p:nvSpPr>
            <p:spPr>
              <a:xfrm>
                <a:off x="7066773" y="5942997"/>
                <a:ext cx="240202" cy="11212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4" name="Straight Connector 23"/>
          <p:cNvCxnSpPr/>
          <p:nvPr userDrawn="1"/>
        </p:nvCxnSpPr>
        <p:spPr>
          <a:xfrm>
            <a:off x="7813729" y="6325524"/>
            <a:ext cx="0" cy="35664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2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4699000" y="0"/>
            <a:ext cx="444500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4373563"/>
          </a:xfrm>
        </p:spPr>
        <p:txBody>
          <a:bodyPr/>
          <a:lstStyle>
            <a:lvl1pPr>
              <a:defRPr sz="2200">
                <a:latin typeface="Segoe"/>
              </a:defRPr>
            </a:lvl1pPr>
            <a:lvl2pPr>
              <a:defRPr>
                <a:latin typeface="Segoe"/>
              </a:defRPr>
            </a:lvl2pPr>
            <a:lvl3pPr>
              <a:defRPr>
                <a:latin typeface="Segoe"/>
              </a:defRPr>
            </a:lvl3pPr>
            <a:lvl4pPr>
              <a:defRPr>
                <a:latin typeface="Segoe"/>
              </a:defRPr>
            </a:lvl4pPr>
            <a:lvl5pPr>
              <a:defRPr>
                <a:latin typeface="Segoe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66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620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96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20000" cy="4373563"/>
          </a:xfrm>
        </p:spPr>
        <p:txBody>
          <a:bodyPr/>
          <a:lstStyle>
            <a:lvl1pPr>
              <a:defRPr sz="2200">
                <a:latin typeface="Segoe UI Light" pitchFamily="34" charset="0"/>
              </a:defRPr>
            </a:lvl1pPr>
            <a:lvl2pPr>
              <a:defRPr>
                <a:latin typeface="Segoe UI Light" pitchFamily="34" charset="0"/>
              </a:defRPr>
            </a:lvl2pPr>
            <a:lvl3pPr>
              <a:defRPr>
                <a:latin typeface="Segoe UI Light" pitchFamily="34" charset="0"/>
              </a:defRPr>
            </a:lvl3pPr>
            <a:lvl4pPr>
              <a:defRPr>
                <a:latin typeface="Segoe UI Light" pitchFamily="34" charset="0"/>
              </a:defRPr>
            </a:lvl4pPr>
            <a:lvl5pPr>
              <a:defRPr>
                <a:latin typeface="Segoe UI Ligh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8558760" y="6325524"/>
            <a:ext cx="356640" cy="356640"/>
            <a:chOff x="8136431" y="5022563"/>
            <a:chExt cx="356640" cy="356640"/>
          </a:xfrm>
        </p:grpSpPr>
        <p:sp>
          <p:nvSpPr>
            <p:cNvPr id="6" name="Oval 5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>
              <a:off x="8136431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8" name="Isosceles Triangle 7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 rot="5400000" flipH="1">
              <a:off x="825237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 userDrawn="1"/>
        </p:nvGrpSpPr>
        <p:grpSpPr>
          <a:xfrm>
            <a:off x="7274499" y="6324600"/>
            <a:ext cx="356640" cy="356640"/>
            <a:chOff x="6852170" y="5022563"/>
            <a:chExt cx="356640" cy="356640"/>
          </a:xfrm>
        </p:grpSpPr>
        <p:sp>
          <p:nvSpPr>
            <p:cNvPr id="14" name="Oval 13">
              <a:hlinkClick r:id="" action="ppaction://hlinkshowjump?jump=firstslide"/>
            </p:cNvPr>
            <p:cNvSpPr>
              <a:spLocks noChangeAspect="1"/>
            </p:cNvSpPr>
            <p:nvPr/>
          </p:nvSpPr>
          <p:spPr>
            <a:xfrm>
              <a:off x="6852170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920649" y="5087260"/>
              <a:ext cx="240202" cy="214123"/>
              <a:chOff x="7066773" y="5942997"/>
              <a:chExt cx="240202" cy="214123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7203307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hlinkClick r:id="" action="ppaction://hlinkshowjump?jump=firstslide"/>
              </p:cNvPr>
              <p:cNvSpPr/>
              <p:nvPr/>
            </p:nvSpPr>
            <p:spPr>
              <a:xfrm>
                <a:off x="7100694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Isosceles Triangle 17">
                <a:hlinkClick r:id="rId3" action="ppaction://hlinksldjump"/>
              </p:cNvPr>
              <p:cNvSpPr/>
              <p:nvPr/>
            </p:nvSpPr>
            <p:spPr>
              <a:xfrm>
                <a:off x="7066773" y="5942997"/>
                <a:ext cx="240202" cy="11212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9" name="Straight Connector 18"/>
          <p:cNvCxnSpPr/>
          <p:nvPr userDrawn="1"/>
        </p:nvCxnSpPr>
        <p:spPr>
          <a:xfrm>
            <a:off x="7813729" y="6325524"/>
            <a:ext cx="0" cy="35664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 userDrawn="1"/>
        </p:nvGrpSpPr>
        <p:grpSpPr>
          <a:xfrm>
            <a:off x="8005715" y="6324600"/>
            <a:ext cx="356640" cy="356640"/>
            <a:chOff x="7583386" y="5022563"/>
            <a:chExt cx="356640" cy="356640"/>
          </a:xfrm>
        </p:grpSpPr>
        <p:sp>
          <p:nvSpPr>
            <p:cNvPr id="21" name="Oval 20">
              <a:hlinkClick r:id="" action="ppaction://hlinkshowjump?jump=previousslide"/>
            </p:cNvPr>
            <p:cNvSpPr>
              <a:spLocks noChangeAspect="1"/>
            </p:cNvSpPr>
            <p:nvPr/>
          </p:nvSpPr>
          <p:spPr>
            <a:xfrm>
              <a:off x="7583386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22" name="Isosceles Triangle 21">
              <a:hlinkClick r:id="" action="ppaction://hlinkshowjump?jump=previousslide"/>
            </p:cNvPr>
            <p:cNvSpPr>
              <a:spLocks noChangeAspect="1"/>
            </p:cNvSpPr>
            <p:nvPr/>
          </p:nvSpPr>
          <p:spPr>
            <a:xfrm rot="16200000">
              <a:off x="764963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620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7" y="1600200"/>
            <a:ext cx="7620000" cy="4373563"/>
          </a:xfrm>
        </p:spPr>
        <p:txBody>
          <a:bodyPr/>
          <a:lstStyle>
            <a:lvl1pPr>
              <a:defRPr sz="2200">
                <a:latin typeface="Segoe UI Light" pitchFamily="34" charset="0"/>
              </a:defRPr>
            </a:lvl1pPr>
            <a:lvl2pPr>
              <a:defRPr>
                <a:latin typeface="Segoe UI Light" pitchFamily="34" charset="0"/>
              </a:defRPr>
            </a:lvl2pPr>
            <a:lvl3pPr>
              <a:defRPr>
                <a:latin typeface="Segoe UI Light" pitchFamily="34" charset="0"/>
              </a:defRPr>
            </a:lvl3pPr>
            <a:lvl4pPr>
              <a:defRPr>
                <a:latin typeface="Segoe UI Light" pitchFamily="34" charset="0"/>
              </a:defRPr>
            </a:lvl4pPr>
            <a:lvl5pPr>
              <a:defRPr>
                <a:latin typeface="Segoe UI Ligh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96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" name="Group 20"/>
          <p:cNvGrpSpPr/>
          <p:nvPr userDrawn="1"/>
        </p:nvGrpSpPr>
        <p:grpSpPr>
          <a:xfrm>
            <a:off x="8558760" y="6324600"/>
            <a:ext cx="356640" cy="356640"/>
            <a:chOff x="8136431" y="5022563"/>
            <a:chExt cx="356640" cy="356640"/>
          </a:xfrm>
        </p:grpSpPr>
        <p:sp>
          <p:nvSpPr>
            <p:cNvPr id="22" name="Oval 21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>
              <a:off x="8136431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23" name="Isosceles Triangle 22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 rot="5400000" flipH="1">
              <a:off x="825237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 userDrawn="1"/>
        </p:nvGrpSpPr>
        <p:grpSpPr>
          <a:xfrm>
            <a:off x="8005715" y="6324600"/>
            <a:ext cx="356640" cy="356640"/>
            <a:chOff x="7583386" y="5022563"/>
            <a:chExt cx="356640" cy="356640"/>
          </a:xfrm>
        </p:grpSpPr>
        <p:sp>
          <p:nvSpPr>
            <p:cNvPr id="25" name="Oval 24">
              <a:hlinkClick r:id="" action="ppaction://hlinkshowjump?jump=previousslide"/>
            </p:cNvPr>
            <p:cNvSpPr>
              <a:spLocks noChangeAspect="1"/>
            </p:cNvSpPr>
            <p:nvPr/>
          </p:nvSpPr>
          <p:spPr>
            <a:xfrm>
              <a:off x="7583386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26" name="Isosceles Triangle 25">
              <a:hlinkClick r:id="" action="ppaction://hlinkshowjump?jump=previousslide"/>
            </p:cNvPr>
            <p:cNvSpPr>
              <a:spLocks noChangeAspect="1"/>
            </p:cNvSpPr>
            <p:nvPr/>
          </p:nvSpPr>
          <p:spPr>
            <a:xfrm rot="16200000">
              <a:off x="764963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>
            <a:off x="7274499" y="6324600"/>
            <a:ext cx="356640" cy="356640"/>
            <a:chOff x="6852170" y="5022563"/>
            <a:chExt cx="356640" cy="356640"/>
          </a:xfrm>
        </p:grpSpPr>
        <p:sp>
          <p:nvSpPr>
            <p:cNvPr id="28" name="Oval 27">
              <a:hlinkClick r:id="" action="ppaction://hlinkshowjump?jump=firstslide"/>
            </p:cNvPr>
            <p:cNvSpPr>
              <a:spLocks noChangeAspect="1"/>
            </p:cNvSpPr>
            <p:nvPr/>
          </p:nvSpPr>
          <p:spPr>
            <a:xfrm>
              <a:off x="6852170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6920649" y="5087260"/>
              <a:ext cx="240202" cy="214123"/>
              <a:chOff x="7066773" y="5942997"/>
              <a:chExt cx="240202" cy="214123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7203307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hlinkClick r:id="" action="ppaction://hlinkshowjump?jump=firstslide"/>
              </p:cNvPr>
              <p:cNvSpPr/>
              <p:nvPr/>
            </p:nvSpPr>
            <p:spPr>
              <a:xfrm>
                <a:off x="7100694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Isosceles Triangle 31">
                <a:hlinkClick r:id="rId3" action="ppaction://hlinksldjump"/>
              </p:cNvPr>
              <p:cNvSpPr/>
              <p:nvPr/>
            </p:nvSpPr>
            <p:spPr>
              <a:xfrm>
                <a:off x="7066773" y="5942997"/>
                <a:ext cx="240202" cy="11212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33" name="Straight Connector 32"/>
          <p:cNvCxnSpPr/>
          <p:nvPr userDrawn="1"/>
        </p:nvCxnSpPr>
        <p:spPr>
          <a:xfrm>
            <a:off x="7813729" y="6325524"/>
            <a:ext cx="0" cy="35664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2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26" r:id="rId2"/>
    <p:sldLayoutId id="2147483925" r:id="rId3"/>
    <p:sldLayoutId id="2147483927" r:id="rId4"/>
    <p:sldLayoutId id="2147483919" r:id="rId5"/>
    <p:sldLayoutId id="2147483914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cap="all" spc="-60" baseline="0">
          <a:solidFill>
            <a:schemeClr val="tx1">
              <a:lumMod val="65000"/>
              <a:lumOff val="35000"/>
            </a:schemeClr>
          </a:solidFill>
          <a:latin typeface="Segoe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0" kern="1200">
          <a:solidFill>
            <a:schemeClr val="bg1">
              <a:lumMod val="50000"/>
            </a:schemeClr>
          </a:solidFill>
          <a:latin typeface="Segoe UI Light" pitchFamily="34" charset="0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Segoe UI Ligh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Segoe UI Ligh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Segoe UI Ligh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bg1">
              <a:lumMod val="50000"/>
            </a:schemeClr>
          </a:solidFill>
          <a:latin typeface="Segoe UI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28600" y="2209800"/>
            <a:ext cx="8839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SVO</a:t>
            </a:r>
          </a:p>
          <a:p>
            <a:pPr algn="ctr"/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Fast Semi-Direct Monocular Visual Odometry</a:t>
            </a:r>
            <a:endParaRPr lang="en-US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Christian Forster, </a:t>
            </a:r>
            <a:r>
              <a:rPr lang="en-US" dirty="0" err="1" smtClean="0"/>
              <a:t>Matia</a:t>
            </a:r>
            <a:r>
              <a:rPr lang="en-US" dirty="0" smtClean="0"/>
              <a:t> </a:t>
            </a:r>
            <a:r>
              <a:rPr lang="en-US" dirty="0" err="1" smtClean="0"/>
              <a:t>Pizzoli</a:t>
            </a:r>
            <a:r>
              <a:rPr lang="en-US" dirty="0" smtClean="0"/>
              <a:t>, </a:t>
            </a:r>
            <a:r>
              <a:rPr lang="en-US" dirty="0" err="1" smtClean="0"/>
              <a:t>Davide</a:t>
            </a:r>
            <a:r>
              <a:rPr lang="en-US" dirty="0" smtClean="0"/>
              <a:t> </a:t>
            </a:r>
            <a:r>
              <a:rPr lang="en-US" dirty="0" err="1" smtClean="0"/>
              <a:t>Scaramuzza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November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838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Motion Estimation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69235" y="1371600"/>
            <a:ext cx="7620000" cy="4373563"/>
          </a:xfrm>
        </p:spPr>
        <p:txBody>
          <a:bodyPr>
            <a:normAutofit/>
          </a:bodyPr>
          <a:lstStyle/>
          <a:p>
            <a:pPr algn="just"/>
            <a:endParaRPr lang="en-US" sz="2000" dirty="0" smtClean="0">
              <a:solidFill>
                <a:schemeClr val="tx1"/>
              </a:solidFill>
            </a:endParaRPr>
          </a:p>
          <a:p>
            <a:pPr lvl="1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lnSpc>
                <a:spcPct val="20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108" y="2727348"/>
            <a:ext cx="54918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48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Motion Estimation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69235" y="1371600"/>
            <a:ext cx="7620000" cy="43735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(2)Relaxation through feature alignment</a:t>
            </a:r>
          </a:p>
          <a:p>
            <a:pPr lvl="1">
              <a:lnSpc>
                <a:spcPct val="200000"/>
              </a:lnSpc>
            </a:pPr>
            <a:r>
              <a:rPr lang="en-US" dirty="0">
                <a:solidFill>
                  <a:schemeClr val="tx1"/>
                </a:solidFill>
                <a:latin typeface="NimbusRomNo9L-Regu"/>
              </a:rPr>
              <a:t>The last step aligned the camera with respect to </a:t>
            </a:r>
            <a:r>
              <a:rPr lang="en-US" dirty="0" smtClean="0">
                <a:solidFill>
                  <a:schemeClr val="tx1"/>
                </a:solidFill>
                <a:latin typeface="NimbusRomNo9L-Regu"/>
              </a:rPr>
              <a:t>the previous frame</a:t>
            </a:r>
          </a:p>
          <a:p>
            <a:pPr lvl="1">
              <a:lnSpc>
                <a:spcPct val="200000"/>
              </a:lnSpc>
            </a:pPr>
            <a:r>
              <a:rPr lang="en-US" dirty="0">
                <a:solidFill>
                  <a:schemeClr val="tx1"/>
                </a:solidFill>
              </a:rPr>
              <a:t>To reduce the </a:t>
            </a:r>
            <a:r>
              <a:rPr lang="en-US" dirty="0" smtClean="0">
                <a:solidFill>
                  <a:schemeClr val="tx1"/>
                </a:solidFill>
              </a:rPr>
              <a:t>drift, the </a:t>
            </a:r>
            <a:r>
              <a:rPr lang="en-US" dirty="0">
                <a:solidFill>
                  <a:schemeClr val="tx1"/>
                </a:solidFill>
              </a:rPr>
              <a:t>camera pose should be aligned with respect to the </a:t>
            </a:r>
            <a:r>
              <a:rPr lang="en-US" dirty="0" err="1" smtClean="0">
                <a:solidFill>
                  <a:schemeClr val="tx1"/>
                </a:solidFill>
              </a:rPr>
              <a:t>map,rather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than to the previous frame</a:t>
            </a:r>
          </a:p>
          <a:p>
            <a:pPr lvl="1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06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Motion Estimation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0175" y="2209800"/>
            <a:ext cx="554265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55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Motion Estimation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69235" y="1371600"/>
            <a:ext cx="7620000" cy="4373563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en-US" dirty="0" smtClean="0">
                <a:solidFill>
                  <a:schemeClr val="tx1"/>
                </a:solidFill>
              </a:rPr>
              <a:t>(3)Pose and Structure Refinement</a:t>
            </a:r>
          </a:p>
          <a:p>
            <a:pPr lvl="1">
              <a:lnSpc>
                <a:spcPct val="250000"/>
              </a:lnSpc>
            </a:pPr>
            <a:r>
              <a:rPr lang="en-US" dirty="0">
                <a:solidFill>
                  <a:schemeClr val="tx1"/>
                </a:solidFill>
              </a:rPr>
              <a:t>In this </a:t>
            </a:r>
            <a:r>
              <a:rPr lang="en-US" dirty="0" smtClean="0">
                <a:solidFill>
                  <a:schemeClr val="tx1"/>
                </a:solidFill>
              </a:rPr>
              <a:t>final step</a:t>
            </a:r>
            <a:r>
              <a:rPr lang="en-US" dirty="0">
                <a:solidFill>
                  <a:schemeClr val="tx1"/>
                </a:solidFill>
              </a:rPr>
              <a:t>, we again optimize the camera pose </a:t>
            </a:r>
            <a:r>
              <a:rPr lang="en-US" dirty="0" err="1">
                <a:solidFill>
                  <a:schemeClr val="tx1"/>
                </a:solidFill>
              </a:rPr>
              <a:t>T</a:t>
            </a:r>
            <a:r>
              <a:rPr lang="en-US" sz="1400" dirty="0" err="1">
                <a:solidFill>
                  <a:schemeClr val="tx1"/>
                </a:solidFill>
              </a:rPr>
              <a:t>k,w</a:t>
            </a:r>
            <a:r>
              <a:rPr lang="en-US" dirty="0">
                <a:solidFill>
                  <a:schemeClr val="tx1"/>
                </a:solidFill>
              </a:rPr>
              <a:t> to </a:t>
            </a:r>
            <a:r>
              <a:rPr lang="en-US" dirty="0" smtClean="0">
                <a:solidFill>
                  <a:schemeClr val="tx1"/>
                </a:solidFill>
              </a:rPr>
              <a:t>minimize the  re-projection residuals:</a:t>
            </a:r>
          </a:p>
          <a:p>
            <a:pPr lvl="1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033" y="4267200"/>
            <a:ext cx="4423950" cy="7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80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Motion Estimation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3108" y="1981200"/>
            <a:ext cx="5491800" cy="290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3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Experiments were performed on a data set recorded from two sources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On the quad-rotor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A handheld camera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Process done on :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Quad-copter embedded platform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A laptop</a:t>
            </a:r>
          </a:p>
          <a:p>
            <a:pPr indent="-182880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Two settings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One for accuracy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One for speed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41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Comparison with PTAM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proposed method has fewer outliers due to the depth-filter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008" y="3193567"/>
            <a:ext cx="6102000" cy="280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84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 smtClean="0"/>
              <a:t>Questions</a:t>
            </a:r>
            <a:r>
              <a:rPr lang="en-US" sz="8000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9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20000" cy="4373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SVO: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Is a method that combines Feature based methods and direct methods for visual Odometry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According to authors, All Visual Odometry works for MAVs are </a:t>
            </a:r>
            <a:r>
              <a:rPr lang="en-US" dirty="0" err="1" smtClean="0">
                <a:solidFill>
                  <a:schemeClr val="tx1"/>
                </a:solidFill>
              </a:rPr>
              <a:t>featurebased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SVO is more robust and allows faster flight maneuvers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Higher accuracy and speed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66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20000" cy="4373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Feature based Methods: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Extract a sparse set of features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Match them in successive frames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Recover camera pose and also structure using epipolar geometry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Finally refine pose and structure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50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69235" y="1371600"/>
            <a:ext cx="7620000" cy="43735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Direct Methods: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Uses intensity of the image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Exploit information from all parts of the image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These methods outperform feature based </a:t>
            </a:r>
            <a:r>
              <a:rPr lang="en-US" dirty="0" err="1" smtClean="0">
                <a:solidFill>
                  <a:schemeClr val="tx1"/>
                </a:solidFill>
              </a:rPr>
              <a:t>mthods</a:t>
            </a:r>
            <a:r>
              <a:rPr lang="en-US" dirty="0" smtClean="0">
                <a:solidFill>
                  <a:schemeClr val="tx1"/>
                </a:solidFill>
              </a:rPr>
              <a:t> in term of robustness </a:t>
            </a:r>
            <a:endParaRPr lang="en-US" dirty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In scenes with little textures</a:t>
            </a:r>
          </a:p>
          <a:p>
            <a:pPr lvl="2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Camera defocus </a:t>
            </a:r>
          </a:p>
          <a:p>
            <a:pPr lvl="2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Motion blur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They save time of feature detection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60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69235" y="1371600"/>
            <a:ext cx="7620000" cy="43735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1-A novel semi direct VO method for MAVs, which in comparison with the state of the art methods, is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faster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More accurate</a:t>
            </a:r>
          </a:p>
          <a:p>
            <a:pPr indent="-182880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2-Integration of a probabilistic mapping method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Robust to outliers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16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69235" y="1371600"/>
            <a:ext cx="7620000" cy="43735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Two Thread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Motion Estimation</a:t>
            </a:r>
          </a:p>
          <a:p>
            <a:pPr lvl="2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Sparse model-based image alignment</a:t>
            </a:r>
          </a:p>
          <a:p>
            <a:pPr lvl="2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Feature alignment</a:t>
            </a:r>
          </a:p>
          <a:p>
            <a:pPr lvl="2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Pose and structure refinement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  <a:p>
            <a:pPr lvl="1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26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69235" y="175974"/>
            <a:ext cx="7391400" cy="483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Flowchart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69235" y="1371600"/>
            <a:ext cx="7620000" cy="4373563"/>
          </a:xfrm>
        </p:spPr>
        <p:txBody>
          <a:bodyPr>
            <a:normAutofit/>
          </a:bodyPr>
          <a:lstStyle/>
          <a:p>
            <a:pPr lvl="1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619" y="838200"/>
            <a:ext cx="4231241" cy="49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62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Motion Estimation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69235" y="1371600"/>
            <a:ext cx="7620000" cy="43735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(1)Sparse mode based image alignment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NimbusRomNo9L-Regu"/>
              </a:rPr>
              <a:t>The maximum likelihood estimate of the rigid body </a:t>
            </a:r>
            <a:r>
              <a:rPr lang="en-US" sz="1600" dirty="0" smtClean="0">
                <a:solidFill>
                  <a:schemeClr val="tx1"/>
                </a:solidFill>
                <a:latin typeface="NimbusRomNo9L-Regu"/>
              </a:rPr>
              <a:t>transformation </a:t>
            </a:r>
            <a:r>
              <a:rPr lang="en-US" sz="1600" dirty="0" smtClean="0">
                <a:solidFill>
                  <a:schemeClr val="tx1"/>
                </a:solidFill>
                <a:latin typeface="NimbusRomNo9L-Medi"/>
              </a:rPr>
              <a:t>T</a:t>
            </a:r>
            <a:r>
              <a:rPr lang="en-US" sz="1050" i="1" dirty="0">
                <a:solidFill>
                  <a:schemeClr val="tx1"/>
                </a:solidFill>
                <a:latin typeface="NimbusRomNo9L-ReguItal"/>
              </a:rPr>
              <a:t>k</a:t>
            </a:r>
            <a:r>
              <a:rPr lang="en-US" sz="1050" dirty="0" smtClean="0">
                <a:solidFill>
                  <a:schemeClr val="tx1"/>
                </a:solidFill>
                <a:latin typeface="CMMI10"/>
              </a:rPr>
              <a:t>,</a:t>
            </a:r>
            <a:r>
              <a:rPr lang="en-US" sz="1050" i="1" dirty="0" smtClean="0">
                <a:solidFill>
                  <a:schemeClr val="tx1"/>
                </a:solidFill>
                <a:latin typeface="NimbusRomNo9L-ReguItal"/>
              </a:rPr>
              <a:t>k</a:t>
            </a:r>
            <a:r>
              <a:rPr lang="en-US" sz="1050" dirty="0">
                <a:solidFill>
                  <a:schemeClr val="tx1"/>
                </a:solidFill>
                <a:latin typeface="CMSY10"/>
              </a:rPr>
              <a:t>−</a:t>
            </a:r>
            <a:r>
              <a:rPr lang="en-US" sz="1050" dirty="0">
                <a:solidFill>
                  <a:schemeClr val="tx1"/>
                </a:solidFill>
                <a:latin typeface="NimbusRomNo9L-Regu"/>
              </a:rPr>
              <a:t>1</a:t>
            </a:r>
            <a:r>
              <a:rPr lang="en-US" sz="1600" dirty="0">
                <a:solidFill>
                  <a:schemeClr val="tx1"/>
                </a:solidFill>
                <a:latin typeface="NimbusRomNo9L-Regu"/>
              </a:rPr>
              <a:t> between two consecutive camera </a:t>
            </a:r>
            <a:r>
              <a:rPr lang="en-US" sz="1600" dirty="0" smtClean="0">
                <a:solidFill>
                  <a:schemeClr val="tx1"/>
                </a:solidFill>
                <a:latin typeface="NimbusRomNo9L-Regu"/>
              </a:rPr>
              <a:t>poses minimizes </a:t>
            </a:r>
            <a:r>
              <a:rPr lang="en-US" sz="1600" dirty="0">
                <a:solidFill>
                  <a:schemeClr val="tx1"/>
                </a:solidFill>
                <a:latin typeface="NimbusRomNo9L-Regu"/>
              </a:rPr>
              <a:t>the negative log-likelihood of the intensity residuals</a:t>
            </a:r>
            <a:r>
              <a:rPr lang="en-US" sz="1600" dirty="0" smtClean="0">
                <a:solidFill>
                  <a:schemeClr val="tx1"/>
                </a:solidFill>
                <a:latin typeface="NimbusRomNo9L-Regu"/>
              </a:rPr>
              <a:t>:</a:t>
            </a:r>
          </a:p>
          <a:p>
            <a:pPr lvl="1"/>
            <a:endParaRPr lang="en-US" sz="1600" dirty="0">
              <a:solidFill>
                <a:schemeClr val="tx1"/>
              </a:solidFill>
              <a:latin typeface="NimbusRomNo9L-Regu"/>
            </a:endParaRPr>
          </a:p>
          <a:p>
            <a:pPr lvl="1"/>
            <a:endParaRPr lang="en-US" sz="1600" dirty="0" smtClean="0">
              <a:solidFill>
                <a:schemeClr val="tx1"/>
              </a:solidFill>
              <a:latin typeface="NimbusRomNo9L-Regu"/>
            </a:endParaRPr>
          </a:p>
          <a:p>
            <a:pPr lvl="1"/>
            <a:endParaRPr lang="en-US" sz="1600" dirty="0">
              <a:solidFill>
                <a:schemeClr val="tx1"/>
              </a:solidFill>
              <a:latin typeface="NimbusRomNo9L-Regu"/>
            </a:endParaRPr>
          </a:p>
          <a:p>
            <a:pPr lvl="1"/>
            <a:endParaRPr lang="en-US" sz="1600" dirty="0" smtClean="0">
              <a:solidFill>
                <a:schemeClr val="tx1"/>
              </a:solidFill>
              <a:latin typeface="NimbusRomNo9L-Regu"/>
            </a:endParaRPr>
          </a:p>
          <a:p>
            <a:pPr lvl="1"/>
            <a:endParaRPr lang="en-US" sz="1600" dirty="0" smtClean="0">
              <a:solidFill>
                <a:schemeClr val="tx1"/>
              </a:solidFill>
              <a:latin typeface="NimbusRomNo9L-Regu"/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NimbusRomNo9L-Regu"/>
              </a:rPr>
              <a:t>The </a:t>
            </a:r>
            <a:r>
              <a:rPr lang="en-US" sz="1600" dirty="0">
                <a:solidFill>
                  <a:schemeClr val="tx1"/>
                </a:solidFill>
                <a:latin typeface="NimbusRomNo9L-Regu"/>
              </a:rPr>
              <a:t>intensity residual </a:t>
            </a:r>
            <a:r>
              <a:rPr lang="en-US" sz="1600" dirty="0" err="1" smtClean="0">
                <a:solidFill>
                  <a:schemeClr val="tx1"/>
                </a:solidFill>
                <a:latin typeface="StandardSymL-Slant_167"/>
              </a:rPr>
              <a:t>d</a:t>
            </a:r>
            <a:r>
              <a:rPr lang="en-US" sz="1600" i="1" dirty="0" err="1" smtClean="0">
                <a:solidFill>
                  <a:schemeClr val="tx1"/>
                </a:solidFill>
                <a:latin typeface="NimbusRomNo9L-ReguItal"/>
                <a:cs typeface="Arial" panose="020B0604020202020204" pitchFamily="34" charset="0"/>
              </a:rPr>
              <a:t>δ</a:t>
            </a:r>
            <a:r>
              <a:rPr lang="en-US" sz="1600" i="1" dirty="0" smtClean="0">
                <a:solidFill>
                  <a:schemeClr val="tx1"/>
                </a:solidFill>
                <a:latin typeface="NimbusRomNo9L-ReguItal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NimbusRomNo9L-Regu"/>
              </a:rPr>
              <a:t>is defined by the </a:t>
            </a:r>
            <a:r>
              <a:rPr lang="en-US" sz="1600" dirty="0" smtClean="0">
                <a:solidFill>
                  <a:schemeClr val="tx1"/>
                </a:solidFill>
                <a:latin typeface="NimbusRomNo9L-Regu"/>
              </a:rPr>
              <a:t>photometric difference between pixels </a:t>
            </a:r>
            <a:r>
              <a:rPr lang="en-US" sz="1600" dirty="0">
                <a:solidFill>
                  <a:schemeClr val="tx1"/>
                </a:solidFill>
                <a:latin typeface="NimbusRomNo9L-Regu"/>
              </a:rPr>
              <a:t>observing the same 3D </a:t>
            </a:r>
            <a:r>
              <a:rPr lang="en-US" sz="1600" dirty="0" smtClean="0">
                <a:solidFill>
                  <a:schemeClr val="tx1"/>
                </a:solidFill>
                <a:latin typeface="NimbusRomNo9L-Regu"/>
              </a:rPr>
              <a:t>point.</a:t>
            </a:r>
          </a:p>
          <a:p>
            <a:pPr lvl="1"/>
            <a:endParaRPr lang="en-US" sz="1600" dirty="0" smtClean="0">
              <a:solidFill>
                <a:schemeClr val="tx1"/>
              </a:solidFill>
            </a:endParaRPr>
          </a:p>
          <a:p>
            <a:pPr lvl="1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733" y="3429000"/>
            <a:ext cx="4220550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37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91400" cy="838518"/>
          </a:xfrm>
        </p:spPr>
        <p:txBody>
          <a:bodyPr>
            <a:normAutofit/>
          </a:bodyPr>
          <a:lstStyle/>
          <a:p>
            <a:r>
              <a:rPr lang="en-US" dirty="0" smtClean="0"/>
              <a:t>Motion Estimation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6457117"/>
            <a:ext cx="410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Shervin Ghasemlou – </a:t>
            </a:r>
            <a:r>
              <a:rPr lang="en-US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December 2015</a:t>
            </a:r>
            <a:endParaRPr lang="en-US" i="1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457117"/>
            <a:ext cx="7086600" cy="19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69235" y="1371600"/>
            <a:ext cx="7620000" cy="4373563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It can </a:t>
            </a:r>
            <a:r>
              <a:rPr lang="en-US" sz="2000" dirty="0">
                <a:solidFill>
                  <a:schemeClr val="tx1"/>
                </a:solidFill>
              </a:rPr>
              <a:t>be computed by back-projecting a 2D point u from </a:t>
            </a:r>
            <a:r>
              <a:rPr lang="en-US" sz="2000" dirty="0" smtClean="0">
                <a:solidFill>
                  <a:schemeClr val="tx1"/>
                </a:solidFill>
              </a:rPr>
              <a:t>the previous </a:t>
            </a:r>
            <a:r>
              <a:rPr lang="en-US" sz="2000" dirty="0">
                <a:solidFill>
                  <a:schemeClr val="tx1"/>
                </a:solidFill>
              </a:rPr>
              <a:t>image </a:t>
            </a:r>
            <a:r>
              <a:rPr lang="en-US" sz="2000" i="1" dirty="0">
                <a:solidFill>
                  <a:schemeClr val="tx1"/>
                </a:solidFill>
              </a:rPr>
              <a:t>I</a:t>
            </a:r>
            <a:r>
              <a:rPr lang="en-US" sz="1050" i="1" dirty="0">
                <a:solidFill>
                  <a:schemeClr val="tx1"/>
                </a:solidFill>
              </a:rPr>
              <a:t>k</a:t>
            </a:r>
            <a:r>
              <a:rPr lang="en-US" sz="1050" dirty="0">
                <a:solidFill>
                  <a:schemeClr val="tx1"/>
                </a:solidFill>
              </a:rPr>
              <a:t>−1</a:t>
            </a:r>
            <a:r>
              <a:rPr lang="en-US" sz="2000" dirty="0">
                <a:solidFill>
                  <a:schemeClr val="tx1"/>
                </a:solidFill>
              </a:rPr>
              <a:t> and subsequently projecting it into </a:t>
            </a:r>
            <a:r>
              <a:rPr lang="en-US" sz="2000" dirty="0" smtClean="0">
                <a:solidFill>
                  <a:schemeClr val="tx1"/>
                </a:solidFill>
              </a:rPr>
              <a:t>the current </a:t>
            </a:r>
            <a:r>
              <a:rPr lang="en-US" sz="2000" dirty="0">
                <a:solidFill>
                  <a:schemeClr val="tx1"/>
                </a:solidFill>
              </a:rPr>
              <a:t>camera </a:t>
            </a:r>
            <a:r>
              <a:rPr lang="en-US" sz="2000" dirty="0" smtClean="0">
                <a:solidFill>
                  <a:schemeClr val="tx1"/>
                </a:solidFill>
              </a:rPr>
              <a:t>view:</a:t>
            </a:r>
          </a:p>
          <a:p>
            <a:pPr algn="just"/>
            <a:endParaRPr lang="en-US" sz="2000" dirty="0" smtClean="0">
              <a:solidFill>
                <a:schemeClr val="tx1"/>
              </a:solidFill>
            </a:endParaRPr>
          </a:p>
          <a:p>
            <a:pPr lvl="1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lnSpc>
                <a:spcPct val="20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schemeClr val="tx1"/>
                </a:solidFill>
              </a:rPr>
              <a:t>Where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400" y="3136900"/>
            <a:ext cx="5695200" cy="584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425" y="4995549"/>
            <a:ext cx="503415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0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Custom 2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4685DF"/>
      </a:hlink>
      <a:folHlink>
        <a:srgbClr val="9965C3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FFFB3EE-5BAA-4A7D-B8A0-FC61AB1B54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Mail merge made easy</Template>
  <TotalTime>584</TotalTime>
  <Words>467</Words>
  <Application>Microsoft Office PowerPoint</Application>
  <PresentationFormat>On-screen Show (4:3)</PresentationFormat>
  <Paragraphs>100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Andalus</vt:lpstr>
      <vt:lpstr>Arial</vt:lpstr>
      <vt:lpstr>Calibri</vt:lpstr>
      <vt:lpstr>CMMI10</vt:lpstr>
      <vt:lpstr>CMSY10</vt:lpstr>
      <vt:lpstr>NimbusRomNo9L-Medi</vt:lpstr>
      <vt:lpstr>NimbusRomNo9L-Regu</vt:lpstr>
      <vt:lpstr>NimbusRomNo9L-ReguItal</vt:lpstr>
      <vt:lpstr>Segoe</vt:lpstr>
      <vt:lpstr>Segoe UI Light</vt:lpstr>
      <vt:lpstr>StandardSymL-Slant_167</vt:lpstr>
      <vt:lpstr>Essential</vt:lpstr>
      <vt:lpstr>PowerPoint Presentation</vt:lpstr>
      <vt:lpstr>Introduction</vt:lpstr>
      <vt:lpstr>Introduction</vt:lpstr>
      <vt:lpstr>Introduction</vt:lpstr>
      <vt:lpstr>Contributions</vt:lpstr>
      <vt:lpstr>Algorithm</vt:lpstr>
      <vt:lpstr>Flowchart</vt:lpstr>
      <vt:lpstr>Motion Estimation</vt:lpstr>
      <vt:lpstr>Motion Estimation</vt:lpstr>
      <vt:lpstr>Motion Estimation</vt:lpstr>
      <vt:lpstr>Motion Estimation</vt:lpstr>
      <vt:lpstr>Motion Estimation</vt:lpstr>
      <vt:lpstr>Motion Estimation</vt:lpstr>
      <vt:lpstr>Motion Estimation</vt:lpstr>
      <vt:lpstr>Experimental results</vt:lpstr>
      <vt:lpstr>Experimental results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Mail merge MadE easy</dc:title>
  <dc:creator>shervin</dc:creator>
  <cp:keywords/>
  <cp:lastModifiedBy>shervin</cp:lastModifiedBy>
  <cp:revision>37</cp:revision>
  <dcterms:created xsi:type="dcterms:W3CDTF">2015-11-15T03:44:13Z</dcterms:created>
  <dcterms:modified xsi:type="dcterms:W3CDTF">2015-12-04T00:43:13Z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TC021295509991</vt:lpwstr>
  </property>
</Properties>
</file>