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emf"/><Relationship Id="rId4" Type="http://schemas.openxmlformats.org/officeDocument/2006/relationships/image" Target="../media/image5.wmf"/><Relationship Id="rId9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e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72D1-16DB-46EA-AAD2-81ABF948A5C4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C0365-68F1-4263-A3DC-67934A70C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3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works are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C0365-68F1-4263-A3DC-67934A70C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Harris corner detector:</a:t>
            </a:r>
            <a:r>
              <a:rPr lang="en-US" baseline="0" dirty="0" smtClean="0"/>
              <a:t> http://www.cse.psu.edu/~rtc12/CSE486/lecture06.pdf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C0365-68F1-4263-A3DC-67934A70C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Ix and </a:t>
            </a:r>
            <a:r>
              <a:rPr lang="en-US" dirty="0" err="1" smtClean="0"/>
              <a:t>Iy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C0365-68F1-4263-A3DC-67934A70C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5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C0365-68F1-4263-A3DC-67934A70C3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RANSAC is the</a:t>
            </a:r>
            <a:r>
              <a:rPr lang="en-US" baseline="0" dirty="0" smtClean="0"/>
              <a:t> standard used for outlier rejection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C0365-68F1-4263-A3DC-67934A70C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22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1C8686-9C20-41A3-AA90-C8DF49A3B4D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3CD9-683A-4722-8F16-8E9F523B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image" Target="../media/image11.e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11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357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Visual </a:t>
            </a:r>
            <a:r>
              <a:rPr lang="en-US" b="1" dirty="0" err="1" smtClean="0">
                <a:solidFill>
                  <a:schemeClr val="accent1"/>
                </a:solidFill>
              </a:rPr>
              <a:t>Odometry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/>
              <a:t>for Ground Vehicle Applications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3890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David </a:t>
            </a:r>
            <a:r>
              <a:rPr lang="en-US" dirty="0" err="1" smtClean="0"/>
              <a:t>Nistér</a:t>
            </a:r>
            <a:r>
              <a:rPr lang="en-US" dirty="0" smtClean="0"/>
              <a:t>, Oleg </a:t>
            </a:r>
            <a:r>
              <a:rPr lang="en-US" dirty="0" err="1" smtClean="0"/>
              <a:t>Naroditsky</a:t>
            </a:r>
            <a:r>
              <a:rPr lang="en-US" dirty="0" smtClean="0"/>
              <a:t>, </a:t>
            </a:r>
          </a:p>
          <a:p>
            <a:pPr algn="r"/>
            <a:r>
              <a:rPr lang="en-US" dirty="0" smtClean="0"/>
              <a:t>                                                         and James Bergen</a:t>
            </a:r>
          </a:p>
          <a:p>
            <a:pPr algn="r"/>
            <a:r>
              <a:rPr lang="en-US" dirty="0" smtClean="0"/>
              <a:t>Sarnoff Corporation</a:t>
            </a:r>
          </a:p>
          <a:p>
            <a:pPr algn="r"/>
            <a:r>
              <a:rPr lang="en-US" dirty="0" smtClean="0"/>
              <a:t>CN5300</a:t>
            </a:r>
          </a:p>
          <a:p>
            <a:pPr algn="r"/>
            <a:r>
              <a:rPr lang="en-US" dirty="0" smtClean="0"/>
              <a:t>Princeton, New Jersey 08530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55032" y="376238"/>
            <a:ext cx="936056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Feature Detection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062716" y="1584251"/>
            <a:ext cx="7894084" cy="44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</a:rPr>
              <a:t>Detected Feature Points</a:t>
            </a:r>
          </a:p>
          <a:p>
            <a:endParaRPr lang="en-US" altLang="zh-CN" sz="3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	Superimposed feature tracks through images</a:t>
            </a:r>
            <a:endParaRPr lang="en-US" altLang="zh-TW" sz="20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/>
            <a:endParaRPr lang="en-US" altLang="zh-TW" sz="2000" dirty="0">
              <a:solidFill>
                <a:srgbClr val="4C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665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844801"/>
            <a:ext cx="63246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5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130968" y="312738"/>
            <a:ext cx="938463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Feature Matching</a:t>
            </a:r>
            <a:endParaRPr lang="en-US" altLang="zh-TW" sz="36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95600" y="1582738"/>
            <a:ext cx="762000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Two Directional Matching</a:t>
            </a:r>
          </a:p>
          <a:p>
            <a:endParaRPr lang="en-US" altLang="zh-CN" sz="300" dirty="0">
              <a:solidFill>
                <a:srgbClr val="4C0000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Calculate the normalized correlation in            reign, </a:t>
            </a:r>
            <a:b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</a:b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where    ,     are two consecutive input images.</a:t>
            </a:r>
          </a:p>
          <a:p>
            <a:pPr>
              <a:buFontTx/>
              <a:buChar char="•"/>
            </a:pPr>
            <a:endParaRPr lang="en-US" altLang="zh-CN" sz="20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endParaRPr lang="en-US" altLang="zh-CN" sz="20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endParaRPr lang="en-US" altLang="zh-CN" sz="24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Match the feature points in the circular area that have the maximum correlation in two directions.</a:t>
            </a:r>
          </a:p>
          <a:p>
            <a:pPr lvl="1" algn="l">
              <a:buFontTx/>
              <a:buChar char="–"/>
            </a:pPr>
            <a:endParaRPr lang="en-US" altLang="zh-CN" sz="2000" dirty="0">
              <a:solidFill>
                <a:srgbClr val="4C0000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–"/>
            </a:pPr>
            <a:endParaRPr lang="en-US" altLang="zh-TW" sz="2000" dirty="0">
              <a:solidFill>
                <a:srgbClr val="4C00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67597" name="Object 13"/>
          <p:cNvGraphicFramePr>
            <a:graphicFrameLocks noChangeAspect="1"/>
          </p:cNvGraphicFramePr>
          <p:nvPr/>
        </p:nvGraphicFramePr>
        <p:xfrm>
          <a:off x="4229100" y="2768601"/>
          <a:ext cx="4605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4" imgW="2666880" imgH="533160" progId="Equation.DSMT4">
                  <p:embed/>
                </p:oleObj>
              </mc:Choice>
              <mc:Fallback>
                <p:oleObj name="Equation" r:id="rId4" imgW="2666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768601"/>
                        <a:ext cx="46053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4"/>
          <p:cNvGraphicFramePr>
            <a:graphicFrameLocks noChangeAspect="1"/>
          </p:cNvGraphicFramePr>
          <p:nvPr/>
        </p:nvGraphicFramePr>
        <p:xfrm>
          <a:off x="4330700" y="2336800"/>
          <a:ext cx="27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336800"/>
                        <a:ext cx="27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15"/>
          <p:cNvGraphicFramePr>
            <a:graphicFrameLocks noChangeAspect="1"/>
          </p:cNvGraphicFramePr>
          <p:nvPr/>
        </p:nvGraphicFramePr>
        <p:xfrm>
          <a:off x="4686300" y="23368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23368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7962900" y="2100263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0" imgW="317160" imgH="139680" progId="Equation.DSMT4">
                  <p:embed/>
                </p:oleObj>
              </mc:Choice>
              <mc:Fallback>
                <p:oleObj name="Equation" r:id="rId10" imgW="3171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00" y="2100263"/>
                        <a:ext cx="72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9398000" y="2027238"/>
          <a:ext cx="914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2" imgW="406080" imgH="177480" progId="Equation.DSMT4">
                  <p:embed/>
                </p:oleObj>
              </mc:Choice>
              <mc:Fallback>
                <p:oleObj name="Equation" r:id="rId12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0" y="2027238"/>
                        <a:ext cx="914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3797300" y="4684714"/>
          <a:ext cx="6159500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Visio" r:id="rId14" imgW="1597533" imgH="481584" progId="Visio.Drawing.11">
                  <p:embed/>
                </p:oleObj>
              </mc:Choice>
              <mc:Fallback>
                <p:oleObj name="Visio" r:id="rId14" imgW="1597533" imgH="481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684714"/>
                        <a:ext cx="6159500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1592" y="6492875"/>
            <a:ext cx="5603383" cy="365125"/>
          </a:xfrm>
        </p:spPr>
        <p:txBody>
          <a:bodyPr/>
          <a:lstStyle/>
          <a:p>
            <a:r>
              <a:rPr lang="en-US" b="1" dirty="0" smtClean="0"/>
              <a:t>http://faculty.cs.tamu.edu/dzsong/teaching/spring2009/cpsc643/JiPresentation%204.ppt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88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287379" y="363538"/>
            <a:ext cx="922822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Robust Estimation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851484" y="1735138"/>
            <a:ext cx="4133516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/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</a:rPr>
              <a:t>The Monocular Scheme</a:t>
            </a:r>
          </a:p>
          <a:p>
            <a:pPr latinLnBrk="1"/>
            <a:endParaRPr lang="en-US" altLang="zh-CN" sz="2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atinLnBrk="1"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Separate the matching </a:t>
            </a:r>
            <a:r>
              <a:rPr lang="en-US" altLang="zh-CN" sz="2000" b="0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points </a:t>
            </a: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into 5-points groups.</a:t>
            </a:r>
          </a:p>
          <a:p>
            <a:pPr latinLnBrk="1"/>
            <a:endParaRPr lang="en-US" altLang="zh-CN" sz="7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atinLnBrk="1"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Treat each group as a </a:t>
            </a:r>
            <a:r>
              <a:rPr lang="en-US" altLang="zh-CN" sz="2000" b="0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5-point </a:t>
            </a: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relative pose problem.</a:t>
            </a:r>
          </a:p>
          <a:p>
            <a:pPr latinLnBrk="1"/>
            <a:endParaRPr lang="en-US" altLang="zh-CN" sz="7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atinLnBrk="1"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Use RANSAC to select well matched groups.</a:t>
            </a:r>
          </a:p>
          <a:p>
            <a:pPr latinLnBrk="1"/>
            <a:endParaRPr lang="en-US" altLang="zh-CN" sz="7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atinLnBrk="1"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Estimate camera motion us-</a:t>
            </a:r>
            <a:b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</a:br>
            <a:r>
              <a:rPr lang="en-US" altLang="zh-CN" sz="2000" b="0" dirty="0" err="1">
                <a:solidFill>
                  <a:schemeClr val="tx1"/>
                </a:solidFill>
                <a:ea typeface="新細明體" panose="02020500000000000000" pitchFamily="18" charset="-120"/>
              </a:rPr>
              <a:t>ing</a:t>
            </a: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 the selected groups.</a:t>
            </a:r>
          </a:p>
          <a:p>
            <a:pPr latinLnBrk="1"/>
            <a:endParaRPr lang="en-US" altLang="zh-CN" sz="7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atinLnBrk="1"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Put the current estimation in </a:t>
            </a:r>
            <a:r>
              <a:rPr lang="en-US" altLang="zh-CN" sz="2000" b="0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 to </a:t>
            </a: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the coordinate of the </a:t>
            </a:r>
            <a:r>
              <a:rPr lang="en-US" altLang="zh-CN" sz="2000" b="0" dirty="0" err="1" smtClean="0">
                <a:solidFill>
                  <a:schemeClr val="tx1"/>
                </a:solidFill>
                <a:ea typeface="新細明體" panose="02020500000000000000" pitchFamily="18" charset="-120"/>
              </a:rPr>
              <a:t>previ-ous</a:t>
            </a:r>
            <a:r>
              <a:rPr lang="en-US" altLang="zh-CN" sz="2000" b="0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 </a:t>
            </a: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one.</a:t>
            </a:r>
            <a:endParaRPr lang="en-US" altLang="zh-TW" sz="24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7134226" y="2057400"/>
          <a:ext cx="30257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4" imgW="751713" imgH="1043178" progId="Visio.Drawing.11">
                  <p:embed/>
                </p:oleObj>
              </mc:Choice>
              <mc:Fallback>
                <p:oleObj name="Visio" r:id="rId4" imgW="751713" imgH="10431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6" y="2057400"/>
                        <a:ext cx="30257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1592" y="6492875"/>
            <a:ext cx="5603383" cy="365125"/>
          </a:xfrm>
        </p:spPr>
        <p:txBody>
          <a:bodyPr/>
          <a:lstStyle/>
          <a:p>
            <a:r>
              <a:rPr lang="en-US" b="1" dirty="0" smtClean="0"/>
              <a:t>http://faculty.cs.tamu.edu/dzsong/teaching/spring2009/cpsc643/JiPresentation%204.ppt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57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30968" y="381000"/>
            <a:ext cx="938463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Robust Estimation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971800" y="1701801"/>
            <a:ext cx="7467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</a:rPr>
              <a:t>The Stereo Scheme</a:t>
            </a:r>
          </a:p>
          <a:p>
            <a:endParaRPr lang="en-US" altLang="zh-CN" sz="300" dirty="0">
              <a:solidFill>
                <a:srgbClr val="4C0000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Match the feature points in stereo images, then triangulate</a:t>
            </a:r>
            <a:b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</a:b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them into 3D points.</a:t>
            </a:r>
          </a:p>
          <a:p>
            <a:endParaRPr lang="en-US" altLang="zh-CN" sz="3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Estimation the camera motion using RANSAC and the 3D points in consecutive frames</a:t>
            </a:r>
            <a:r>
              <a:rPr lang="en-US" altLang="zh-CN" sz="2000" b="0" dirty="0">
                <a:solidFill>
                  <a:srgbClr val="4C0000"/>
                </a:solidFill>
                <a:ea typeface="新細明體" panose="02020500000000000000" pitchFamily="18" charset="-120"/>
              </a:rPr>
              <a:t>.</a:t>
            </a:r>
            <a:endParaRPr lang="en-US" altLang="zh-CN" sz="2400" dirty="0">
              <a:solidFill>
                <a:srgbClr val="4C0000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–"/>
            </a:pPr>
            <a:endParaRPr lang="en-US" altLang="zh-TW" sz="2000" dirty="0">
              <a:solidFill>
                <a:srgbClr val="4C00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3873500" y="3602038"/>
          <a:ext cx="5562600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Visio" r:id="rId3" imgW="1604772" imgH="811530" progId="Visio.Drawing.11">
                  <p:embed/>
                </p:oleObj>
              </mc:Choice>
              <mc:Fallback>
                <p:oleObj name="Visio" r:id="rId3" imgW="1604772" imgH="8115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602038"/>
                        <a:ext cx="5562600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1592" y="6492875"/>
            <a:ext cx="5603383" cy="365125"/>
          </a:xfrm>
        </p:spPr>
        <p:txBody>
          <a:bodyPr/>
          <a:lstStyle/>
          <a:p>
            <a:r>
              <a:rPr lang="en-US" b="1" dirty="0" smtClean="0"/>
              <a:t>http://faculty.cs.tamu.edu/dzsong/teaching/spring2009/cpsc643/JiPresentation%204.ppt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30968" y="431800"/>
            <a:ext cx="938463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Experiments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971800" y="1790701"/>
            <a:ext cx="7467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</a:rPr>
              <a:t>Different Platforms</a:t>
            </a:r>
            <a:endParaRPr lang="en-US" altLang="zh-TW" sz="24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647951"/>
            <a:ext cx="35052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616201"/>
            <a:ext cx="32385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22684" y="431800"/>
            <a:ext cx="9492916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Experiments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971800" y="1765301"/>
            <a:ext cx="7467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</a:rPr>
              <a:t>Speed and Accuracy</a:t>
            </a:r>
            <a:endParaRPr lang="en-US" altLang="zh-TW" sz="24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2527300"/>
            <a:ext cx="714851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598988"/>
            <a:ext cx="71628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094875" y="368300"/>
            <a:ext cx="9420726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Experiments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971800" y="1689101"/>
            <a:ext cx="7467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i="1" dirty="0">
                <a:solidFill>
                  <a:schemeClr val="tx1"/>
                </a:solidFill>
                <a:ea typeface="新細明體" panose="02020500000000000000" pitchFamily="18" charset="-120"/>
              </a:rPr>
              <a:t>Visual </a:t>
            </a:r>
            <a:r>
              <a:rPr lang="en-US" altLang="zh-CN" sz="2200" i="1" dirty="0" err="1">
                <a:solidFill>
                  <a:schemeClr val="tx1"/>
                </a:solidFill>
                <a:ea typeface="新細明體" panose="02020500000000000000" pitchFamily="18" charset="-120"/>
              </a:rPr>
              <a:t>Odometry</a:t>
            </a:r>
            <a:r>
              <a:rPr lang="en-US" altLang="zh-CN" sz="2200" i="1" dirty="0">
                <a:solidFill>
                  <a:schemeClr val="tx1"/>
                </a:solidFill>
                <a:ea typeface="新細明體" panose="02020500000000000000" pitchFamily="18" charset="-120"/>
              </a:rPr>
              <a:t> vs. Differential GPS</a:t>
            </a:r>
            <a:endParaRPr lang="en-US" altLang="zh-TW" sz="2400" i="1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324100"/>
            <a:ext cx="38306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486026"/>
            <a:ext cx="33655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974558" y="419100"/>
            <a:ext cx="954104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Experiments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971800" y="1803401"/>
            <a:ext cx="7467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Visual </a:t>
            </a:r>
            <a:r>
              <a:rPr lang="en-US" altLang="zh-CN" sz="2200" dirty="0" err="1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Odometry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 vs. Inertial Navigation System (INS)</a:t>
            </a:r>
            <a:endParaRPr lang="en-US" altLang="zh-TW" sz="2200" dirty="0">
              <a:solidFill>
                <a:schemeClr val="tx1"/>
              </a:solidFill>
              <a:latin typeface="+mj-lt"/>
              <a:ea typeface="新細明體" panose="02020500000000000000" pitchFamily="18" charset="-12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1"/>
            <a:ext cx="716280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62527" y="381000"/>
            <a:ext cx="955307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Experiments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971800" y="1727201"/>
            <a:ext cx="7467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Visual </a:t>
            </a:r>
            <a:r>
              <a:rPr lang="en-US" altLang="zh-CN" sz="2200" dirty="0" err="1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Odometry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 vs. Wheel Recorder</a:t>
            </a:r>
            <a:endParaRPr lang="en-US" altLang="zh-TW" sz="2400" dirty="0">
              <a:solidFill>
                <a:schemeClr val="tx1"/>
              </a:solidFill>
              <a:latin typeface="+mj-lt"/>
              <a:ea typeface="新細明體" panose="02020500000000000000" pitchFamily="18" charset="-120"/>
            </a:endParaRP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505076"/>
            <a:ext cx="3475038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514601"/>
            <a:ext cx="35179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66274" y="482600"/>
            <a:ext cx="96493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Conclusion and Future Work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1955800"/>
            <a:ext cx="73152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Conclusion</a:t>
            </a:r>
          </a:p>
          <a:p>
            <a:pPr>
              <a:buClrTx/>
            </a:pPr>
            <a:endParaRPr lang="en-US" altLang="zh-CN" sz="1000" dirty="0">
              <a:solidFill>
                <a:srgbClr val="4C0000"/>
              </a:solidFill>
              <a:ea typeface="新細明體" panose="02020500000000000000" pitchFamily="18" charset="-120"/>
            </a:endParaRPr>
          </a:p>
          <a:p>
            <a:pPr>
              <a:buClrTx/>
              <a:buFontTx/>
              <a:buChar char="•"/>
            </a:pP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A real-time ego motion estimation system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  <a:endParaRPr lang="en-US" altLang="zh-TW" sz="20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endParaRPr lang="en-US" altLang="zh-CN" sz="8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Work both on monocular camera and stereo head.</a:t>
            </a:r>
          </a:p>
          <a:p>
            <a:endParaRPr lang="en-US" altLang="zh-TW" sz="8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Results are accurate and robust.</a:t>
            </a:r>
          </a:p>
          <a:p>
            <a:pPr>
              <a:buFontTx/>
              <a:buChar char="•"/>
            </a:pPr>
            <a:endParaRPr lang="en-US" altLang="zh-CN" sz="20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Future Work</a:t>
            </a:r>
          </a:p>
          <a:p>
            <a:endParaRPr lang="en-US" altLang="zh-CN" sz="10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ClrTx/>
              <a:buFontTx/>
              <a:buChar char="•"/>
            </a:pP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Integrate visual </a:t>
            </a:r>
            <a:r>
              <a:rPr lang="en-US" altLang="zh-CN" sz="2000" dirty="0" err="1">
                <a:solidFill>
                  <a:schemeClr val="tx1"/>
                </a:solidFill>
                <a:ea typeface="新細明體" panose="02020500000000000000" pitchFamily="18" charset="-120"/>
              </a:rPr>
              <a:t>odometry</a:t>
            </a: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 with </a:t>
            </a:r>
            <a:r>
              <a:rPr lang="en-US" altLang="zh-CN" sz="2000" dirty="0" err="1">
                <a:solidFill>
                  <a:schemeClr val="tx1"/>
                </a:solidFill>
                <a:ea typeface="新細明體" panose="02020500000000000000" pitchFamily="18" charset="-120"/>
              </a:rPr>
              <a:t>Kalman</a:t>
            </a: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 filter.</a:t>
            </a:r>
          </a:p>
          <a:p>
            <a:pPr>
              <a:buClrTx/>
            </a:pPr>
            <a:endParaRPr lang="en-US" altLang="zh-CN" sz="10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ClrTx/>
              <a:buFontTx/>
              <a:buChar char="•"/>
            </a:pPr>
            <a:r>
              <a:rPr lang="en-US" altLang="zh-CN" sz="2000" dirty="0">
                <a:solidFill>
                  <a:schemeClr val="tx1"/>
                </a:solidFill>
                <a:ea typeface="新細明體" panose="02020500000000000000" pitchFamily="18" charset="-120"/>
              </a:rPr>
              <a:t>Use sampling methods with multimodal distributions.</a:t>
            </a:r>
            <a:endParaRPr lang="en-US" altLang="zh-TW" sz="20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endParaRPr lang="en-US" altLang="zh-CN" sz="20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3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asic idea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Estimation of motion based on video input alone</a:t>
            </a:r>
          </a:p>
          <a:p>
            <a:r>
              <a:rPr lang="en-US" dirty="0" smtClean="0"/>
              <a:t>No prior knowledge of scene or motion</a:t>
            </a:r>
          </a:p>
          <a:p>
            <a:r>
              <a:rPr lang="en-US" dirty="0" smtClean="0"/>
              <a:t>Real time operation with low delay</a:t>
            </a:r>
          </a:p>
          <a:p>
            <a:r>
              <a:rPr lang="en-US" dirty="0" smtClean="0"/>
              <a:t>Front end: feature tracker</a:t>
            </a:r>
          </a:p>
          <a:p>
            <a:r>
              <a:rPr lang="en-US" dirty="0" smtClean="0"/>
              <a:t>Point features matched between pairs of frames</a:t>
            </a:r>
          </a:p>
          <a:p>
            <a:r>
              <a:rPr lang="en-US" dirty="0" smtClean="0"/>
              <a:t>Can be used in conjunction with other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Introduction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use of video sensors has been a goal for many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Recent advances have made real-time vision processing practical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Speed and latency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Related works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Moravec’s</a:t>
            </a:r>
            <a:r>
              <a:rPr lang="en-US" dirty="0" smtClean="0"/>
              <a:t> work in 1970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Stereo visual </a:t>
            </a:r>
            <a:r>
              <a:rPr lang="en-US" dirty="0" err="1" smtClean="0"/>
              <a:t>odometry</a:t>
            </a:r>
            <a:r>
              <a:rPr lang="en-US" dirty="0" smtClean="0"/>
              <a:t> used on Mars early 2004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Camera motion estimation based on feature tracks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More closely related to Davison; </a:t>
            </a:r>
            <a:r>
              <a:rPr lang="en-US" dirty="0" err="1" smtClean="0"/>
              <a:t>Chiuso,Favaro</a:t>
            </a:r>
            <a:r>
              <a:rPr lang="en-US" dirty="0" smtClean="0"/>
              <a:t> &amp; </a:t>
            </a:r>
            <a:r>
              <a:rPr lang="en-US" dirty="0" err="1" smtClean="0"/>
              <a:t>Soatto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Results obtained using this system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49" y="1829377"/>
            <a:ext cx="5728801" cy="4126256"/>
          </a:xfrm>
        </p:spPr>
      </p:pic>
      <p:sp>
        <p:nvSpPr>
          <p:cNvPr id="8" name="TextBox 7"/>
          <p:cNvSpPr txBox="1"/>
          <p:nvPr/>
        </p:nvSpPr>
        <p:spPr>
          <a:xfrm>
            <a:off x="3416968" y="6256421"/>
            <a:ext cx="535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Left: Single camera                  Right: Stereo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Feature Detection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Harris corner detection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Autocorrelation function: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α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US" dirty="0" smtClean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 = weighting function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7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Finding corner strength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503948"/>
                <a:ext cx="10515600" cy="46761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Harris corner strength based on Hessian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 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503948"/>
                <a:ext cx="10515600" cy="4676190"/>
              </a:xfrm>
              <a:blipFill rotWithShape="0"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3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058779" y="312738"/>
            <a:ext cx="945682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2pPr>
            <a:lvl3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3pPr>
            <a:lvl4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4pPr>
            <a:lvl5pPr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66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新細明體" panose="02020500000000000000" pitchFamily="18" charset="-120"/>
              </a:rPr>
              <a:t>Feature Detection</a:t>
            </a:r>
            <a:endParaRPr lang="en-US" altLang="zh-TW" sz="4400" b="1" dirty="0">
              <a:solidFill>
                <a:schemeClr val="accent1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946400" y="1587501"/>
            <a:ext cx="70104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663300"/>
              </a:buClr>
              <a:defRPr sz="3200" b="1">
                <a:solidFill>
                  <a:srgbClr val="663300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rgbClr val="663300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rgbClr val="663300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200" dirty="0">
                <a:solidFill>
                  <a:schemeClr val="tx1"/>
                </a:solidFill>
                <a:ea typeface="新細明體" panose="02020500000000000000" pitchFamily="18" charset="-120"/>
              </a:rPr>
              <a:t>Four Sweeps to Calculate</a:t>
            </a:r>
          </a:p>
          <a:p>
            <a:endParaRPr lang="en-US" altLang="zh-CN" sz="3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Compute                        , by filters              and             .</a:t>
            </a:r>
            <a:endParaRPr lang="en-US" altLang="zh-CN" sz="28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Calculate the horizontal sum by filter                  .</a:t>
            </a:r>
            <a:endParaRPr lang="en-US" altLang="zh-CN" sz="28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Calculate the vertical sum by filter                  .</a:t>
            </a:r>
            <a:endParaRPr lang="en-US" altLang="zh-CN" sz="2800" b="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>
              <a:buFontTx/>
              <a:buChar char="•"/>
            </a:pPr>
            <a:r>
              <a:rPr lang="en-US" altLang="zh-CN" sz="2000" b="0" dirty="0">
                <a:solidFill>
                  <a:schemeClr val="tx1"/>
                </a:solidFill>
                <a:ea typeface="新細明體" panose="02020500000000000000" pitchFamily="18" charset="-120"/>
              </a:rPr>
              <a:t>Calculate corner strength            </a:t>
            </a:r>
            <a:r>
              <a:rPr lang="en-US" altLang="zh-CN" sz="2000" b="0" dirty="0">
                <a:solidFill>
                  <a:srgbClr val="4C0000"/>
                </a:solidFill>
                <a:ea typeface="新細明體" panose="02020500000000000000" pitchFamily="18" charset="-120"/>
              </a:rPr>
              <a:t>. </a:t>
            </a:r>
            <a:endParaRPr lang="en-US" altLang="zh-TW" sz="2000" b="0" dirty="0">
              <a:solidFill>
                <a:srgbClr val="4C0000"/>
              </a:solidFill>
              <a:ea typeface="新細明體" panose="02020500000000000000" pitchFamily="18" charset="-120"/>
            </a:endParaRPr>
          </a:p>
          <a:p>
            <a:pPr lvl="1" algn="l"/>
            <a:endParaRPr lang="en-US" altLang="zh-TW" sz="2000" dirty="0">
              <a:solidFill>
                <a:srgbClr val="4C00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65550" name="Object 14"/>
          <p:cNvGraphicFramePr>
            <a:graphicFrameLocks noChangeAspect="1"/>
          </p:cNvGraphicFramePr>
          <p:nvPr/>
        </p:nvGraphicFramePr>
        <p:xfrm>
          <a:off x="6451600" y="1600201"/>
          <a:ext cx="9144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Equation" r:id="rId4" imgW="444240" imgH="203040" progId="Equation.DSMT4">
                  <p:embed/>
                </p:oleObj>
              </mc:Choice>
              <mc:Fallback>
                <p:oleObj name="Equation" r:id="rId4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600201"/>
                        <a:ext cx="9144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15"/>
          <p:cNvGraphicFramePr>
            <a:graphicFrameLocks noChangeAspect="1"/>
          </p:cNvGraphicFramePr>
          <p:nvPr/>
        </p:nvGraphicFramePr>
        <p:xfrm>
          <a:off x="4737100" y="2044701"/>
          <a:ext cx="1676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6" imgW="888840" imgH="241200" progId="Equation.DSMT4">
                  <p:embed/>
                </p:oleObj>
              </mc:Choice>
              <mc:Fallback>
                <p:oleObj name="Equation" r:id="rId6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044701"/>
                        <a:ext cx="1676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7480300" y="2057401"/>
          <a:ext cx="914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2057401"/>
                        <a:ext cx="9144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8915400" y="2019300"/>
          <a:ext cx="971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2019300"/>
                        <a:ext cx="9715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18"/>
          <p:cNvGraphicFramePr>
            <a:graphicFrameLocks noChangeAspect="1"/>
          </p:cNvGraphicFramePr>
          <p:nvPr/>
        </p:nvGraphicFramePr>
        <p:xfrm>
          <a:off x="7493000" y="2768601"/>
          <a:ext cx="12080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12" imgW="672840" imgH="203040" progId="Equation.DSMT4">
                  <p:embed/>
                </p:oleObj>
              </mc:Choice>
              <mc:Fallback>
                <p:oleObj name="Equation" r:id="rId12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2768601"/>
                        <a:ext cx="12080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7810500" y="2362200"/>
          <a:ext cx="1333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14" imgW="736560" imgH="228600" progId="Equation.DSMT4">
                  <p:embed/>
                </p:oleObj>
              </mc:Choice>
              <mc:Fallback>
                <p:oleObj name="Equation" r:id="rId14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0" y="2362200"/>
                        <a:ext cx="13335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7" name="Object 31"/>
          <p:cNvGraphicFramePr>
            <a:graphicFrameLocks noChangeAspect="1"/>
          </p:cNvGraphicFramePr>
          <p:nvPr/>
        </p:nvGraphicFramePr>
        <p:xfrm>
          <a:off x="6489700" y="3111501"/>
          <a:ext cx="9144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16" imgW="444240" imgH="203040" progId="Equation.DSMT4">
                  <p:embed/>
                </p:oleObj>
              </mc:Choice>
              <mc:Fallback>
                <p:oleObj name="Equation" r:id="rId16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111501"/>
                        <a:ext cx="9144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8" name="Object 32"/>
          <p:cNvGraphicFramePr>
            <a:graphicFrameLocks noChangeAspect="1"/>
          </p:cNvGraphicFramePr>
          <p:nvPr/>
        </p:nvGraphicFramePr>
        <p:xfrm>
          <a:off x="4127500" y="3619500"/>
          <a:ext cx="2286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Visio" r:id="rId17" imgW="751713" imgH="481584" progId="Visio.Drawing.11">
                  <p:embed/>
                </p:oleObj>
              </mc:Choice>
              <mc:Fallback>
                <p:oleObj name="Visio" r:id="rId17" imgW="751713" imgH="481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619500"/>
                        <a:ext cx="2286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9" name="Object 33"/>
          <p:cNvGraphicFramePr>
            <a:graphicFrameLocks noChangeAspect="1"/>
          </p:cNvGraphicFramePr>
          <p:nvPr/>
        </p:nvGraphicFramePr>
        <p:xfrm>
          <a:off x="4127500" y="5194300"/>
          <a:ext cx="2286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Visio" r:id="rId19" imgW="751713" imgH="481584" progId="Visio.Drawing.11">
                  <p:embed/>
                </p:oleObj>
              </mc:Choice>
              <mc:Fallback>
                <p:oleObj name="Visio" r:id="rId19" imgW="751713" imgH="481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194300"/>
                        <a:ext cx="2286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0" name="Object 34"/>
          <p:cNvGraphicFramePr>
            <a:graphicFrameLocks noChangeAspect="1"/>
          </p:cNvGraphicFramePr>
          <p:nvPr/>
        </p:nvGraphicFramePr>
        <p:xfrm>
          <a:off x="6769100" y="3619500"/>
          <a:ext cx="2286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Visio" r:id="rId21" imgW="751713" imgH="481584" progId="Visio.Drawing.11">
                  <p:embed/>
                </p:oleObj>
              </mc:Choice>
              <mc:Fallback>
                <p:oleObj name="Visio" r:id="rId21" imgW="751713" imgH="481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3619500"/>
                        <a:ext cx="2286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1" name="Object 35"/>
          <p:cNvGraphicFramePr>
            <a:graphicFrameLocks noChangeAspect="1"/>
          </p:cNvGraphicFramePr>
          <p:nvPr/>
        </p:nvGraphicFramePr>
        <p:xfrm>
          <a:off x="6769100" y="5194300"/>
          <a:ext cx="2286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Visio" r:id="rId23" imgW="751713" imgH="481584" progId="Visio.Drawing.11">
                  <p:embed/>
                </p:oleObj>
              </mc:Choice>
              <mc:Fallback>
                <p:oleObj name="Visio" r:id="rId23" imgW="751713" imgH="481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5194300"/>
                        <a:ext cx="2286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34972" y="6553200"/>
            <a:ext cx="5680656" cy="365125"/>
          </a:xfrm>
        </p:spPr>
        <p:txBody>
          <a:bodyPr/>
          <a:lstStyle/>
          <a:p>
            <a:r>
              <a:rPr lang="en-US" b="1" dirty="0" smtClean="0"/>
              <a:t>http://faculty.cs.tamu.edu/dzsong/teaching/spring2009/cpsc643/JiPresentation%204.ppt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3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Selecting corner points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Corner strength: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 smtClean="0"/>
                  <a:t>Nonmax</a:t>
                </a:r>
                <a:r>
                  <a:rPr lang="en-US" dirty="0" smtClean="0"/>
                  <a:t> suppression used for final feature points</a:t>
                </a:r>
              </a:p>
              <a:p>
                <a:r>
                  <a:rPr lang="en-US" dirty="0" smtClean="0"/>
                  <a:t>5x5 neighborhood</a:t>
                </a:r>
              </a:p>
              <a:p>
                <a:r>
                  <a:rPr lang="en-US" dirty="0" smtClean="0"/>
                  <a:t>Typically 5000 feature points are allowed in 10x10 buckets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1150</TotalTime>
  <Words>375</Words>
  <Application>Microsoft Office PowerPoint</Application>
  <PresentationFormat>Widescreen</PresentationFormat>
  <Paragraphs>125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新細明體</vt:lpstr>
      <vt:lpstr>宋体</vt:lpstr>
      <vt:lpstr>Arial</vt:lpstr>
      <vt:lpstr>Calibri</vt:lpstr>
      <vt:lpstr>Calibri Light</vt:lpstr>
      <vt:lpstr>Cambria Math</vt:lpstr>
      <vt:lpstr>Wingdings 2</vt:lpstr>
      <vt:lpstr>HDOfficeLightV0</vt:lpstr>
      <vt:lpstr>1_HDOfficeLightV0</vt:lpstr>
      <vt:lpstr>Equation</vt:lpstr>
      <vt:lpstr>Visio</vt:lpstr>
      <vt:lpstr>Visual Odometry for Ground Vehicle Applications</vt:lpstr>
      <vt:lpstr>Basic idea</vt:lpstr>
      <vt:lpstr>Introduction</vt:lpstr>
      <vt:lpstr>Related works</vt:lpstr>
      <vt:lpstr>Results obtained using this system</vt:lpstr>
      <vt:lpstr>Feature Detection</vt:lpstr>
      <vt:lpstr>Finding corner strength</vt:lpstr>
      <vt:lpstr>PowerPoint Presentation</vt:lpstr>
      <vt:lpstr>Selecting corner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Odometry for Ground Vehicle Applications</dc:title>
  <dc:creator>Apoorv Jagtap</dc:creator>
  <cp:lastModifiedBy>Apoorv Jagtap</cp:lastModifiedBy>
  <cp:revision>38</cp:revision>
  <dcterms:created xsi:type="dcterms:W3CDTF">2015-11-09T20:58:46Z</dcterms:created>
  <dcterms:modified xsi:type="dcterms:W3CDTF">2015-12-02T01:43:01Z</dcterms:modified>
</cp:coreProperties>
</file>