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0.png" ContentType="image/png"/>
  <Override PartName="/ppt/media/image9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543400" y="2160360"/>
            <a:ext cx="4863240" cy="3880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bfbfbf"/>
            </a:solidFill>
            <a:round/>
          </a:ln>
        </p:spPr>
      </p:sp>
      <p:sp>
        <p:nvSpPr>
          <p:cNvPr id="1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rgbClr val="d9d9d9"/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>
            <a:off x="9181440" y="-8640"/>
            <a:ext cx="3007080" cy="686628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9603360" y="-8640"/>
            <a:ext cx="2588040" cy="686628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rgbClr val="54a021"/>
          </a:solidFill>
          <a:ln w="1260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9334440" y="-8640"/>
            <a:ext cx="2854080" cy="6866280"/>
          </a:xfrm>
          <a:prstGeom prst="rect">
            <a:avLst/>
          </a:prstGeom>
          <a:solidFill>
            <a:srgbClr val="3f7819"/>
          </a:solidFill>
          <a:ln w="12600">
            <a:noFill/>
          </a:ln>
        </p:spPr>
      </p:sp>
      <p:sp>
        <p:nvSpPr>
          <p:cNvPr id="6" name="CustomShape 7"/>
          <p:cNvSpPr/>
          <p:nvPr/>
        </p:nvSpPr>
        <p:spPr>
          <a:xfrm>
            <a:off x="10898640" y="-8640"/>
            <a:ext cx="1289880" cy="6866280"/>
          </a:xfrm>
          <a:prstGeom prst="rect">
            <a:avLst/>
          </a:prstGeom>
          <a:solidFill>
            <a:srgbClr val="c0e474"/>
          </a:solidFill>
          <a:ln w="12600">
            <a:noFill/>
          </a:ln>
        </p:spPr>
      </p:sp>
      <p:sp>
        <p:nvSpPr>
          <p:cNvPr id="7" name="CustomShape 8"/>
          <p:cNvSpPr/>
          <p:nvPr/>
        </p:nvSpPr>
        <p:spPr>
          <a:xfrm>
            <a:off x="10938960" y="-8640"/>
            <a:ext cx="1249560" cy="686628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8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rgbClr val="90c226"/>
          </a:solidFill>
          <a:ln w="12600">
            <a:noFill/>
          </a:ln>
        </p:spPr>
      </p:sp>
      <p:sp>
        <p:nvSpPr>
          <p:cNvPr id="9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rgbClr val="90c226"/>
          </a:solidFill>
          <a:ln w="12600">
            <a:noFill/>
          </a:ln>
        </p:spPr>
      </p:sp>
      <p:sp>
        <p:nvSpPr>
          <p:cNvPr id="10" name="Line 1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bfbfbf"/>
            </a:solidFill>
            <a:round/>
          </a:ln>
        </p:spPr>
      </p:sp>
      <p:sp>
        <p:nvSpPr>
          <p:cNvPr id="11" name="Line 1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rgbClr val="d9d9d9"/>
            </a:solidFill>
            <a:round/>
          </a:ln>
        </p:spPr>
      </p:sp>
      <p:sp>
        <p:nvSpPr>
          <p:cNvPr id="12" name="CustomShape 13"/>
          <p:cNvSpPr/>
          <p:nvPr/>
        </p:nvSpPr>
        <p:spPr>
          <a:xfrm>
            <a:off x="9181440" y="-8640"/>
            <a:ext cx="3007080" cy="686628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13" name="CustomShape 14"/>
          <p:cNvSpPr/>
          <p:nvPr/>
        </p:nvSpPr>
        <p:spPr>
          <a:xfrm>
            <a:off x="9603360" y="-8640"/>
            <a:ext cx="2588040" cy="686628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14" name="CustomShape 1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rgbClr val="54a021"/>
          </a:solidFill>
          <a:ln w="12600">
            <a:noFill/>
          </a:ln>
        </p:spPr>
      </p:sp>
      <p:sp>
        <p:nvSpPr>
          <p:cNvPr id="15" name="CustomShape 16"/>
          <p:cNvSpPr/>
          <p:nvPr/>
        </p:nvSpPr>
        <p:spPr>
          <a:xfrm>
            <a:off x="9334440" y="-8640"/>
            <a:ext cx="2854080" cy="6866280"/>
          </a:xfrm>
          <a:prstGeom prst="rect">
            <a:avLst/>
          </a:prstGeom>
          <a:solidFill>
            <a:srgbClr val="3f7819"/>
          </a:solidFill>
          <a:ln w="12600">
            <a:noFill/>
          </a:ln>
        </p:spPr>
      </p:sp>
      <p:sp>
        <p:nvSpPr>
          <p:cNvPr id="16" name="CustomShape 17"/>
          <p:cNvSpPr/>
          <p:nvPr/>
        </p:nvSpPr>
        <p:spPr>
          <a:xfrm>
            <a:off x="10898640" y="-8640"/>
            <a:ext cx="1289880" cy="6866280"/>
          </a:xfrm>
          <a:prstGeom prst="rect">
            <a:avLst/>
          </a:prstGeom>
          <a:solidFill>
            <a:srgbClr val="c0e474"/>
          </a:solidFill>
          <a:ln w="12600">
            <a:noFill/>
          </a:ln>
        </p:spPr>
      </p:sp>
      <p:sp>
        <p:nvSpPr>
          <p:cNvPr id="17" name="CustomShape 18"/>
          <p:cNvSpPr/>
          <p:nvPr/>
        </p:nvSpPr>
        <p:spPr>
          <a:xfrm>
            <a:off x="10938960" y="-8640"/>
            <a:ext cx="1249560" cy="686628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18" name="CustomShape 1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rgbClr val="90c226"/>
          </a:solidFill>
          <a:ln w="12600">
            <a:noFill/>
          </a:ln>
        </p:spPr>
      </p:sp>
      <p:sp>
        <p:nvSpPr>
          <p:cNvPr id="19" name="CustomShape 20"/>
          <p:cNvSpPr/>
          <p:nvPr/>
        </p:nvSpPr>
        <p:spPr>
          <a:xfrm rot="10800000">
            <a:off x="360" y="360"/>
            <a:ext cx="842400" cy="5665680"/>
          </a:xfrm>
          <a:prstGeom prst="triangle">
            <a:avLst>
              <a:gd name="adj" fmla="val 100000"/>
            </a:avLst>
          </a:prstGeom>
          <a:solidFill>
            <a:srgbClr val="90c226"/>
          </a:solidFill>
          <a:ln w="12600">
            <a:noFill/>
          </a:ln>
        </p:spPr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lang="en-US" sz="5400">
                <a:solidFill>
                  <a:srgbClr val="90c226"/>
                </a:solidFill>
                <a:latin typeface="Trebuchet MS"/>
              </a:rPr>
              <a:t>Click to edit the title text formatClick to edit Master title style</a:t>
            </a:r>
            <a:endParaRPr/>
          </a:p>
        </p:txBody>
      </p:sp>
      <p:sp>
        <p:nvSpPr>
          <p:cNvPr id="21" name="PlaceHolder 2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900">
                <a:solidFill>
                  <a:srgbClr val="8b8b8b"/>
                </a:solidFill>
                <a:latin typeface="Trebuchet MS"/>
              </a:rPr>
              <a:t>12/2/15</a:t>
            </a:r>
            <a:endParaRPr/>
          </a:p>
        </p:txBody>
      </p:sp>
      <p:sp>
        <p:nvSpPr>
          <p:cNvPr id="22" name="PlaceHolder 2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3" name="PlaceHolder 2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C92EAAC-DA1E-46EB-95A6-9C378C2A103D}" type="slidenum">
              <a:rPr lang="en-US" sz="900">
                <a:solidFill>
                  <a:srgbClr val="90c226"/>
                </a:solidFill>
                <a:latin typeface="Trebuchet MS"/>
              </a:rPr>
              <a:t>&lt;number&gt;</a:t>
            </a:fld>
            <a:endParaRPr/>
          </a:p>
        </p:txBody>
      </p:sp>
      <p:sp>
        <p:nvSpPr>
          <p:cNvPr id="24" name="PlaceHolder 2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Trebuchet MS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Trebuchet MS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>
                <a:latin typeface="Trebuchet MS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00">
                <a:latin typeface="Trebuchet MS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bfbfbf"/>
            </a:solidFill>
            <a:round/>
          </a:ln>
        </p:spPr>
      </p:sp>
      <p:sp>
        <p:nvSpPr>
          <p:cNvPr id="60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rgbClr val="d9d9d9"/>
            </a:solidFill>
            <a:round/>
          </a:ln>
        </p:spPr>
      </p:sp>
      <p:sp>
        <p:nvSpPr>
          <p:cNvPr id="61" name="CustomShape 3"/>
          <p:cNvSpPr/>
          <p:nvPr/>
        </p:nvSpPr>
        <p:spPr>
          <a:xfrm>
            <a:off x="9181440" y="-8640"/>
            <a:ext cx="3007080" cy="686628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62" name="CustomShape 4"/>
          <p:cNvSpPr/>
          <p:nvPr/>
        </p:nvSpPr>
        <p:spPr>
          <a:xfrm>
            <a:off x="9603360" y="-8640"/>
            <a:ext cx="2588040" cy="686628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63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rgbClr val="54a021"/>
          </a:solidFill>
          <a:ln w="12600">
            <a:noFill/>
          </a:ln>
        </p:spPr>
      </p:sp>
      <p:sp>
        <p:nvSpPr>
          <p:cNvPr id="64" name="CustomShape 6"/>
          <p:cNvSpPr/>
          <p:nvPr/>
        </p:nvSpPr>
        <p:spPr>
          <a:xfrm>
            <a:off x="9334440" y="-8640"/>
            <a:ext cx="2854080" cy="6866280"/>
          </a:xfrm>
          <a:prstGeom prst="rect">
            <a:avLst/>
          </a:prstGeom>
          <a:solidFill>
            <a:srgbClr val="3f7819"/>
          </a:solidFill>
          <a:ln w="12600">
            <a:noFill/>
          </a:ln>
        </p:spPr>
      </p:sp>
      <p:sp>
        <p:nvSpPr>
          <p:cNvPr id="65" name="CustomShape 7"/>
          <p:cNvSpPr/>
          <p:nvPr/>
        </p:nvSpPr>
        <p:spPr>
          <a:xfrm>
            <a:off x="10898640" y="-8640"/>
            <a:ext cx="1289880" cy="6866280"/>
          </a:xfrm>
          <a:prstGeom prst="rect">
            <a:avLst/>
          </a:prstGeom>
          <a:solidFill>
            <a:srgbClr val="c0e474"/>
          </a:solidFill>
          <a:ln w="12600">
            <a:noFill/>
          </a:ln>
        </p:spPr>
      </p:sp>
      <p:sp>
        <p:nvSpPr>
          <p:cNvPr id="66" name="CustomShape 8"/>
          <p:cNvSpPr/>
          <p:nvPr/>
        </p:nvSpPr>
        <p:spPr>
          <a:xfrm>
            <a:off x="10938960" y="-8640"/>
            <a:ext cx="1249560" cy="6866280"/>
          </a:xfrm>
          <a:prstGeom prst="rect">
            <a:avLst/>
          </a:prstGeom>
          <a:solidFill>
            <a:srgbClr val="90c226"/>
          </a:solidFill>
          <a:ln w="12600">
            <a:noFill/>
          </a:ln>
        </p:spPr>
      </p:sp>
      <p:sp>
        <p:nvSpPr>
          <p:cNvPr id="67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rgbClr val="90c226"/>
          </a:solidFill>
          <a:ln w="12600">
            <a:noFill/>
          </a:ln>
        </p:spPr>
      </p:sp>
      <p:sp>
        <p:nvSpPr>
          <p:cNvPr id="68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rgbClr val="90c226"/>
          </a:solidFill>
          <a:ln w="12600">
            <a:noFill/>
          </a:ln>
        </p:spPr>
      </p:sp>
      <p:sp>
        <p:nvSpPr>
          <p:cNvPr id="69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600">
                <a:solidFill>
                  <a:srgbClr val="90c226"/>
                </a:solidFill>
                <a:latin typeface="Trebuchet MS"/>
              </a:rPr>
              <a:t>Click to edit the title text formatClick to edit Master title style</a:t>
            </a:r>
            <a:endParaRPr/>
          </a:p>
        </p:txBody>
      </p:sp>
      <p:sp>
        <p:nvSpPr>
          <p:cNvPr id="70" name="PlaceHolder 1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solidFill>
                  <a:srgbClr val="404040"/>
                </a:solidFill>
                <a:latin typeface="Trebuchet MS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solidFill>
                  <a:srgbClr val="404040"/>
                </a:solidFill>
                <a:latin typeface="Trebuchet MS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solidFill>
                  <a:srgbClr val="404040"/>
                </a:solidFill>
                <a:latin typeface="Trebuchet MS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solidFill>
                  <a:srgbClr val="404040"/>
                </a:solidFill>
                <a:latin typeface="Trebuchet MS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404040"/>
                </a:solidFill>
                <a:latin typeface="Trebuchet MS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>
                <a:solidFill>
                  <a:srgbClr val="404040"/>
                </a:solidFill>
                <a:latin typeface="Trebuchet MS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600">
                <a:solidFill>
                  <a:srgbClr val="404040"/>
                </a:solidFill>
                <a:latin typeface="Trebuchet MS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400">
                <a:solidFill>
                  <a:srgbClr val="404040"/>
                </a:solidFill>
                <a:latin typeface="Trebuchet MS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200">
                <a:solidFill>
                  <a:srgbClr val="404040"/>
                </a:solidFill>
                <a:latin typeface="Trebuchet MS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 sz="1200">
                <a:solidFill>
                  <a:srgbClr val="404040"/>
                </a:solidFill>
                <a:latin typeface="Trebuchet MS"/>
              </a:rPr>
              <a:t>Fifth level</a:t>
            </a:r>
            <a:endParaRPr/>
          </a:p>
        </p:txBody>
      </p:sp>
      <p:sp>
        <p:nvSpPr>
          <p:cNvPr id="71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900">
                <a:solidFill>
                  <a:srgbClr val="8b8b8b"/>
                </a:solidFill>
                <a:latin typeface="Trebuchet MS"/>
              </a:rPr>
              <a:t>12/2/15</a:t>
            </a:r>
            <a:endParaRPr/>
          </a:p>
        </p:txBody>
      </p:sp>
      <p:sp>
        <p:nvSpPr>
          <p:cNvPr id="72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73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4DB5D1A-0FDC-4F5E-8AC3-DF0853CA2BDD}" type="slidenum">
              <a:rPr lang="en-US" sz="900">
                <a:solidFill>
                  <a:srgbClr val="90c226"/>
                </a:solidFill>
                <a:latin typeface="Trebuchet MS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lang="en-US" sz="5400">
                <a:solidFill>
                  <a:srgbClr val="90c226"/>
                </a:solidFill>
                <a:latin typeface="Trebuchet MS"/>
              </a:rPr>
              <a:t>LSD-SLAM: Large-Scale Direct Monocular SLAM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1506960" y="4050720"/>
            <a:ext cx="7766640" cy="109656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r>
              <a:rPr lang="en-US">
                <a:solidFill>
                  <a:srgbClr val="808080"/>
                </a:solidFill>
                <a:latin typeface="Trebuchet MS"/>
              </a:rPr>
              <a:t>Jacob Engel , Thomas Schops and Daniel Cremers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600">
                <a:solidFill>
                  <a:srgbClr val="90c226"/>
                </a:solidFill>
                <a:latin typeface="Trebuchet MS"/>
              </a:rPr>
              <a:t>Key Contribution 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>
                <a:solidFill>
                  <a:srgbClr val="404040"/>
                </a:solidFill>
                <a:latin typeface="Trebuchet MS"/>
              </a:rPr>
              <a:t>A novel direct tracking method which operates on sim(3), thereby explicitly detecting scale-drift.</a:t>
            </a:r>
            <a:endParaRPr/>
          </a:p>
          <a:p>
            <a:pPr>
              <a:lnSpc>
                <a:spcPct val="100000"/>
              </a:lnSpc>
              <a:buSzPct val="80000"/>
              <a:buFont typeface="Wingdings 3" charset="2"/>
              <a:buChar char=""/>
            </a:pPr>
            <a:r>
              <a:rPr lang="en-US">
                <a:solidFill>
                  <a:srgbClr val="404040"/>
                </a:solidFill>
                <a:latin typeface="Trebuchet MS"/>
              </a:rPr>
              <a:t>An elegant probabilistic solution to include the effect of noisy depth values into tracking.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677520" y="186840"/>
            <a:ext cx="8596440" cy="5803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600">
                <a:solidFill>
                  <a:srgbClr val="90c226"/>
                </a:solidFill>
                <a:latin typeface="Trebuchet MS"/>
              </a:rPr>
              <a:t>Related Work</a:t>
            </a:r>
            <a:endParaRPr/>
          </a:p>
        </p:txBody>
      </p:sp>
      <p:pic>
        <p:nvPicPr>
          <p:cNvPr id="113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84440" y="923400"/>
            <a:ext cx="8382960" cy="568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77520" y="238680"/>
            <a:ext cx="8596440" cy="7012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600">
                <a:solidFill>
                  <a:srgbClr val="90c226"/>
                </a:solidFill>
                <a:latin typeface="Trebuchet MS"/>
              </a:rPr>
              <a:t>LSD-SLAM : What’s New</a:t>
            </a:r>
            <a:endParaRPr/>
          </a:p>
        </p:txBody>
      </p:sp>
      <p:pic>
        <p:nvPicPr>
          <p:cNvPr id="115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52400" y="820080"/>
            <a:ext cx="8447040" cy="568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600">
                <a:solidFill>
                  <a:srgbClr val="90c226"/>
                </a:solidFill>
                <a:latin typeface="Trebuchet MS"/>
              </a:rPr>
              <a:t>Preliminaries</a:t>
            </a:r>
            <a:endParaRPr/>
          </a:p>
        </p:txBody>
      </p:sp>
      <p:pic>
        <p:nvPicPr>
          <p:cNvPr id="117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00120" y="2277000"/>
            <a:ext cx="8596080" cy="162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600">
                <a:solidFill>
                  <a:srgbClr val="90c226"/>
                </a:solidFill>
                <a:latin typeface="Trebuchet MS"/>
              </a:rPr>
              <a:t>Preliminaries</a:t>
            </a:r>
            <a:endParaRPr/>
          </a:p>
        </p:txBody>
      </p:sp>
      <p:pic>
        <p:nvPicPr>
          <p:cNvPr id="119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82840" y="2335320"/>
            <a:ext cx="8596080" cy="220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600">
                <a:solidFill>
                  <a:srgbClr val="90c226"/>
                </a:solidFill>
                <a:latin typeface="Trebuchet MS"/>
              </a:rPr>
              <a:t>Preliminaries</a:t>
            </a:r>
            <a:endParaRPr/>
          </a:p>
        </p:txBody>
      </p:sp>
      <p:pic>
        <p:nvPicPr>
          <p:cNvPr id="121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77160" y="2422080"/>
            <a:ext cx="8596080" cy="154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3600">
                <a:solidFill>
                  <a:srgbClr val="90c226"/>
                </a:solidFill>
                <a:latin typeface="Trebuchet MS"/>
              </a:rPr>
              <a:t>Overview of LSD-SLAM</a:t>
            </a:r>
            <a:endParaRPr/>
          </a:p>
        </p:txBody>
      </p:sp>
      <p:pic>
        <p:nvPicPr>
          <p:cNvPr id="123" name="Content Placeholder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78480" y="1158120"/>
            <a:ext cx="10401120" cy="4505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