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73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22825-EA54-4445-8F80-F918247A3D0A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2417-CA80-4CFF-8B11-98F5128A8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1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2417-CA80-4CFF-8B11-98F5128A8F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65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2417-CA80-4CFF-8B11-98F5128A8F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C6FC1-572C-445C-921D-FBAC5963D1C9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9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2ABE-BBF2-4525-B0B6-196A6697799C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0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10CA-1A14-42C8-8932-177DAED48426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2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0639-C221-4378-A80D-929DD216DC46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976A-5BF5-4FCE-873E-98F433AAB068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4212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123E-7EC7-4047-9528-2E6995123BCB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2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7FA5-FD65-498B-B428-ABFF9DA93B1D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42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92C0-8700-40CB-BC86-6E813918EE6E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3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356B-4032-4E0E-89B6-D0F94B8F4800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4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0228-5F23-4594-B947-21EC970A9BF2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915C-0587-47CE-93C0-0A1245303B90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4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323A-7682-4615-BD7D-390B08A9854D}" type="datetime1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1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22D7-3645-4B36-B256-AC55B672F72F}" type="datetime1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8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979F-9227-4B0B-82CF-88ADE8F3BFA7}" type="datetime1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A5941-38CB-4293-AA43-DE1EDAE22A59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2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667-0065-4441-9AB3-E9D447CA4D8A}" type="datetime1">
              <a:rPr lang="en-US" smtClean="0"/>
              <a:t>11/19/2015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3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B201-DC02-4D74-99EA-B8477E2EC405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By: Akanksha, October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7238EB-5624-4237-95F8-37E60E16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8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iSAM: Incremental Smoothing and Mapping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Michael Kaess (Student Member IEEE)</a:t>
            </a:r>
          </a:p>
          <a:p>
            <a:r>
              <a:rPr lang="en-US" sz="1600" dirty="0" smtClean="0"/>
              <a:t>Ananth Ranganathan(Student Member IEEE)</a:t>
            </a:r>
          </a:p>
          <a:p>
            <a:r>
              <a:rPr lang="en-US" sz="1600" dirty="0" smtClean="0"/>
              <a:t>Frank Dellaert(Member IEEE)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71" y="301591"/>
            <a:ext cx="9121185" cy="1320800"/>
          </a:xfrm>
        </p:spPr>
        <p:txBody>
          <a:bodyPr/>
          <a:lstStyle/>
          <a:p>
            <a:r>
              <a:rPr lang="en-US" dirty="0"/>
              <a:t>iSAM: Incremental Smoothing and Mapping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3328" y="1275065"/>
                <a:ext cx="9024934" cy="3880773"/>
              </a:xfrm>
            </p:spPr>
            <p:txBody>
              <a:bodyPr/>
              <a:lstStyle/>
              <a:p>
                <a:r>
                  <a:rPr lang="en-US" dirty="0" smtClean="0"/>
                  <a:t>Incremental SAM</a:t>
                </a:r>
              </a:p>
              <a:p>
                <a:pPr marL="0" indent="0">
                  <a:buNone/>
                </a:pPr>
                <a:r>
                  <a:rPr lang="en-US" dirty="0" smtClean="0"/>
                  <a:t>	Maximum number of Givens Rotations needed for adding a new measurement row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. Due to sparsity of R and the new measurement row, constant Givens Rotations are needed in this method.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3328" y="1275065"/>
                <a:ext cx="9024934" cy="3880773"/>
              </a:xfrm>
              <a:blipFill rotWithShape="0">
                <a:blip r:embed="rId2"/>
                <a:stretch>
                  <a:fillRect l="-608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370" y="2976518"/>
            <a:ext cx="6737483" cy="323817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2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70" y="186088"/>
            <a:ext cx="8596668" cy="1320800"/>
          </a:xfrm>
        </p:spPr>
        <p:txBody>
          <a:bodyPr/>
          <a:lstStyle/>
          <a:p>
            <a:r>
              <a:rPr lang="en-US" dirty="0" smtClean="0"/>
              <a:t>Loops and Periodic Variable Reordering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2" y="1312795"/>
            <a:ext cx="4871294" cy="530938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994" y="783403"/>
            <a:ext cx="5664488" cy="600345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1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5" y="263090"/>
            <a:ext cx="8596668" cy="1320800"/>
          </a:xfrm>
        </p:spPr>
        <p:txBody>
          <a:bodyPr/>
          <a:lstStyle/>
          <a:p>
            <a:r>
              <a:rPr lang="en-US" dirty="0" smtClean="0"/>
              <a:t>Data Association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195" y="995932"/>
            <a:ext cx="8596668" cy="3880773"/>
          </a:xfrm>
        </p:spPr>
        <p:txBody>
          <a:bodyPr/>
          <a:lstStyle/>
          <a:p>
            <a:r>
              <a:rPr lang="en-US" dirty="0" smtClean="0"/>
              <a:t>Maximum likelihood Data Association (ML)</a:t>
            </a:r>
          </a:p>
          <a:p>
            <a:endParaRPr lang="en-US" dirty="0"/>
          </a:p>
          <a:p>
            <a:r>
              <a:rPr lang="en-US" dirty="0" smtClean="0"/>
              <a:t>Marginal </a:t>
            </a:r>
            <a:r>
              <a:rPr lang="en-US" dirty="0" err="1" smtClean="0"/>
              <a:t>Covariances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290" y="263090"/>
            <a:ext cx="4458067" cy="23680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45" y="2797100"/>
            <a:ext cx="8826368" cy="3842558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21" y="306948"/>
            <a:ext cx="8596668" cy="1320800"/>
          </a:xfrm>
        </p:spPr>
        <p:txBody>
          <a:bodyPr/>
          <a:lstStyle/>
          <a:p>
            <a:r>
              <a:rPr lang="en-US" dirty="0" smtClean="0"/>
              <a:t>Experimental Results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551" y="967348"/>
            <a:ext cx="8596668" cy="3880773"/>
          </a:xfrm>
        </p:spPr>
        <p:txBody>
          <a:bodyPr/>
          <a:lstStyle/>
          <a:p>
            <a:r>
              <a:rPr lang="en-US" dirty="0" smtClean="0"/>
              <a:t>Landmark based iSAM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37" y="1732313"/>
            <a:ext cx="11193511" cy="495651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20" y="214965"/>
            <a:ext cx="8596668" cy="1320800"/>
          </a:xfrm>
        </p:spPr>
        <p:txBody>
          <a:bodyPr/>
          <a:lstStyle/>
          <a:p>
            <a:r>
              <a:rPr lang="en-US" dirty="0"/>
              <a:t>Experimental Results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20" y="957431"/>
            <a:ext cx="8596668" cy="3880773"/>
          </a:xfrm>
        </p:spPr>
        <p:txBody>
          <a:bodyPr/>
          <a:lstStyle/>
          <a:p>
            <a:r>
              <a:rPr lang="en-US" dirty="0" smtClean="0"/>
              <a:t>Pose Constraint-based iSAM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53" y="1872649"/>
            <a:ext cx="11310543" cy="429714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93" y="166838"/>
            <a:ext cx="8596668" cy="1320800"/>
          </a:xfrm>
        </p:spPr>
        <p:txBody>
          <a:bodyPr/>
          <a:lstStyle/>
          <a:p>
            <a:r>
              <a:rPr lang="en-US" dirty="0"/>
              <a:t>Experimental Results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93" y="986307"/>
            <a:ext cx="8596668" cy="3880773"/>
          </a:xfrm>
        </p:spPr>
        <p:txBody>
          <a:bodyPr/>
          <a:lstStyle/>
          <a:p>
            <a:r>
              <a:rPr lang="en-US" dirty="0" smtClean="0"/>
              <a:t>Sparsity of square root factor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41" y="1676031"/>
            <a:ext cx="8915462" cy="413762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111" y="1629877"/>
            <a:ext cx="8596668" cy="1320800"/>
          </a:xfrm>
        </p:spPr>
        <p:txBody>
          <a:bodyPr/>
          <a:lstStyle/>
          <a:p>
            <a:r>
              <a:rPr lang="en-US" dirty="0"/>
              <a:t>Questions?</a:t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3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3120" y="1709928"/>
            <a:ext cx="4453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you!</a:t>
            </a:r>
            <a:endParaRPr lang="en-U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iSAM performs fast incremental updates of the information matrix thus avoiding unnecessary calculations.</a:t>
            </a:r>
          </a:p>
          <a:p>
            <a:r>
              <a:rPr lang="en-US" dirty="0" smtClean="0"/>
              <a:t>Periodic variable reordering prevents unnecessary fill-in in the square root factor.</a:t>
            </a:r>
          </a:p>
          <a:p>
            <a:r>
              <a:rPr lang="en-US" dirty="0" smtClean="0"/>
              <a:t>Online data association, hence relevant estimation uncertainties are retrieved from incrementally updated square root factor exploiting on sparsity of the full covariance matrix.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Square root SAM: Simultaneous localization and mapping via square root information smoothing by F. Dellaert and M. Kaess (2006)</a:t>
            </a:r>
          </a:p>
          <a:p>
            <a:r>
              <a:rPr lang="en-US" dirty="0" smtClean="0"/>
              <a:t>Square Root SAM: Simultaneous location and mapping via square root information smoothing by F. Dellaert (2005)</a:t>
            </a:r>
          </a:p>
          <a:p>
            <a:r>
              <a:rPr lang="en-US" dirty="0" smtClean="0"/>
              <a:t>Stochastic Models, Estimation and Control by P. Maybeck (1079)</a:t>
            </a:r>
          </a:p>
          <a:p>
            <a:r>
              <a:rPr lang="en-US" dirty="0" smtClean="0"/>
              <a:t>Factorization method for discrete sequential estimation by G. </a:t>
            </a:r>
            <a:r>
              <a:rPr lang="en-US" dirty="0" err="1" smtClean="0"/>
              <a:t>Bierman</a:t>
            </a:r>
            <a:r>
              <a:rPr lang="en-US" dirty="0" smtClean="0"/>
              <a:t> (1977)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865" y="393493"/>
            <a:ext cx="6593137" cy="427899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Exposition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8147" y="4888590"/>
                <a:ext cx="7988968" cy="1415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∝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∏"/>
                          <m:limLoc m:val="undOvr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nary>
                        <m:naryPr>
                          <m:chr m:val="∏"/>
                          <m:limLoc m:val="undOvr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47" y="4888590"/>
                <a:ext cx="7988968" cy="1415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1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95" y="638476"/>
            <a:ext cx="9227063" cy="1320800"/>
          </a:xfrm>
        </p:spPr>
        <p:txBody>
          <a:bodyPr/>
          <a:lstStyle/>
          <a:p>
            <a:r>
              <a:rPr lang="en-US" dirty="0" smtClean="0"/>
              <a:t>Assumption – Gaussian Measurement Models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	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process noise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			</a:t>
                </a:r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process noise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SLAM as Least </a:t>
            </a:r>
            <a:r>
              <a:rPr lang="en-US" dirty="0"/>
              <a:t>S</a:t>
            </a:r>
            <a:r>
              <a:rPr lang="en-US" dirty="0" smtClean="0"/>
              <a:t>quare 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en-US" dirty="0" smtClean="0"/>
                  <a:t>maximum a posteriori (MAP) estimate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In terms of process and measurement models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𝑎𝑟𝑔</m:t>
                              </m:r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∥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Λ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𝑖𝑘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∥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Γ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 smtClean="0"/>
                  <a:t> for the squared </a:t>
                </a:r>
                <a:r>
                  <a:rPr lang="en-US" dirty="0" err="1" smtClean="0"/>
                  <a:t>Mahalanobis</a:t>
                </a:r>
                <a:r>
                  <a:rPr lang="en-US" dirty="0" smtClean="0"/>
                  <a:t> distance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Linearization of the system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argmin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QR Factorization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79644" y="1803892"/>
                <a:ext cx="9211378" cy="3865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Substitute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 smtClean="0"/>
                  <a:t> in linearized least square problem:</a:t>
                </a:r>
              </a:p>
              <a:p>
                <a:pPr algn="ctr"/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 smtClean="0"/>
              </a:p>
              <a:p>
                <a:pPr algn="ctr"/>
                <a:r>
                  <a:rPr lang="en-US" sz="2000" dirty="0" smtClean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≔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 smtClean="0"/>
                  <a:t> as derived in the paper.</a:t>
                </a:r>
              </a:p>
              <a:p>
                <a:pPr algn="ctr"/>
                <a:endParaRPr lang="en-US" sz="2000" dirty="0" smtClean="0"/>
              </a:p>
              <a:p>
                <a:r>
                  <a:rPr lang="en-US" sz="2000" dirty="0" smtClean="0"/>
                  <a:t>The above is minimum if and only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000" dirty="0" smtClean="0"/>
                  <a:t>, thus it can be implied that</a:t>
                </a:r>
              </a:p>
              <a:p>
                <a:r>
                  <a:rPr lang="en-US" sz="2000" dirty="0" smtClean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000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44" y="1803892"/>
                <a:ext cx="9211378" cy="3865995"/>
              </a:xfrm>
              <a:prstGeom prst="rect">
                <a:avLst/>
              </a:prstGeom>
              <a:blipFill rotWithShape="0">
                <a:blip r:embed="rId2"/>
                <a:stretch>
                  <a:fillRect l="-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3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9" y="311216"/>
            <a:ext cx="9129623" cy="1320800"/>
          </a:xfrm>
        </p:spPr>
        <p:txBody>
          <a:bodyPr/>
          <a:lstStyle/>
          <a:p>
            <a:r>
              <a:rPr lang="en-US" dirty="0"/>
              <a:t>iSAM: Incremental Smoothing and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1236563"/>
            <a:ext cx="8596668" cy="3880773"/>
          </a:xfrm>
        </p:spPr>
        <p:txBody>
          <a:bodyPr/>
          <a:lstStyle/>
          <a:p>
            <a:r>
              <a:rPr lang="en-US" dirty="0"/>
              <a:t>Matrix Factorization by Givens Rotations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19" y="2233469"/>
            <a:ext cx="7523605" cy="257916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3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507" y="364462"/>
            <a:ext cx="9004495" cy="1320800"/>
          </a:xfrm>
        </p:spPr>
        <p:txBody>
          <a:bodyPr/>
          <a:lstStyle/>
          <a:p>
            <a:r>
              <a:rPr lang="en-US" dirty="0"/>
              <a:t>iSAM: Incremental Smoothing and Mapping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07" y="1342441"/>
            <a:ext cx="8596668" cy="3880773"/>
          </a:xfrm>
        </p:spPr>
        <p:txBody>
          <a:bodyPr/>
          <a:lstStyle/>
          <a:p>
            <a:r>
              <a:rPr lang="en-US" dirty="0"/>
              <a:t>Incremental Updating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74" y="1807203"/>
            <a:ext cx="5421258" cy="481110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By: Akanksha, October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684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365</Words>
  <Application>Microsoft Office PowerPoint</Application>
  <PresentationFormat>Widescreen</PresentationFormat>
  <Paragraphs>79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Trebuchet MS</vt:lpstr>
      <vt:lpstr>Wingdings 3</vt:lpstr>
      <vt:lpstr>Facet</vt:lpstr>
      <vt:lpstr>iSAM: Incremental Smoothing and Mapping</vt:lpstr>
      <vt:lpstr>Key Idea</vt:lpstr>
      <vt:lpstr>Related Work</vt:lpstr>
      <vt:lpstr>SAM Exposition</vt:lpstr>
      <vt:lpstr>Assumption – Gaussian Measurement Models</vt:lpstr>
      <vt:lpstr>SLAM as Least Square Problem</vt:lpstr>
      <vt:lpstr>QR Factorization</vt:lpstr>
      <vt:lpstr>iSAM: Incremental Smoothing and Mapping</vt:lpstr>
      <vt:lpstr>iSAM: Incremental Smoothing and Mapping</vt:lpstr>
      <vt:lpstr>iSAM: Incremental Smoothing and Mapping</vt:lpstr>
      <vt:lpstr>Loops and Periodic Variable Reordering </vt:lpstr>
      <vt:lpstr>Data Association </vt:lpstr>
      <vt:lpstr>Experimental Results and Discussion</vt:lpstr>
      <vt:lpstr>Experimental Results and Discussion</vt:lpstr>
      <vt:lpstr>Experimental Results and Discussion</vt:lpstr>
      <vt:lpstr>Questions?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iSAM: Incremental Smoothing and Mapping</dc:title>
  <dc:creator>Akanksha</dc:creator>
  <cp:lastModifiedBy>Akanksha</cp:lastModifiedBy>
  <cp:revision>29</cp:revision>
  <dcterms:created xsi:type="dcterms:W3CDTF">2015-10-27T05:48:49Z</dcterms:created>
  <dcterms:modified xsi:type="dcterms:W3CDTF">2015-11-19T20:38:16Z</dcterms:modified>
</cp:coreProperties>
</file>