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71" r:id="rId13"/>
    <p:sldId id="272" r:id="rId14"/>
    <p:sldId id="267" r:id="rId15"/>
    <p:sldId id="268" r:id="rId16"/>
    <p:sldId id="269" r:id="rId17"/>
    <p:sldId id="270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4D8B3-BD1C-47A8-AD52-C64A3E08788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B6A80-8C7A-4978-B696-EFA3ED235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6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B6A80-8C7A-4978-B696-EFA3ED235A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93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D9B2-7EC5-458A-8B49-77C40B4C17B5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98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1CD3-99C1-4EE2-9E25-0B4096155631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89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ADD0-885D-44CF-8F1C-EEB34F668877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3513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2446-959F-4264-869D-D0FFC072B384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31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B65D-8FC0-4B33-9E60-C5E83305F352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8866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7814-973A-4FBA-8679-4F6E97C40036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692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B2E9-7A69-40F0-B9F6-89AED6F13718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185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EA61-BA9E-4DD9-A3E7-7A41A7909B00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39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21F2-EEA8-4286-B973-2902047AAD94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70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4A78-DB62-4C03-A1EA-0CD21E7F5114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54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83FA-8A1C-4C99-81C9-B85596BF4ABF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4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4D0F-018D-4D79-8E3B-184E37D8121D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6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15B7-AF45-455B-97DE-A86F7FD2D9D6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64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E554-44C4-4BFA-B278-A4AABC6038F5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74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6554-5CB1-46F2-8036-20C09028D7FA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138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25C8-88CE-4545-A5E7-FCCFAD190B90}" type="datetime1">
              <a:rPr lang="en-US" smtClean="0"/>
              <a:t>11/19/2015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04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8C92E-2667-4668-ABB6-1D6C6DF03F37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By: Akanksha, October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00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968" y="2404534"/>
            <a:ext cx="8387035" cy="1646302"/>
          </a:xfrm>
        </p:spPr>
        <p:txBody>
          <a:bodyPr>
            <a:normAutofit fontScale="90000"/>
          </a:bodyPr>
          <a:lstStyle/>
          <a:p>
            <a:r>
              <a:rPr lang="en-US" sz="6400" b="1" dirty="0" smtClean="0"/>
              <a:t>GraphSLAM Algorithm </a:t>
            </a:r>
            <a:r>
              <a:rPr lang="en-US" sz="4000" dirty="0" smtClean="0"/>
              <a:t>with Applications to Large Scale Mapping of Urban Structures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75560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Sebastian </a:t>
            </a:r>
            <a:r>
              <a:rPr lang="en-US" sz="2600" dirty="0" err="1" smtClean="0"/>
              <a:t>Thrun</a:t>
            </a:r>
            <a:endParaRPr lang="en-US" sz="2600" dirty="0" smtClean="0"/>
          </a:p>
          <a:p>
            <a:r>
              <a:rPr lang="en-US" sz="2600" dirty="0" smtClean="0"/>
              <a:t>Michael </a:t>
            </a:r>
            <a:r>
              <a:rPr lang="en-US" sz="2600" dirty="0" err="1" smtClean="0"/>
              <a:t>Montemerlo</a:t>
            </a:r>
            <a:endParaRPr lang="en-US" sz="2600" dirty="0"/>
          </a:p>
          <a:p>
            <a:r>
              <a:rPr lang="en-US" sz="2000" dirty="0" smtClean="0"/>
              <a:t>Stanford AI Lab at Stanford University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0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/>
          <a:lstStyle/>
          <a:p>
            <a:r>
              <a:rPr lang="en-US" dirty="0" smtClean="0"/>
              <a:t>GraphSLAM: Inference Contd..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64" y="660399"/>
            <a:ext cx="4174903" cy="6219911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988" y="657051"/>
            <a:ext cx="4401180" cy="6200949"/>
          </a:xfr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GraphSLAM: Algorithm for Full SLAM problem with Known Correspondence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40" y="2277872"/>
            <a:ext cx="8960655" cy="3263392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51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566" y="188976"/>
            <a:ext cx="8596668" cy="1320800"/>
          </a:xfrm>
        </p:spPr>
        <p:txBody>
          <a:bodyPr/>
          <a:lstStyle/>
          <a:p>
            <a:r>
              <a:rPr lang="en-US" dirty="0"/>
              <a:t>GraphSLAM: Algorithm for Full SLAM problem with U</a:t>
            </a:r>
            <a:r>
              <a:rPr lang="en-US" dirty="0" smtClean="0"/>
              <a:t>nknown </a:t>
            </a:r>
            <a:r>
              <a:rPr lang="en-US" dirty="0"/>
              <a:t>Correspondence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32" y="1401064"/>
            <a:ext cx="6506620" cy="5235745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508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GraphSLAM: Algorithm </a:t>
            </a:r>
            <a:r>
              <a:rPr lang="en-US" dirty="0" smtClean="0"/>
              <a:t>for Correspondence Test Function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66" y="2094992"/>
            <a:ext cx="9185204" cy="4223512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176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44" y="265176"/>
            <a:ext cx="8596668" cy="1320800"/>
          </a:xfrm>
        </p:spPr>
        <p:txBody>
          <a:bodyPr/>
          <a:lstStyle/>
          <a:p>
            <a:r>
              <a:rPr lang="en-US" dirty="0" smtClean="0"/>
              <a:t>Results	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357" y="356616"/>
            <a:ext cx="2145087" cy="325613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84" y="3878580"/>
            <a:ext cx="7129035" cy="264109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Comparative maps w/o and w GPS data factored in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039" y="2071432"/>
            <a:ext cx="4797040" cy="4393375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040" y="2077059"/>
            <a:ext cx="4996339" cy="4387748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0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of Terrain	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81" y="1350866"/>
            <a:ext cx="5187311" cy="3605181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887" y="1350866"/>
            <a:ext cx="5556392" cy="4665886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82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590" y="152400"/>
            <a:ext cx="8596668" cy="1320800"/>
          </a:xfrm>
        </p:spPr>
        <p:txBody>
          <a:bodyPr/>
          <a:lstStyle/>
          <a:p>
            <a:r>
              <a:rPr lang="en-US" dirty="0" smtClean="0"/>
              <a:t>Visualization Using Two Observation Platforms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403" y="1344301"/>
            <a:ext cx="7482429" cy="5577810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99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487" y="722376"/>
            <a:ext cx="8596668" cy="869848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487" y="1921408"/>
            <a:ext cx="8596668" cy="1513914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Assumption of Independent Gaussian Noise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Limited Reliance on good initial estimate of map – Initialization Step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Matrix Inversion in </a:t>
            </a:r>
            <a:r>
              <a:rPr lang="en-US" dirty="0" err="1" smtClean="0"/>
              <a:t>GraphSLAM_solve</a:t>
            </a:r>
            <a:r>
              <a:rPr lang="en-US" dirty="0" smtClean="0"/>
              <a:t> function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Gap between Offline SLAM and Online SLAM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Questions?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62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03120" y="1709928"/>
            <a:ext cx="4453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you!</a:t>
            </a:r>
            <a:endParaRPr lang="en-US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735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 Behind GraphSLAM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GraphSLAM extracts from the data a set of soft constraints, represented by a sparse graph.</a:t>
            </a:r>
          </a:p>
          <a:p>
            <a:r>
              <a:rPr lang="en-US" dirty="0" smtClean="0"/>
              <a:t>Then it obtains the map and the robot path by resolving these constraints into a globally consistent estimate.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7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Extensive work in the fields of photogrammetry, computer vision and computer graphics and robotics by various personalities.</a:t>
            </a:r>
          </a:p>
          <a:p>
            <a:r>
              <a:rPr lang="en-US" dirty="0" smtClean="0"/>
              <a:t>Extended </a:t>
            </a:r>
            <a:r>
              <a:rPr lang="en-US" dirty="0" err="1" smtClean="0"/>
              <a:t>Kalman</a:t>
            </a:r>
            <a:r>
              <a:rPr lang="en-US" dirty="0" smtClean="0"/>
              <a:t> Filter (EKF) mathematically introduced by Cheeseman and Smith(1986) and implemented by </a:t>
            </a:r>
            <a:r>
              <a:rPr lang="en-US" dirty="0" err="1" smtClean="0"/>
              <a:t>Moutarlier</a:t>
            </a:r>
            <a:r>
              <a:rPr lang="en-US" dirty="0" smtClean="0"/>
              <a:t> and </a:t>
            </a:r>
            <a:r>
              <a:rPr lang="en-US" dirty="0" err="1" smtClean="0"/>
              <a:t>Chatila</a:t>
            </a:r>
            <a:r>
              <a:rPr lang="en-US" dirty="0" smtClean="0"/>
              <a:t> (1989)</a:t>
            </a:r>
          </a:p>
          <a:p>
            <a:r>
              <a:rPr lang="en-US" dirty="0" smtClean="0"/>
              <a:t>Globally Consistent Range Scan Alignment Algorithm by Lu and </a:t>
            </a:r>
            <a:r>
              <a:rPr lang="en-US" dirty="0" err="1" smtClean="0"/>
              <a:t>Milios</a:t>
            </a:r>
            <a:r>
              <a:rPr lang="en-US" dirty="0" smtClean="0"/>
              <a:t> (1997)</a:t>
            </a:r>
          </a:p>
          <a:p>
            <a:r>
              <a:rPr lang="en-US" dirty="0" smtClean="0"/>
              <a:t>Incremental Mapping of Large Cyclic Environments by </a:t>
            </a:r>
            <a:r>
              <a:rPr lang="en-US" dirty="0" err="1" smtClean="0"/>
              <a:t>Gumann</a:t>
            </a:r>
            <a:r>
              <a:rPr lang="en-US" dirty="0" smtClean="0"/>
              <a:t> and </a:t>
            </a:r>
            <a:r>
              <a:rPr lang="en-US" dirty="0" err="1" smtClean="0"/>
              <a:t>Konolige</a:t>
            </a:r>
            <a:r>
              <a:rPr lang="en-US" dirty="0" smtClean="0"/>
              <a:t> (2000)</a:t>
            </a:r>
          </a:p>
          <a:p>
            <a:r>
              <a:rPr lang="en-US" dirty="0" smtClean="0"/>
              <a:t>Atlas by </a:t>
            </a:r>
            <a:r>
              <a:rPr lang="en-US" dirty="0" err="1" smtClean="0"/>
              <a:t>Bosse</a:t>
            </a:r>
            <a:r>
              <a:rPr lang="en-US" dirty="0" smtClean="0"/>
              <a:t> et al.(2003, 2004)</a:t>
            </a:r>
          </a:p>
          <a:p>
            <a:r>
              <a:rPr lang="en-US" dirty="0" smtClean="0"/>
              <a:t>Etc..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5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GraphSLAM Exposition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Assumption – Independent Gaussian Noise with 0 mean</a:t>
                </a:r>
              </a:p>
              <a:p>
                <a:r>
                  <a:rPr lang="en-US" dirty="0" smtClean="0"/>
                  <a:t>Robot pose at time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 smtClean="0"/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1: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 smtClean="0"/>
                  <a:t>denotes the set of poses from beginning till time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  <a:p>
                <a:r>
                  <a:rPr lang="en-US" dirty="0" smtClean="0"/>
                  <a:t>Control Command between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 smtClean="0"/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/>
                  <a:t>, the set of command inputs from beginning till </a:t>
                </a:r>
                <a:r>
                  <a:rPr lang="en-US" dirty="0"/>
                  <a:t>time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1: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Map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with large set of features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Measurement at </a:t>
                </a:r>
                <a:r>
                  <a:rPr lang="en-US" dirty="0"/>
                  <a:t>time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/>
                  <a:t>, in multiple scans, range measurement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en-US" dirty="0" smtClean="0"/>
                  <a:t>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 denotes individual measurement in the range scan</a:t>
                </a:r>
              </a:p>
              <a:p>
                <a:endParaRPr lang="en-US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1: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1: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1: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2" t="-942" r="-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6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 smtClean="0"/>
              <a:t>GraphSLAM Exposition contd..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8596668" cy="3880773"/>
              </a:xfrm>
            </p:spPr>
            <p:txBody>
              <a:bodyPr/>
              <a:lstStyle/>
              <a:p>
                <a:r>
                  <a:rPr lang="en-US" dirty="0" smtClean="0"/>
                  <a:t>Measurement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or </a:t>
                </a:r>
              </a:p>
              <a:p>
                <a:pPr marL="0" indent="0">
                  <a:buNone/>
                </a:pPr>
                <a:r>
                  <a:rPr lang="en-US" dirty="0" smtClean="0"/>
                  <a:t>	for a GPS system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						</a:t>
                </a:r>
                <a:r>
                  <a:rPr lang="en-US" dirty="0"/>
                  <a:t>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𝒩</m:t>
                    </m:r>
                    <m:r>
                      <a:rPr lang="en-US">
                        <a:latin typeface="Cambria Math" panose="02040503050406030204" pitchFamily="18" charset="0"/>
                      </a:rPr>
                      <m:t>(0,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Or we can say </a:t>
                </a:r>
              </a:p>
              <a:p>
                <a:pPr marL="0" indent="0">
                  <a:buNone/>
                </a:pPr>
                <a:endParaRPr lang="en-US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𝑐𝑜𝑛𝑠𝑡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𝑒𝑥𝑝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8596668" cy="3880773"/>
              </a:xfrm>
              <a:blipFill rotWithShape="0">
                <a:blip r:embed="rId2"/>
                <a:stretch>
                  <a:fillRect l="-142" t="-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6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GraphSLAM Exposition contd..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Robot 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					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𝒩</m:t>
                    </m:r>
                    <m:r>
                      <a:rPr lang="en-US">
                        <a:latin typeface="Cambria Math" panose="02040503050406030204" pitchFamily="18" charset="0"/>
                      </a:rPr>
                      <m:t>(0,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/>
                  <a:t>O</a:t>
                </a:r>
                <a:r>
                  <a:rPr lang="en-US" dirty="0" smtClean="0"/>
                  <a:t>r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)=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𝑐𝑜𝑛𝑠𝑡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𝑒𝑥𝑝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2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04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GraphSLAM: Basic Idea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1912" y="1601056"/>
            <a:ext cx="7992048" cy="430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40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GraphSLAM: Building Graph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i="1" dirty="0" smtClean="0"/>
                  <a:t>Building Information Matrix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i="1" dirty="0" smtClean="0"/>
                  <a:t> and Information Vector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𝜉</m:t>
                    </m:r>
                  </m:oMath>
                </a14:m>
                <a:endParaRPr lang="en-US" i="1" dirty="0" smtClean="0"/>
              </a:p>
              <a:p>
                <a:r>
                  <a:rPr lang="en-US" dirty="0" smtClean="0"/>
                  <a:t>Given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1: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1: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 smtClean="0"/>
                  <a:t> 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1: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Pose-Feature Constraint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Pose-Pose Constraint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))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𝐺𝑟𝑎𝑝h𝑆𝐿𝐴𝑀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e>
                    </m:nary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))+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/>
                      <m:e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b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nary>
                      </m:e>
                    </m:nary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19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GraphSLAM: </a:t>
            </a:r>
            <a:r>
              <a:rPr lang="en-US" dirty="0" smtClean="0"/>
              <a:t>Inference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022" y="1822261"/>
                <a:ext cx="10551498" cy="5300915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The Map and Robot Path posterior are obtained from linearized information matrix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 smtClean="0"/>
                  <a:t> and the information vector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𝜉</m:t>
                    </m:r>
                  </m:oMath>
                </a14:m>
                <a:r>
                  <a:rPr lang="en-US" dirty="0" smtClean="0"/>
                  <a:t> 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	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𝜉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Suppose we have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poses at which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is observed 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⇔"/>
                            <m:pos m:val="top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/>
                        </m:groupChr>
                      </m:e>
                    </m:box>
                    <m:r>
                      <a:rPr lang="en-US" i="1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: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Then we use factorization trick to eliminate measurement constraints by replacing them with pose constraints to reduce our problem to a smaller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</m:acc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𝜉</m:t>
                        </m:r>
                      </m:e>
                    </m:acc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Map and Robot Path Posterior is updated to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Ω</m:t>
                            </m:r>
                          </m:e>
                        </m:acc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𝜉</m:t>
                    </m:r>
                  </m:oMath>
                </a14:m>
                <a:r>
                  <a:rPr lang="en-US" dirty="0" smtClean="0"/>
                  <a:t> in linear time.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Finally New Information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and Information Vector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are built for every link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but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now contains updated poses set to values in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acc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	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022" y="1822261"/>
                <a:ext cx="10551498" cy="5300915"/>
              </a:xfrm>
              <a:blipFill rotWithShape="0">
                <a:blip r:embed="rId2"/>
                <a:stretch>
                  <a:fillRect l="-116" t="-13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95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613</TotalTime>
  <Words>431</Words>
  <Application>Microsoft Office PowerPoint</Application>
  <PresentationFormat>Widescreen</PresentationFormat>
  <Paragraphs>106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 Math</vt:lpstr>
      <vt:lpstr>Trebuchet MS</vt:lpstr>
      <vt:lpstr>Wingdings 3</vt:lpstr>
      <vt:lpstr>Facet</vt:lpstr>
      <vt:lpstr>GraphSLAM Algorithm with Applications to Large Scale Mapping of Urban Structures</vt:lpstr>
      <vt:lpstr>Key Idea Behind GraphSLAM</vt:lpstr>
      <vt:lpstr>Related Work</vt:lpstr>
      <vt:lpstr>GraphSLAM Exposition</vt:lpstr>
      <vt:lpstr>GraphSLAM Exposition contd..</vt:lpstr>
      <vt:lpstr>GraphSLAM Exposition contd..</vt:lpstr>
      <vt:lpstr>GraphSLAM: Basic Idea </vt:lpstr>
      <vt:lpstr>GraphSLAM: Building Graph</vt:lpstr>
      <vt:lpstr>GraphSLAM: Inference</vt:lpstr>
      <vt:lpstr>GraphSLAM: Inference Contd..</vt:lpstr>
      <vt:lpstr>GraphSLAM: Algorithm for Full SLAM problem with Known Correspondence </vt:lpstr>
      <vt:lpstr>GraphSLAM: Algorithm for Full SLAM problem with Unknown Correspondence </vt:lpstr>
      <vt:lpstr>GraphSLAM: Algorithm for Correspondence Test Function</vt:lpstr>
      <vt:lpstr>Results </vt:lpstr>
      <vt:lpstr>Comparative maps w/o and w GPS data factored in</vt:lpstr>
      <vt:lpstr>Mapping of Terrain </vt:lpstr>
      <vt:lpstr>Visualization Using Two Observation Platforms</vt:lpstr>
      <vt:lpstr>Discussion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Akanksha</dc:creator>
  <cp:lastModifiedBy>Akanksha</cp:lastModifiedBy>
  <cp:revision>29</cp:revision>
  <dcterms:created xsi:type="dcterms:W3CDTF">2015-10-20T02:21:38Z</dcterms:created>
  <dcterms:modified xsi:type="dcterms:W3CDTF">2015-11-19T18:01:11Z</dcterms:modified>
</cp:coreProperties>
</file>