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51435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1" name="Shape 13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3" name="Shape 14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9" name="Shape 15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5200"/>
            </a:lvl1pPr>
            <a:lvl2pPr algn="ctr">
              <a:spcBef>
                <a:spcPts val="0"/>
              </a:spcBef>
              <a:buSzPct val="100000"/>
              <a:defRPr sz="5200"/>
            </a:lvl2pPr>
            <a:lvl3pPr algn="ctr">
              <a:spcBef>
                <a:spcPts val="0"/>
              </a:spcBef>
              <a:buSzPct val="100000"/>
              <a:defRPr sz="5200"/>
            </a:lvl3pPr>
            <a:lvl4pPr algn="ctr">
              <a:spcBef>
                <a:spcPts val="0"/>
              </a:spcBef>
              <a:buSzPct val="100000"/>
              <a:defRPr sz="5200"/>
            </a:lvl4pPr>
            <a:lvl5pPr algn="ctr">
              <a:spcBef>
                <a:spcPts val="0"/>
              </a:spcBef>
              <a:buSzPct val="100000"/>
              <a:defRPr sz="5200"/>
            </a:lvl5pPr>
            <a:lvl6pPr algn="ctr">
              <a:spcBef>
                <a:spcPts val="0"/>
              </a:spcBef>
              <a:buSzPct val="100000"/>
              <a:defRPr sz="5200"/>
            </a:lvl6pPr>
            <a:lvl7pPr algn="ctr">
              <a:spcBef>
                <a:spcPts val="0"/>
              </a:spcBef>
              <a:buSzPct val="100000"/>
              <a:defRPr sz="5200"/>
            </a:lvl7pPr>
            <a:lvl8pPr algn="ctr">
              <a:spcBef>
                <a:spcPts val="0"/>
              </a:spcBef>
              <a:buSzPct val="100000"/>
              <a:defRPr sz="5200"/>
            </a:lvl8pPr>
            <a:lvl9pPr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12000"/>
            </a:lvl1pPr>
            <a:lvl2pPr algn="ctr">
              <a:spcBef>
                <a:spcPts val="0"/>
              </a:spcBef>
              <a:buSzPct val="100000"/>
              <a:defRPr sz="12000"/>
            </a:lvl2pPr>
            <a:lvl3pPr algn="ctr">
              <a:spcBef>
                <a:spcPts val="0"/>
              </a:spcBef>
              <a:buSzPct val="100000"/>
              <a:defRPr sz="12000"/>
            </a:lvl3pPr>
            <a:lvl4pPr algn="ctr">
              <a:spcBef>
                <a:spcPts val="0"/>
              </a:spcBef>
              <a:buSzPct val="100000"/>
              <a:defRPr sz="12000"/>
            </a:lvl4pPr>
            <a:lvl5pPr algn="ctr">
              <a:spcBef>
                <a:spcPts val="0"/>
              </a:spcBef>
              <a:buSzPct val="100000"/>
              <a:defRPr sz="12000"/>
            </a:lvl5pPr>
            <a:lvl6pPr algn="ctr">
              <a:spcBef>
                <a:spcPts val="0"/>
              </a:spcBef>
              <a:buSzPct val="100000"/>
              <a:defRPr sz="12000"/>
            </a:lvl6pPr>
            <a:lvl7pPr algn="ctr">
              <a:spcBef>
                <a:spcPts val="0"/>
              </a:spcBef>
              <a:buSzPct val="100000"/>
              <a:defRPr sz="12000"/>
            </a:lvl7pPr>
            <a:lvl8pPr algn="ctr">
              <a:spcBef>
                <a:spcPts val="0"/>
              </a:spcBef>
              <a:buSzPct val="100000"/>
              <a:defRPr sz="12000"/>
            </a:lvl8pPr>
            <a:lvl9pPr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spcBef>
                <a:spcPts val="0"/>
              </a:spcBef>
              <a:defRPr/>
            </a:lvl1pPr>
            <a:lvl2pPr algn="ctr">
              <a:spcBef>
                <a:spcPts val="0"/>
              </a:spcBef>
              <a:defRPr/>
            </a:lvl2pPr>
            <a:lvl3pPr algn="ctr">
              <a:spcBef>
                <a:spcPts val="0"/>
              </a:spcBef>
              <a:defRPr/>
            </a:lvl3pPr>
            <a:lvl4pPr algn="ctr">
              <a:spcBef>
                <a:spcPts val="0"/>
              </a:spcBef>
              <a:defRPr/>
            </a:lvl4pPr>
            <a:lvl5pPr algn="ctr">
              <a:spcBef>
                <a:spcPts val="0"/>
              </a:spcBef>
              <a:defRPr/>
            </a:lvl5pPr>
            <a:lvl6pPr algn="ctr">
              <a:spcBef>
                <a:spcPts val="0"/>
              </a:spcBef>
              <a:defRPr/>
            </a:lvl6pPr>
            <a:lvl7pPr algn="ctr">
              <a:spcBef>
                <a:spcPts val="0"/>
              </a:spcBef>
              <a:defRPr/>
            </a:lvl7pPr>
            <a:lvl8pPr algn="ctr">
              <a:spcBef>
                <a:spcPts val="0"/>
              </a:spcBef>
              <a:defRPr/>
            </a:lvl8pPr>
            <a:lvl9pPr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6" name="Shape 46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algn="ctr">
              <a:spcBef>
                <a:spcPts val="0"/>
              </a:spcBef>
              <a:buSzPct val="100000"/>
              <a:defRPr sz="3600"/>
            </a:lvl1pPr>
            <a:lvl2pPr algn="ctr">
              <a:spcBef>
                <a:spcPts val="0"/>
              </a:spcBef>
              <a:buSzPct val="100000"/>
              <a:defRPr sz="3600"/>
            </a:lvl2pPr>
            <a:lvl3pPr algn="ctr">
              <a:spcBef>
                <a:spcPts val="0"/>
              </a:spcBef>
              <a:buSzPct val="100000"/>
              <a:defRPr sz="3600"/>
            </a:lvl3pPr>
            <a:lvl4pPr algn="ctr">
              <a:spcBef>
                <a:spcPts val="0"/>
              </a:spcBef>
              <a:buSzPct val="100000"/>
              <a:defRPr sz="3600"/>
            </a:lvl4pPr>
            <a:lvl5pPr algn="ctr">
              <a:spcBef>
                <a:spcPts val="0"/>
              </a:spcBef>
              <a:buSzPct val="100000"/>
              <a:defRPr sz="3600"/>
            </a:lvl5pPr>
            <a:lvl6pPr algn="ctr">
              <a:spcBef>
                <a:spcPts val="0"/>
              </a:spcBef>
              <a:buSzPct val="100000"/>
              <a:defRPr sz="3600"/>
            </a:lvl6pPr>
            <a:lvl7pPr algn="ctr">
              <a:spcBef>
                <a:spcPts val="0"/>
              </a:spcBef>
              <a:buSzPct val="100000"/>
              <a:defRPr sz="3600"/>
            </a:lvl7pPr>
            <a:lvl8pPr algn="ctr">
              <a:spcBef>
                <a:spcPts val="0"/>
              </a:spcBef>
              <a:buSzPct val="100000"/>
              <a:defRPr sz="3600"/>
            </a:lvl8pPr>
            <a:lvl9pPr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2" name="Shape 22"/>
          <p:cNvSpPr txBox="1"/>
          <p:nvPr>
            <p:ph idx="2" type="body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SzPct val="100000"/>
              <a:defRPr sz="14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/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SzPct val="100000"/>
              <a:defRPr sz="2400"/>
            </a:lvl1pPr>
            <a:lvl2pPr>
              <a:spcBef>
                <a:spcPts val="0"/>
              </a:spcBef>
              <a:buSzPct val="100000"/>
              <a:defRPr sz="2400"/>
            </a:lvl2pPr>
            <a:lvl3pPr>
              <a:spcBef>
                <a:spcPts val="0"/>
              </a:spcBef>
              <a:buSzPct val="100000"/>
              <a:defRPr sz="2400"/>
            </a:lvl3pPr>
            <a:lvl4pPr>
              <a:spcBef>
                <a:spcPts val="0"/>
              </a:spcBef>
              <a:buSzPct val="100000"/>
              <a:defRPr sz="2400"/>
            </a:lvl4pPr>
            <a:lvl5pPr>
              <a:spcBef>
                <a:spcPts val="0"/>
              </a:spcBef>
              <a:buSzPct val="100000"/>
              <a:defRPr sz="2400"/>
            </a:lvl5pPr>
            <a:lvl6pPr>
              <a:spcBef>
                <a:spcPts val="0"/>
              </a:spcBef>
              <a:buSzPct val="100000"/>
              <a:defRPr sz="2400"/>
            </a:lvl6pPr>
            <a:lvl7pPr>
              <a:spcBef>
                <a:spcPts val="0"/>
              </a:spcBef>
              <a:buSzPct val="100000"/>
              <a:defRPr sz="2400"/>
            </a:lvl7pPr>
            <a:lvl8pPr>
              <a:spcBef>
                <a:spcPts val="0"/>
              </a:spcBef>
              <a:buSzPct val="100000"/>
              <a:defRPr sz="2400"/>
            </a:lvl8pPr>
            <a:lvl9pPr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29" name="Shape 29"/>
          <p:cNvSpPr txBox="1"/>
          <p:nvPr>
            <p:ph idx="1" type="body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SzPct val="100000"/>
              <a:defRPr sz="1200"/>
            </a:lvl1pPr>
            <a:lvl2pPr>
              <a:spcBef>
                <a:spcPts val="0"/>
              </a:spcBef>
              <a:buSzPct val="100000"/>
              <a:defRPr sz="1200"/>
            </a:lvl2pPr>
            <a:lvl3pPr>
              <a:spcBef>
                <a:spcPts val="0"/>
              </a:spcBef>
              <a:buSzPct val="100000"/>
              <a:defRPr sz="1200"/>
            </a:lvl3pPr>
            <a:lvl4pPr>
              <a:spcBef>
                <a:spcPts val="0"/>
              </a:spcBef>
              <a:buSzPct val="100000"/>
              <a:defRPr sz="1200"/>
            </a:lvl4pPr>
            <a:lvl5pPr>
              <a:spcBef>
                <a:spcPts val="0"/>
              </a:spcBef>
              <a:buSzPct val="100000"/>
              <a:defRPr sz="1200"/>
            </a:lvl5pPr>
            <a:lvl6pPr>
              <a:spcBef>
                <a:spcPts val="0"/>
              </a:spcBef>
              <a:buSzPct val="100000"/>
              <a:defRPr sz="1200"/>
            </a:lvl6pPr>
            <a:lvl7pPr>
              <a:spcBef>
                <a:spcPts val="0"/>
              </a:spcBef>
              <a:buSzPct val="100000"/>
              <a:defRPr sz="1200"/>
            </a:lvl7pPr>
            <a:lvl8pPr>
              <a:spcBef>
                <a:spcPts val="0"/>
              </a:spcBef>
              <a:buSzPct val="100000"/>
              <a:defRPr sz="1200"/>
            </a:lvl8pPr>
            <a:lvl9pPr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>
              <a:spcBef>
                <a:spcPts val="0"/>
              </a:spcBef>
              <a:buSzPct val="100000"/>
              <a:defRPr sz="4800"/>
            </a:lvl1pPr>
            <a:lvl2pPr>
              <a:spcBef>
                <a:spcPts val="0"/>
              </a:spcBef>
              <a:buSzPct val="100000"/>
              <a:defRPr sz="4800"/>
            </a:lvl2pPr>
            <a:lvl3pPr>
              <a:spcBef>
                <a:spcPts val="0"/>
              </a:spcBef>
              <a:buSzPct val="100000"/>
              <a:defRPr sz="4800"/>
            </a:lvl3pPr>
            <a:lvl4pPr>
              <a:spcBef>
                <a:spcPts val="0"/>
              </a:spcBef>
              <a:buSzPct val="100000"/>
              <a:defRPr sz="4800"/>
            </a:lvl4pPr>
            <a:lvl5pPr>
              <a:spcBef>
                <a:spcPts val="0"/>
              </a:spcBef>
              <a:buSzPct val="100000"/>
              <a:defRPr sz="4800"/>
            </a:lvl5pPr>
            <a:lvl6pPr>
              <a:spcBef>
                <a:spcPts val="0"/>
              </a:spcBef>
              <a:buSzPct val="100000"/>
              <a:defRPr sz="4800"/>
            </a:lvl6pPr>
            <a:lvl7pPr>
              <a:spcBef>
                <a:spcPts val="0"/>
              </a:spcBef>
              <a:buSzPct val="100000"/>
              <a:defRPr sz="4800"/>
            </a:lvl7pPr>
            <a:lvl8pPr>
              <a:spcBef>
                <a:spcPts val="0"/>
              </a:spcBef>
              <a:buSzPct val="100000"/>
              <a:defRPr sz="4800"/>
            </a:lvl8pPr>
            <a:lvl9pPr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3" name="Shape 3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/>
        </p:nvSpPr>
        <p:spPr>
          <a:xfrm>
            <a:off x="4572000" y="-125"/>
            <a:ext cx="4572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6" name="Shape 36"/>
          <p:cNvSpPr txBox="1"/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algn="ctr">
              <a:spcBef>
                <a:spcPts val="0"/>
              </a:spcBef>
              <a:buSzPct val="100000"/>
              <a:defRPr sz="4200"/>
            </a:lvl1pPr>
            <a:lvl2pPr algn="ctr">
              <a:spcBef>
                <a:spcPts val="0"/>
              </a:spcBef>
              <a:buSzPct val="100000"/>
              <a:defRPr sz="4200"/>
            </a:lvl2pPr>
            <a:lvl3pPr algn="ctr">
              <a:spcBef>
                <a:spcPts val="0"/>
              </a:spcBef>
              <a:buSzPct val="100000"/>
              <a:defRPr sz="4200"/>
            </a:lvl3pPr>
            <a:lvl4pPr algn="ctr">
              <a:spcBef>
                <a:spcPts val="0"/>
              </a:spcBef>
              <a:buSzPct val="100000"/>
              <a:defRPr sz="4200"/>
            </a:lvl4pPr>
            <a:lvl5pPr algn="ctr">
              <a:spcBef>
                <a:spcPts val="0"/>
              </a:spcBef>
              <a:buSzPct val="100000"/>
              <a:defRPr sz="4200"/>
            </a:lvl5pPr>
            <a:lvl6pPr algn="ctr">
              <a:spcBef>
                <a:spcPts val="0"/>
              </a:spcBef>
              <a:buSzPct val="100000"/>
              <a:defRPr sz="4200"/>
            </a:lvl6pPr>
            <a:lvl7pPr algn="ctr">
              <a:spcBef>
                <a:spcPts val="0"/>
              </a:spcBef>
              <a:buSzPct val="100000"/>
              <a:defRPr sz="4200"/>
            </a:lvl7pPr>
            <a:lvl8pPr algn="ctr">
              <a:spcBef>
                <a:spcPts val="0"/>
              </a:spcBef>
              <a:buSzPct val="100000"/>
              <a:defRPr sz="4200"/>
            </a:lvl8pPr>
            <a:lvl9pPr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7" name="Shape 37"/>
          <p:cNvSpPr txBox="1"/>
          <p:nvPr>
            <p:ph idx="1" type="subTitle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8" name="Shape 38"/>
          <p:cNvSpPr txBox="1"/>
          <p:nvPr>
            <p:ph idx="2" type="body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9" name="Shape 3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5.png"/><Relationship Id="rId4" Type="http://schemas.openxmlformats.org/officeDocument/2006/relationships/image" Target="../media/image20.png"/><Relationship Id="rId9" Type="http://schemas.openxmlformats.org/officeDocument/2006/relationships/image" Target="../media/image22.png"/><Relationship Id="rId5" Type="http://schemas.openxmlformats.org/officeDocument/2006/relationships/image" Target="../media/image19.png"/><Relationship Id="rId6" Type="http://schemas.openxmlformats.org/officeDocument/2006/relationships/image" Target="../media/image23.png"/><Relationship Id="rId7" Type="http://schemas.openxmlformats.org/officeDocument/2006/relationships/image" Target="../media/image26.png"/><Relationship Id="rId8" Type="http://schemas.openxmlformats.org/officeDocument/2006/relationships/image" Target="../media/image2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5.png"/><Relationship Id="rId4" Type="http://schemas.openxmlformats.org/officeDocument/2006/relationships/image" Target="../media/image24.png"/><Relationship Id="rId9" Type="http://schemas.openxmlformats.org/officeDocument/2006/relationships/image" Target="../media/image33.png"/><Relationship Id="rId5" Type="http://schemas.openxmlformats.org/officeDocument/2006/relationships/image" Target="../media/image27.png"/><Relationship Id="rId6" Type="http://schemas.openxmlformats.org/officeDocument/2006/relationships/image" Target="../media/image35.png"/><Relationship Id="rId7" Type="http://schemas.openxmlformats.org/officeDocument/2006/relationships/image" Target="../media/image28.png"/><Relationship Id="rId8" Type="http://schemas.openxmlformats.org/officeDocument/2006/relationships/image" Target="../media/image29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0.png"/><Relationship Id="rId4" Type="http://schemas.openxmlformats.org/officeDocument/2006/relationships/image" Target="../media/image31.png"/><Relationship Id="rId5" Type="http://schemas.openxmlformats.org/officeDocument/2006/relationships/image" Target="../media/image34.png"/><Relationship Id="rId6" Type="http://schemas.openxmlformats.org/officeDocument/2006/relationships/image" Target="../media/image3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8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1.png"/><Relationship Id="rId4" Type="http://schemas.openxmlformats.org/officeDocument/2006/relationships/image" Target="../media/image03.png"/><Relationship Id="rId5" Type="http://schemas.openxmlformats.org/officeDocument/2006/relationships/image" Target="../media/image02.png"/><Relationship Id="rId6" Type="http://schemas.openxmlformats.org/officeDocument/2006/relationships/image" Target="../media/image0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0.png"/><Relationship Id="rId4" Type="http://schemas.openxmlformats.org/officeDocument/2006/relationships/image" Target="../media/image05.png"/><Relationship Id="rId5" Type="http://schemas.openxmlformats.org/officeDocument/2006/relationships/image" Target="../media/image0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9.png"/><Relationship Id="rId4" Type="http://schemas.openxmlformats.org/officeDocument/2006/relationships/image" Target="../media/image08.png"/><Relationship Id="rId5" Type="http://schemas.openxmlformats.org/officeDocument/2006/relationships/image" Target="../media/image13.png"/><Relationship Id="rId6" Type="http://schemas.openxmlformats.org/officeDocument/2006/relationships/image" Target="../media/image12.png"/><Relationship Id="rId7" Type="http://schemas.openxmlformats.org/officeDocument/2006/relationships/image" Target="../media/image18.png"/><Relationship Id="rId8" Type="http://schemas.openxmlformats.org/officeDocument/2006/relationships/image" Target="../media/image10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1.png"/><Relationship Id="rId4" Type="http://schemas.openxmlformats.org/officeDocument/2006/relationships/image" Target="../media/image17.png"/><Relationship Id="rId5" Type="http://schemas.openxmlformats.org/officeDocument/2006/relationships/image" Target="../media/image16.png"/><Relationship Id="rId6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type="ctrTitle"/>
          </p:nvPr>
        </p:nvSpPr>
        <p:spPr>
          <a:xfrm>
            <a:off x="237500" y="232100"/>
            <a:ext cx="8520599" cy="16493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b="1" lang="en" sz="3600"/>
              <a:t>State Estimation of Underwater Robot Using Visual and Inertial Information</a:t>
            </a:r>
          </a:p>
        </p:txBody>
      </p:sp>
      <p:sp>
        <p:nvSpPr>
          <p:cNvPr id="54" name="Shape 54"/>
          <p:cNvSpPr txBox="1"/>
          <p:nvPr>
            <p:ph idx="1" type="subTitle"/>
          </p:nvPr>
        </p:nvSpPr>
        <p:spPr>
          <a:xfrm>
            <a:off x="311700" y="2834125"/>
            <a:ext cx="8520599" cy="645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1800"/>
              <a:t>Florian Shkurti, Ioannis Rekleitis, Milena Scaccia and Gregory Dudek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idx="1" type="body"/>
          </p:nvPr>
        </p:nvSpPr>
        <p:spPr>
          <a:xfrm>
            <a:off x="311700" y="370875"/>
            <a:ext cx="8520599" cy="4504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1400">
                <a:solidFill>
                  <a:srgbClr val="000000"/>
                </a:solidFill>
              </a:rPr>
              <a:t>Given the measurements and estimates of camera poses in state vector we can get the estimates of                    using nonlinear least square minimisation.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1400">
                <a:solidFill>
                  <a:srgbClr val="000000"/>
                </a:solidFill>
              </a:rPr>
              <a:t>Then, the global feature position is computed by: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rPr b="1" lang="en" u="sng">
                <a:solidFill>
                  <a:srgbClr val="000000"/>
                </a:solidFill>
              </a:rPr>
              <a:t>Vision Based Update:</a:t>
            </a:r>
          </a:p>
          <a:p>
            <a:pPr rtl="0">
              <a:spcBef>
                <a:spcPts val="0"/>
              </a:spcBef>
              <a:buNone/>
            </a:pPr>
            <a:r>
              <a:rPr lang="en" sz="1400">
                <a:solidFill>
                  <a:srgbClr val="000000"/>
                </a:solidFill>
              </a:rPr>
              <a:t>After getting the estimated values of                    we can get an estimate           and actual measurement is obtained by tracking features         with these two the residual is computed as :</a:t>
            </a:r>
          </a:p>
          <a:p>
            <a:pPr rtl="0">
              <a:spcBef>
                <a:spcPts val="0"/>
              </a:spcBef>
              <a:buNone/>
            </a:pPr>
            <a:r>
              <a:rPr lang="en" sz="1400">
                <a:solidFill>
                  <a:srgbClr val="000000"/>
                </a:solidFill>
              </a:rPr>
              <a:t>which is in nonlinear form it is linearised by taking its taylor expansion and linearized residual is:</a:t>
            </a:r>
          </a:p>
          <a:p>
            <a:pPr rtl="0">
              <a:spcBef>
                <a:spcPts val="0"/>
              </a:spcBef>
              <a:buNone/>
            </a:pPr>
            <a:r>
              <a:rPr lang="en" sz="1400">
                <a:solidFill>
                  <a:srgbClr val="000000"/>
                </a:solidFill>
              </a:rPr>
              <a:t>  </a:t>
            </a:r>
          </a:p>
          <a:p>
            <a:pPr rtl="0">
              <a:spcBef>
                <a:spcPts val="0"/>
              </a:spcBef>
              <a:buNone/>
            </a:pPr>
            <a:r>
              <a:rPr lang="en" sz="1400">
                <a:solidFill>
                  <a:srgbClr val="000000"/>
                </a:solidFill>
              </a:rPr>
              <a:t>By stacking the residuals of all frames for feature f we get: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</p:txBody>
      </p:sp>
      <p:pic>
        <p:nvPicPr>
          <p:cNvPr id="121" name="Shape 1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88625" y="685150"/>
            <a:ext cx="85725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Shape 1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76525" y="1241900"/>
            <a:ext cx="379095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Shape 1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91000" y="2336475"/>
            <a:ext cx="85725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Shape 12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150012" y="2255500"/>
            <a:ext cx="409575" cy="428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Shape 12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915262" y="2576187"/>
            <a:ext cx="333375" cy="35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Shape 12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637012" y="2576187"/>
            <a:ext cx="1628775" cy="390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Shape 127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19712" y="3324900"/>
            <a:ext cx="2828925" cy="476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Shape 128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509475" y="4325700"/>
            <a:ext cx="251460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idx="1" type="body"/>
          </p:nvPr>
        </p:nvSpPr>
        <p:spPr>
          <a:xfrm>
            <a:off x="311700" y="283225"/>
            <a:ext cx="8520599" cy="4716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1400">
                <a:solidFill>
                  <a:srgbClr val="000000"/>
                </a:solidFill>
              </a:rPr>
              <a:t>As the obtained residual is not in the form used in EKF it is multiplied by transpose of matrix A where A is an orthonormal basis for the null space of </a:t>
            </a:r>
            <a:r>
              <a:rPr b="1" lang="en" sz="1400">
                <a:solidFill>
                  <a:srgbClr val="000000"/>
                </a:solidFill>
              </a:rPr>
              <a:t>Uf</a:t>
            </a:r>
            <a:r>
              <a:rPr lang="en" sz="1400">
                <a:solidFill>
                  <a:srgbClr val="000000"/>
                </a:solidFill>
              </a:rPr>
              <a:t> matrix i.e Tranpose(A)*</a:t>
            </a:r>
            <a:r>
              <a:rPr b="1" lang="en" sz="1400">
                <a:solidFill>
                  <a:srgbClr val="000000"/>
                </a:solidFill>
              </a:rPr>
              <a:t>Uf</a:t>
            </a:r>
            <a:r>
              <a:rPr lang="en" sz="1400">
                <a:solidFill>
                  <a:srgbClr val="000000"/>
                </a:solidFill>
              </a:rPr>
              <a:t>=0. Therefore residual becomes 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1400">
                <a:solidFill>
                  <a:srgbClr val="000000"/>
                </a:solidFill>
              </a:rPr>
              <a:t>Residuals of all the features are stacked we get</a:t>
            </a:r>
          </a:p>
          <a:p>
            <a:pPr lvl="0" rtl="0">
              <a:spcBef>
                <a:spcPts val="0"/>
              </a:spcBef>
              <a:buNone/>
            </a:pPr>
            <a:r>
              <a:rPr b="1" lang="en" u="sng">
                <a:solidFill>
                  <a:srgbClr val="000000"/>
                </a:solidFill>
              </a:rPr>
              <a:t>Depth Sensor Update: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1400">
                <a:solidFill>
                  <a:srgbClr val="000000"/>
                </a:solidFill>
              </a:rPr>
              <a:t>Pressure sensor gets the hydrostatic pressure.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1400">
                <a:solidFill>
                  <a:srgbClr val="000000"/>
                </a:solidFill>
              </a:rPr>
              <a:t>Reference point is taken as surface of sea.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1400">
                <a:solidFill>
                  <a:srgbClr val="000000"/>
                </a:solidFill>
              </a:rPr>
              <a:t>Pressure measurements are converted into depth measurements in linear fashion.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1400">
                <a:solidFill>
                  <a:srgbClr val="000000"/>
                </a:solidFill>
              </a:rPr>
              <a:t>Measurement model at time k is: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1400">
                <a:solidFill>
                  <a:srgbClr val="000000"/>
                </a:solidFill>
              </a:rPr>
              <a:t>Difference between initial depth and current depth is calculated :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rPr lang="en" sz="1400">
                <a:solidFill>
                  <a:srgbClr val="000000"/>
                </a:solidFill>
              </a:rPr>
              <a:t>  EKF state estimate for depth is calculated as             residual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rgbClr val="000000"/>
                </a:solidFill>
              </a:rPr>
              <a:t>  Covariance matrix of uncertainty in residual: </a:t>
            </a:r>
          </a:p>
        </p:txBody>
      </p:sp>
      <p:pic>
        <p:nvPicPr>
          <p:cNvPr id="134" name="Shape 1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56600" y="808822"/>
            <a:ext cx="4076700" cy="337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Shape 13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33500" y="1105900"/>
            <a:ext cx="1495425" cy="287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Shape 13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48200" y="3389498"/>
            <a:ext cx="4105275" cy="548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Shape 13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579875" y="2796975"/>
            <a:ext cx="3238500" cy="30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Shape 138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065300" y="3884175"/>
            <a:ext cx="514350" cy="30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Shape 139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5373812" y="3938112"/>
            <a:ext cx="2333625" cy="314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Shape 140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065300" y="4383521"/>
            <a:ext cx="4124325" cy="4942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>
            <p:ph idx="1" type="body"/>
          </p:nvPr>
        </p:nvSpPr>
        <p:spPr>
          <a:xfrm>
            <a:off x="311700" y="263000"/>
            <a:ext cx="8520599" cy="46871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1400">
                <a:solidFill>
                  <a:srgbClr val="000000"/>
                </a:solidFill>
              </a:rPr>
              <a:t>Kalman gain is computed to correct state vector and covariance matrix.</a:t>
            </a:r>
          </a:p>
          <a:p>
            <a:pPr rtl="0">
              <a:spcBef>
                <a:spcPts val="0"/>
              </a:spcBef>
              <a:buNone/>
            </a:pPr>
            <a:r>
              <a:rPr lang="en" sz="1400">
                <a:solidFill>
                  <a:srgbClr val="000000"/>
                </a:solidFill>
              </a:rPr>
              <a:t>Correction in state vector=</a:t>
            </a:r>
          </a:p>
          <a:p>
            <a:pPr rtl="0">
              <a:spcBef>
                <a:spcPts val="0"/>
              </a:spcBef>
              <a:buNone/>
            </a:pPr>
            <a:r>
              <a:rPr lang="en" sz="1400">
                <a:solidFill>
                  <a:srgbClr val="000000"/>
                </a:solidFill>
              </a:rPr>
              <a:t>Update of covariance matrix is:</a:t>
            </a:r>
          </a:p>
          <a:p>
            <a:pPr rtl="0">
              <a:spcBef>
                <a:spcPts val="0"/>
              </a:spcBef>
              <a:buNone/>
            </a:pPr>
            <a:r>
              <a:rPr lang="en" sz="1400">
                <a:solidFill>
                  <a:srgbClr val="000000"/>
                </a:solidFill>
              </a:rPr>
              <a:t>Correction to quaternion: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rPr b="1" lang="en" u="sng">
                <a:solidFill>
                  <a:srgbClr val="000000"/>
                </a:solidFill>
              </a:rPr>
              <a:t>Experimental Results: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rgbClr val="000000"/>
                </a:solidFill>
              </a:rPr>
              <a:t>They collected underwater datasets with ground truth from the waters of the island of Barbados,and performed offline experiments to test their implementation. Two of them are presented here.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rgbClr val="000000"/>
                </a:solidFill>
              </a:rPr>
              <a:t>Images on both datasets were recorded from the back camera at 15Hz with resolution 870 x 520. The IMU data is coming from a MicroStrain 3DM-GX1 MEMS unit, sampled at 50Hz.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b="1" u="sng"/>
          </a:p>
          <a:p>
            <a:pPr>
              <a:spcBef>
                <a:spcPts val="0"/>
              </a:spcBef>
              <a:buNone/>
            </a:pPr>
            <a:r>
              <a:rPr lang="en"/>
              <a:t> </a:t>
            </a:r>
          </a:p>
        </p:txBody>
      </p:sp>
      <p:pic>
        <p:nvPicPr>
          <p:cNvPr id="146" name="Shape 1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65825" y="813050"/>
            <a:ext cx="55245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Shape 14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1300" y="547525"/>
            <a:ext cx="2124075" cy="2279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Shape 14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882412" y="1201125"/>
            <a:ext cx="3038475" cy="381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Shape 14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01287" y="1961862"/>
            <a:ext cx="3800475" cy="828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>
            <p:ph idx="1" type="body"/>
          </p:nvPr>
        </p:nvSpPr>
        <p:spPr>
          <a:xfrm>
            <a:off x="251750" y="273025"/>
            <a:ext cx="8520599" cy="4597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1400">
                <a:solidFill>
                  <a:schemeClr val="dk1"/>
                </a:solidFill>
              </a:rPr>
              <a:t>The  first dataset, depicted in figure below features a straight 30 meter long trajectory, where the robot moves at approximately 0.2 meters/sec forward, while preserving its depth. The sea bottom is mostly flat, and the robot moves about 2 meters over it. A white 30 meter-long tape has been placed on the bottom, both to provide ground truth for distance travelled, and to facilitate the robot’s guided straight line trajectory.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5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5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25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250">
              <a:solidFill>
                <a:schemeClr val="dk1"/>
              </a:solidFill>
            </a:endParaRPr>
          </a:p>
          <a:p>
            <a:pPr indent="-228600" lvl="0" marL="4572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1400">
                <a:solidFill>
                  <a:schemeClr val="dk1"/>
                </a:solidFill>
              </a:rPr>
              <a:t>The second dataset corresponds to an experiment that took place over the same site, and under the same conditions, the shape of the trajectory was a closed loop, as shown in figure above. The total length was approximately 33 meters.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 sz="1400"/>
          </a:p>
        </p:txBody>
      </p:sp>
      <p:pic>
        <p:nvPicPr>
          <p:cNvPr id="155" name="Shape 1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04675" y="1612625"/>
            <a:ext cx="3799100" cy="1838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Shape 15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29050" y="1612625"/>
            <a:ext cx="3645650" cy="1605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>
            <p:ph idx="1" type="body"/>
          </p:nvPr>
        </p:nvSpPr>
        <p:spPr>
          <a:xfrm>
            <a:off x="311700" y="353125"/>
            <a:ext cx="8520599" cy="46304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1400">
                <a:solidFill>
                  <a:schemeClr val="dk1"/>
                </a:solidFill>
              </a:rPr>
              <a:t>The reconstruction of the straight line trajectory was very accurate with only 1 meter error over a 30 meter-long trajectory. </a:t>
            </a:r>
          </a:p>
          <a:p>
            <a:pPr indent="-228600" lvl="0" marL="4572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1400">
                <a:solidFill>
                  <a:schemeClr val="dk1"/>
                </a:solidFill>
              </a:rPr>
              <a:t>In case of loop trajectory where the loop closure was approached within 3 meters, mainly due to errors in yaw, which is problematic for the gyroscope sensors in low-cost IMUs. Another factor that contributed to the loop results was the presence of motion blur in both datasets, which makes feature matching susceptible to errors.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-228600" lvl="0" marL="4572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1400">
                <a:solidFill>
                  <a:schemeClr val="dk1"/>
                </a:solidFill>
              </a:rPr>
              <a:t>The inclusion of the depth sensor measurements improved the estimates of the position’s z-axis,provided that the depth-based updates were given more confidence than the accelerometer’s propagations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62" name="Shape 16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4775" y="1918800"/>
            <a:ext cx="7894500" cy="19454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b="1" lang="en" sz="2400"/>
              <a:t>Abstract:</a:t>
            </a:r>
          </a:p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311700" y="1449175"/>
            <a:ext cx="8520599" cy="2799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17500" lvl="0" marL="457200" rtl="0">
              <a:spcBef>
                <a:spcPts val="0"/>
              </a:spcBef>
              <a:buClr>
                <a:srgbClr val="000000"/>
              </a:buClr>
              <a:buSzPct val="100000"/>
              <a:buAutoNum type="arabicPeriod"/>
            </a:pPr>
            <a:r>
              <a:rPr lang="en" sz="1400">
                <a:solidFill>
                  <a:srgbClr val="000000"/>
                </a:solidFill>
              </a:rPr>
              <a:t>This paper discusses vision and inertial-based state estimation algorithm for an underwater robot.</a:t>
            </a:r>
          </a:p>
          <a:p>
            <a:pPr indent="-317500" lvl="0" marL="457200" rtl="0">
              <a:spcBef>
                <a:spcPts val="0"/>
              </a:spcBef>
              <a:buClr>
                <a:srgbClr val="000000"/>
              </a:buClr>
              <a:buSzPct val="100000"/>
              <a:buAutoNum type="arabicPeriod"/>
            </a:pPr>
            <a:r>
              <a:rPr lang="en" sz="1400">
                <a:solidFill>
                  <a:srgbClr val="000000"/>
                </a:solidFill>
              </a:rPr>
              <a:t>In order to estimate the 6 DOF pose of vehicle it combines information from:</a:t>
            </a:r>
          </a:p>
          <a:p>
            <a:pPr rtl="0">
              <a:spcBef>
                <a:spcPts val="0"/>
              </a:spcBef>
              <a:buNone/>
            </a:pPr>
            <a:r>
              <a:rPr lang="en" sz="1400">
                <a:solidFill>
                  <a:srgbClr val="000000"/>
                </a:solidFill>
              </a:rPr>
              <a:t>		a)IMU (Linear accelerations and Angular velocities).</a:t>
            </a:r>
          </a:p>
          <a:p>
            <a:pPr rtl="0">
              <a:spcBef>
                <a:spcPts val="0"/>
              </a:spcBef>
              <a:buNone/>
            </a:pPr>
            <a:r>
              <a:rPr lang="en" sz="1400">
                <a:solidFill>
                  <a:srgbClr val="000000"/>
                </a:solidFill>
              </a:rPr>
              <a:t>        		b) Pressure Sensor(Collects depth measurements)</a:t>
            </a:r>
          </a:p>
          <a:p>
            <a:pPr rtl="0">
              <a:spcBef>
                <a:spcPts val="0"/>
              </a:spcBef>
              <a:buNone/>
            </a:pPr>
            <a:r>
              <a:rPr lang="en" sz="1400">
                <a:solidFill>
                  <a:srgbClr val="000000"/>
                </a:solidFill>
              </a:rPr>
              <a:t>        		c)Features from monocular Camera.</a:t>
            </a:r>
          </a:p>
          <a:p>
            <a:pPr indent="0" marL="0" rtl="0">
              <a:spcBef>
                <a:spcPts val="0"/>
              </a:spcBef>
              <a:buNone/>
            </a:pPr>
            <a:r>
              <a:rPr lang="en" sz="1400">
                <a:solidFill>
                  <a:srgbClr val="000000"/>
                </a:solidFill>
              </a:rPr>
              <a:t>3.	Validation-- Experimental results are presented on field trials conducted in underwater environment.	          </a:t>
            </a:r>
            <a:r>
              <a:rPr lang="en">
                <a:solidFill>
                  <a:srgbClr val="000000"/>
                </a:solidFill>
              </a:rPr>
              <a:t>   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       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			</a:t>
            </a:r>
          </a:p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000000"/>
                </a:solidFill>
              </a:rPr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311700" y="191850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b="1" lang="en" sz="2400"/>
              <a:t>Literature Review:</a:t>
            </a:r>
          </a:p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311700" y="732875"/>
            <a:ext cx="8520599" cy="42908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b="1" lang="en">
                <a:solidFill>
                  <a:srgbClr val="000000"/>
                </a:solidFill>
              </a:rPr>
              <a:t>Mourikis and Roumeliotis:</a:t>
            </a:r>
            <a:r>
              <a:rPr lang="en"/>
              <a:t>  </a:t>
            </a:r>
            <a:r>
              <a:rPr lang="en" sz="1400">
                <a:solidFill>
                  <a:srgbClr val="000000"/>
                </a:solidFill>
              </a:rPr>
              <a:t>Vision aided inertial navigation for estimating the 3DOF pose of vehicle and the results of their work demonstrates estimated trajectories with errors of 0.32% of 3.2 km trajectory.</a:t>
            </a:r>
          </a:p>
          <a:p>
            <a:pPr rtl="0">
              <a:spcBef>
                <a:spcPts val="0"/>
              </a:spcBef>
              <a:buNone/>
            </a:pPr>
            <a:r>
              <a:rPr b="1" lang="en">
                <a:solidFill>
                  <a:srgbClr val="000000"/>
                </a:solidFill>
              </a:rPr>
              <a:t>Jones and Soatto:</a:t>
            </a:r>
            <a:r>
              <a:rPr lang="en" sz="1400">
                <a:solidFill>
                  <a:srgbClr val="000000"/>
                </a:solidFill>
              </a:rPr>
              <a:t> In his recent work reports an errors of 0.5% of 30 km trajectory with very low drift in IMU for given length of trajectory and another significance of his work is it auto calibrates IMU and camera calibration and also gravity vector--which are sources for bias.</a:t>
            </a:r>
          </a:p>
          <a:p>
            <a:pPr rtl="0">
              <a:spcBef>
                <a:spcPts val="0"/>
              </a:spcBef>
              <a:buNone/>
            </a:pPr>
            <a:r>
              <a:rPr b="1" lang="en">
                <a:solidFill>
                  <a:srgbClr val="000000"/>
                </a:solidFill>
              </a:rPr>
              <a:t>Corke et. al:</a:t>
            </a:r>
            <a:r>
              <a:rPr b="1" lang="en" sz="1400">
                <a:solidFill>
                  <a:srgbClr val="000000"/>
                </a:solidFill>
              </a:rPr>
              <a:t>  </a:t>
            </a:r>
            <a:r>
              <a:rPr lang="en" sz="1400">
                <a:solidFill>
                  <a:srgbClr val="000000"/>
                </a:solidFill>
              </a:rPr>
              <a:t>They used stereo visual odometry and Harris corner features. They used only 10 to 50 features after outlier rejection for stereo reconstruction of 3D trajectory.</a:t>
            </a:r>
          </a:p>
          <a:p>
            <a:pPr rtl="0">
              <a:spcBef>
                <a:spcPts val="0"/>
              </a:spcBef>
              <a:buNone/>
            </a:pPr>
            <a:r>
              <a:rPr b="1" lang="en">
                <a:solidFill>
                  <a:srgbClr val="000000"/>
                </a:solidFill>
              </a:rPr>
              <a:t>Eustice et. al</a:t>
            </a:r>
            <a:r>
              <a:rPr lang="en" sz="1400">
                <a:solidFill>
                  <a:srgbClr val="000000"/>
                </a:solidFill>
              </a:rPr>
              <a:t>: They used sparse information matrix to combine visual and inertial data to perform for  mapping the surface on RMS Titanic.</a:t>
            </a:r>
          </a:p>
          <a:p>
            <a:pPr rtl="0">
              <a:spcBef>
                <a:spcPts val="0"/>
              </a:spcBef>
              <a:buNone/>
            </a:pPr>
            <a:r>
              <a:rPr lang="en" sz="1400">
                <a:solidFill>
                  <a:srgbClr val="000000"/>
                </a:solidFill>
              </a:rPr>
              <a:t>There are other methods for pose estimation: Doppler or beacon based. The work presented in this paper made use of passive sensors which are energy efficient.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t/>
            </a:r>
            <a:endParaRPr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b="1" lang="en" sz="2400"/>
              <a:t>Algorithm:</a:t>
            </a:r>
          </a:p>
        </p:txBody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b="1" lang="en" sz="1400">
                <a:solidFill>
                  <a:srgbClr val="000000"/>
                </a:solidFill>
              </a:rPr>
              <a:t>Propagation:</a:t>
            </a:r>
            <a:r>
              <a:rPr lang="en" sz="1400">
                <a:solidFill>
                  <a:srgbClr val="000000"/>
                </a:solidFill>
              </a:rPr>
              <a:t> For each IMU measurement received, propagate the filter state  and Covariance.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b="1" lang="en" sz="1400">
                <a:solidFill>
                  <a:srgbClr val="000000"/>
                </a:solidFill>
              </a:rPr>
              <a:t>Image registration:</a:t>
            </a:r>
            <a:r>
              <a:rPr lang="en" sz="1400">
                <a:solidFill>
                  <a:srgbClr val="000000"/>
                </a:solidFill>
              </a:rPr>
              <a:t> Every time a new image is recorded,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en" sz="1400">
                <a:solidFill>
                  <a:srgbClr val="000000"/>
                </a:solidFill>
              </a:rPr>
              <a:t>1. Augment the state and covariance matrix with a copy of the current camera pose estimate.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rgbClr val="000000"/>
                </a:solidFill>
              </a:rPr>
              <a:t>2. image processing module begins operation.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b="1" lang="en" sz="1400">
                <a:solidFill>
                  <a:srgbClr val="000000"/>
                </a:solidFill>
              </a:rPr>
              <a:t>Depth Sensor based update: </a:t>
            </a:r>
            <a:r>
              <a:rPr lang="en" sz="1400">
                <a:solidFill>
                  <a:srgbClr val="000000"/>
                </a:solidFill>
              </a:rPr>
              <a:t>update is done every time before the augmenting camera pose estimate to the state vector.</a:t>
            </a:r>
          </a:p>
          <a:p>
            <a:pPr>
              <a:spcBef>
                <a:spcPts val="0"/>
              </a:spcBef>
              <a:buNone/>
            </a:pPr>
            <a:r>
              <a:rPr b="1" lang="en" sz="1400">
                <a:solidFill>
                  <a:srgbClr val="000000"/>
                </a:solidFill>
              </a:rPr>
              <a:t>Vision based Update:</a:t>
            </a:r>
            <a:r>
              <a:rPr lang="en" sz="1400">
                <a:solidFill>
                  <a:srgbClr val="000000"/>
                </a:solidFill>
              </a:rPr>
              <a:t> When the feature measurements of a given image becomes available, perform EKF update(only when the observed feature is stopped being tracked).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>
            <p:ph idx="1" type="body"/>
          </p:nvPr>
        </p:nvSpPr>
        <p:spPr>
          <a:xfrm>
            <a:off x="251000" y="228650"/>
            <a:ext cx="8520599" cy="47345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b="1" lang="en">
                <a:solidFill>
                  <a:srgbClr val="000000"/>
                </a:solidFill>
              </a:rPr>
              <a:t>Overview of Algorithm:</a:t>
            </a:r>
          </a:p>
        </p:txBody>
      </p:sp>
      <p:pic>
        <p:nvPicPr>
          <p:cNvPr id="78" name="Shape 7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12375" y="943451"/>
            <a:ext cx="4314825" cy="3116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idx="1" type="body"/>
          </p:nvPr>
        </p:nvSpPr>
        <p:spPr>
          <a:xfrm>
            <a:off x="203800" y="383725"/>
            <a:ext cx="8520599" cy="42692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 u="sng">
                <a:solidFill>
                  <a:srgbClr val="000000"/>
                </a:solidFill>
              </a:rPr>
              <a:t>EKF State Vector</a:t>
            </a:r>
          </a:p>
          <a:p>
            <a:pPr lvl="0" rtl="0">
              <a:spcBef>
                <a:spcPts val="0"/>
              </a:spcBef>
              <a:buNone/>
            </a:pPr>
            <a:r>
              <a:rPr b="1" lang="en" sz="1400">
                <a:solidFill>
                  <a:srgbClr val="000000"/>
                </a:solidFill>
              </a:rPr>
              <a:t>IMU state vector:</a:t>
            </a:r>
          </a:p>
          <a:p>
            <a:pPr lvl="0" rtl="0">
              <a:spcBef>
                <a:spcPts val="0"/>
              </a:spcBef>
              <a:buNone/>
            </a:pPr>
            <a:r>
              <a:rPr b="1" lang="en" sz="1400">
                <a:solidFill>
                  <a:srgbClr val="000000"/>
                </a:solidFill>
              </a:rPr>
              <a:t>Error in quaternion is given as: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b="1" sz="1400">
              <a:solidFill>
                <a:srgbClr val="000000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b="1" lang="en" sz="1400">
                <a:solidFill>
                  <a:schemeClr val="dk1"/>
                </a:solidFill>
              </a:rPr>
              <a:t>State Vector at time t</a:t>
            </a:r>
            <a:r>
              <a:rPr b="1" lang="en" sz="1000">
                <a:solidFill>
                  <a:schemeClr val="dk1"/>
                </a:solidFill>
              </a:rPr>
              <a:t>k</a:t>
            </a:r>
            <a:r>
              <a:rPr b="1" lang="en" sz="1400">
                <a:solidFill>
                  <a:schemeClr val="dk1"/>
                </a:solidFill>
              </a:rPr>
              <a:t>:</a:t>
            </a:r>
          </a:p>
          <a:p>
            <a:pPr lvl="0" rtl="0">
              <a:spcBef>
                <a:spcPts val="0"/>
              </a:spcBef>
              <a:buNone/>
            </a:pPr>
            <a:r>
              <a:rPr b="1" lang="en" u="sng">
                <a:solidFill>
                  <a:schemeClr val="dk1"/>
                </a:solidFill>
              </a:rPr>
              <a:t>Propagation</a:t>
            </a:r>
          </a:p>
          <a:p>
            <a:pPr indent="-228600" lvl="0" marL="4572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1400">
                <a:solidFill>
                  <a:schemeClr val="dk1"/>
                </a:solidFill>
              </a:rPr>
              <a:t>Gyroscope and accelerometer measurements are given by: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b="1" sz="1400">
              <a:solidFill>
                <a:schemeClr val="dk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b="1" sz="1400">
              <a:solidFill>
                <a:srgbClr val="000000"/>
              </a:solidFill>
            </a:endParaRP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b="1" sz="140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84" name="Shape 8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67075" y="964275"/>
            <a:ext cx="3438525" cy="29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Shape 8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197150" y="2322825"/>
            <a:ext cx="4533900" cy="29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Shape 8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87550" y="1693272"/>
            <a:ext cx="5067300" cy="296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Shape 8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137562" y="3597362"/>
            <a:ext cx="3362325" cy="619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idx="1" type="body"/>
          </p:nvPr>
        </p:nvSpPr>
        <p:spPr>
          <a:xfrm>
            <a:off x="210550" y="309550"/>
            <a:ext cx="8520599" cy="42218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1400">
                <a:solidFill>
                  <a:srgbClr val="000000"/>
                </a:solidFill>
              </a:rPr>
              <a:t>Estimates of linear acceleration and angular velocity: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1400">
                <a:solidFill>
                  <a:srgbClr val="000000"/>
                </a:solidFill>
              </a:rPr>
              <a:t>As the IMU measurements are continuous, in order to use at discrete time steps we have to discretize using 4th order Runge kutta integrator and for quaternion zero order quaternion integrator.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t/>
            </a:r>
            <a:endParaRPr sz="1400">
              <a:solidFill>
                <a:srgbClr val="000000"/>
              </a:solidFill>
            </a:endParaRPr>
          </a:p>
        </p:txBody>
      </p:sp>
      <p:pic>
        <p:nvPicPr>
          <p:cNvPr id="93" name="Shape 9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42750" y="645825"/>
            <a:ext cx="1276350" cy="30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Shape 9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52275" y="1018075"/>
            <a:ext cx="1257300" cy="295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Shape 9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26300" y="2417825"/>
            <a:ext cx="4362450" cy="1562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idx="1" type="body"/>
          </p:nvPr>
        </p:nvSpPr>
        <p:spPr>
          <a:xfrm>
            <a:off x="210550" y="154450"/>
            <a:ext cx="8520599" cy="47951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b="1" lang="en" u="sng">
                <a:solidFill>
                  <a:srgbClr val="000000"/>
                </a:solidFill>
              </a:rPr>
              <a:t>State Augmentation: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1400">
                <a:solidFill>
                  <a:srgbClr val="000000"/>
                </a:solidFill>
              </a:rPr>
              <a:t>At every new image camera pose estimate is computed from IMU pose estimate.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1400">
                <a:solidFill>
                  <a:srgbClr val="000000"/>
                </a:solidFill>
              </a:rPr>
              <a:t> Camera pose estimate is appended to state vector and Covariance matrix is modified.</a:t>
            </a:r>
          </a:p>
          <a:p>
            <a:pPr rtl="0">
              <a:spcBef>
                <a:spcPts val="0"/>
              </a:spcBef>
              <a:buNone/>
            </a:pPr>
            <a:r>
              <a:rPr b="1" lang="en" u="sng">
                <a:solidFill>
                  <a:srgbClr val="000000"/>
                </a:solidFill>
              </a:rPr>
              <a:t>3D Feature Position Estimation: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</a:pPr>
            <a:r>
              <a:rPr lang="en" sz="1400">
                <a:solidFill>
                  <a:srgbClr val="000000"/>
                </a:solidFill>
              </a:rPr>
              <a:t>Feature </a:t>
            </a:r>
            <a:r>
              <a:rPr b="1" lang="en" sz="1400">
                <a:solidFill>
                  <a:srgbClr val="000000"/>
                </a:solidFill>
              </a:rPr>
              <a:t>f</a:t>
            </a:r>
            <a:r>
              <a:rPr lang="en" sz="1400">
                <a:solidFill>
                  <a:srgbClr val="000000"/>
                </a:solidFill>
              </a:rPr>
              <a:t> is tracked in </a:t>
            </a:r>
            <a:r>
              <a:rPr b="1" lang="en" sz="1400">
                <a:solidFill>
                  <a:srgbClr val="000000"/>
                </a:solidFill>
              </a:rPr>
              <a:t>n</a:t>
            </a:r>
            <a:r>
              <a:rPr lang="en" sz="1400">
                <a:solidFill>
                  <a:srgbClr val="000000"/>
                </a:solidFill>
              </a:rPr>
              <a:t> consecutive frames, C</a:t>
            </a:r>
            <a:r>
              <a:rPr lang="en" sz="1000">
                <a:solidFill>
                  <a:srgbClr val="000000"/>
                </a:solidFill>
              </a:rPr>
              <a:t>1</a:t>
            </a:r>
            <a:r>
              <a:rPr lang="en" sz="1400">
                <a:solidFill>
                  <a:srgbClr val="000000"/>
                </a:solidFill>
              </a:rPr>
              <a:t>,C</a:t>
            </a:r>
            <a:r>
              <a:rPr lang="en" sz="1000">
                <a:solidFill>
                  <a:srgbClr val="000000"/>
                </a:solidFill>
              </a:rPr>
              <a:t>2</a:t>
            </a:r>
            <a:r>
              <a:rPr lang="en" sz="1400">
                <a:solidFill>
                  <a:srgbClr val="000000"/>
                </a:solidFill>
              </a:rPr>
              <a:t>,...,C</a:t>
            </a:r>
            <a:r>
              <a:rPr lang="en" sz="1000">
                <a:solidFill>
                  <a:srgbClr val="000000"/>
                </a:solidFill>
              </a:rPr>
              <a:t>n. 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</a:pPr>
            <a:r>
              <a:rPr lang="en" sz="1400">
                <a:solidFill>
                  <a:srgbClr val="000000"/>
                </a:solidFill>
              </a:rPr>
              <a:t>Position of feature f with respect to camera frame C</a:t>
            </a:r>
            <a:r>
              <a:rPr lang="en" sz="1000">
                <a:solidFill>
                  <a:srgbClr val="000000"/>
                </a:solidFill>
              </a:rPr>
              <a:t>i </a:t>
            </a:r>
            <a:r>
              <a:rPr lang="en" sz="1400">
                <a:solidFill>
                  <a:srgbClr val="000000"/>
                </a:solidFill>
              </a:rPr>
              <a:t>is:</a:t>
            </a:r>
          </a:p>
          <a:p>
            <a:pPr rtl="0">
              <a:spcBef>
                <a:spcPts val="0"/>
              </a:spcBef>
              <a:buNone/>
            </a:pPr>
            <a:r>
              <a:rPr lang="en" sz="1000">
                <a:solidFill>
                  <a:srgbClr val="000000"/>
                </a:solidFill>
              </a:rPr>
              <a:t> </a:t>
            </a:r>
          </a:p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1400">
                <a:solidFill>
                  <a:srgbClr val="000000"/>
                </a:solidFill>
              </a:rPr>
              <a:t>Measurement model considering the case of single feature f which is observed from set of </a:t>
            </a:r>
            <a:r>
              <a:rPr b="1" lang="en" sz="1400">
                <a:solidFill>
                  <a:srgbClr val="000000"/>
                </a:solidFill>
              </a:rPr>
              <a:t>n</a:t>
            </a:r>
            <a:r>
              <a:rPr lang="en" sz="1400">
                <a:solidFill>
                  <a:srgbClr val="000000"/>
                </a:solidFill>
              </a:rPr>
              <a:t> camera poses.</a:t>
            </a:r>
          </a:p>
          <a:p>
            <a:pPr indent="-228600" lvl="0" marL="45720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1400">
                <a:solidFill>
                  <a:srgbClr val="000000"/>
                </a:solidFill>
              </a:rPr>
              <a:t>Each </a:t>
            </a:r>
            <a:r>
              <a:rPr b="1" lang="en" sz="1400">
                <a:solidFill>
                  <a:srgbClr val="000000"/>
                </a:solidFill>
              </a:rPr>
              <a:t>n </a:t>
            </a:r>
            <a:r>
              <a:rPr lang="en" sz="1400">
                <a:solidFill>
                  <a:srgbClr val="000000"/>
                </a:solidFill>
              </a:rPr>
              <a:t>observation of the feature is described by the model:             =                                         </a:t>
            </a:r>
          </a:p>
        </p:txBody>
      </p:sp>
      <p:pic>
        <p:nvPicPr>
          <p:cNvPr id="101" name="Shape 10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60200" y="1340400"/>
            <a:ext cx="1333500" cy="2645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Shape 10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455175" y="1259487"/>
            <a:ext cx="2314575" cy="291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Shape 10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80175" y="3416587"/>
            <a:ext cx="2762250" cy="333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Shape 104"/>
          <p:cNvPicPr preferRelativeResize="0"/>
          <p:nvPr/>
        </p:nvPicPr>
        <p:blipFill rotWithShape="1">
          <a:blip r:embed="rId6">
            <a:alphaModFix/>
          </a:blip>
          <a:srcRect b="0" l="23996" r="17998" t="0"/>
          <a:stretch/>
        </p:blipFill>
        <p:spPr>
          <a:xfrm>
            <a:off x="6355412" y="4306500"/>
            <a:ext cx="1375650" cy="4005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Shape 105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701450" y="4306750"/>
            <a:ext cx="304800" cy="323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Shape 106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980262" y="4344850"/>
            <a:ext cx="276225" cy="247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/>
          <p:nvPr>
            <p:ph idx="1" type="body"/>
          </p:nvPr>
        </p:nvSpPr>
        <p:spPr>
          <a:xfrm>
            <a:off x="311700" y="350650"/>
            <a:ext cx="8520599" cy="4673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" sz="1400">
                <a:solidFill>
                  <a:srgbClr val="000000"/>
                </a:solidFill>
              </a:rPr>
              <a:t>If the feature f is first appeared in C1 camera frame then the position of feature in Ci frame is given as: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sz="1400">
                <a:solidFill>
                  <a:srgbClr val="000000"/>
                </a:solidFill>
              </a:rPr>
              <a:t>                                   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rtl="0">
              <a:spcBef>
                <a:spcPts val="0"/>
              </a:spcBef>
              <a:buNone/>
            </a:pPr>
            <a:r>
              <a:rPr lang="en" sz="1400">
                <a:solidFill>
                  <a:srgbClr val="000000"/>
                </a:solidFill>
              </a:rPr>
              <a:t>where</a:t>
            </a:r>
          </a:p>
          <a:p>
            <a:pPr rtl="0">
              <a:spcBef>
                <a:spcPts val="0"/>
              </a:spcBef>
              <a:buNone/>
            </a:pPr>
            <a:r>
              <a:rPr lang="en" sz="1400">
                <a:solidFill>
                  <a:srgbClr val="000000"/>
                </a:solidFill>
              </a:rPr>
              <a:t>By substituting the above equation in measurement model we get: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1400">
              <a:solidFill>
                <a:srgbClr val="000000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lv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</p:txBody>
      </p:sp>
      <p:pic>
        <p:nvPicPr>
          <p:cNvPr id="112" name="Shape 1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26075" y="748500"/>
            <a:ext cx="4221524" cy="1010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Shape 1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74250" y="1758750"/>
            <a:ext cx="4619625" cy="1266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Shape 1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947262" y="3256237"/>
            <a:ext cx="3476625" cy="600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Shape 1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126075" y="4087212"/>
            <a:ext cx="4610100" cy="866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