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6858000" cx="12192000"/>
  <p:notesSz cx="6858000" cy="9144000"/>
  <p:embeddedFontLst>
    <p:embeddedFont>
      <p:font typeface="Rambla"/>
      <p:regular r:id="rId28"/>
      <p:bold r:id="rId29"/>
      <p:italic r:id="rId30"/>
      <p:boldItalic r:id="rId31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F3D60497-80F4-4199-96C0-6BBF34A6E249}">
  <a:tblStyle styleId="{F3D60497-80F4-4199-96C0-6BBF34A6E249}" styleName="Table_0">
    <a:wholeTbl>
      <a:tcTxStyle b="off" i="off">
        <a:font>
          <a:latin typeface="Lucida Sans Unicode"/>
          <a:ea typeface="Lucida Sans Unicode"/>
          <a:cs typeface="Lucida Sans Unicode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E7F0F4"/>
          </a:solidFill>
        </a:fill>
      </a:tcStyle>
    </a:wholeTbl>
    <a:band1H>
      <a:tcStyle>
        <a:fill>
          <a:solidFill>
            <a:srgbClr val="CCDFE8"/>
          </a:solidFill>
        </a:fill>
      </a:tcStyle>
    </a:band1H>
    <a:band1V>
      <a:tcStyle>
        <a:fill>
          <a:solidFill>
            <a:srgbClr val="CCDFE8"/>
          </a:solidFill>
        </a:fill>
      </a:tcStyle>
    </a:band1V>
    <a:lastCol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Lucida Sans Unicode"/>
          <a:ea typeface="Lucida Sans Unicode"/>
          <a:cs typeface="Lucida Sans Unicode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Rambla-regular.fntdata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Rambla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Rambla-boldItalic.fntdata"/><Relationship Id="rId30" Type="http://schemas.openxmlformats.org/officeDocument/2006/relationships/font" Target="fonts/Rambla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" name="Shape 197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" name="Shape 248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9" name="Shape 289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5" name="Shape 30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" name="Shape 32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6" name="Shape 346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1" name="Shape 171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Quote Name Card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1141412" y="685800"/>
            <a:ext cx="9144000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defRPr b="0" sz="3200" cap="none">
                <a:solidFill>
                  <a:schemeClr val="dk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684212" y="3928533"/>
            <a:ext cx="8534400" cy="104986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buClr>
                <a:schemeClr val="dk1"/>
              </a:buClr>
              <a:buFont typeface="Rambla"/>
              <a:buNone/>
              <a:defRPr b="0" sz="2400" cap="none">
                <a:solidFill>
                  <a:schemeClr val="dk1"/>
                </a:solidFill>
              </a:defRPr>
            </a:lvl1pPr>
            <a:lvl2pPr rtl="0">
              <a:spcBef>
                <a:spcPts val="0"/>
              </a:spcBef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rtl="0">
              <a:spcBef>
                <a:spcPts val="0"/>
              </a:spcBef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rtl="0">
              <a:spcBef>
                <a:spcPts val="0"/>
              </a:spcBef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rtl="0">
              <a:spcBef>
                <a:spcPts val="0"/>
              </a:spcBef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rtl="0">
              <a:spcBef>
                <a:spcPts val="0"/>
              </a:spcBef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2" type="body"/>
          </p:nvPr>
        </p:nvSpPr>
        <p:spPr>
          <a:xfrm>
            <a:off x="684210" y="4978400"/>
            <a:ext cx="85344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rgbClr val="77D5EA"/>
              </a:buClr>
              <a:buFont typeface="Rambla"/>
              <a:buNone/>
              <a:defRPr sz="1800">
                <a:solidFill>
                  <a:srgbClr val="77D5EA"/>
                </a:solidFill>
              </a:defRPr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Rambla"/>
              <a:buNone/>
              <a:defRPr sz="1800">
                <a:solidFill>
                  <a:srgbClr val="888888"/>
                </a:solidFill>
              </a:defRPr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Rambla"/>
              <a:buNone/>
              <a:defRPr sz="1600">
                <a:solidFill>
                  <a:srgbClr val="888888"/>
                </a:solidFill>
              </a:defRPr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Rambla"/>
              <a:buNone/>
              <a:defRPr sz="1400">
                <a:solidFill>
                  <a:srgbClr val="888888"/>
                </a:solidFill>
              </a:defRPr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Rambla"/>
              <a:buNone/>
              <a:defRPr sz="1400">
                <a:solidFill>
                  <a:srgbClr val="888888"/>
                </a:solidFill>
              </a:defRPr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Rambla"/>
              <a:buNone/>
              <a:defRPr sz="1400">
                <a:solidFill>
                  <a:srgbClr val="888888"/>
                </a:solidFill>
              </a:defRPr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Rambla"/>
              <a:buNone/>
              <a:defRPr sz="1400">
                <a:solidFill>
                  <a:srgbClr val="888888"/>
                </a:solidFill>
              </a:defRPr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Rambla"/>
              <a:buNone/>
              <a:defRPr sz="1400">
                <a:solidFill>
                  <a:srgbClr val="888888"/>
                </a:solidFill>
              </a:defRPr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Rambla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 rot="5400000">
            <a:off x="7513950" y="1886041"/>
            <a:ext cx="5592760" cy="2369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dk2"/>
              </a:buClr>
              <a:buFont typeface="Rambla"/>
              <a:buNone/>
              <a:defRPr b="1" sz="410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 rot="5400000">
            <a:off x="2029620" y="-1145379"/>
            <a:ext cx="5592759" cy="8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7573" marL="36576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94741" marL="621792" rtl="0" algn="l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03886" marL="859536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07950" marL="114300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14300" marL="137160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114300" marL="16002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127000" marL="18288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127000" marL="20574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127000" marL="22860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963167" y="1059712"/>
            <a:ext cx="103632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r">
              <a:spcBef>
                <a:spcPts val="0"/>
              </a:spcBef>
              <a:buFont typeface="Rambla"/>
              <a:buNone/>
              <a:defRPr b="1" baseline="0" sz="4800" cap="none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5230283" y="2931711"/>
            <a:ext cx="6096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l">
              <a:spcBef>
                <a:spcPts val="0"/>
              </a:spcBef>
              <a:buClr>
                <a:schemeClr val="lt1"/>
              </a:buClr>
              <a:buFont typeface="Rambla"/>
              <a:buNone/>
              <a:defRPr sz="2300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buClr>
                <a:schemeClr val="lt1"/>
              </a:buClr>
              <a:buFont typeface="Rambla"/>
              <a:buNone/>
              <a:defRPr sz="1800">
                <a:solidFill>
                  <a:schemeClr val="lt1"/>
                </a:solidFill>
              </a:defRPr>
            </a:lvl2pPr>
            <a:lvl3pPr rtl="0">
              <a:spcBef>
                <a:spcPts val="0"/>
              </a:spcBef>
              <a:buClr>
                <a:schemeClr val="lt1"/>
              </a:buClr>
              <a:buFont typeface="Rambla"/>
              <a:buNone/>
              <a:defRPr sz="1600">
                <a:solidFill>
                  <a:schemeClr val="lt1"/>
                </a:solidFill>
              </a:defRPr>
            </a:lvl3pPr>
            <a:lvl4pPr rtl="0">
              <a:spcBef>
                <a:spcPts val="0"/>
              </a:spcBef>
              <a:buClr>
                <a:schemeClr val="lt1"/>
              </a:buClr>
              <a:buFont typeface="Rambla"/>
              <a:buNone/>
              <a:defRPr sz="1400">
                <a:solidFill>
                  <a:schemeClr val="lt1"/>
                </a:solidFill>
              </a:defRPr>
            </a:lvl4pPr>
            <a:lvl5pPr rtl="0">
              <a:spcBef>
                <a:spcPts val="0"/>
              </a:spcBef>
              <a:buClr>
                <a:schemeClr val="lt1"/>
              </a:buClr>
              <a:buFont typeface="Rambla"/>
              <a:buNone/>
              <a:defRPr sz="1400">
                <a:solidFill>
                  <a:schemeClr val="lt1"/>
                </a:solidFill>
              </a:defRPr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119" name="Shape 119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4600351" y="3005472"/>
            <a:ext cx="24384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125" name="Shape 125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lt2"/>
              </a:buClr>
              <a:buFont typeface="Rambla"/>
              <a:buNone/>
              <a:defRPr b="1" sz="4100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609600" y="273050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609600" y="5410200"/>
            <a:ext cx="5386917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Clr>
                <a:schemeClr val="lt1"/>
              </a:buClr>
              <a:buFont typeface="Rambla"/>
              <a:buNone/>
              <a:defRPr b="0" sz="2400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buFont typeface="Rambla"/>
              <a:buNone/>
              <a:defRPr b="1" sz="2000"/>
            </a:lvl2pPr>
            <a:lvl3pPr rtl="0">
              <a:spcBef>
                <a:spcPts val="0"/>
              </a:spcBef>
              <a:buFont typeface="Rambla"/>
              <a:buNone/>
              <a:defRPr b="1" sz="1800"/>
            </a:lvl3pPr>
            <a:lvl4pPr rtl="0">
              <a:spcBef>
                <a:spcPts val="0"/>
              </a:spcBef>
              <a:buFont typeface="Rambla"/>
              <a:buNone/>
              <a:defRPr b="1" sz="1600"/>
            </a:lvl4pPr>
            <a:lvl5pPr rtl="0">
              <a:spcBef>
                <a:spcPts val="0"/>
              </a:spcBef>
              <a:buFont typeface="Rambla"/>
              <a:buNone/>
              <a:defRPr b="1" sz="1600"/>
            </a:lvl5pPr>
            <a:lvl6pPr rtl="0">
              <a:spcBef>
                <a:spcPts val="0"/>
              </a:spcBef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6193369" y="5410200"/>
            <a:ext cx="5389032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Clr>
                <a:schemeClr val="lt1"/>
              </a:buClr>
              <a:buFont typeface="Rambla"/>
              <a:buNone/>
              <a:defRPr b="0" sz="2400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buFont typeface="Rambla"/>
              <a:buNone/>
              <a:defRPr b="1" sz="2000"/>
            </a:lvl2pPr>
            <a:lvl3pPr rtl="0">
              <a:spcBef>
                <a:spcPts val="0"/>
              </a:spcBef>
              <a:buFont typeface="Rambla"/>
              <a:buNone/>
              <a:defRPr b="1" sz="1800"/>
            </a:lvl3pPr>
            <a:lvl4pPr rtl="0">
              <a:spcBef>
                <a:spcPts val="0"/>
              </a:spcBef>
              <a:buFont typeface="Rambla"/>
              <a:buNone/>
              <a:defRPr b="1" sz="1600"/>
            </a:lvl4pPr>
            <a:lvl5pPr rtl="0">
              <a:spcBef>
                <a:spcPts val="0"/>
              </a:spcBef>
              <a:buFont typeface="Rambla"/>
              <a:buNone/>
              <a:defRPr b="1" sz="1600"/>
            </a:lvl5pPr>
            <a:lvl6pPr rtl="0">
              <a:spcBef>
                <a:spcPts val="0"/>
              </a:spcBef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3" type="body"/>
          </p:nvPr>
        </p:nvSpPr>
        <p:spPr>
          <a:xfrm>
            <a:off x="609600" y="1444295"/>
            <a:ext cx="5386917" cy="3941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4" type="body"/>
          </p:nvPr>
        </p:nvSpPr>
        <p:spPr>
          <a:xfrm>
            <a:off x="6193367" y="1444295"/>
            <a:ext cx="5389032" cy="3941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-1" y="4664146"/>
            <a:ext cx="12201451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40" name="Shape 40"/>
          <p:cNvSpPr txBox="1"/>
          <p:nvPr>
            <p:ph type="ctrTitle"/>
          </p:nvPr>
        </p:nvSpPr>
        <p:spPr>
          <a:xfrm>
            <a:off x="914400" y="1752601"/>
            <a:ext cx="10363200" cy="18297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buClr>
                <a:schemeClr val="dk2"/>
              </a:buClr>
              <a:buFont typeface="Rambla"/>
              <a:buNone/>
              <a:defRPr b="1" baseline="0" i="0" sz="48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" type="subTitle"/>
          </p:nvPr>
        </p:nvSpPr>
        <p:spPr>
          <a:xfrm>
            <a:off x="914400" y="3611607"/>
            <a:ext cx="10363200" cy="11997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64008" rtl="0" algn="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baseline="0" i="0" sz="27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ctr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b="0" baseline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ctr">
              <a:spcBef>
                <a:spcPts val="350"/>
              </a:spcBef>
              <a:buClr>
                <a:schemeClr val="accent2"/>
              </a:buClr>
              <a:buFont typeface="Noto Sans Symbols"/>
              <a:buNone/>
              <a:defRPr b="0" baseline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ctr">
              <a:spcBef>
                <a:spcPts val="350"/>
              </a:spcBef>
              <a:buClr>
                <a:schemeClr val="accent2"/>
              </a:buClr>
              <a:buFont typeface="Noto Sans Symbols"/>
              <a:buNone/>
              <a:defRPr b="0" baseline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ctr">
              <a:spcBef>
                <a:spcPts val="350"/>
              </a:spcBef>
              <a:buClr>
                <a:schemeClr val="accent2"/>
              </a:buClr>
              <a:buFont typeface="Noto Sans Symbols"/>
              <a:buNone/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ctr">
              <a:spcBef>
                <a:spcPts val="350"/>
              </a:spcBef>
              <a:buClr>
                <a:schemeClr val="accent3"/>
              </a:buClr>
              <a:buFont typeface="Noto Sans Symbols"/>
              <a:buNone/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ctr">
              <a:spcBef>
                <a:spcPts val="350"/>
              </a:spcBef>
              <a:buClr>
                <a:schemeClr val="accent3"/>
              </a:buClr>
              <a:buFont typeface="Noto Sans Symbols"/>
              <a:buNone/>
              <a:defRPr b="0" baseline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ctr">
              <a:spcBef>
                <a:spcPts val="350"/>
              </a:spcBef>
              <a:buClr>
                <a:schemeClr val="accent3"/>
              </a:buClr>
              <a:buFont typeface="Noto Sans Symbols"/>
              <a:buNone/>
              <a:defRPr b="0" baseline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ctr">
              <a:spcBef>
                <a:spcPts val="350"/>
              </a:spcBef>
              <a:buClr>
                <a:schemeClr val="accent3"/>
              </a:buClr>
              <a:buFont typeface="Noto Sans Symbols"/>
              <a:buNone/>
              <a:defRPr b="0" baseline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grpSp>
        <p:nvGrpSpPr>
          <p:cNvPr id="42" name="Shape 42"/>
          <p:cNvGrpSpPr/>
          <p:nvPr/>
        </p:nvGrpSpPr>
        <p:grpSpPr>
          <a:xfrm>
            <a:off x="-5019" y="4953000"/>
            <a:ext cx="12197020" cy="1912087"/>
            <a:chOff x="-3765" y="4832896"/>
            <a:chExt cx="9147765" cy="2032191"/>
          </a:xfrm>
        </p:grpSpPr>
        <p:sp>
          <p:nvSpPr>
            <p:cNvPr id="43" name="Shape 43"/>
            <p:cNvSpPr/>
            <p:nvPr/>
          </p:nvSpPr>
          <p:spPr>
            <a:xfrm>
              <a:off x="1687513" y="4832896"/>
              <a:ext cx="7456486" cy="518815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120000"/>
                  </a:lnTo>
                  <a:lnTo>
                    <a:pt x="0" y="71280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>
              <a:off x="35442" y="5135526"/>
              <a:ext cx="9108557" cy="83819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0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rIns="91425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endParaRPr>
            </a:p>
          </p:txBody>
        </p:sp>
        <p:sp>
          <p:nvSpPr>
            <p:cNvPr id="45" name="Shape 45"/>
            <p:cNvSpPr/>
            <p:nvPr/>
          </p:nvSpPr>
          <p:spPr>
            <a:xfrm>
              <a:off x="0" y="4883887"/>
              <a:ext cx="9144000" cy="198119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  <a:lnTo>
                    <a:pt x="120000" y="507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endParaRPr>
            </a:p>
          </p:txBody>
        </p:sp>
        <p:cxnSp>
          <p:nvCxnSpPr>
            <p:cNvPr id="46" name="Shape 46"/>
            <p:cNvCxnSpPr/>
            <p:nvPr/>
          </p:nvCxnSpPr>
          <p:spPr>
            <a:xfrm>
              <a:off x="-3765" y="4880373"/>
              <a:ext cx="9147764" cy="839942"/>
            </a:xfrm>
            <a:prstGeom prst="straightConnector1">
              <a:avLst/>
            </a:prstGeom>
            <a:noFill/>
            <a:ln cap="flat" cmpd="sng" w="12050">
              <a:solidFill>
                <a:srgbClr val="93C5D8"/>
              </a:solidFill>
              <a:prstDash val="solid"/>
              <a:miter/>
              <a:headEnd len="med" w="med" type="none"/>
              <a:tailEnd len="med" w="med" type="none"/>
            </a:ln>
          </p:spPr>
        </p:cxnSp>
      </p:grpSp>
      <p:sp>
        <p:nvSpPr>
          <p:cNvPr id="47" name="Shape 47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rgbClr val="FFFFFF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rgbClr val="E7F0F4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rgbClr val="FFFFFF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" type="body"/>
          </p:nvPr>
        </p:nvSpPr>
        <p:spPr>
          <a:xfrm>
            <a:off x="609600" y="1481329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7573" marL="36576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94741" marL="621792" rtl="0" algn="l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03886" marL="859536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07950" marL="114300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14300" marL="137160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114300" marL="16002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127000" marL="18288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127000" marL="20574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127000" marL="22860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dk2"/>
              </a:buClr>
              <a:buFont typeface="Rambla"/>
              <a:buNone/>
              <a:defRPr b="1" sz="410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" type="body"/>
          </p:nvPr>
        </p:nvSpPr>
        <p:spPr>
          <a:xfrm>
            <a:off x="609600" y="1481329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2" type="body"/>
          </p:nvPr>
        </p:nvSpPr>
        <p:spPr>
          <a:xfrm>
            <a:off x="6197600" y="1481329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62" name="Shape 62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lt2"/>
              </a:buClr>
              <a:buFont typeface="Rambla"/>
              <a:buNone/>
              <a:defRPr b="1" sz="4100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1219200" y="4876800"/>
            <a:ext cx="9975701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 algn="r">
              <a:spcBef>
                <a:spcPts val="0"/>
              </a:spcBef>
              <a:buClr>
                <a:schemeClr val="accent1"/>
              </a:buClr>
              <a:buFont typeface="Rambla"/>
              <a:buNone/>
              <a:defRPr b="0" sz="2500">
                <a:solidFill>
                  <a:schemeClr val="accent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5892800" y="5355101"/>
            <a:ext cx="5299456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 algn="r">
              <a:spcBef>
                <a:spcPts val="0"/>
              </a:spcBef>
              <a:buFont typeface="Rambla"/>
              <a:buNone/>
              <a:defRPr sz="1600"/>
            </a:lvl1pPr>
            <a:lvl2pPr rtl="0">
              <a:spcBef>
                <a:spcPts val="0"/>
              </a:spcBef>
              <a:buFont typeface="Rambla"/>
              <a:buNone/>
              <a:defRPr sz="1200"/>
            </a:lvl2pPr>
            <a:lvl3pPr rtl="0">
              <a:spcBef>
                <a:spcPts val="0"/>
              </a:spcBef>
              <a:buFont typeface="Rambla"/>
              <a:buNone/>
              <a:defRPr sz="1000"/>
            </a:lvl3pPr>
            <a:lvl4pPr rtl="0">
              <a:spcBef>
                <a:spcPts val="0"/>
              </a:spcBef>
              <a:buFont typeface="Rambla"/>
              <a:buNone/>
              <a:defRPr sz="900"/>
            </a:lvl4pPr>
            <a:lvl5pPr rtl="0">
              <a:spcBef>
                <a:spcPts val="0"/>
              </a:spcBef>
              <a:buFont typeface="Rambla"/>
              <a:buNone/>
              <a:defRPr sz="900"/>
            </a:lvl5pPr>
            <a:lvl6pPr rtl="0">
              <a:spcBef>
                <a:spcPts val="0"/>
              </a:spcBef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x="1219200" y="274319"/>
            <a:ext cx="9973056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1521642" y="5443401"/>
            <a:ext cx="9550400" cy="64823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18288" rtl="0" algn="r">
              <a:spcBef>
                <a:spcPts val="0"/>
              </a:spcBef>
              <a:buFont typeface="Rambla"/>
              <a:buNone/>
              <a:defRPr sz="1400"/>
            </a:lvl1pPr>
            <a:lvl2pPr rtl="0">
              <a:spcBef>
                <a:spcPts val="0"/>
              </a:spcBef>
              <a:defRPr sz="1200"/>
            </a:lvl2pPr>
            <a:lvl3pPr rtl="0">
              <a:spcBef>
                <a:spcPts val="0"/>
              </a:spcBef>
              <a:defRPr sz="1000"/>
            </a:lvl3pPr>
            <a:lvl4pPr rtl="0">
              <a:spcBef>
                <a:spcPts val="0"/>
              </a:spcBef>
              <a:defRPr sz="900"/>
            </a:lvl4pPr>
            <a:lvl5pPr rtl="0">
              <a:spcBef>
                <a:spcPts val="0"/>
              </a:spcBef>
              <a:defRPr sz="900"/>
            </a:lvl5pPr>
            <a:lvl6pPr rtl="0">
              <a:spcBef>
                <a:spcPts val="0"/>
              </a:spcBef>
              <a:defRPr sz="18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rtl="0">
              <a:spcBef>
                <a:spcPts val="0"/>
              </a:spcBef>
              <a:defRPr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rtl="0">
              <a:spcBef>
                <a:spcPts val="0"/>
              </a:spcBef>
              <a:defRPr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rtl="0">
              <a:spcBef>
                <a:spcPts val="0"/>
              </a:spcBef>
              <a:defRPr baseline="0" sz="1600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2" name="Shape 72"/>
          <p:cNvSpPr/>
          <p:nvPr>
            <p:ph idx="2" type="pic"/>
          </p:nvPr>
        </p:nvSpPr>
        <p:spPr>
          <a:xfrm>
            <a:off x="304800" y="189968"/>
            <a:ext cx="11582400" cy="4389119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lt1"/>
              </a:buClr>
              <a:buFont typeface="Rambla"/>
              <a:buNone/>
              <a:defRPr b="0" baseline="0" i="0" sz="32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  <p:sp>
        <p:nvSpPr>
          <p:cNvPr id="76" name="Shape 76"/>
          <p:cNvSpPr txBox="1"/>
          <p:nvPr>
            <p:ph type="title"/>
          </p:nvPr>
        </p:nvSpPr>
        <p:spPr>
          <a:xfrm>
            <a:off x="304800" y="4865121"/>
            <a:ext cx="10767243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marR="0" rtl="0" algn="r">
              <a:spcBef>
                <a:spcPts val="0"/>
              </a:spcBef>
              <a:buClr>
                <a:schemeClr val="accent1"/>
              </a:buClr>
              <a:buFont typeface="Rambla"/>
              <a:buNone/>
              <a:defRPr b="0" sz="3000">
                <a:solidFill>
                  <a:schemeClr val="accent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/>
          <p:nvPr/>
        </p:nvSpPr>
        <p:spPr>
          <a:xfrm>
            <a:off x="955249" y="5001994"/>
            <a:ext cx="5069337" cy="1443110"/>
          </a:xfrm>
          <a:custGeom>
            <a:pathLst>
              <a:path extrusionOk="0" h="120000" w="120000">
                <a:moveTo>
                  <a:pt x="-6854" y="78863"/>
                </a:moveTo>
                <a:lnTo>
                  <a:pt x="149083" y="155000"/>
                </a:lnTo>
                <a:lnTo>
                  <a:pt x="108937" y="155000"/>
                </a:lnTo>
                <a:lnTo>
                  <a:pt x="-6833" y="78409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-71414" y="5785023"/>
            <a:ext cx="5069337" cy="838199"/>
          </a:xfrm>
          <a:custGeom>
            <a:pathLst>
              <a:path extrusionOk="0" h="120000" w="120000">
                <a:moveTo>
                  <a:pt x="17020" y="22045"/>
                </a:moveTo>
                <a:lnTo>
                  <a:pt x="133500" y="155000"/>
                </a:lnTo>
                <a:lnTo>
                  <a:pt x="109000" y="155681"/>
                </a:lnTo>
                <a:lnTo>
                  <a:pt x="17270" y="2295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-8055" y="5791253"/>
            <a:ext cx="4536419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cxnSp>
        <p:nvCxnSpPr>
          <p:cNvPr id="80" name="Shape 80"/>
          <p:cNvCxnSpPr/>
          <p:nvPr/>
        </p:nvCxnSpPr>
        <p:spPr>
          <a:xfrm>
            <a:off x="-12315" y="5787739"/>
            <a:ext cx="454067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81" name="Shape 81"/>
          <p:cNvSpPr/>
          <p:nvPr/>
        </p:nvSpPr>
        <p:spPr>
          <a:xfrm>
            <a:off x="11552149" y="4988439"/>
            <a:ext cx="24384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11303595" y="4988439"/>
            <a:ext cx="24384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spcBef>
                <a:spcPts val="0"/>
              </a:spcBef>
              <a:buClr>
                <a:schemeClr val="dk2"/>
              </a:buClr>
              <a:buFont typeface="Rambla"/>
              <a:buNone/>
              <a:defRPr b="1" sz="410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" type="body"/>
          </p:nvPr>
        </p:nvSpPr>
        <p:spPr>
          <a:xfrm rot="5400000">
            <a:off x="3902964" y="-1812034"/>
            <a:ext cx="4386070" cy="1097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7573" marL="36576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Char char="●"/>
              <a:defRPr sz="27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94741" marL="621792" rtl="0" algn="l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sz="23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03886" marL="859536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sz="21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07950" marL="114300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sz="19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14300" marL="137160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114300" marL="16002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sz="18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127000" marL="18288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127000" marL="20574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127000" marL="228600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aseline="0" sz="1600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00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00.jpg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955249" y="5001994"/>
            <a:ext cx="5069337" cy="1443110"/>
          </a:xfrm>
          <a:custGeom>
            <a:pathLst>
              <a:path extrusionOk="0" h="120000" w="120000">
                <a:moveTo>
                  <a:pt x="-6854" y="78863"/>
                </a:moveTo>
                <a:lnTo>
                  <a:pt x="149083" y="155000"/>
                </a:lnTo>
                <a:lnTo>
                  <a:pt x="108937" y="155000"/>
                </a:lnTo>
                <a:lnTo>
                  <a:pt x="-6833" y="78409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-71414" y="5785023"/>
            <a:ext cx="5069337" cy="838199"/>
          </a:xfrm>
          <a:custGeom>
            <a:pathLst>
              <a:path extrusionOk="0" h="120000" w="120000">
                <a:moveTo>
                  <a:pt x="17020" y="22045"/>
                </a:moveTo>
                <a:lnTo>
                  <a:pt x="133500" y="155000"/>
                </a:lnTo>
                <a:lnTo>
                  <a:pt x="109000" y="155681"/>
                </a:lnTo>
                <a:lnTo>
                  <a:pt x="17270" y="2295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-8055" y="5791253"/>
            <a:ext cx="4536419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cxnSp>
        <p:nvCxnSpPr>
          <p:cNvPr id="12" name="Shape 12"/>
          <p:cNvCxnSpPr/>
          <p:nvPr/>
        </p:nvCxnSpPr>
        <p:spPr>
          <a:xfrm>
            <a:off x="-12315" y="5787739"/>
            <a:ext cx="454067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dk2"/>
              </a:buClr>
              <a:buFont typeface="Rambla"/>
              <a:buNone/>
              <a:defRPr b="1" baseline="0" i="0" sz="4100" u="none" cap="none" strike="noStrik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609600" y="1481329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7573" marL="36576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Char char="●"/>
              <a:defRPr b="0" baseline="0" i="0" sz="27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94741" marL="621792" marR="0" rtl="0" algn="l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b="0" baseline="0" i="0" sz="23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03886" marL="859536" marR="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b="0" baseline="0" i="0" sz="21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07950" marL="1143000" marR="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b="0" baseline="0" i="0" sz="19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14300" marL="1371600" marR="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114300" marL="1600200" marR="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127000" marL="1828800" marR="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="0" baseline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127000" marL="2057400" marR="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="0" baseline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127000" marL="2286000" marR="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="0" baseline="0" i="0" sz="16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955249" y="5001994"/>
            <a:ext cx="5069337" cy="1443110"/>
          </a:xfrm>
          <a:custGeom>
            <a:pathLst>
              <a:path extrusionOk="0" h="120000" w="120000">
                <a:moveTo>
                  <a:pt x="-6854" y="78863"/>
                </a:moveTo>
                <a:lnTo>
                  <a:pt x="149083" y="155000"/>
                </a:lnTo>
                <a:lnTo>
                  <a:pt x="108937" y="155000"/>
                </a:lnTo>
                <a:lnTo>
                  <a:pt x="-6833" y="78409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-71414" y="5785023"/>
            <a:ext cx="5069337" cy="838199"/>
          </a:xfrm>
          <a:custGeom>
            <a:pathLst>
              <a:path extrusionOk="0" h="120000" w="120000">
                <a:moveTo>
                  <a:pt x="17020" y="22045"/>
                </a:moveTo>
                <a:lnTo>
                  <a:pt x="133500" y="155000"/>
                </a:lnTo>
                <a:lnTo>
                  <a:pt x="109000" y="155681"/>
                </a:lnTo>
                <a:lnTo>
                  <a:pt x="17270" y="2295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-8055" y="5791253"/>
            <a:ext cx="4536419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cxnSp>
        <p:nvCxnSpPr>
          <p:cNvPr id="107" name="Shape 107"/>
          <p:cNvCxnSpPr/>
          <p:nvPr/>
        </p:nvCxnSpPr>
        <p:spPr>
          <a:xfrm>
            <a:off x="-12315" y="5787739"/>
            <a:ext cx="454067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/>
            <a:headEnd len="med" w="med" type="none"/>
            <a:tailEnd len="med" w="med" type="none"/>
          </a:ln>
        </p:spPr>
      </p:cxnSp>
      <p:sp>
        <p:nvSpPr>
          <p:cNvPr id="108" name="Shape 108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buClr>
                <a:schemeClr val="lt2"/>
              </a:buClr>
              <a:buFont typeface="Rambla"/>
              <a:buNone/>
              <a:defRPr b="1" baseline="0" i="0" sz="4100" u="none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09600" y="1481329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47573" marL="36576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Char char="●"/>
              <a:defRPr b="0" baseline="0" i="0" sz="27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-94741" marL="621792" marR="0" rtl="0" algn="l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b="0" baseline="0" i="0" sz="23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-103886" marL="859536" marR="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b="0" baseline="0" i="0" sz="21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-107950" marL="1143000" marR="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b="0" baseline="0" i="0" sz="19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-114300" marL="1371600" marR="0" rtl="0" algn="l">
              <a:spcBef>
                <a:spcPts val="350"/>
              </a:spcBef>
              <a:buClr>
                <a:schemeClr val="accent2"/>
              </a:buClr>
              <a:buFont typeface="Noto Sans Symbols"/>
              <a:buChar char="⚫"/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-114300" marL="1600200" marR="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-127000" marL="1828800" marR="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="0" baseline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-127000" marL="2057400" marR="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="0" baseline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-127000" marL="2286000" marR="0" rtl="0" algn="l">
              <a:spcBef>
                <a:spcPts val="350"/>
              </a:spcBef>
              <a:buClr>
                <a:schemeClr val="accent3"/>
              </a:buClr>
              <a:buFont typeface="Noto Sans Symbols"/>
              <a:buChar char="◾"/>
              <a:defRPr b="0" baseline="0" i="0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0" type="dt"/>
          </p:nvPr>
        </p:nvSpPr>
        <p:spPr>
          <a:xfrm>
            <a:off x="8969375" y="6407944"/>
            <a:ext cx="2560319" cy="3657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1" type="ftr"/>
          </p:nvPr>
        </p:nvSpPr>
        <p:spPr>
          <a:xfrm>
            <a:off x="5840096" y="6407944"/>
            <a:ext cx="313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r">
              <a:spcBef>
                <a:spcPts val="0"/>
              </a:spcBef>
              <a:defRPr b="0" baseline="0" i="0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1pPr>
            <a:lvl2pPr indent="0" marL="457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2pPr>
            <a:lvl3pPr indent="0" marL="914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3pPr>
            <a:lvl4pPr indent="0" marL="1371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4pPr>
            <a:lvl5pPr indent="0" marL="18288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5pPr>
            <a:lvl6pPr indent="0" marL="22860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6pPr>
            <a:lvl7pPr indent="0" marL="27432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7pPr>
            <a:lvl8pPr indent="0" marL="32004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8pPr>
            <a:lvl9pPr indent="0" marL="3657600" marR="0" rtl="0" algn="l">
              <a:spcBef>
                <a:spcPts val="0"/>
              </a:spcBef>
              <a:defRPr b="0" baseline="0" i="0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2" type="sldNum"/>
          </p:nvPr>
        </p:nvSpPr>
        <p:spPr>
          <a:xfrm>
            <a:off x="11529696" y="6407944"/>
            <a:ext cx="4876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2"/>
    <p:sldLayoutId id="2147483659" r:id="rId3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2.png"/><Relationship Id="rId4" Type="http://schemas.openxmlformats.org/officeDocument/2006/relationships/image" Target="../media/image03.png"/><Relationship Id="rId5" Type="http://schemas.openxmlformats.org/officeDocument/2006/relationships/image" Target="../media/image05.png"/><Relationship Id="rId6" Type="http://schemas.openxmlformats.org/officeDocument/2006/relationships/image" Target="../media/image0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6.png"/><Relationship Id="rId4" Type="http://schemas.openxmlformats.org/officeDocument/2006/relationships/image" Target="../media/image08.png"/><Relationship Id="rId10" Type="http://schemas.openxmlformats.org/officeDocument/2006/relationships/image" Target="../media/image13.png"/><Relationship Id="rId9" Type="http://schemas.openxmlformats.org/officeDocument/2006/relationships/image" Target="../media/image14.png"/><Relationship Id="rId5" Type="http://schemas.openxmlformats.org/officeDocument/2006/relationships/image" Target="../media/image11.png"/><Relationship Id="rId6" Type="http://schemas.openxmlformats.org/officeDocument/2006/relationships/image" Target="../media/image10.png"/><Relationship Id="rId7" Type="http://schemas.openxmlformats.org/officeDocument/2006/relationships/image" Target="../media/image17.png"/><Relationship Id="rId8" Type="http://schemas.openxmlformats.org/officeDocument/2006/relationships/image" Target="../media/image1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8.png"/><Relationship Id="rId4" Type="http://schemas.openxmlformats.org/officeDocument/2006/relationships/image" Target="../media/image15.png"/><Relationship Id="rId10" Type="http://schemas.openxmlformats.org/officeDocument/2006/relationships/image" Target="../media/image24.png"/><Relationship Id="rId9" Type="http://schemas.openxmlformats.org/officeDocument/2006/relationships/image" Target="../media/image23.png"/><Relationship Id="rId5" Type="http://schemas.openxmlformats.org/officeDocument/2006/relationships/image" Target="../media/image16.png"/><Relationship Id="rId6" Type="http://schemas.openxmlformats.org/officeDocument/2006/relationships/image" Target="../media/image22.png"/><Relationship Id="rId7" Type="http://schemas.openxmlformats.org/officeDocument/2006/relationships/image" Target="../media/image19.png"/><Relationship Id="rId8" Type="http://schemas.openxmlformats.org/officeDocument/2006/relationships/image" Target="../media/image2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0.png"/><Relationship Id="rId4" Type="http://schemas.openxmlformats.org/officeDocument/2006/relationships/image" Target="../media/image25.png"/><Relationship Id="rId5" Type="http://schemas.openxmlformats.org/officeDocument/2006/relationships/image" Target="../media/image2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5.png"/><Relationship Id="rId4" Type="http://schemas.openxmlformats.org/officeDocument/2006/relationships/image" Target="../media/image04.png"/><Relationship Id="rId5" Type="http://schemas.openxmlformats.org/officeDocument/2006/relationships/image" Target="../media/image02.png"/><Relationship Id="rId6" Type="http://schemas.openxmlformats.org/officeDocument/2006/relationships/image" Target="../media/image2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8.png"/><Relationship Id="rId4" Type="http://schemas.openxmlformats.org/officeDocument/2006/relationships/image" Target="../media/image34.png"/><Relationship Id="rId5" Type="http://schemas.openxmlformats.org/officeDocument/2006/relationships/image" Target="../media/image30.png"/><Relationship Id="rId6" Type="http://schemas.openxmlformats.org/officeDocument/2006/relationships/image" Target="../media/image2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3.png"/><Relationship Id="rId4" Type="http://schemas.openxmlformats.org/officeDocument/2006/relationships/image" Target="../media/image3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1141412" y="685800"/>
            <a:ext cx="9144000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Rambla"/>
              <a:buNone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FASTSLAM 2.0:AN IMPROVED PARTICLE FILTERING ALGORITHM FOR SIMULTANEOUS LOCALIZATION AND MAPPING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4212" y="3563937"/>
            <a:ext cx="8534399" cy="9858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-264160" lvl="0" marL="36576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 sz="1850"/>
              <a:t>                                 </a:t>
            </a:r>
            <a:r>
              <a:rPr b="0" baseline="0" i="0" lang="en-US" sz="185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MICH</a:t>
            </a:r>
            <a:r>
              <a:rPr lang="en-US" sz="1850"/>
              <a:t>AE</a:t>
            </a:r>
            <a:r>
              <a:rPr b="0" baseline="0" i="0" lang="en-US" sz="185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L MONTE</a:t>
            </a:r>
            <a:r>
              <a:rPr lang="en-US" sz="1850"/>
              <a:t>M</a:t>
            </a:r>
            <a:r>
              <a:rPr b="0" baseline="0" i="0" lang="en-US" sz="185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ARLO </a:t>
            </a:r>
            <a:r>
              <a:rPr b="0" baseline="0" i="0" lang="en-US" sz="148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AND    </a:t>
            </a:r>
            <a:r>
              <a:rPr b="0" baseline="0" i="0" lang="en-US" sz="185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SEBASTIAN THRUN</a:t>
            </a:r>
          </a:p>
          <a:p>
            <a:pPr indent="-264160" lvl="0" marL="36576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 sz="1850"/>
              <a:t>                                                    </a:t>
            </a:r>
            <a:r>
              <a:rPr b="0" baseline="0" i="0" lang="en-US" sz="185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SCHOOL OF COMPUTER SCIENCE</a:t>
            </a:r>
          </a:p>
          <a:p>
            <a:pPr indent="-264160" lvl="0" marL="36576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baseline="0" i="0" lang="en-US" sz="185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CARNEGIE MELLON UNIVERSITY</a:t>
            </a:r>
          </a:p>
        </p:txBody>
      </p:sp>
      <p:sp>
        <p:nvSpPr>
          <p:cNvPr id="102" name="Shape 102"/>
          <p:cNvSpPr txBox="1"/>
          <p:nvPr>
            <p:ph idx="2" type="body"/>
          </p:nvPr>
        </p:nvSpPr>
        <p:spPr>
          <a:xfrm>
            <a:off x="684210" y="4978400"/>
            <a:ext cx="853440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>
                <a:solidFill>
                  <a:schemeClr val="dk1"/>
                </a:solidFill>
              </a:rPr>
              <a:t>                                                  DAPHNE KOLLER   </a:t>
            </a:r>
            <a:r>
              <a:rPr lang="en-US" sz="1400">
                <a:solidFill>
                  <a:schemeClr val="dk1"/>
                </a:solidFill>
              </a:rPr>
              <a:t>AND   </a:t>
            </a:r>
            <a:r>
              <a:rPr lang="en-US">
                <a:solidFill>
                  <a:schemeClr val="dk1"/>
                </a:solidFill>
              </a:rPr>
              <a:t>BEN WEGBREIT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>
                <a:solidFill>
                  <a:schemeClr val="dk1"/>
                </a:solidFill>
              </a:rPr>
              <a:t>                                                      COMPUTER SCIENCE DEPARTMENT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>
                <a:solidFill>
                  <a:schemeClr val="dk1"/>
                </a:solidFill>
              </a:rPr>
              <a:t>                                                               STANFORD UNIVERSITY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baseline="0" i="0" lang="en-US" sz="1850" u="none" cap="none" strike="noStrike">
                <a:solidFill>
                  <a:srgbClr val="FFFFFF"/>
                </a:solidFill>
                <a:latin typeface="Rambla"/>
                <a:ea typeface="Rambla"/>
                <a:cs typeface="Rambla"/>
                <a:sym typeface="Rambla"/>
              </a:rPr>
              <a:t>COMPUTER SCIENCE DEPARTMENT</a:t>
            </a:r>
          </a:p>
          <a:p>
            <a:pPr indent="0" lvl="0" marL="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baseline="0" i="0" lang="en-US" sz="1850" u="none" cap="none" strike="noStrike">
                <a:solidFill>
                  <a:srgbClr val="FFFFFF"/>
                </a:solidFill>
                <a:latin typeface="Rambla"/>
                <a:ea typeface="Rambla"/>
                <a:cs typeface="Rambla"/>
                <a:sym typeface="Rambla"/>
              </a:rPr>
              <a:t>STANFORD UNIVERSITY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/>
        </p:nvSpPr>
        <p:spPr>
          <a:xfrm>
            <a:off x="2534194" y="1593669"/>
            <a:ext cx="7354388" cy="3357154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If data association is unknown ,each particle m in FastSLAM makes its own local data association decision  n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by maximizing the measurement likelihood.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n = argmax w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[m]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(n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579708" y="372532"/>
            <a:ext cx="8534399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2"/>
              </a:buClr>
              <a:buSzPct val="25000"/>
              <a:buFont typeface="Rambla"/>
              <a:buNone/>
            </a:pPr>
            <a:r>
              <a:rPr b="1" baseline="0" i="0" lang="en-US" sz="4100" u="sng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rPr>
              <a:t>Drawbacks of FastSLAM 1.0</a:t>
            </a:r>
          </a:p>
        </p:txBody>
      </p:sp>
      <p:sp>
        <p:nvSpPr>
          <p:cNvPr id="188" name="Shape 188"/>
          <p:cNvSpPr/>
          <p:nvPr/>
        </p:nvSpPr>
        <p:spPr>
          <a:xfrm>
            <a:off x="2129246" y="2403566"/>
            <a:ext cx="8608423" cy="3331027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The inefficiency of the FastSLAM algorithm arises from its proposal distribution , which only considers the motion command  but not the measurement.</a:t>
            </a:r>
          </a:p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This  approach is troublesome if the noise in the vehicle motion is large  relative to the measurement noise which is typically the case in many real world robot systems.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736464" y="699102"/>
            <a:ext cx="8534399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2"/>
              </a:buClr>
              <a:buSzPct val="25000"/>
              <a:buFont typeface="Rambla"/>
              <a:buNone/>
            </a:pPr>
            <a:r>
              <a:rPr b="1" baseline="0" i="0" lang="en-US" sz="4100" u="sng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rPr>
              <a:t>FastSLAM 2.0</a:t>
            </a:r>
          </a:p>
        </p:txBody>
      </p:sp>
      <p:sp>
        <p:nvSpPr>
          <p:cNvPr id="194" name="Shape 194"/>
          <p:cNvSpPr/>
          <p:nvPr/>
        </p:nvSpPr>
        <p:spPr>
          <a:xfrm>
            <a:off x="2573383" y="2547257"/>
            <a:ext cx="7067007" cy="2286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“FastSLAM 2.0 implements a single new idea: poses are sampled under consideration of both the motion 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and the measurement z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”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S 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[m]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~ p(s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| s 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t-1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[m]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 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,z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 n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) 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/>
        </p:nvSpPr>
        <p:spPr>
          <a:xfrm>
            <a:off x="2377441" y="1162594"/>
            <a:ext cx="7485016" cy="54863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The proposal distribution can be reformulated as:</a:t>
            </a:r>
          </a:p>
        </p:txBody>
      </p:sp>
      <p:pic>
        <p:nvPicPr>
          <p:cNvPr id="200" name="Shape 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63885" y="4036425"/>
            <a:ext cx="2107891" cy="349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Shape 20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58892" y="4006762"/>
            <a:ext cx="2155370" cy="361639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Shape 202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03" name="Shape 203"/>
          <p:cNvSpPr/>
          <p:nvPr/>
        </p:nvSpPr>
        <p:spPr>
          <a:xfrm>
            <a:off x="0" y="112395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Shape 204"/>
          <p:cNvSpPr/>
          <p:nvPr/>
        </p:nvSpPr>
        <p:spPr>
          <a:xfrm>
            <a:off x="0" y="1123950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05" name="Shape 205"/>
          <p:cNvSpPr/>
          <p:nvPr/>
        </p:nvSpPr>
        <p:spPr>
          <a:xfrm>
            <a:off x="0" y="1381125"/>
            <a:ext cx="0" cy="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06" name="Shape 206"/>
          <p:cNvSpPr/>
          <p:nvPr/>
        </p:nvSpPr>
        <p:spPr>
          <a:xfrm>
            <a:off x="0" y="161925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Shape 207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08" name="Shape 208"/>
          <p:cNvSpPr/>
          <p:nvPr/>
        </p:nvSpPr>
        <p:spPr>
          <a:xfrm>
            <a:off x="0" y="68580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Shape 209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10" name="Shape 2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42752" y="2338251"/>
            <a:ext cx="7576458" cy="1018902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Shape 211"/>
          <p:cNvSpPr/>
          <p:nvPr/>
        </p:nvSpPr>
        <p:spPr>
          <a:xfrm>
            <a:off x="0" y="112395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13" name="Shape 2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043647" y="4062548"/>
            <a:ext cx="1605370" cy="339634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Shape 214"/>
          <p:cNvSpPr/>
          <p:nvPr/>
        </p:nvSpPr>
        <p:spPr>
          <a:xfrm>
            <a:off x="0" y="68580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Shape 215"/>
          <p:cNvSpPr/>
          <p:nvPr/>
        </p:nvSpPr>
        <p:spPr>
          <a:xfrm>
            <a:off x="3814355" y="3513908"/>
            <a:ext cx="182879" cy="339634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16" name="Shape 216"/>
          <p:cNvSpPr/>
          <p:nvPr/>
        </p:nvSpPr>
        <p:spPr>
          <a:xfrm>
            <a:off x="5795553" y="3496492"/>
            <a:ext cx="200296" cy="339634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17" name="Shape 217"/>
          <p:cNvSpPr/>
          <p:nvPr/>
        </p:nvSpPr>
        <p:spPr>
          <a:xfrm>
            <a:off x="8186057" y="3509555"/>
            <a:ext cx="182879" cy="339634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/>
        </p:nvSpPr>
        <p:spPr>
          <a:xfrm>
            <a:off x="2481942" y="1058092"/>
            <a:ext cx="7746274" cy="613955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Approximating by a linear function we get:</a:t>
            </a:r>
          </a:p>
        </p:txBody>
      </p:sp>
      <p:sp>
        <p:nvSpPr>
          <p:cNvPr id="223" name="Shape 223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95452" y="2338250"/>
            <a:ext cx="5339224" cy="470264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/>
          <p:nvPr/>
        </p:nvSpPr>
        <p:spPr>
          <a:xfrm>
            <a:off x="0" y="74295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3448594" y="3683725"/>
            <a:ext cx="5878532" cy="175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       =     denotes predicted measurement,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       =     denotes the predicted robot pose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        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       =     denotes the predicted landmark location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27" name="Shape 2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9609" y="3645666"/>
            <a:ext cx="470265" cy="419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Shape 2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782390" y="3665744"/>
            <a:ext cx="1197975" cy="396805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Shape 229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30" name="Shape 230"/>
          <p:cNvSpPr/>
          <p:nvPr/>
        </p:nvSpPr>
        <p:spPr>
          <a:xfrm>
            <a:off x="0" y="523875"/>
            <a:ext cx="223137" cy="2616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31" name="Shape 231"/>
          <p:cNvSpPr/>
          <p:nvPr/>
        </p:nvSpPr>
        <p:spPr>
          <a:xfrm>
            <a:off x="2346135" y="3714596"/>
            <a:ext cx="3674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=</a:t>
            </a:r>
          </a:p>
        </p:txBody>
      </p:sp>
      <p:pic>
        <p:nvPicPr>
          <p:cNvPr id="232" name="Shape 2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41864" y="4271555"/>
            <a:ext cx="369112" cy="329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Shape 23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860766" y="4245430"/>
            <a:ext cx="981563" cy="345621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Shape 234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35" name="Shape 235"/>
          <p:cNvSpPr/>
          <p:nvPr/>
        </p:nvSpPr>
        <p:spPr>
          <a:xfrm>
            <a:off x="0" y="238127"/>
            <a:ext cx="2551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  <p:sp>
        <p:nvSpPr>
          <p:cNvPr id="236" name="Shape 236"/>
          <p:cNvSpPr/>
          <p:nvPr/>
        </p:nvSpPr>
        <p:spPr>
          <a:xfrm>
            <a:off x="0" y="476250"/>
            <a:ext cx="258403" cy="276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37" name="Shape 237"/>
          <p:cNvSpPr/>
          <p:nvPr/>
        </p:nvSpPr>
        <p:spPr>
          <a:xfrm>
            <a:off x="2346135" y="4276300"/>
            <a:ext cx="3674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=</a:t>
            </a:r>
          </a:p>
        </p:txBody>
      </p:sp>
      <p:sp>
        <p:nvSpPr>
          <p:cNvPr id="238" name="Shape 238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39" name="Shape 23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865990" y="4767944"/>
            <a:ext cx="1019556" cy="364126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Shape 240"/>
          <p:cNvSpPr/>
          <p:nvPr/>
        </p:nvSpPr>
        <p:spPr>
          <a:xfrm>
            <a:off x="0" y="285751"/>
            <a:ext cx="258403" cy="276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41" name="Shape 241"/>
          <p:cNvSpPr/>
          <p:nvPr/>
        </p:nvSpPr>
        <p:spPr>
          <a:xfrm>
            <a:off x="0" y="0"/>
            <a:ext cx="537327" cy="276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</a:p>
        </p:txBody>
      </p:sp>
      <p:pic>
        <p:nvPicPr>
          <p:cNvPr id="242" name="Shape 24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94113" y="4790241"/>
            <a:ext cx="444138" cy="367562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Shape 243"/>
          <p:cNvSpPr/>
          <p:nvPr/>
        </p:nvSpPr>
        <p:spPr>
          <a:xfrm>
            <a:off x="0" y="228600"/>
            <a:ext cx="223137" cy="2616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baseline="0" i="0" lang="en-US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244" name="Shape 244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08069" y="4801689"/>
            <a:ext cx="195942" cy="3265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/>
        </p:nvSpPr>
        <p:spPr>
          <a:xfrm>
            <a:off x="1454590" y="832179"/>
            <a:ext cx="840807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Under this EKF style approximation the proposal distribution is Gaussian: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51" name="Shape 2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45076" y="1541419"/>
            <a:ext cx="3752557" cy="443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Shape 25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14008" y="2299063"/>
            <a:ext cx="4841271" cy="535577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Shape 253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54" name="Shape 254"/>
          <p:cNvSpPr/>
          <p:nvPr/>
        </p:nvSpPr>
        <p:spPr>
          <a:xfrm>
            <a:off x="0" y="70485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Shape 255"/>
          <p:cNvSpPr/>
          <p:nvPr/>
        </p:nvSpPr>
        <p:spPr>
          <a:xfrm>
            <a:off x="0" y="99060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1802675" y="3304903"/>
            <a:ext cx="21130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Where the matrix</a:t>
            </a:r>
          </a:p>
        </p:txBody>
      </p:sp>
      <p:sp>
        <p:nvSpPr>
          <p:cNvPr id="257" name="Shape 257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58" name="Shape 25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55957" y="3278776"/>
            <a:ext cx="441056" cy="355691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Shape 259"/>
          <p:cNvSpPr txBox="1"/>
          <p:nvPr/>
        </p:nvSpPr>
        <p:spPr>
          <a:xfrm>
            <a:off x="4480560" y="3317966"/>
            <a:ext cx="2584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:</a:t>
            </a:r>
          </a:p>
        </p:txBody>
      </p:sp>
      <p:sp>
        <p:nvSpPr>
          <p:cNvPr id="260" name="Shape 260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61" name="Shape 26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773753" y="3213463"/>
            <a:ext cx="3338279" cy="470262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Shape 262"/>
          <p:cNvSpPr/>
          <p:nvPr/>
        </p:nvSpPr>
        <p:spPr>
          <a:xfrm>
            <a:off x="0" y="714375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3" name="Shape 26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110471" y="4612394"/>
            <a:ext cx="259746" cy="364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Shape 26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827416" y="4589667"/>
            <a:ext cx="3331028" cy="507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Shape 26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174275" y="5256985"/>
            <a:ext cx="296092" cy="3701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Shape 26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879669" y="5257621"/>
            <a:ext cx="3344090" cy="494936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Shape 267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268" name="Shape 268"/>
          <p:cNvSpPr/>
          <p:nvPr/>
        </p:nvSpPr>
        <p:spPr>
          <a:xfrm>
            <a:off x="3422467" y="4788628"/>
            <a:ext cx="332142" cy="276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</a:t>
            </a:r>
          </a:p>
        </p:txBody>
      </p:sp>
      <p:sp>
        <p:nvSpPr>
          <p:cNvPr id="269" name="Shape 269"/>
          <p:cNvSpPr/>
          <p:nvPr/>
        </p:nvSpPr>
        <p:spPr>
          <a:xfrm>
            <a:off x="0" y="942975"/>
            <a:ext cx="255197" cy="276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  <p:sp>
        <p:nvSpPr>
          <p:cNvPr id="270" name="Shape 270"/>
          <p:cNvSpPr/>
          <p:nvPr/>
        </p:nvSpPr>
        <p:spPr>
          <a:xfrm>
            <a:off x="0" y="1133476"/>
            <a:ext cx="219931" cy="4616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baseline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271" name="Shape 271"/>
          <p:cNvSpPr/>
          <p:nvPr/>
        </p:nvSpPr>
        <p:spPr>
          <a:xfrm>
            <a:off x="3502880" y="5256014"/>
            <a:ext cx="35298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1881051" y="3971110"/>
            <a:ext cx="37128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And the Jacobians are given by: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/>
          <p:nvPr/>
        </p:nvSpPr>
        <p:spPr>
          <a:xfrm>
            <a:off x="2638697" y="836023"/>
            <a:ext cx="7106195" cy="73151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Updating the observed landmark estimate similarly to the EKF Update</a:t>
            </a:r>
          </a:p>
        </p:txBody>
      </p:sp>
      <p:sp>
        <p:nvSpPr>
          <p:cNvPr id="278" name="Shape 278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79" name="Shape 2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33517" y="2050869"/>
            <a:ext cx="3454146" cy="444135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Shape 280"/>
          <p:cNvSpPr/>
          <p:nvPr/>
        </p:nvSpPr>
        <p:spPr>
          <a:xfrm>
            <a:off x="0" y="714375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Shape 281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82" name="Shape 2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44973" y="2730139"/>
            <a:ext cx="4183870" cy="57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Shape 283"/>
          <p:cNvSpPr/>
          <p:nvPr/>
        </p:nvSpPr>
        <p:spPr>
          <a:xfrm>
            <a:off x="0" y="74295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Shape 284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85" name="Shape 28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136082" y="3670662"/>
            <a:ext cx="3670737" cy="54456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Shape 286"/>
          <p:cNvSpPr/>
          <p:nvPr/>
        </p:nvSpPr>
        <p:spPr>
          <a:xfrm>
            <a:off x="0" y="714375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/>
          <p:nvPr/>
        </p:nvSpPr>
        <p:spPr>
          <a:xfrm>
            <a:off x="3004457" y="1071154"/>
            <a:ext cx="5669280" cy="64007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The Importance Weights</a:t>
            </a:r>
          </a:p>
        </p:txBody>
      </p:sp>
      <p:sp>
        <p:nvSpPr>
          <p:cNvPr id="292" name="Shape 292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93" name="Shape 29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4674" y="2351315"/>
            <a:ext cx="8587235" cy="1018357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Shape 294"/>
          <p:cNvSpPr/>
          <p:nvPr/>
        </p:nvSpPr>
        <p:spPr>
          <a:xfrm>
            <a:off x="0" y="116205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5" name="Shape 29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95005" y="3950223"/>
            <a:ext cx="1619794" cy="334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Shape 29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37758" y="3918860"/>
            <a:ext cx="2107891" cy="349160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Shape 297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298" name="Shape 29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247886" y="3868978"/>
            <a:ext cx="1483942" cy="353319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Shape 299"/>
          <p:cNvSpPr/>
          <p:nvPr/>
        </p:nvSpPr>
        <p:spPr>
          <a:xfrm>
            <a:off x="0" y="695325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Shape 300"/>
          <p:cNvSpPr/>
          <p:nvPr/>
        </p:nvSpPr>
        <p:spPr>
          <a:xfrm>
            <a:off x="3213463" y="3474719"/>
            <a:ext cx="117566" cy="222069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01" name="Shape 301"/>
          <p:cNvSpPr/>
          <p:nvPr/>
        </p:nvSpPr>
        <p:spPr>
          <a:xfrm>
            <a:off x="6135189" y="3444242"/>
            <a:ext cx="117566" cy="222069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02" name="Shape 302"/>
          <p:cNvSpPr/>
          <p:nvPr/>
        </p:nvSpPr>
        <p:spPr>
          <a:xfrm>
            <a:off x="9069978" y="3466012"/>
            <a:ext cx="117566" cy="222069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/>
        </p:nvSpPr>
        <p:spPr>
          <a:xfrm>
            <a:off x="3370217" y="1149530"/>
            <a:ext cx="5708468" cy="64007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Unknown Data Associations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2782390" y="2272936"/>
            <a:ext cx="74622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The data association for n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 is computed similar to the FastSLAM :</a:t>
            </a:r>
          </a:p>
        </p:txBody>
      </p:sp>
      <p:sp>
        <p:nvSpPr>
          <p:cNvPr id="309" name="Shape 309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310" name="Shape 3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34735" y="2926080"/>
            <a:ext cx="4570940" cy="352696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Shape 311"/>
          <p:cNvSpPr/>
          <p:nvPr/>
        </p:nvSpPr>
        <p:spPr>
          <a:xfrm>
            <a:off x="0" y="695325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Shape 312"/>
          <p:cNvSpPr/>
          <p:nvPr/>
        </p:nvSpPr>
        <p:spPr>
          <a:xfrm>
            <a:off x="0" y="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313" name="Shape 3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35086" y="3631478"/>
            <a:ext cx="8347165" cy="806630"/>
          </a:xfrm>
          <a:prstGeom prst="rect">
            <a:avLst/>
          </a:prstGeom>
          <a:noFill/>
          <a:ln>
            <a:noFill/>
          </a:ln>
        </p:spPr>
      </p:pic>
      <p:sp>
        <p:nvSpPr>
          <p:cNvPr id="314" name="Shape 314"/>
          <p:cNvSpPr/>
          <p:nvPr/>
        </p:nvSpPr>
        <p:spPr>
          <a:xfrm>
            <a:off x="0" y="1028700"/>
            <a:ext cx="1847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Shape 315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316" name="Shape 3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72397" y="5068389"/>
            <a:ext cx="1743076" cy="348614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Shape 317"/>
          <p:cNvSpPr/>
          <p:nvPr/>
        </p:nvSpPr>
        <p:spPr>
          <a:xfrm>
            <a:off x="0" y="714375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Shape 318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319" name="Shape 3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27012" y="5055326"/>
            <a:ext cx="2072226" cy="422364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Shape 320"/>
          <p:cNvSpPr/>
          <p:nvPr/>
        </p:nvSpPr>
        <p:spPr>
          <a:xfrm>
            <a:off x="0" y="7620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Shape 321"/>
          <p:cNvSpPr/>
          <p:nvPr/>
        </p:nvSpPr>
        <p:spPr>
          <a:xfrm>
            <a:off x="5812971" y="4611189"/>
            <a:ext cx="143692" cy="287381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322" name="Shape 322"/>
          <p:cNvSpPr/>
          <p:nvPr/>
        </p:nvSpPr>
        <p:spPr>
          <a:xfrm>
            <a:off x="8486503" y="4580708"/>
            <a:ext cx="143692" cy="287381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/>
          <p:nvPr/>
        </p:nvSpPr>
        <p:spPr>
          <a:xfrm>
            <a:off x="3357155" y="1005840"/>
            <a:ext cx="5721530" cy="49638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Convergence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2142308" y="1972491"/>
            <a:ext cx="8739051" cy="923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Theorem: </a:t>
            </a:r>
            <a:r>
              <a:rPr b="0" baseline="0" i="1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For Linear SLAM,FastSLAM with M=1particles converges in expectation to the correct map if all features are observed infinitely often and if the location of one feature is known in advance.</a:t>
            </a:r>
          </a:p>
        </p:txBody>
      </p:sp>
      <p:sp>
        <p:nvSpPr>
          <p:cNvPr id="329" name="Shape 329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330" name="Shape 3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38110" y="3407139"/>
            <a:ext cx="2694209" cy="43987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Shape 331"/>
          <p:cNvSpPr/>
          <p:nvPr/>
        </p:nvSpPr>
        <p:spPr>
          <a:xfrm>
            <a:off x="0" y="6858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Shape 332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pic>
        <p:nvPicPr>
          <p:cNvPr id="333" name="Shape 3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60964" y="4108696"/>
            <a:ext cx="2997927" cy="379483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Shape 334"/>
          <p:cNvSpPr/>
          <p:nvPr/>
        </p:nvSpPr>
        <p:spPr>
          <a:xfrm>
            <a:off x="0" y="647700"/>
            <a:ext cx="12192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mbla"/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666749" y="88539"/>
            <a:ext cx="8534399" cy="16406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2"/>
              </a:buClr>
              <a:buSzPct val="25000"/>
              <a:buFont typeface="Rambla"/>
              <a:buNone/>
            </a:pPr>
            <a:r>
              <a:rPr b="1" baseline="0" i="0" lang="en-US" sz="4800" u="sng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rPr>
              <a:t>Abstract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1644061" y="3485628"/>
            <a:ext cx="8534399" cy="149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baseline="0" i="0" lang="en-US" sz="2000" u="none" cap="none" strike="noStrike">
                <a:solidFill>
                  <a:srgbClr val="0F496F"/>
                </a:solidFill>
                <a:latin typeface="Rambla"/>
                <a:ea typeface="Rambla"/>
                <a:cs typeface="Rambla"/>
                <a:sym typeface="Rambla"/>
              </a:rPr>
              <a:t>This paper describes a modified version of FastSLAM, a algorithm which was originally proposed by Montemerlo </a:t>
            </a:r>
            <a:r>
              <a:rPr b="0" baseline="0" i="1" lang="en-US" sz="2000" u="none" cap="none" strike="noStrike">
                <a:solidFill>
                  <a:srgbClr val="0F496F"/>
                </a:solidFill>
                <a:latin typeface="Rambla"/>
                <a:ea typeface="Rambla"/>
                <a:cs typeface="Rambla"/>
                <a:sym typeface="Rambla"/>
              </a:rPr>
              <a:t>et al. ,</a:t>
            </a:r>
            <a:r>
              <a:rPr b="0" baseline="0" i="0" lang="en-US" sz="2000" u="none" cap="none" strike="noStrike">
                <a:solidFill>
                  <a:srgbClr val="0F496F"/>
                </a:solidFill>
                <a:latin typeface="Rambla"/>
                <a:ea typeface="Rambla"/>
                <a:cs typeface="Rambla"/>
                <a:sym typeface="Rambla"/>
              </a:rPr>
              <a:t>to overcomes important deficiencies of the original alogorithm. It has also been proven in the paper that the new proposed alogorithm converges for linear SLAM problems.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/>
          <p:nvPr/>
        </p:nvSpPr>
        <p:spPr>
          <a:xfrm>
            <a:off x="3409405" y="574766"/>
            <a:ext cx="5316583" cy="87521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Experimental Results</a:t>
            </a:r>
          </a:p>
        </p:txBody>
      </p:sp>
      <p:sp>
        <p:nvSpPr>
          <p:cNvPr id="340" name="Shape 340"/>
          <p:cNvSpPr txBox="1"/>
          <p:nvPr>
            <p:ph idx="1" type="body"/>
          </p:nvPr>
        </p:nvSpPr>
        <p:spPr>
          <a:xfrm>
            <a:off x="609600" y="5410200"/>
            <a:ext cx="5386917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18287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The Victoria Park Dataset</a:t>
            </a:r>
          </a:p>
        </p:txBody>
      </p:sp>
      <p:graphicFrame>
        <p:nvGraphicFramePr>
          <p:cNvPr id="341" name="Shape 341"/>
          <p:cNvGraphicFramePr/>
          <p:nvPr/>
        </p:nvGraphicFramePr>
        <p:xfrm>
          <a:off x="648787" y="220226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{F3D60497-80F4-4199-96C0-6BBF34A6E249}</a:tableStyleId>
              </a:tblPr>
              <a:tblGrid>
                <a:gridCol w="2693200"/>
                <a:gridCol w="2693200"/>
              </a:tblGrid>
              <a:tr h="3972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EKF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7807 sec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Regular FastSLAM,M=50 particles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403 sec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FastSLAM 2.0,M=1 particle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aseline="0" lang="en-US" sz="1800" u="none" cap="none" strike="noStrike"/>
                        <a:t>140 sec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42" name="Shape 342"/>
          <p:cNvSpPr txBox="1"/>
          <p:nvPr>
            <p:ph idx="2" type="body"/>
          </p:nvPr>
        </p:nvSpPr>
        <p:spPr>
          <a:xfrm>
            <a:off x="6193369" y="5410200"/>
            <a:ext cx="5389032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18287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baseline="0" i="0" lang="en-US" sz="24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FastSLAM1.0 vs FastSLAM2.0</a:t>
            </a:r>
          </a:p>
        </p:txBody>
      </p:sp>
      <p:pic>
        <p:nvPicPr>
          <p:cNvPr id="343" name="Shape 343"/>
          <p:cNvPicPr preferRelativeResize="0"/>
          <p:nvPr>
            <p:ph idx="3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0" y="1802674"/>
            <a:ext cx="4049486" cy="33702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/>
          <p:nvPr/>
        </p:nvSpPr>
        <p:spPr>
          <a:xfrm>
            <a:off x="4114798" y="809897"/>
            <a:ext cx="4585062" cy="849085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Discussion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x="1750423" y="2429691"/>
            <a:ext cx="9379132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FastSLAM 2.0 algorithm utilizes a different proposal distribution , making it more efficient in situations where motion noise is higher than measurement noise.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The proof of convergence is the first convergence result for a constant time SLAM algorithm.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dk1"/>
                </a:solidFill>
                <a:latin typeface="Rambla"/>
                <a:ea typeface="Rambla"/>
                <a:cs typeface="Rambla"/>
                <a:sym typeface="Rambla"/>
              </a:rPr>
              <a:t>FastSLAM2.0 outperforms EKF SLAM approach by a large margin and it successfully generates an accurate map using a single particle on benchmark darta set.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4310742" y="966651"/>
            <a:ext cx="4572000" cy="914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Related Works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1332411" y="2690949"/>
            <a:ext cx="10097589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EKF Slam by Smith and Cheeseman</a:t>
            </a:r>
          </a:p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Prior works by Doucet and Colleagues</a:t>
            </a:r>
          </a:p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MCMC techniques for neural network</a:t>
            </a:r>
          </a:p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Parallel works by van der Merwe, using unscented filtering step for generating proposal distribution.</a:t>
            </a:r>
          </a:p>
          <a:p>
            <a:pPr indent="114300" lvl="0" marL="0" marR="0" rtl="0" algn="l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114300" lvl="0" marL="0" marR="0" rtl="0" algn="l">
              <a:spcBef>
                <a:spcPts val="0"/>
              </a:spcBef>
              <a:buClr>
                <a:schemeClr val="lt1"/>
              </a:buClr>
              <a:buFont typeface="Arial"/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/>
        </p:nvSpPr>
        <p:spPr>
          <a:xfrm>
            <a:off x="2365539" y="2481941"/>
            <a:ext cx="6451890" cy="351390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The posterior distribution is given by: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P (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θ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 s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|z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,u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,n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)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Where , N landmark locations: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θ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= θ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, θ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 , ………………. ,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θ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Path of the vehicle: s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= s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 s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2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…….. s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 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Measurement / Observations : z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= z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 z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2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,……. , z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Robot Control Inputs : u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= 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 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2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,…….. ,u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n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Data Association variables : n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= n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,n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2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,…….. ,n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45" name="Shape 145"/>
          <p:cNvSpPr txBox="1"/>
          <p:nvPr>
            <p:ph type="title"/>
          </p:nvPr>
        </p:nvSpPr>
        <p:spPr>
          <a:xfrm>
            <a:off x="279262" y="437847"/>
            <a:ext cx="8534399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2"/>
              </a:buClr>
              <a:buSzPct val="25000"/>
              <a:buFont typeface="Rambla"/>
              <a:buNone/>
            </a:pPr>
            <a:r>
              <a:rPr b="1" baseline="0" i="0" lang="en-US" sz="4100" u="sng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rPr>
              <a:t>Simultaneous localization and mapping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540520" y="372532"/>
            <a:ext cx="8534399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2"/>
              </a:buClr>
              <a:buSzPct val="25000"/>
              <a:buFont typeface="Rambla"/>
              <a:buNone/>
            </a:pPr>
            <a:r>
              <a:rPr b="1" baseline="0" i="0" lang="en-US" sz="4100" u="sng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rPr>
              <a:t>FastSLAM</a:t>
            </a:r>
          </a:p>
        </p:txBody>
      </p:sp>
      <p:sp>
        <p:nvSpPr>
          <p:cNvPr id="151" name="Shape 151"/>
          <p:cNvSpPr/>
          <p:nvPr/>
        </p:nvSpPr>
        <p:spPr>
          <a:xfrm>
            <a:off x="1763486" y="1841863"/>
            <a:ext cx="8072844" cy="3958046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In FastSLAM the posterior can be factored as: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p (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θ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 s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|z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,u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,n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)=p(s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|z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,u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,n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)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∏ 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p (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θ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|s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,z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,u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,n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)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                   </a:t>
            </a:r>
            <a:r>
              <a:rPr b="0" baseline="30000" i="0" lang="en-US" sz="16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n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Assuming the fact that, if one knew the path of the vehicle , the landmark positions can be estimated independently to each other.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Shape 1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60319" y="627018"/>
            <a:ext cx="6191795" cy="3370216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Shape 157"/>
          <p:cNvSpPr/>
          <p:nvPr/>
        </p:nvSpPr>
        <p:spPr>
          <a:xfrm>
            <a:off x="1423850" y="4545876"/>
            <a:ext cx="8712927" cy="1567543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N landmark locations: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= m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, m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 , ………………. ,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m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Path of the vehicle: x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= x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 x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2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…….. x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 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Measurement / Observations : z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= z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 z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2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,……. , z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Robot Control Inputs : u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= 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 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2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,…….. ,u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n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/>
        </p:nvSpPr>
        <p:spPr>
          <a:xfrm>
            <a:off x="2181498" y="653143"/>
            <a:ext cx="7419703" cy="1345474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The FastSLAM samples the path using a particle filter thus each particle has its own map, consisting of N extended Kalman filters.</a:t>
            </a:r>
          </a:p>
        </p:txBody>
      </p:sp>
      <p:pic>
        <p:nvPicPr>
          <p:cNvPr id="163" name="Shape 1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0869" y="2438930"/>
            <a:ext cx="7785462" cy="40963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2351315" y="1201783"/>
            <a:ext cx="7328262" cy="370984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On each update in FastSLAM begins with sampling new poses based on the recent motion command 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 .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S 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[m]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~ p(s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| s 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t-1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[m]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, u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)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      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                                                         target s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[m]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The importance Factor  w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[m]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= ----------------------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                                                        proposal s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[m]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475206" y="646854"/>
            <a:ext cx="8534399" cy="14040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2"/>
              </a:buClr>
              <a:buSzPct val="25000"/>
              <a:buFont typeface="Rambla"/>
              <a:buNone/>
            </a:pPr>
            <a:r>
              <a:rPr b="1" baseline="0" i="0" lang="en-US" sz="4100" u="sng" cap="none" strike="noStrike">
                <a:solidFill>
                  <a:schemeClr val="lt2"/>
                </a:solidFill>
                <a:latin typeface="Rambla"/>
                <a:ea typeface="Rambla"/>
                <a:cs typeface="Rambla"/>
                <a:sym typeface="Rambla"/>
              </a:rPr>
              <a:t>Importance factor</a:t>
            </a:r>
          </a:p>
        </p:txBody>
      </p:sp>
      <p:sp>
        <p:nvSpPr>
          <p:cNvPr id="174" name="Shape 174"/>
          <p:cNvSpPr/>
          <p:nvPr/>
        </p:nvSpPr>
        <p:spPr>
          <a:xfrm>
            <a:off x="2272935" y="2743200"/>
            <a:ext cx="8059782" cy="2351312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thickThin" w="55000">
            <a:solidFill>
              <a:srgbClr val="20768B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W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t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[m]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 =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Ƞ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⌡ 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p( z</a:t>
            </a:r>
            <a:r>
              <a:rPr b="0" baseline="-2500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θ</a:t>
            </a:r>
            <a:r>
              <a:rPr b="0" baseline="-2500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, s</a:t>
            </a:r>
            <a:r>
              <a:rPr b="0" baseline="3000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[m]</a:t>
            </a:r>
            <a:r>
              <a:rPr b="0" baseline="-2500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, n</a:t>
            </a:r>
            <a:r>
              <a:rPr b="0" baseline="-2500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 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)  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 (θ</a:t>
            </a:r>
            <a:r>
              <a:rPr b="0" baseline="-2500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 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s</a:t>
            </a:r>
            <a:r>
              <a:rPr b="0" baseline="3000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t-1,[m]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,z</a:t>
            </a:r>
            <a:r>
              <a:rPr b="0" baseline="3000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t-1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,n</a:t>
            </a:r>
            <a:r>
              <a:rPr b="0" baseline="3000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t-1</a:t>
            </a:r>
            <a:r>
              <a:rPr b="0" baseline="0" i="0" lang="en-US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</p:txBody>
      </p:sp>
      <p:sp>
        <p:nvSpPr>
          <p:cNvPr id="175" name="Shape 175"/>
          <p:cNvSpPr/>
          <p:nvPr/>
        </p:nvSpPr>
        <p:spPr>
          <a:xfrm>
            <a:off x="7415346" y="4149635"/>
            <a:ext cx="222070" cy="352696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thickThin" w="55000">
            <a:solidFill>
              <a:srgbClr val="F2F2F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76" name="Shape 176"/>
          <p:cNvSpPr txBox="1"/>
          <p:nvPr/>
        </p:nvSpPr>
        <p:spPr>
          <a:xfrm>
            <a:off x="4010296" y="4689564"/>
            <a:ext cx="48990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~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Ɲ (z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; g(θ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,s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[m]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),R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)         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Rambla"/>
                <a:ea typeface="Rambla"/>
                <a:cs typeface="Rambla"/>
                <a:sym typeface="Rambla"/>
              </a:rPr>
              <a:t>~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Ɲ( μ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[m]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n,t-1 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,∑</a:t>
            </a:r>
            <a:r>
              <a:rPr b="0" baseline="30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[m]</a:t>
            </a:r>
            <a:r>
              <a:rPr b="0" baseline="-2500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n, t-1</a:t>
            </a:r>
            <a:r>
              <a:rPr b="0" baseline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)</a:t>
            </a:r>
          </a:p>
        </p:txBody>
      </p:sp>
      <p:sp>
        <p:nvSpPr>
          <p:cNvPr id="177" name="Shape 177"/>
          <p:cNvSpPr/>
          <p:nvPr/>
        </p:nvSpPr>
        <p:spPr>
          <a:xfrm>
            <a:off x="5294810" y="4184469"/>
            <a:ext cx="222070" cy="352696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thickThin" w="55000">
            <a:solidFill>
              <a:srgbClr val="F2F2F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lt1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