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59" r:id="rId4"/>
    <p:sldId id="262" r:id="rId5"/>
    <p:sldId id="264" r:id="rId6"/>
    <p:sldId id="272" r:id="rId7"/>
    <p:sldId id="266" r:id="rId8"/>
    <p:sldId id="261" r:id="rId9"/>
    <p:sldId id="267" r:id="rId10"/>
    <p:sldId id="270" r:id="rId11"/>
    <p:sldId id="268" r:id="rId12"/>
    <p:sldId id="258" r:id="rId13"/>
    <p:sldId id="260" r:id="rId14"/>
    <p:sldId id="257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F1130-C852-4B6E-A886-B69179404040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8AC19-1FDA-4291-90B5-29522961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6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8AC19-1FDA-4291-90B5-29522961CA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58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Lines represent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8AC19-1FDA-4291-90B5-29522961CA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31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sets are made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8AC19-1FDA-4291-90B5-29522961CA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16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paper for complete</a:t>
            </a:r>
            <a:r>
              <a:rPr lang="en-US" baseline="0" dirty="0" smtClean="0"/>
              <a:t> derivation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8AC19-1FDA-4291-90B5-29522961CA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2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-JSuZrbS-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FAB-MAP:</a:t>
            </a:r>
            <a:r>
              <a:rPr lang="en-US" dirty="0" smtClean="0"/>
              <a:t> Probabilistic Localization and Mapping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Mark Cummins</a:t>
            </a:r>
          </a:p>
          <a:p>
            <a:r>
              <a:rPr lang="en-US" sz="2400" dirty="0" smtClean="0"/>
              <a:t>Paul Newman</a:t>
            </a:r>
          </a:p>
          <a:p>
            <a:r>
              <a:rPr lang="en-US" dirty="0" smtClean="0"/>
              <a:t>Mobile Robotics Group, University of Oxford, 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32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place or old place?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Requires explicit calculation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Divide world into mapped places and unmapped places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Ƶ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  <m:sup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Ƶ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 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acc>
                          <m:accPr>
                            <m:chr m:val="̅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sub>
                      <m:sup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Ƶ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1800" dirty="0" smtClean="0"/>
              </a:p>
              <a:p>
                <a:endParaRPr lang="en-US" sz="2000" dirty="0"/>
              </a:p>
              <a:p>
                <a:r>
                  <a:rPr lang="en-US" sz="2000" dirty="0" smtClean="0"/>
                  <a:t>Approximate second summation using sampling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Ƶ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  <m:sup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Ƶ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Ƶ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p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sz="2000" dirty="0" smtClean="0"/>
              </a:p>
              <a:p>
                <a:pPr lvl="1"/>
                <a:endParaRPr lang="en-US" sz="1800" dirty="0"/>
              </a:p>
              <a:p>
                <a:pPr lvl="1"/>
                <a:endParaRPr lang="en-US" sz="1800" dirty="0" smtClean="0"/>
              </a:p>
              <a:p>
                <a:pPr lvl="1"/>
                <a:endParaRPr lang="en-US" sz="1800" dirty="0"/>
              </a:p>
              <a:p>
                <a:pPr lvl="1"/>
                <a:endParaRPr lang="en-US" sz="1800" dirty="0" smtClean="0"/>
              </a:p>
              <a:p>
                <a:pPr lvl="1"/>
                <a:endParaRPr lang="en-US" sz="1800" dirty="0"/>
              </a:p>
              <a:p>
                <a:pPr lvl="1"/>
                <a:endParaRPr lang="en-US" sz="1800" dirty="0" smtClean="0"/>
              </a:p>
              <a:p>
                <a:pPr marL="457200" lvl="1" indent="0"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84" t="-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63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Performance of inference procedure strongly dependent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To ameliorate this problem :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endParaRPr lang="en-US" sz="1800" dirty="0" smtClean="0"/>
              </a:p>
              <a:p>
                <a:pPr marL="457200" lvl="1" indent="0">
                  <a:buNone/>
                </a:pPr>
                <a:endParaRPr lang="en-US" sz="180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𝑛𝑢𝑚𝑏𝑒𝑟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𝑝𝑙𝑎𝑐𝑒𝑠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𝑚𝑎𝑝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b="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𝑠𝑚𝑜𝑜𝑡h𝑖𝑛𝑔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𝑝𝑎𝑟𝑎𝑚𝑒𝑡𝑒𝑟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211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874" y="1466904"/>
            <a:ext cx="8481247" cy="426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to repetitive environments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8702" y="1700012"/>
            <a:ext cx="7817965" cy="426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1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College Dataset</a:t>
            </a:r>
            <a:endParaRPr lang="en-US" dirty="0"/>
          </a:p>
        </p:txBody>
      </p:sp>
      <p:pic>
        <p:nvPicPr>
          <p:cNvPr id="4" name="7-JSuZrbS-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89408" y="1930400"/>
            <a:ext cx="7143724" cy="409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1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limited to localization </a:t>
            </a:r>
          </a:p>
          <a:p>
            <a:r>
              <a:rPr lang="en-US" dirty="0" smtClean="0"/>
              <a:t>Observations from new or unseen places can be detected</a:t>
            </a:r>
          </a:p>
          <a:p>
            <a:r>
              <a:rPr lang="en-US" dirty="0" smtClean="0"/>
              <a:t>Basic approach inspired by bag-of-words image retrieval systems</a:t>
            </a:r>
          </a:p>
          <a:p>
            <a:r>
              <a:rPr lang="en-US" dirty="0" smtClean="0"/>
              <a:t>Capable of recognizing places having low features</a:t>
            </a:r>
          </a:p>
          <a:p>
            <a:r>
              <a:rPr lang="en-US" dirty="0" smtClean="0"/>
              <a:t>Rejecting false matches even though many features are common</a:t>
            </a:r>
          </a:p>
          <a:p>
            <a:r>
              <a:rPr lang="en-US" dirty="0" smtClean="0"/>
              <a:t>Reasonable computational cost for online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37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Perceptual Aliasing</a:t>
            </a:r>
            <a:endParaRPr lang="en-US" dirty="0"/>
          </a:p>
        </p:txBody>
      </p:sp>
      <p:pic>
        <p:nvPicPr>
          <p:cNvPr id="3076" name="Picture 4" descr="http://www.robots.ox.ac.uk/~mjc/Images/Good%20Rejection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014" y="2160588"/>
            <a:ext cx="7094010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77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 and Newman 2007</a:t>
            </a:r>
          </a:p>
          <a:p>
            <a:r>
              <a:rPr lang="en-US" dirty="0" smtClean="0"/>
              <a:t>Methods using global features: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1. Levin and </a:t>
            </a:r>
            <a:r>
              <a:rPr lang="en-US" dirty="0" err="1" smtClean="0"/>
              <a:t>Szeliski</a:t>
            </a:r>
            <a:r>
              <a:rPr lang="en-US" dirty="0" smtClean="0"/>
              <a:t> (2004); Newman et al. (2006)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 Ulrich and </a:t>
            </a:r>
            <a:r>
              <a:rPr lang="en-US" dirty="0" err="1" smtClean="0"/>
              <a:t>Nourbakhsh</a:t>
            </a:r>
            <a:r>
              <a:rPr lang="en-US" dirty="0" smtClean="0"/>
              <a:t> (2000)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3. </a:t>
            </a:r>
            <a:r>
              <a:rPr lang="en-US" dirty="0" err="1" smtClean="0"/>
              <a:t>Torralba</a:t>
            </a:r>
            <a:r>
              <a:rPr lang="en-US" dirty="0" smtClean="0"/>
              <a:t> et al. (2003)</a:t>
            </a:r>
          </a:p>
          <a:p>
            <a:r>
              <a:rPr lang="en-US" dirty="0" smtClean="0"/>
              <a:t>Methods using local features: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1. Sim and </a:t>
            </a:r>
            <a:r>
              <a:rPr lang="en-US" dirty="0" err="1" smtClean="0"/>
              <a:t>Dudek</a:t>
            </a:r>
            <a:r>
              <a:rPr lang="en-US" dirty="0" smtClean="0"/>
              <a:t> (1998)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 Wang et al. (2005)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3. </a:t>
            </a:r>
            <a:r>
              <a:rPr lang="en-US" dirty="0" err="1" smtClean="0"/>
              <a:t>Filliat</a:t>
            </a:r>
            <a:r>
              <a:rPr lang="en-US" dirty="0" smtClean="0"/>
              <a:t> (2007)</a:t>
            </a:r>
          </a:p>
        </p:txBody>
      </p:sp>
    </p:spTree>
    <p:extLst>
      <p:ext uri="{BB962C8B-B14F-4D97-AF65-F5344CB8AC3E}">
        <p14:creationId xmlns:p14="http://schemas.microsoft.com/office/powerpoint/2010/main" val="65220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fundamentals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 a distribution P(Z) with Z =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}</a:t>
                </a:r>
              </a:p>
              <a:p>
                <a:r>
                  <a:rPr lang="en-US" dirty="0" smtClean="0"/>
                  <a:t>Space needed to represent P(Z) grows exponential in n</a:t>
                </a:r>
              </a:p>
              <a:p>
                <a:r>
                  <a:rPr lang="en-US" dirty="0" smtClean="0"/>
                  <a:t>Solution: approximate by another distribution Q(Z)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e>
                        </m:func>
                      </m:e>
                    </m:nary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</a:t>
                </a:r>
                <a:r>
                  <a:rPr lang="en-US" dirty="0" err="1" smtClean="0"/>
                  <a:t>Kullback-Leibler</a:t>
                </a:r>
                <a:r>
                  <a:rPr lang="en-US" dirty="0" smtClean="0"/>
                  <a:t> divergence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76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Chow Liu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 approximates discrete distribution by closest tree-structured Bayesian network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929943"/>
            <a:ext cx="8596312" cy="36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8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of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930400"/>
                <a:ext cx="8596668" cy="436899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Representing appearance : bag-of-words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/>
                  <a:t>Representing locations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ℒ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=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}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Ɗ :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𝑓𝑎𝑙𝑠𝑒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𝑝𝑜𝑠𝑖𝑡𝑖𝑣𝑒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𝑝𝑟𝑜𝑏𝑎𝑏𝑖𝑙𝑖𝑡𝑦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𝑓𝑎𝑙𝑠𝑒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𝑛𝑒𝑔𝑎𝑡𝑖𝑣𝑒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𝑝𝑟𝑜𝑏𝑎𝑏𝑖𝑙𝑖𝑡𝑦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930400"/>
                <a:ext cx="8596668" cy="4368999"/>
              </a:xfrm>
              <a:blipFill rotWithShape="0">
                <a:blip r:embed="rId2"/>
                <a:stretch>
                  <a:fillRect l="-71" t="-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https://sensblogs.files.wordpress.com/2011/08/bow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30" y="2292439"/>
            <a:ext cx="4181822" cy="242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41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words in vocabulary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334" y="1490680"/>
            <a:ext cx="7088627" cy="455134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9685" y="6406487"/>
            <a:ext cx="7088627" cy="365125"/>
          </a:xfrm>
        </p:spPr>
        <p:txBody>
          <a:bodyPr/>
          <a:lstStyle/>
          <a:p>
            <a:r>
              <a:rPr lang="en-US" b="1" dirty="0" smtClean="0"/>
              <a:t>http://</a:t>
            </a:r>
            <a:r>
              <a:rPr lang="en-US" sz="1100" b="1" dirty="0" smtClean="0"/>
              <a:t>www.acfr.usyd.edu.au/pdfs/projects/SLAM%20Summer%20School/Mark%20Cummins.pdf</a:t>
            </a:r>
            <a:endParaRPr lang="en-US" sz="11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52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location via </a:t>
            </a:r>
            <a:r>
              <a:rPr lang="en-US" dirty="0"/>
              <a:t>R</a:t>
            </a:r>
            <a:r>
              <a:rPr lang="en-US" dirty="0" smtClean="0"/>
              <a:t>ecursive Bayes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Ƶ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Ƶ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Ƶ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Ƶ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Ƶ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400" dirty="0" smtClean="0"/>
                  <a:t>      ……(4)</a:t>
                </a:r>
              </a:p>
              <a:p>
                <a:r>
                  <a:rPr lang="en-US" dirty="0" smtClean="0"/>
                  <a:t>Observation likelihood</a:t>
                </a:r>
              </a:p>
              <a:p>
                <a:pPr lvl="1"/>
                <a:r>
                  <a:rPr lang="en-US" dirty="0"/>
                  <a:t>	</a:t>
                </a:r>
                <a:r>
                  <a:rPr lang="en-US" dirty="0" smtClean="0"/>
                  <a:t>To simplify : assume independence between current and past observations</a:t>
                </a:r>
              </a:p>
              <a:p>
                <a:pPr lvl="1"/>
                <a:r>
                  <a:rPr lang="en-US" dirty="0"/>
                  <a:t>	</a:t>
                </a:r>
                <a:r>
                  <a:rPr lang="en-US" dirty="0" smtClean="0"/>
                  <a:t>Make naïve Bayes assumption :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Applying our assumptions and simplifying :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22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1036</TotalTime>
  <Words>194</Words>
  <Application>Microsoft Office PowerPoint</Application>
  <PresentationFormat>Widescreen</PresentationFormat>
  <Paragraphs>86</Paragraphs>
  <Slides>15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Trebuchet MS</vt:lpstr>
      <vt:lpstr>Wingdings 3</vt:lpstr>
      <vt:lpstr>Facet</vt:lpstr>
      <vt:lpstr>FAB-MAP: Probabilistic Localization and Mapping</vt:lpstr>
      <vt:lpstr>Important features</vt:lpstr>
      <vt:lpstr>Perceptual Aliasing</vt:lpstr>
      <vt:lpstr>Related work</vt:lpstr>
      <vt:lpstr>Required fundamentals</vt:lpstr>
      <vt:lpstr>Chow Liu Trees</vt:lpstr>
      <vt:lpstr>Description of method</vt:lpstr>
      <vt:lpstr>Typical words in vocabulary</vt:lpstr>
      <vt:lpstr>Estimating location via Recursive Bayes</vt:lpstr>
      <vt:lpstr>New place or old place?</vt:lpstr>
      <vt:lpstr>Smoothing</vt:lpstr>
      <vt:lpstr>Results</vt:lpstr>
      <vt:lpstr>Robust to repetitive environments</vt:lpstr>
      <vt:lpstr>New College Dataset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FAB-MAP: Probablistic Localization and Mapping in the Space of Appearance</dc:title>
  <dc:creator>Apoorv Jagtap</dc:creator>
  <cp:lastModifiedBy>Apoorv Jagtap</cp:lastModifiedBy>
  <cp:revision>57</cp:revision>
  <dcterms:created xsi:type="dcterms:W3CDTF">2015-11-23T22:43:10Z</dcterms:created>
  <dcterms:modified xsi:type="dcterms:W3CDTF">2015-12-02T01:45:36Z</dcterms:modified>
</cp:coreProperties>
</file>