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307" r:id="rId2"/>
    <p:sldId id="315" r:id="rId3"/>
    <p:sldId id="321" r:id="rId4"/>
    <p:sldId id="269" r:id="rId5"/>
    <p:sldId id="298" r:id="rId6"/>
    <p:sldId id="316" r:id="rId7"/>
    <p:sldId id="299" r:id="rId8"/>
    <p:sldId id="270" r:id="rId9"/>
    <p:sldId id="271" r:id="rId10"/>
    <p:sldId id="272" r:id="rId11"/>
    <p:sldId id="300" r:id="rId12"/>
    <p:sldId id="317" r:id="rId13"/>
    <p:sldId id="322" r:id="rId14"/>
  </p:sldIdLst>
  <p:sldSz cx="13716000" cy="9144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9">
          <p15:clr>
            <a:srgbClr val="A4A3A4"/>
          </p15:clr>
        </p15:guide>
        <p15:guide id="2" pos="19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200" y="48"/>
      </p:cViewPr>
      <p:guideLst>
        <p:guide orient="horz" pos="1539"/>
        <p:guide pos="195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60"/>
    </p:cViewPr>
  </p:sorterViewPr>
  <p:notesViewPr>
    <p:cSldViewPr snapToGrid="0">
      <p:cViewPr varScale="1">
        <p:scale>
          <a:sx n="67" d="100"/>
          <a:sy n="67" d="100"/>
        </p:scale>
        <p:origin x="-1589" y="-72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.xml"/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>
            <a:extLst>
              <a:ext uri="{FF2B5EF4-FFF2-40B4-BE49-F238E27FC236}">
                <a16:creationId xmlns:a16="http://schemas.microsoft.com/office/drawing/2014/main" id="{7D18A7CC-4501-4DDF-95F6-6F12FB708D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4" tIns="44067" rIns="88134" bIns="44067" numCol="1" anchor="t" anchorCtr="0" compatLnSpc="1">
            <a:prstTxWarp prst="textNoShape">
              <a:avLst/>
            </a:prstTxWarp>
          </a:bodyPr>
          <a:lstStyle>
            <a:lvl1pPr defTabSz="881063">
              <a:defRPr sz="12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1027">
            <a:extLst>
              <a:ext uri="{FF2B5EF4-FFF2-40B4-BE49-F238E27FC236}">
                <a16:creationId xmlns:a16="http://schemas.microsoft.com/office/drawing/2014/main" id="{34059F25-EB1E-4E49-B9CC-0E3EBA8AE3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3350" y="0"/>
            <a:ext cx="30670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4" tIns="44067" rIns="88134" bIns="44067" numCol="1" anchor="t" anchorCtr="0" compatLnSpc="1">
            <a:prstTxWarp prst="textNoShape">
              <a:avLst/>
            </a:prstTxWarp>
          </a:bodyPr>
          <a:lstStyle>
            <a:lvl1pPr algn="r" defTabSz="881063">
              <a:defRPr sz="12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1028">
            <a:extLst>
              <a:ext uri="{FF2B5EF4-FFF2-40B4-BE49-F238E27FC236}">
                <a16:creationId xmlns:a16="http://schemas.microsoft.com/office/drawing/2014/main" id="{B1147B70-8C8F-44C3-BDC4-27207BFF0A9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3488"/>
            <a:ext cx="30670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4" tIns="44067" rIns="88134" bIns="44067" numCol="1" anchor="b" anchorCtr="0" compatLnSpc="1">
            <a:prstTxWarp prst="textNoShape">
              <a:avLst/>
            </a:prstTxWarp>
          </a:bodyPr>
          <a:lstStyle>
            <a:lvl1pPr defTabSz="881063">
              <a:defRPr sz="12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1029">
            <a:extLst>
              <a:ext uri="{FF2B5EF4-FFF2-40B4-BE49-F238E27FC236}">
                <a16:creationId xmlns:a16="http://schemas.microsoft.com/office/drawing/2014/main" id="{05447CD2-79EF-4696-850E-3B1273D548D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3350" y="8853488"/>
            <a:ext cx="30670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8134" tIns="44067" rIns="88134" bIns="44067" numCol="1" anchor="b" anchorCtr="0" compatLnSpc="1">
            <a:prstTxWarp prst="textNoShape">
              <a:avLst/>
            </a:prstTxWarp>
          </a:bodyPr>
          <a:lstStyle>
            <a:lvl1pPr algn="r" defTabSz="881063">
              <a:defRPr sz="1200">
                <a:latin typeface="Helvetica" panose="020B0604020202020204" pitchFamily="34" charset="0"/>
              </a:defRPr>
            </a:lvl1pPr>
          </a:lstStyle>
          <a:p>
            <a:fld id="{4EB5EAB6-AE39-42E2-89DC-1C2B6B9B31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184DBBF8-606A-435C-BEA9-550A7E647E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ctr" anchorCtr="0" compatLnSpc="1">
            <a:prstTxWarp prst="textNoShape">
              <a:avLst/>
            </a:prstTxWarp>
          </a:bodyPr>
          <a:lstStyle>
            <a:lvl1pPr defTabSz="930275">
              <a:defRPr sz="13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A257C79-3FB7-4666-89CD-53B6241ED0A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7163" y="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ctr" anchorCtr="0" compatLnSpc="1">
            <a:prstTxWarp prst="textNoShape">
              <a:avLst/>
            </a:prstTxWarp>
          </a:bodyPr>
          <a:lstStyle>
            <a:lvl1pPr algn="r" defTabSz="930275">
              <a:defRPr sz="13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EA15BEB-24D6-485F-8991-9625DAB636C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0" y="696913"/>
            <a:ext cx="521970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5" name="Rectangle 5">
            <a:extLst>
              <a:ext uri="{FF2B5EF4-FFF2-40B4-BE49-F238E27FC236}">
                <a16:creationId xmlns:a16="http://schemas.microsoft.com/office/drawing/2014/main" id="{A19FEAB7-2B37-4D73-BE38-5A6E7D7B35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339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6806" name="Rectangle 6">
            <a:extLst>
              <a:ext uri="{FF2B5EF4-FFF2-40B4-BE49-F238E27FC236}">
                <a16:creationId xmlns:a16="http://schemas.microsoft.com/office/drawing/2014/main" id="{A9DF4BA8-6E97-4BF9-BE5A-619A401EA0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b" anchorCtr="0" compatLnSpc="1">
            <a:prstTxWarp prst="textNoShape">
              <a:avLst/>
            </a:prstTxWarp>
          </a:bodyPr>
          <a:lstStyle>
            <a:lvl1pPr defTabSz="930275">
              <a:defRPr sz="13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7" name="Rectangle 7">
            <a:extLst>
              <a:ext uri="{FF2B5EF4-FFF2-40B4-BE49-F238E27FC236}">
                <a16:creationId xmlns:a16="http://schemas.microsoft.com/office/drawing/2014/main" id="{EA7BCC49-C3E6-48B0-B7D5-774B8E49F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7163" y="882015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3026" tIns="46512" rIns="93026" bIns="46512" numCol="1" anchor="b" anchorCtr="0" compatLnSpc="1">
            <a:prstTxWarp prst="textNoShape">
              <a:avLst/>
            </a:prstTxWarp>
          </a:bodyPr>
          <a:lstStyle>
            <a:lvl1pPr algn="r" defTabSz="930275">
              <a:defRPr sz="1300">
                <a:latin typeface="Helvetica" panose="020B0604020202020204" pitchFamily="34" charset="0"/>
              </a:defRPr>
            </a:lvl1pPr>
          </a:lstStyle>
          <a:p>
            <a:fld id="{1901A2E3-630D-4E15-A676-B38BEC5FAE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652463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130492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95897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261143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17353F88-B78E-49E7-9DAE-345B7CD8DB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B8A36DF-D5DE-4135-BA2A-AE700B2D5BED}" type="slidenum">
              <a:rPr lang="en-US" altLang="en-US" sz="1300">
                <a:latin typeface="Helvetica" panose="020B0604020202020204" pitchFamily="34" charset="0"/>
              </a:rPr>
              <a:pPr/>
              <a:t>1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32B0BFDE-B784-4DA8-8BBA-A3FB86E01D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C313760-176F-4967-9348-FB7480991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CA9C9113-BDDE-43AC-823A-D548DD757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9B33B00-F7CB-472D-A431-8A4A62AE3AC8}" type="slidenum">
              <a:rPr lang="en-US" altLang="en-US" sz="1300">
                <a:latin typeface="Helvetica" panose="020B0604020202020204" pitchFamily="34" charset="0"/>
              </a:rPr>
              <a:pPr/>
              <a:t>3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CD16B60E-55B9-461C-AEDF-974EBFF7B6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EF659B5-5603-4A10-8F53-38CC03681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8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CA9C9113-BDDE-43AC-823A-D548DD757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9B33B00-F7CB-472D-A431-8A4A62AE3AC8}" type="slidenum">
              <a:rPr lang="en-US" altLang="en-US" sz="1300">
                <a:latin typeface="Helvetica" panose="020B0604020202020204" pitchFamily="34" charset="0"/>
              </a:rPr>
              <a:pPr/>
              <a:t>4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CD16B60E-55B9-461C-AEDF-974EBFF7B6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EF659B5-5603-4A10-8F53-38CC03681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272EA091-EA12-45CE-9324-A2927C5E24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8DD7574-5BFA-44C3-967D-B29E75E6B532}" type="slidenum">
              <a:rPr lang="en-US" altLang="en-US" sz="1300">
                <a:latin typeface="Helvetica" panose="020B0604020202020204" pitchFamily="34" charset="0"/>
              </a:rPr>
              <a:pPr/>
              <a:t>5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0BC2705-FBE2-46BC-AF7B-A76E550AE8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385FF2B-1409-4A88-BBCF-C31C044145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BDB68148-557B-4059-BC50-8773F124D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F057BBE-A6ED-4753-AC58-0194EB3C6C37}" type="slidenum">
              <a:rPr lang="en-US" altLang="en-US" sz="1300">
                <a:latin typeface="Helvetica" panose="020B0604020202020204" pitchFamily="34" charset="0"/>
              </a:rPr>
              <a:pPr/>
              <a:t>7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7B04A982-AD94-4C6C-B1A9-4991AEDB3A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B332328-9497-499E-8AB7-7558D013A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D9E45CE5-1D60-4EDF-9390-12ECECE0E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4806DAA-D2E3-4252-ADB0-0A9C0AA08DCA}" type="slidenum">
              <a:rPr lang="en-US" altLang="en-US" sz="1300">
                <a:latin typeface="Helvetica" panose="020B0604020202020204" pitchFamily="34" charset="0"/>
              </a:rPr>
              <a:pPr/>
              <a:t>8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03A15442-11BB-4B57-A890-805255009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AFDB96F-7EDA-4D41-8581-9B38DC8ABB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01462EC8-9D05-441B-B607-6DD2318E14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3514FAA-7E3E-42C3-BA08-744B58598FDE}" type="slidenum">
              <a:rPr lang="en-US" altLang="en-US" sz="1300">
                <a:latin typeface="Helvetica" panose="020B0604020202020204" pitchFamily="34" charset="0"/>
              </a:rPr>
              <a:pPr/>
              <a:t>9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F37A306-2F96-47DC-81CA-A9873E4886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8D56FB8-D83B-4672-A762-8B35567DD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B960706A-46CF-4679-8B4E-09EB0AC82E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CDF1BDC-CF1E-4B3A-B4AC-D3A71767B595}" type="slidenum">
              <a:rPr lang="en-US" altLang="en-US" sz="1300">
                <a:latin typeface="Helvetica" panose="020B0604020202020204" pitchFamily="34" charset="0"/>
              </a:rPr>
              <a:pPr/>
              <a:t>10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5264EE6-BEF1-4C9C-9BA9-B7B3341EC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25BFC32-DE37-491B-849C-5A8A4A82B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4CD06887-0F6E-4B7B-A604-ADE6B22B6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B0B5B65-A186-41D9-B48C-974A358AB6C9}" type="slidenum">
              <a:rPr lang="en-US" altLang="en-US" sz="1300">
                <a:latin typeface="Helvetica" panose="020B0604020202020204" pitchFamily="34" charset="0"/>
              </a:rPr>
              <a:pPr/>
              <a:t>11</a:t>
            </a:fld>
            <a:endParaRPr lang="en-US" altLang="en-US" sz="1300">
              <a:latin typeface="Helvetica" panose="020B0604020202020204" pitchFamily="34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E626AE5-D70F-4FB5-902C-F9ECC7152C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F5BA84D-CAB7-4B79-A45F-2B784B7028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51522A5-C452-4A44-89D3-BFFA0E7AA659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3948113"/>
            <a:ext cx="12915900" cy="268287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78E94A83-3BCD-4B2E-8C92-B8CB7C4DE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CA22A53C-A7A0-4244-B45E-CA5DA9D9D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8D9F92F7-43F2-4623-9048-FFAFB35A4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CB4D76E2-3111-465C-A31C-3CB3FCEF7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8C2FB1C0-3598-457B-90B6-48ACAE8B1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8818563"/>
            <a:ext cx="37274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Operating System Concepts – 9</a:t>
            </a:r>
            <a:r>
              <a:rPr lang="en-US" altLang="en-US" sz="1400" b="1" baseline="30000">
                <a:solidFill>
                  <a:srgbClr val="33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ECAA59D7-942A-4BDB-95FA-044759C0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5543550"/>
            <a:ext cx="3092450" cy="2125663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80B99C7-838B-4470-9E79-A3956337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113" y="5367338"/>
            <a:ext cx="3505200" cy="2468562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333"/>
          </a:xfrm>
        </p:spPr>
        <p:txBody>
          <a:bodyPr/>
          <a:lstStyle>
            <a:lvl1pPr>
              <a:defRPr sz="61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777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96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37007" y="370417"/>
            <a:ext cx="3217068" cy="7315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70417"/>
            <a:ext cx="9422607" cy="7315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69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462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67"/>
            <a:ext cx="11658600" cy="181610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0" cy="2000249"/>
          </a:xfrm>
        </p:spPr>
        <p:txBody>
          <a:bodyPr anchor="b"/>
          <a:lstStyle>
            <a:lvl1pPr marL="0" indent="0">
              <a:buNone/>
              <a:defRPr sz="2900"/>
            </a:lvl1pPr>
            <a:lvl2pPr marL="653110" indent="0">
              <a:buNone/>
              <a:defRPr sz="2600"/>
            </a:lvl2pPr>
            <a:lvl3pPr marL="1306220" indent="0">
              <a:buNone/>
              <a:defRPr sz="2300"/>
            </a:lvl3pPr>
            <a:lvl4pPr marL="1959331" indent="0">
              <a:buNone/>
              <a:defRPr sz="2000"/>
            </a:lvl4pPr>
            <a:lvl5pPr marL="2612441" indent="0">
              <a:buNone/>
              <a:defRPr sz="2000"/>
            </a:lvl5pPr>
            <a:lvl6pPr marL="3265551" indent="0">
              <a:buNone/>
              <a:defRPr sz="2000"/>
            </a:lvl6pPr>
            <a:lvl7pPr marL="3918661" indent="0">
              <a:buNone/>
              <a:defRPr sz="2000"/>
            </a:lvl7pPr>
            <a:lvl8pPr marL="4571771" indent="0">
              <a:buNone/>
              <a:defRPr sz="2000"/>
            </a:lvl8pPr>
            <a:lvl9pPr marL="5224882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50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96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61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685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6184"/>
            <a:ext cx="12344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6817"/>
            <a:ext cx="6060282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2046817"/>
            <a:ext cx="6062663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899833"/>
            <a:ext cx="6062663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517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18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77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64067"/>
            <a:ext cx="4512470" cy="1549400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64067"/>
            <a:ext cx="7667625" cy="7804151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913467"/>
            <a:ext cx="4512470" cy="6254751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09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0"/>
            <a:ext cx="8229600" cy="755651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1"/>
            <a:ext cx="8229600" cy="1073149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097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D6DF858A-5AC7-4591-8E31-6CC0FA1E2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17938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A3B2A6B8-DCC5-49C6-A91B-E70460ACB3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9888"/>
            <a:ext cx="12344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8D5D05-805D-4237-BF4F-29FF52815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09675" y="1644650"/>
            <a:ext cx="123444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15F59EF-C36D-4FDA-B2C6-B4A783BB4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17C7501B-C28C-4775-9B12-12285C2D8E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147763"/>
            <a:ext cx="121158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F7A0060A-A6B4-45DB-ACFA-7CBAD7121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0"/>
            <a:ext cx="342900" cy="30480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B4162858-9B96-4836-B2F4-7DC45296F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22889" name="Text Box 9">
            <a:extLst>
              <a:ext uri="{FF2B5EF4-FFF2-40B4-BE49-F238E27FC236}">
                <a16:creationId xmlns:a16="http://schemas.microsoft.com/office/drawing/2014/main" id="{F177E891-C2AD-4FFB-AC1B-81BF2645B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8818563"/>
            <a:ext cx="7302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13.</a:t>
            </a:r>
            <a:fld id="{6D98BAC8-0222-4D38-A2EE-C87211502489}" type="slidenum"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1400" b="1">
              <a:solidFill>
                <a:srgbClr val="006699"/>
              </a:solidFill>
              <a:latin typeface="Helvetica" panose="020B0604020202020204" pitchFamily="34" charset="0"/>
            </a:endParaRPr>
          </a:p>
        </p:txBody>
      </p:sp>
      <p:sp>
        <p:nvSpPr>
          <p:cNvPr id="122890" name="Text Box 10">
            <a:extLst>
              <a:ext uri="{FF2B5EF4-FFF2-40B4-BE49-F238E27FC236}">
                <a16:creationId xmlns:a16="http://schemas.microsoft.com/office/drawing/2014/main" id="{4D6A7066-30E8-4E98-B0AA-F02A8D9A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122891" name="Text Box 11">
            <a:extLst>
              <a:ext uri="{FF2B5EF4-FFF2-40B4-BE49-F238E27FC236}">
                <a16:creationId xmlns:a16="http://schemas.microsoft.com/office/drawing/2014/main" id="{5DC69CF4-F424-41FA-B641-07F541F10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8828088"/>
            <a:ext cx="37274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Operating System Concepts – 9</a:t>
            </a:r>
            <a:r>
              <a:rPr lang="en-US" altLang="en-US" sz="1400" b="1" baseline="30000">
                <a:solidFill>
                  <a:srgbClr val="00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19210C4C-1542-4EF5-B290-4C37486B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775" y="7799388"/>
            <a:ext cx="192563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65311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6pPr>
      <a:lvl7pPr marL="130622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7pPr>
      <a:lvl8pPr marL="195933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8pPr>
      <a:lvl9pPr marL="261244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9pPr>
    </p:titleStyle>
    <p:bodyStyle>
      <a:lvl1pPr marL="488950" indent="-48895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90000"/>
        <a:buFont typeface="Monotype Sorts" pitchFamily="-84" charset="2"/>
        <a:buChar char="n"/>
        <a:defRPr kumimoji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1060450" indent="-407988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80000"/>
        <a:buFont typeface="Monotype Sorts" pitchFamily="-84" charset="2"/>
        <a:buChar char="l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50988" indent="-325438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039938" indent="-325438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530475" indent="-325438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18391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6pPr>
      <a:lvl7pPr marL="383702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7pPr>
      <a:lvl8pPr marL="449013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8pPr>
      <a:lvl9pPr marL="514324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F97D90EA-6B79-46DC-9393-F4F3CC7B11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863"/>
          </a:xfrm>
        </p:spPr>
        <p:txBody>
          <a:bodyPr/>
          <a:lstStyle/>
          <a:p>
            <a:pPr eaLnBrk="1" hangingPunct="1"/>
            <a:r>
              <a:rPr lang="en-US" altLang="en-US"/>
              <a:t>Chapter 13:  I/O Systems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DEA6B4-6FB7-4159-8573-2A7EFF5AF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47"/>
    </mc:Choice>
    <mc:Fallback xmlns="">
      <p:transition spd="slow" advTm="33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2A08FA05-4EDC-4972-86C1-8BF088ABB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4275" y="369888"/>
            <a:ext cx="11845925" cy="768350"/>
          </a:xfrm>
        </p:spPr>
        <p:txBody>
          <a:bodyPr/>
          <a:lstStyle/>
          <a:p>
            <a:pPr eaLnBrk="1" hangingPunct="1"/>
            <a:r>
              <a:rPr lang="en-US" altLang="en-US"/>
              <a:t>Interrupt-Driven I/O Cycle</a:t>
            </a:r>
            <a:endParaRPr lang="en-US" altLang="en-US" sz="3400"/>
          </a:p>
        </p:txBody>
      </p:sp>
      <p:pic>
        <p:nvPicPr>
          <p:cNvPr id="23554" name="Picture 8">
            <a:extLst>
              <a:ext uri="{FF2B5EF4-FFF2-40B4-BE49-F238E27FC236}">
                <a16:creationId xmlns:a16="http://schemas.microsoft.com/office/drawing/2014/main" id="{1AD75096-1EA6-49D1-81EC-49BF1168B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485900"/>
            <a:ext cx="8870950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0AFD04-7E8A-49BF-A420-CE2E42566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56"/>
    </mc:Choice>
    <mc:Fallback xmlns="">
      <p:transition spd="slow" advTm="22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0B56D6F1-4FBE-4AC7-B73B-F8C4D85D1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4488" y="220663"/>
            <a:ext cx="11658600" cy="1009650"/>
          </a:xfrm>
        </p:spPr>
        <p:txBody>
          <a:bodyPr/>
          <a:lstStyle/>
          <a:p>
            <a:pPr eaLnBrk="1" hangingPunct="1"/>
            <a:r>
              <a:rPr lang="en-US" altLang="en-US" sz="4000"/>
              <a:t>Intel Pentium Processor Event-Vector Table</a:t>
            </a:r>
            <a:endParaRPr lang="en-US" altLang="en-US" sz="3400"/>
          </a:p>
        </p:txBody>
      </p:sp>
      <p:pic>
        <p:nvPicPr>
          <p:cNvPr id="25602" name="Picture 5">
            <a:extLst>
              <a:ext uri="{FF2B5EF4-FFF2-40B4-BE49-F238E27FC236}">
                <a16:creationId xmlns:a16="http://schemas.microsoft.com/office/drawing/2014/main" id="{F65FAE5C-DAAF-46B1-A8A0-343A984C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517650"/>
            <a:ext cx="9161462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A8EB83-0576-41BE-94E1-024D671366EF}"/>
              </a:ext>
            </a:extLst>
          </p:cNvPr>
          <p:cNvSpPr/>
          <p:nvPr/>
        </p:nvSpPr>
        <p:spPr bwMode="auto">
          <a:xfrm>
            <a:off x="3933173" y="5924811"/>
            <a:ext cx="3995802" cy="37578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09B284-DE4F-4C20-8A09-9940E238390A}"/>
              </a:ext>
            </a:extLst>
          </p:cNvPr>
          <p:cNvSpPr/>
          <p:nvPr/>
        </p:nvSpPr>
        <p:spPr bwMode="auto">
          <a:xfrm>
            <a:off x="4085572" y="3672219"/>
            <a:ext cx="4194131" cy="37578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A6823D-38E5-40D6-A72B-C4F7D31004F1}"/>
              </a:ext>
            </a:extLst>
          </p:cNvPr>
          <p:cNvSpPr/>
          <p:nvPr/>
        </p:nvSpPr>
        <p:spPr bwMode="auto">
          <a:xfrm>
            <a:off x="3494762" y="7626351"/>
            <a:ext cx="5285983" cy="3673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7C5633-2BE6-4C7F-918C-E292A20500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53"/>
    </mc:Choice>
    <mc:Fallback xmlns="">
      <p:transition spd="slow" advTm="12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EBDE2CAF-0D0A-4AF2-98ED-CDBD537DB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Interrupts (Cont.)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0108CB30-2008-44A6-8E27-6C6EB6FAD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/>
              <a:t>Interrupt mechanism also used for </a:t>
            </a:r>
            <a:r>
              <a:rPr lang="en-US" altLang="en-US" sz="2400" b="1" dirty="0">
                <a:solidFill>
                  <a:srgbClr val="3366FF"/>
                </a:solidFill>
              </a:rPr>
              <a:t>exceptions</a:t>
            </a:r>
          </a:p>
          <a:p>
            <a:pPr lvl="1"/>
            <a:r>
              <a:rPr lang="en-US" altLang="en-US" sz="2400" dirty="0"/>
              <a:t>Terminate process, crash system due to hardware error</a:t>
            </a:r>
          </a:p>
          <a:p>
            <a:pPr lvl="1"/>
            <a:endParaRPr lang="en-US" altLang="en-US" sz="2400" dirty="0"/>
          </a:p>
          <a:p>
            <a:r>
              <a:rPr lang="en-US" altLang="en-US" sz="2400" dirty="0"/>
              <a:t>Page fault executes when memory access error</a:t>
            </a:r>
          </a:p>
          <a:p>
            <a:endParaRPr lang="en-US" altLang="en-US" sz="2400" dirty="0"/>
          </a:p>
          <a:p>
            <a:r>
              <a:rPr lang="en-US" altLang="en-US" sz="2400" dirty="0"/>
              <a:t>System call executes via </a:t>
            </a:r>
            <a:r>
              <a:rPr lang="en-US" altLang="en-US" sz="2400" b="1" dirty="0">
                <a:solidFill>
                  <a:srgbClr val="3366FF"/>
                </a:solidFill>
              </a:rPr>
              <a:t>trap</a:t>
            </a:r>
            <a:r>
              <a:rPr lang="en-US" altLang="en-US" sz="2400" dirty="0"/>
              <a:t> to trigger kernel to execute request</a:t>
            </a:r>
          </a:p>
          <a:p>
            <a:endParaRPr lang="en-US" altLang="en-US" sz="2400" dirty="0"/>
          </a:p>
          <a:p>
            <a:r>
              <a:rPr lang="en-US" altLang="en-US" sz="2400" dirty="0"/>
              <a:t>Multi-CPU systems can process interrupts concurrently</a:t>
            </a:r>
          </a:p>
          <a:p>
            <a:pPr lvl="1"/>
            <a:r>
              <a:rPr lang="en-US" altLang="en-US" sz="2400" dirty="0"/>
              <a:t>If operating system designed to handle it</a:t>
            </a:r>
          </a:p>
          <a:p>
            <a:pPr lvl="1"/>
            <a:endParaRPr lang="en-US" altLang="en-US" sz="2400" dirty="0"/>
          </a:p>
          <a:p>
            <a:r>
              <a:rPr lang="en-US" altLang="en-US" sz="2400" dirty="0"/>
              <a:t>Used for time-sensitive processing, frequent, must be fast</a:t>
            </a:r>
          </a:p>
          <a:p>
            <a:pPr>
              <a:buFont typeface="Monotype Sorts" pitchFamily="-84" charset="2"/>
              <a:buNone/>
            </a:pPr>
            <a:endParaRPr lang="en-US" altLang="en-US" sz="2400" dirty="0"/>
          </a:p>
          <a:p>
            <a:pPr lvl="1"/>
            <a:endParaRPr lang="en-US" alt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472C610-AF61-455F-88DC-AB8025B3E3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03"/>
    </mc:Choice>
    <mc:Fallback xmlns="">
      <p:transition spd="slow" advTm="27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765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42FA-DC13-439F-B719-97AD0C9BE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Part1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448FF-5DD2-4287-A041-23591216B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916AFE-2588-4AA2-B6CD-B70162C34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9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8"/>
    </mc:Choice>
    <mc:Fallback xmlns="">
      <p:transition spd="slow" advTm="1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278EE0DF-C0A3-4902-BB34-692ACED6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CBB89D09-D9F1-4683-8FA3-C8B154CAF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I/O management is a major component of operating system design and operation</a:t>
            </a:r>
          </a:p>
          <a:p>
            <a:pPr lvl="1"/>
            <a:r>
              <a:rPr lang="en-US" altLang="en-US" dirty="0"/>
              <a:t>Important aspect of computer operation</a:t>
            </a:r>
          </a:p>
          <a:p>
            <a:pPr lvl="1"/>
            <a:r>
              <a:rPr lang="en-US" altLang="en-US" dirty="0"/>
              <a:t>I/O devices vary greatly</a:t>
            </a:r>
          </a:p>
          <a:p>
            <a:pPr lvl="1"/>
            <a:r>
              <a:rPr lang="en-US" altLang="en-US" dirty="0"/>
              <a:t>Various methods to control them</a:t>
            </a:r>
          </a:p>
          <a:p>
            <a:pPr lvl="1"/>
            <a:r>
              <a:rPr lang="en-US" altLang="en-US" dirty="0"/>
              <a:t>Performance management </a:t>
            </a:r>
          </a:p>
          <a:p>
            <a:pPr lvl="1"/>
            <a:r>
              <a:rPr lang="en-US" altLang="en-US" dirty="0"/>
              <a:t>New types of devices frequent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Ports, busses, device controllers connect to various devices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b="1" dirty="0">
                <a:solidFill>
                  <a:srgbClr val="3366FF"/>
                </a:solidFill>
              </a:rPr>
              <a:t>Device drivers </a:t>
            </a:r>
            <a:r>
              <a:rPr lang="en-US" altLang="en-US" dirty="0"/>
              <a:t>encapsulate device details</a:t>
            </a:r>
          </a:p>
          <a:p>
            <a:pPr lvl="1"/>
            <a:r>
              <a:rPr lang="en-US" altLang="en-US" dirty="0"/>
              <a:t>Present uniform device-access interface to I/O subsystem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221D33E-971E-4944-A95C-EB21F61669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32"/>
    </mc:Choice>
    <mc:Fallback xmlns="">
      <p:transition spd="slow" advTm="276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104571E0-641A-450A-A0F1-2E433BF1C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2513" y="369888"/>
            <a:ext cx="11977687" cy="768350"/>
          </a:xfrm>
        </p:spPr>
        <p:txBody>
          <a:bodyPr/>
          <a:lstStyle/>
          <a:p>
            <a:pPr eaLnBrk="1" hangingPunct="1"/>
            <a:r>
              <a:rPr lang="en-US" altLang="en-US"/>
              <a:t>I/O Hardware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D61B3FA9-E4BD-4391-B2D1-0BA03E294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Incredible variety of I/O devices</a:t>
            </a:r>
          </a:p>
          <a:p>
            <a:pPr lvl="1"/>
            <a:r>
              <a:rPr lang="en-US" altLang="en-US" sz="2400" dirty="0"/>
              <a:t>Storage</a:t>
            </a:r>
          </a:p>
          <a:p>
            <a:pPr lvl="1"/>
            <a:r>
              <a:rPr lang="en-US" altLang="en-US" sz="2400" dirty="0"/>
              <a:t>Transmission</a:t>
            </a:r>
          </a:p>
          <a:p>
            <a:pPr lvl="1"/>
            <a:r>
              <a:rPr lang="en-US" altLang="en-US" sz="2400" dirty="0"/>
              <a:t>Human-interface</a:t>
            </a:r>
          </a:p>
          <a:p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872A01-4182-4405-B130-528BDAE157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2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6"/>
    </mc:Choice>
    <mc:Fallback xmlns="">
      <p:transition spd="slow" advTm="6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104571E0-641A-450A-A0F1-2E433BF1C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2513" y="369888"/>
            <a:ext cx="11977687" cy="768350"/>
          </a:xfrm>
        </p:spPr>
        <p:txBody>
          <a:bodyPr/>
          <a:lstStyle/>
          <a:p>
            <a:pPr eaLnBrk="1" hangingPunct="1"/>
            <a:r>
              <a:rPr lang="en-US" altLang="en-US"/>
              <a:t>I/O Hardware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D61B3FA9-E4BD-4391-B2D1-0BA03E294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400" dirty="0"/>
              <a:t>Signals between I/O device interface and computer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Port </a:t>
            </a:r>
            <a:r>
              <a:rPr lang="en-US" altLang="en-US" sz="2400" dirty="0"/>
              <a:t>– physical connection point for device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Bus</a:t>
            </a:r>
            <a:r>
              <a:rPr lang="en-US" altLang="en-US" sz="2400" dirty="0"/>
              <a:t> - </a:t>
            </a:r>
            <a:r>
              <a:rPr lang="en-US" altLang="en-US" sz="2400" b="1" dirty="0">
                <a:solidFill>
                  <a:srgbClr val="3366FF"/>
                </a:solidFill>
              </a:rPr>
              <a:t>daisy chain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or shared direct access</a:t>
            </a:r>
          </a:p>
          <a:p>
            <a:pPr lvl="2"/>
            <a:r>
              <a:rPr lang="en-US" altLang="en-US" sz="2400" b="1" dirty="0">
                <a:solidFill>
                  <a:srgbClr val="3366FF"/>
                </a:solidFill>
              </a:rPr>
              <a:t>PCI</a:t>
            </a:r>
            <a:r>
              <a:rPr lang="en-US" altLang="en-US" sz="2400" dirty="0"/>
              <a:t> bus common in PCs and servers, PCI Express (</a:t>
            </a:r>
            <a:r>
              <a:rPr lang="en-US" altLang="en-US" sz="2400" b="1" dirty="0">
                <a:solidFill>
                  <a:srgbClr val="3366FF"/>
                </a:solidFill>
              </a:rPr>
              <a:t>PCIe</a:t>
            </a:r>
            <a:r>
              <a:rPr lang="en-US" altLang="en-US" sz="2400" dirty="0"/>
              <a:t>) </a:t>
            </a:r>
          </a:p>
          <a:p>
            <a:pPr lvl="2"/>
            <a:r>
              <a:rPr lang="en-US" altLang="en-US" sz="2400" b="1" dirty="0">
                <a:solidFill>
                  <a:srgbClr val="3366FF"/>
                </a:solidFill>
              </a:rPr>
              <a:t>expansion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3366FF"/>
                </a:solidFill>
              </a:rPr>
              <a:t>bus</a:t>
            </a:r>
            <a:r>
              <a:rPr lang="en-US" altLang="en-US" sz="2400" dirty="0"/>
              <a:t> connects relatively slow devices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Controller</a:t>
            </a:r>
            <a:r>
              <a:rPr lang="en-US" altLang="en-US" sz="2400" dirty="0"/>
              <a:t> (</a:t>
            </a:r>
            <a:r>
              <a:rPr lang="en-US" altLang="en-US" sz="2400" b="1" dirty="0">
                <a:solidFill>
                  <a:srgbClr val="3366FF"/>
                </a:solidFill>
              </a:rPr>
              <a:t>host adapter</a:t>
            </a:r>
            <a:r>
              <a:rPr lang="en-US" altLang="en-US" sz="2400" dirty="0"/>
              <a:t>) – electronics that operate port, bus, device</a:t>
            </a:r>
          </a:p>
          <a:p>
            <a:pPr lvl="2"/>
            <a:r>
              <a:rPr lang="en-US" altLang="en-US" sz="2400" dirty="0"/>
              <a:t>Sometimes integrated</a:t>
            </a:r>
          </a:p>
          <a:p>
            <a:pPr lvl="2"/>
            <a:r>
              <a:rPr lang="en-US" altLang="en-US" sz="2400" dirty="0"/>
              <a:t>Sometimes separate circuit board (host adapter)</a:t>
            </a:r>
          </a:p>
          <a:p>
            <a:pPr lvl="2"/>
            <a:r>
              <a:rPr lang="en-US" altLang="en-US" sz="2400" dirty="0"/>
              <a:t>Contains processor, microcode, private memory, bus controller, </a:t>
            </a:r>
            <a:r>
              <a:rPr lang="en-US" altLang="en-US" sz="2400" dirty="0" err="1"/>
              <a:t>etc</a:t>
            </a:r>
            <a:endParaRPr lang="en-US" altLang="en-US" sz="2400" dirty="0"/>
          </a:p>
          <a:p>
            <a:pPr lvl="3"/>
            <a:r>
              <a:rPr lang="en-US" altLang="en-US" sz="2400" dirty="0"/>
              <a:t>possibly per-device controller with bus controller, microcode, memory, </a:t>
            </a:r>
            <a:r>
              <a:rPr lang="en-US" altLang="en-US" sz="2400" dirty="0" err="1"/>
              <a:t>etc</a:t>
            </a:r>
            <a:endParaRPr lang="en-US" alt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E03040-86BD-4DF8-B2B6-0DAA4BEFF2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17"/>
    </mc:Choice>
    <mc:Fallback xmlns="">
      <p:transition spd="slow" advTm="20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026">
            <a:extLst>
              <a:ext uri="{FF2B5EF4-FFF2-40B4-BE49-F238E27FC236}">
                <a16:creationId xmlns:a16="http://schemas.microsoft.com/office/drawing/2014/main" id="{3F81DCBB-2862-4ED5-A263-236B62251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8238" y="369888"/>
            <a:ext cx="11891962" cy="768350"/>
          </a:xfrm>
        </p:spPr>
        <p:txBody>
          <a:bodyPr/>
          <a:lstStyle/>
          <a:p>
            <a:pPr eaLnBrk="1" hangingPunct="1"/>
            <a:r>
              <a:rPr lang="en-US" altLang="en-US"/>
              <a:t>A Typical PC Bus Structure</a:t>
            </a:r>
            <a:endParaRPr lang="en-US" altLang="en-US" sz="3400"/>
          </a:p>
        </p:txBody>
      </p:sp>
      <p:pic>
        <p:nvPicPr>
          <p:cNvPr id="14338" name="Picture 1030">
            <a:extLst>
              <a:ext uri="{FF2B5EF4-FFF2-40B4-BE49-F238E27FC236}">
                <a16:creationId xmlns:a16="http://schemas.microsoft.com/office/drawing/2014/main" id="{E78093E5-80BA-4311-B21C-79608552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395413"/>
            <a:ext cx="1003935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2F33CD-793A-494D-9C10-5B2A6579A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59"/>
    </mc:Choice>
    <mc:Fallback xmlns="">
      <p:transition spd="slow" advTm="165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6F245B6-3FA7-4A5A-93E8-B4078418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I/O Hardware (Cont.)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AC384523-53AF-4754-94A4-901D749B5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/>
              <a:t>I/O instructions control devices</a:t>
            </a:r>
          </a:p>
          <a:p>
            <a:r>
              <a:rPr lang="en-US" altLang="en-US" sz="2400" dirty="0"/>
              <a:t>Device Adapters usually have registers</a:t>
            </a:r>
          </a:p>
          <a:p>
            <a:pPr lvl="1"/>
            <a:r>
              <a:rPr lang="en-US" altLang="en-US" sz="2400" dirty="0"/>
              <a:t>Command/Status Register (sometime separate)</a:t>
            </a:r>
          </a:p>
          <a:p>
            <a:pPr lvl="1"/>
            <a:r>
              <a:rPr lang="en-US" altLang="en-US" sz="2400" dirty="0"/>
              <a:t>Data Register (Data-in / Data-out sometimes separate)</a:t>
            </a:r>
          </a:p>
          <a:p>
            <a:pPr lvl="1"/>
            <a:r>
              <a:rPr lang="en-US" altLang="en-US" sz="2400" dirty="0"/>
              <a:t>Address register</a:t>
            </a:r>
          </a:p>
          <a:p>
            <a:pPr lvl="1"/>
            <a:r>
              <a:rPr lang="en-US" altLang="en-US" sz="2400" dirty="0"/>
              <a:t>Typically 1-4 bytes, or FIFO buffer</a:t>
            </a:r>
          </a:p>
          <a:p>
            <a:r>
              <a:rPr lang="en-US" altLang="en-US" sz="2400" dirty="0"/>
              <a:t>Devices have addresses, used by </a:t>
            </a:r>
          </a:p>
          <a:p>
            <a:pPr lvl="1"/>
            <a:r>
              <a:rPr lang="en-US" altLang="en-US" sz="2400" dirty="0"/>
              <a:t>Direct I/O instructions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Memory-mapped I/O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Device data and command registers mapped to processor address space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Especially for large address spaces (graphics)</a:t>
            </a:r>
          </a:p>
          <a:p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25CA60-7881-48DA-93D0-4184DC6438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51"/>
    </mc:Choice>
    <mc:Fallback xmlns="">
      <p:transition spd="slow" advTm="22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D0831735-BF79-4D8B-97E8-FD3337738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8738" y="369888"/>
            <a:ext cx="11701462" cy="768350"/>
          </a:xfrm>
        </p:spPr>
        <p:txBody>
          <a:bodyPr/>
          <a:lstStyle/>
          <a:p>
            <a:pPr eaLnBrk="1" hangingPunct="1"/>
            <a:r>
              <a:rPr lang="en-US" altLang="en-US" sz="4000"/>
              <a:t>Device I/O Port Locations on PCs (partial)</a:t>
            </a:r>
            <a:endParaRPr lang="en-US" altLang="en-US" sz="3400"/>
          </a:p>
        </p:txBody>
      </p:sp>
      <p:pic>
        <p:nvPicPr>
          <p:cNvPr id="17410" name="Picture 6">
            <a:extLst>
              <a:ext uri="{FF2B5EF4-FFF2-40B4-BE49-F238E27FC236}">
                <a16:creationId xmlns:a16="http://schemas.microsoft.com/office/drawing/2014/main" id="{F11AE329-DEF7-4578-8A46-E7CD6BAB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30400"/>
            <a:ext cx="10296525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C1ED84-5D00-4A95-9E1A-4A986E35D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1"/>
    </mc:Choice>
    <mc:Fallback xmlns="">
      <p:transition spd="slow" advTm="110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D0E267EB-FEC9-42D5-A444-DABDF6854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Polling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2A3BD78-D168-4755-8A96-4677E24CB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2344400" cy="4718050"/>
          </a:xfrm>
        </p:spPr>
        <p:txBody>
          <a:bodyPr/>
          <a:lstStyle/>
          <a:p>
            <a:pPr marL="489833" indent="-489833">
              <a:buFont typeface="Monotype Sorts" charset="2"/>
              <a:buChar char="n"/>
              <a:defRPr/>
            </a:pPr>
            <a:r>
              <a:rPr lang="en-US" dirty="0">
                <a:ea typeface="ＭＳ Ｐゴシック" charset="-128"/>
              </a:rPr>
              <a:t>For each byte of I/O</a:t>
            </a:r>
          </a:p>
          <a:p>
            <a:pPr marL="1142943" lvl="1" indent="-48983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Read busy bit from status register until 0</a:t>
            </a:r>
          </a:p>
          <a:p>
            <a:pPr marL="1142943" lvl="1" indent="-48983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Host sets read or write bit and if write copies data into data-out register</a:t>
            </a:r>
          </a:p>
          <a:p>
            <a:pPr marL="1142943" lvl="1" indent="-48983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Host sets command-ready bit</a:t>
            </a:r>
          </a:p>
          <a:p>
            <a:pPr marL="1142943" lvl="1" indent="-48983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Controller sets busy bit, executes transfer</a:t>
            </a:r>
          </a:p>
          <a:p>
            <a:pPr marL="1142943" lvl="1" indent="-489833">
              <a:buFont typeface="+mj-lt"/>
              <a:buAutoNum type="arabicPeriod"/>
              <a:defRPr/>
            </a:pPr>
            <a:r>
              <a:rPr lang="en-US" dirty="0">
                <a:ea typeface="ＭＳ Ｐゴシック" charset="-128"/>
              </a:rPr>
              <a:t>Controller clears busy bit, error bit, command-ready bit when transfer done</a:t>
            </a:r>
          </a:p>
          <a:p>
            <a:pPr marL="1061304" lvl="1" indent="-408194">
              <a:buFont typeface="Monotype Sorts" charset="2"/>
              <a:buChar char="l"/>
              <a:defRPr/>
            </a:pPr>
            <a:endParaRPr lang="en-US" dirty="0">
              <a:ea typeface="ＭＳ Ｐゴシック" charset="-128"/>
            </a:endParaRPr>
          </a:p>
          <a:p>
            <a:pPr marL="489833" indent="-489833">
              <a:buFont typeface="Monotype Sorts" charset="2"/>
              <a:buChar char="n"/>
              <a:defRPr/>
            </a:pPr>
            <a:r>
              <a:rPr lang="en-US" dirty="0">
                <a:ea typeface="ＭＳ Ｐゴシック" charset="-128"/>
              </a:rPr>
              <a:t>Step 1 is </a:t>
            </a:r>
            <a:r>
              <a:rPr lang="en-US" b="1" dirty="0">
                <a:solidFill>
                  <a:srgbClr val="3366FF"/>
                </a:solidFill>
                <a:ea typeface="ＭＳ Ｐゴシック" charset="-128"/>
              </a:rPr>
              <a:t>busy-wait</a:t>
            </a:r>
            <a:r>
              <a:rPr lang="en-US" b="1" dirty="0">
                <a:ea typeface="ＭＳ Ｐゴシック" charset="-128"/>
              </a:rPr>
              <a:t> </a:t>
            </a:r>
            <a:r>
              <a:rPr lang="en-US" dirty="0">
                <a:ea typeface="ＭＳ Ｐゴシック" charset="-128"/>
              </a:rPr>
              <a:t>cycle to wait for I/O from device</a:t>
            </a:r>
          </a:p>
          <a:p>
            <a:pPr marL="1061304" lvl="1" indent="-408194">
              <a:buFont typeface="Monotype Sorts" charset="2"/>
              <a:buChar char="l"/>
              <a:defRPr/>
            </a:pPr>
            <a:r>
              <a:rPr lang="en-US" dirty="0">
                <a:ea typeface="ＭＳ Ｐゴシック" charset="-128"/>
              </a:rPr>
              <a:t>Reasonable if device is fast</a:t>
            </a:r>
          </a:p>
          <a:p>
            <a:pPr marL="1061304" lvl="1" indent="-408194">
              <a:buFont typeface="Monotype Sorts" charset="2"/>
              <a:buChar char="l"/>
              <a:defRPr/>
            </a:pPr>
            <a:r>
              <a:rPr lang="en-US" dirty="0">
                <a:ea typeface="ＭＳ Ｐゴシック" charset="-128"/>
              </a:rPr>
              <a:t>But inefficient if device slow</a:t>
            </a:r>
          </a:p>
          <a:p>
            <a:pPr marL="1061304" lvl="1" indent="-408194">
              <a:buFont typeface="Monotype Sorts" charset="2"/>
              <a:buChar char="l"/>
              <a:defRPr/>
            </a:pPr>
            <a:r>
              <a:rPr lang="en-US" dirty="0">
                <a:ea typeface="ＭＳ Ｐゴシック" charset="-128"/>
              </a:rPr>
              <a:t>CPU switches to other tasks?</a:t>
            </a:r>
          </a:p>
          <a:p>
            <a:pPr marL="1551137" lvl="2" indent="-326555">
              <a:buFont typeface="Webdings" charset="2"/>
              <a:buChar char="4"/>
              <a:defRPr/>
            </a:pPr>
            <a:r>
              <a:rPr lang="en-US" dirty="0">
                <a:ea typeface="ＭＳ Ｐゴシック" charset="-128"/>
              </a:rPr>
              <a:t>But if miss a cycle data overwritten / lost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ADC082-6D46-41CF-B91E-13CE05E2F3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02"/>
    </mc:Choice>
    <mc:Fallback xmlns="">
      <p:transition spd="slow" advTm="245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006785CC-4932-442C-84D6-2C6FB7164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Interrupts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D9B6061D-ADA2-49F4-A5B9-D2C53CF59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Polling can happen in 3 instruction cycles</a:t>
            </a:r>
          </a:p>
          <a:p>
            <a:pPr lvl="1"/>
            <a:r>
              <a:rPr lang="en-US" altLang="en-US" dirty="0"/>
              <a:t>Read status, logical-and to extract status bit, branch if not zero</a:t>
            </a:r>
          </a:p>
          <a:p>
            <a:pPr lvl="1"/>
            <a:r>
              <a:rPr lang="en-US" altLang="en-US" dirty="0"/>
              <a:t>How to be more efficient if busy for long periods?</a:t>
            </a:r>
          </a:p>
          <a:p>
            <a:r>
              <a:rPr lang="en-US" altLang="en-US" dirty="0"/>
              <a:t>CPU </a:t>
            </a:r>
            <a:r>
              <a:rPr lang="en-US" altLang="en-US" b="1" dirty="0">
                <a:solidFill>
                  <a:srgbClr val="3366FF"/>
                </a:solidFill>
              </a:rPr>
              <a:t>Interrupt-request line</a:t>
            </a:r>
            <a:r>
              <a:rPr lang="en-US" altLang="en-US" dirty="0"/>
              <a:t> triggered by I/O device</a:t>
            </a:r>
          </a:p>
          <a:p>
            <a:pPr lvl="1"/>
            <a:r>
              <a:rPr lang="en-US" altLang="en-US" dirty="0"/>
              <a:t>Checked by processor after each instruction</a:t>
            </a:r>
          </a:p>
          <a:p>
            <a:r>
              <a:rPr lang="en-US" altLang="en-US" b="1" dirty="0">
                <a:solidFill>
                  <a:srgbClr val="3366FF"/>
                </a:solidFill>
              </a:rPr>
              <a:t>Interrupt handler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receives interrupts</a:t>
            </a:r>
          </a:p>
          <a:p>
            <a:pPr lvl="1"/>
            <a:r>
              <a:rPr lang="en-US" altLang="en-US" b="1" dirty="0">
                <a:solidFill>
                  <a:srgbClr val="3366FF"/>
                </a:solidFill>
              </a:rPr>
              <a:t>Maskable</a:t>
            </a:r>
            <a:r>
              <a:rPr lang="en-US" altLang="en-US" dirty="0"/>
              <a:t> to ignore or delay some interrupts</a:t>
            </a:r>
          </a:p>
          <a:p>
            <a:r>
              <a:rPr lang="en-US" altLang="en-US" b="1" dirty="0">
                <a:solidFill>
                  <a:srgbClr val="3366FF"/>
                </a:solidFill>
              </a:rPr>
              <a:t>Interrupt vector </a:t>
            </a:r>
            <a:r>
              <a:rPr lang="en-US" altLang="en-US" dirty="0"/>
              <a:t>to dispatch interrupt to correct handler</a:t>
            </a:r>
          </a:p>
          <a:p>
            <a:pPr lvl="1"/>
            <a:r>
              <a:rPr lang="en-US" altLang="en-US" dirty="0"/>
              <a:t>Context switch at start and end</a:t>
            </a:r>
          </a:p>
          <a:p>
            <a:pPr lvl="1"/>
            <a:r>
              <a:rPr lang="en-US" altLang="en-US" dirty="0"/>
              <a:t>Based on priority</a:t>
            </a:r>
          </a:p>
          <a:p>
            <a:pPr lvl="1"/>
            <a:r>
              <a:rPr lang="en-US" altLang="en-US" dirty="0"/>
              <a:t>Some </a:t>
            </a:r>
            <a:r>
              <a:rPr lang="en-US" altLang="en-US" b="1" dirty="0" err="1">
                <a:solidFill>
                  <a:srgbClr val="3366FF"/>
                </a:solidFill>
              </a:rPr>
              <a:t>nonmaskable</a:t>
            </a:r>
            <a:endParaRPr lang="en-US" altLang="en-US" b="1" dirty="0">
              <a:solidFill>
                <a:srgbClr val="3366FF"/>
              </a:solidFill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Interrupt chaining if more than one device at same interrupt number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CC20F9-6500-4710-BC4F-BB4065796A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21"/>
    </mc:Choice>
    <mc:Fallback xmlns="">
      <p:transition spd="slow" advTm="22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50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2.5|33.1|34.9|37.3|13.3|41.1|5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4.6|2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9.4|3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1.3|15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24.2|17.2|14.6|9.6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68.3|24.6|2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37.6|3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97.1|43.3|36.4|31.8"/>
</p:tagLst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OS8</Template>
  <TotalTime>2396</TotalTime>
  <Words>533</Words>
  <Application>Microsoft Office PowerPoint</Application>
  <PresentationFormat>Custom</PresentationFormat>
  <Paragraphs>93</Paragraphs>
  <Slides>13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Helvetica</vt:lpstr>
      <vt:lpstr>Monotype Sorts</vt:lpstr>
      <vt:lpstr>Times New Roman</vt:lpstr>
      <vt:lpstr>Verdana</vt:lpstr>
      <vt:lpstr>Webdings</vt:lpstr>
      <vt:lpstr>os-8</vt:lpstr>
      <vt:lpstr>Chapter 13:  I/O Systems</vt:lpstr>
      <vt:lpstr>Overview</vt:lpstr>
      <vt:lpstr>I/O Hardware</vt:lpstr>
      <vt:lpstr>I/O Hardware</vt:lpstr>
      <vt:lpstr>A Typical PC Bus Structure</vt:lpstr>
      <vt:lpstr>I/O Hardware (Cont.)</vt:lpstr>
      <vt:lpstr>Device I/O Port Locations on PCs (partial)</vt:lpstr>
      <vt:lpstr>Polling</vt:lpstr>
      <vt:lpstr>Interrupts</vt:lpstr>
      <vt:lpstr>Interrupt-Driven I/O Cycle</vt:lpstr>
      <vt:lpstr>Intel Pentium Processor Event-Vector Table</vt:lpstr>
      <vt:lpstr>Interrupts (Cont.)</vt:lpstr>
      <vt:lpstr>End of Part1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Marilyn Turnamian</dc:creator>
  <cp:lastModifiedBy>ROSE, JOHN</cp:lastModifiedBy>
  <cp:revision>174</cp:revision>
  <cp:lastPrinted>2011-04-21T18:25:03Z</cp:lastPrinted>
  <dcterms:created xsi:type="dcterms:W3CDTF">2011-04-21T16:06:42Z</dcterms:created>
  <dcterms:modified xsi:type="dcterms:W3CDTF">2020-04-15T17:36:34Z</dcterms:modified>
</cp:coreProperties>
</file>