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ink/inkAction1.xml" ContentType="application/vnd.ms-office.inkAction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4-13T13:47:39.57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35431">
    <iact:property name="dataType"/>
    <iact:actionData xml:id="d0">
      <inkml:trace xmlns:inkml="http://www.w3.org/2003/InkML" xml:id="stk0" contextRef="#ctx0" brushRef="#br0">10857 9253 0,'23'0'33,"1"0"-31,-1 0 32,1 0-33,0 0 26,-1 0 2,1 0 7,-1 24-34,1 0-2,23-24 29,0 23-28,71 48 25,-70-71-25,22 24 14,-46-24-13,23 23 13,24 1-14,71-1 28,46-23-28,-22 0 27,-1-23-27,-94 23 36,-24 0-36,0 0 26,-23 0-13,-1 0-12,48-24 36,47 1-37,-94 23 0,-1-24 23,24 0-22,24 24 37,47-47-37,0 0 36,142 0-36,-142 23 25,-71 1-26,-23 23 34,23 0-33,24 0 68,70-24-69,-70 24 23,0 0-23,-48 0 38,1 0-37,23 0 120,48 0-120,-25 24 33,48-1-33,-94-23 94,0 0 126</inkml:trace>
    </iact:actionData>
  </iact:action>
</iact:action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7B344-62FF-4EA8-A907-7C8E3F7956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991DCC-245C-442E-BEF7-334A2FDC1E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496B4C-16FC-4410-92EB-B9DE0F578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29AFF-4811-47C2-8C5F-269B39B4908F}" type="datetimeFigureOut">
              <a:rPr lang="en-US" smtClean="0"/>
              <a:t>4/13/2020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EE113B-7DF7-470B-9F14-12B8C06C7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759F70-CB68-45D3-85B1-829470BAA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F4B33-8E1B-4F7C-90EE-276B4D834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359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11D6B-2AA3-43D4-A6DB-A32A6CCD8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C7AFC2-F16E-46BA-A696-5FD1E89CC1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0C8684-784E-41AC-9580-CB960F30E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29AFF-4811-47C2-8C5F-269B39B4908F}" type="datetimeFigureOut">
              <a:rPr lang="en-US" smtClean="0"/>
              <a:t>4/13/2020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04BAF1-BA83-4604-A1ED-89D5DE55D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89CE81-4A0F-49E2-9465-04B732D28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F4B33-8E1B-4F7C-90EE-276B4D834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1131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1326588-C658-4EBF-8127-930DD3393F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410333-0BDD-4EFD-B5C8-2623EC2516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D10212-05A0-43DE-A8F8-E4F737CB6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29AFF-4811-47C2-8C5F-269B39B4908F}" type="datetimeFigureOut">
              <a:rPr lang="en-US" smtClean="0"/>
              <a:t>4/13/2020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08CDB6-591B-4B81-9886-85AD1664E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98B336-0530-4611-BB9C-E7D755716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F4B33-8E1B-4F7C-90EE-276B4D834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265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59A85-34BF-4CC5-B607-0A7BC1700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515719-5DF5-48F8-81D9-37BB542F1F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41928A-A39D-411E-A877-ECB3CC949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29AFF-4811-47C2-8C5F-269B39B4908F}" type="datetimeFigureOut">
              <a:rPr lang="en-US" smtClean="0"/>
              <a:t>4/13/2020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DFA5DD-D0A8-4AA0-AA40-3B315EC22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EA641-40D6-4640-B763-4DCEEFBF1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F4B33-8E1B-4F7C-90EE-276B4D834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647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2F171-D3A3-4F22-858B-655027ACE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EB00B1-012C-4010-B5C8-C17E6A4EF2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A5998E-AEAE-4D37-89FE-569B02DE3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29AFF-4811-47C2-8C5F-269B39B4908F}" type="datetimeFigureOut">
              <a:rPr lang="en-US" smtClean="0"/>
              <a:t>4/13/2020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9DE87F-1B6E-466E-A734-4027F4B82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D7C989-56F0-4D46-B896-762A5A049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F4B33-8E1B-4F7C-90EE-276B4D834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32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56117-B76F-4E9B-9B28-03A172692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2DA472-E9A5-41F5-890B-17F0B2D906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4139D2-3D94-47B8-BD2E-B93A4758D1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4EA061-96A8-408B-BD18-C26D57ECD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29AFF-4811-47C2-8C5F-269B39B4908F}" type="datetimeFigureOut">
              <a:rPr lang="en-US" smtClean="0"/>
              <a:t>4/13/2020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A56560-9354-4AC7-A749-13D940771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1FE757-68B7-4E47-9ECA-971AF92B1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F4B33-8E1B-4F7C-90EE-276B4D834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318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19355-6336-4A09-9299-F9B47BF47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64D7AA-0C54-47CE-9212-2AFE6ECC3E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DE5682-1103-451A-B0CE-3319BDF5DA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433419-D36D-4E61-8ADF-595F774F9D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759EE3-2717-4291-A453-687447068C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0A2773-9750-4C5B-A0A3-B80ED6A99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29AFF-4811-47C2-8C5F-269B39B4908F}" type="datetimeFigureOut">
              <a:rPr lang="en-US" smtClean="0"/>
              <a:t>4/13/2020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3B9838-1A3E-4D8B-A7CB-AC9D27EEB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38E199-8043-43BD-9A3F-1B5601FBD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F4B33-8E1B-4F7C-90EE-276B4D834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5874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707D80-0468-4D00-9E7B-7EA40271C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200BB9-E6A1-4C68-A363-580E6331C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29AFF-4811-47C2-8C5F-269B39B4908F}" type="datetimeFigureOut">
              <a:rPr lang="en-US" smtClean="0"/>
              <a:t>4/13/2020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51FC0C-B3DF-41FE-B076-30C8D177F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D66D0D-B65B-47A1-9EF8-366849000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F4B33-8E1B-4F7C-90EE-276B4D834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878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5536AA-250B-488F-94A2-5C9E996D3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29AFF-4811-47C2-8C5F-269B39B4908F}" type="datetimeFigureOut">
              <a:rPr lang="en-US" smtClean="0"/>
              <a:t>4/13/2020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C34E1A-32E8-4ABC-9F73-A7493C7C1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CED63B-881F-4D4D-905F-7D98C279E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F4B33-8E1B-4F7C-90EE-276B4D834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994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BCAD8-4B23-46B8-BDB3-A94B31BFD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B1DE8-0021-4CC2-9BCA-EEEDF77E94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2ED33B-8354-4956-87F7-3A87E30839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2E4F8-92F8-4762-8087-1A43DC6FE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29AFF-4811-47C2-8C5F-269B39B4908F}" type="datetimeFigureOut">
              <a:rPr lang="en-US" smtClean="0"/>
              <a:t>4/13/2020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4A3C67-9CD7-4883-8165-C0C4E4390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A5D97A-017A-42A1-A12E-D86D6E66E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F4B33-8E1B-4F7C-90EE-276B4D834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440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57006-0EEE-4091-B076-63FA38AE1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F8A87D-B9EB-428B-BE7A-7DB75B82BF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B3F914-C70F-4070-B699-E822B5FE2D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B18D77-B405-41F0-83D6-BB1AA57D1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29AFF-4811-47C2-8C5F-269B39B4908F}" type="datetimeFigureOut">
              <a:rPr lang="en-US" smtClean="0"/>
              <a:t>4/13/2020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AFC077-BA5E-4F39-B714-842C1E8C4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C325D6-49D6-41CE-9BC4-D331DF5E1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F4B33-8E1B-4F7C-90EE-276B4D834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374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61760B-7F64-42D9-ADCA-C0D694274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BC7794-5E55-489E-8058-6BD0670CE5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1BFA58-7E62-467A-ACBA-7D19E5AE2E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829AFF-4811-47C2-8C5F-269B39B4908F}" type="datetimeFigureOut">
              <a:rPr lang="en-US" smtClean="0"/>
              <a:t>4/13/2020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F737AA-CB68-474B-8E60-53AB0A6448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C18E00-1A90-409D-963A-A7E70B709B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0F4B33-8E1B-4F7C-90EE-276B4D834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332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1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microsoft.com/office/2011/relationships/inkAction" Target="../ink/inkAction1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5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FA013-56A2-462E-9206-FA5D52D12D3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DEVICES: Disk Scheduling</a:t>
            </a:r>
            <a:br>
              <a:rPr lang="en-US" dirty="0"/>
            </a:br>
            <a:r>
              <a:rPr lang="en-US" sz="4000" dirty="0"/>
              <a:t>OSP Project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EE08A3-43E3-4271-9B0B-EAC5BD964D3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CSCE 311</a:t>
            </a:r>
          </a:p>
          <a:p>
            <a:r>
              <a:rPr lang="en-US" dirty="0"/>
              <a:t>Spring 2020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0EE0693-BE76-4F96-8A52-5D2E37A129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175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619"/>
    </mc:Choice>
    <mc:Fallback>
      <p:transition spd="slow" advTm="176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AA004-022F-4219-9173-B3F9C1FF8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Devices: Disk Scheduling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4CED5E-8964-4524-B3F4-A394172554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b="1" dirty="0"/>
              <a:t>Project: </a:t>
            </a:r>
            <a:r>
              <a:rPr lang="fr-FR" b="1" dirty="0" err="1"/>
              <a:t>Implement</a:t>
            </a:r>
            <a:r>
              <a:rPr lang="fr-FR" b="1" dirty="0"/>
              <a:t> Disk </a:t>
            </a:r>
            <a:r>
              <a:rPr lang="fr-FR" b="1" dirty="0" err="1"/>
              <a:t>SubSystem</a:t>
            </a:r>
            <a:r>
              <a:rPr lang="fr-FR" b="1" dirty="0"/>
              <a:t> </a:t>
            </a:r>
          </a:p>
          <a:p>
            <a:pPr marL="457200" lvl="1" indent="0">
              <a:buNone/>
            </a:pPr>
            <a:r>
              <a:rPr lang="fr-FR" dirty="0" err="1"/>
              <a:t>Devices</a:t>
            </a:r>
            <a:r>
              <a:rPr lang="fr-FR" dirty="0"/>
              <a:t>/IORB.java</a:t>
            </a:r>
            <a:endParaRPr lang="en-US" dirty="0"/>
          </a:p>
          <a:p>
            <a:pPr marL="457200" lvl="1" indent="0">
              <a:buNone/>
            </a:pPr>
            <a:r>
              <a:rPr lang="fr-FR" dirty="0" err="1"/>
              <a:t>Devices</a:t>
            </a:r>
            <a:r>
              <a:rPr lang="fr-FR" dirty="0"/>
              <a:t>/Device.java</a:t>
            </a:r>
            <a:endParaRPr lang="en-US" dirty="0"/>
          </a:p>
          <a:p>
            <a:pPr marL="457200" lvl="1" indent="0">
              <a:buNone/>
            </a:pPr>
            <a:r>
              <a:rPr lang="fr-FR" dirty="0" err="1"/>
              <a:t>Devices</a:t>
            </a:r>
            <a:r>
              <a:rPr lang="fr-FR" dirty="0"/>
              <a:t>/DiskInterruptHandler.java</a:t>
            </a:r>
            <a:endParaRPr lang="en-US" dirty="0"/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1BE295A-1524-4129-BB74-D50744720B1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6326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511"/>
    </mc:Choice>
    <mc:Fallback>
      <p:transition spd="slow" advTm="205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AA004-022F-4219-9173-B3F9C1FF8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IORB.java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4CED5E-8964-4524-B3F4-A394172554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IORB Class</a:t>
            </a:r>
          </a:p>
          <a:p>
            <a:pPr marL="457200" lvl="1" indent="0">
              <a:buNone/>
            </a:pPr>
            <a:r>
              <a:rPr lang="en-US" dirty="0"/>
              <a:t>Only one method: constructor method</a:t>
            </a:r>
          </a:p>
          <a:p>
            <a:pPr marL="457200" lvl="1" indent="0">
              <a:buNone/>
            </a:pPr>
            <a:r>
              <a:rPr lang="en-US" dirty="0"/>
              <a:t>One line of code: call to super()</a:t>
            </a:r>
          </a:p>
          <a:p>
            <a:pPr marL="457200" lvl="1" indent="0">
              <a:buNone/>
            </a:pPr>
            <a:r>
              <a:rPr lang="en-US" dirty="0"/>
              <a:t>Use same 6 formal arguments as IORB()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EE24BAD-F072-464B-9205-60A0F542612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06680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419"/>
    </mc:Choice>
    <mc:Fallback>
      <p:transition spd="slow" advTm="344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AA004-022F-4219-9173-B3F9C1FF8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Device.java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4CED5E-8964-4524-B3F4-A394172554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Device Class</a:t>
            </a:r>
          </a:p>
          <a:p>
            <a:pPr marL="457200" lvl="1" indent="0">
              <a:buNone/>
            </a:pPr>
            <a:r>
              <a:rPr lang="en-US" b="1" dirty="0"/>
              <a:t>Device() – </a:t>
            </a:r>
            <a:r>
              <a:rPr lang="en-US" dirty="0"/>
              <a:t>class constructor method</a:t>
            </a:r>
          </a:p>
          <a:p>
            <a:pPr marL="457200" lvl="1" indent="0">
              <a:buNone/>
            </a:pPr>
            <a:r>
              <a:rPr lang="en-US" dirty="0"/>
              <a:t>	Creates </a:t>
            </a:r>
            <a:r>
              <a:rPr lang="en-US" dirty="0" err="1"/>
              <a:t>iorbQueue</a:t>
            </a:r>
            <a:endParaRPr lang="en-US" dirty="0"/>
          </a:p>
          <a:p>
            <a:pPr marL="914400" lvl="2" indent="0">
              <a:buNone/>
            </a:pPr>
            <a:r>
              <a:rPr lang="en-US" dirty="0"/>
              <a:t>DO NOT REDECLARE </a:t>
            </a:r>
            <a:r>
              <a:rPr lang="en-US" dirty="0" err="1"/>
              <a:t>iorbQueue</a:t>
            </a:r>
            <a:r>
              <a:rPr lang="en-US" dirty="0"/>
              <a:t> variable</a:t>
            </a:r>
          </a:p>
          <a:p>
            <a:pPr marL="914400" lvl="2" indent="0">
              <a:buNone/>
            </a:pPr>
            <a:r>
              <a:rPr lang="en-US" dirty="0"/>
              <a:t>DO assign it an instance of </a:t>
            </a:r>
            <a:r>
              <a:rPr lang="en-US" dirty="0" err="1"/>
              <a:t>GenericList</a:t>
            </a:r>
            <a:r>
              <a:rPr lang="en-US" dirty="0"/>
              <a:t> (see instructions)</a:t>
            </a:r>
          </a:p>
          <a:p>
            <a:pPr marL="457200" lvl="1" indent="0">
              <a:buNone/>
            </a:pPr>
            <a:r>
              <a:rPr lang="en-US" b="1" dirty="0" err="1"/>
              <a:t>init</a:t>
            </a:r>
            <a:r>
              <a:rPr lang="en-US" b="1" dirty="0"/>
              <a:t>() – </a:t>
            </a:r>
            <a:r>
              <a:rPr lang="en-US" dirty="0"/>
              <a:t>Standard </a:t>
            </a:r>
            <a:r>
              <a:rPr lang="en-US" dirty="0" err="1"/>
              <a:t>init</a:t>
            </a:r>
            <a:r>
              <a:rPr lang="en-US" dirty="0"/>
              <a:t> method called once at beginning of simulation</a:t>
            </a:r>
          </a:p>
          <a:p>
            <a:pPr marL="457200" lvl="1" indent="0">
              <a:buNone/>
            </a:pPr>
            <a:r>
              <a:rPr lang="en-US" b="1" dirty="0" err="1"/>
              <a:t>do_enqueue</a:t>
            </a:r>
            <a:r>
              <a:rPr lang="en-US" b="1" dirty="0"/>
              <a:t>() –</a:t>
            </a:r>
            <a:r>
              <a:rPr lang="en-US" dirty="0"/>
              <a:t> adds an IORB to the device queue</a:t>
            </a:r>
          </a:p>
          <a:p>
            <a:pPr marL="914400" lvl="2" indent="0">
              <a:buNone/>
            </a:pPr>
            <a:r>
              <a:rPr lang="en-US" dirty="0"/>
              <a:t>Multiple steps involved before adding IORB to queue</a:t>
            </a:r>
          </a:p>
          <a:p>
            <a:pPr marL="914400" lvl="2" indent="0">
              <a:buNone/>
            </a:pPr>
            <a:r>
              <a:rPr lang="en-US" dirty="0"/>
              <a:t>Carefully follow </a:t>
            </a:r>
            <a:r>
              <a:rPr lang="en-US" b="1" i="1" dirty="0"/>
              <a:t>all</a:t>
            </a:r>
            <a:r>
              <a:rPr lang="en-US" dirty="0"/>
              <a:t> steps in project description</a:t>
            </a:r>
          </a:p>
          <a:p>
            <a:pPr marL="457200" lvl="1" indent="0">
              <a:buNone/>
            </a:pPr>
            <a:r>
              <a:rPr lang="en-US" b="1" dirty="0" err="1"/>
              <a:t>do_dequeue</a:t>
            </a:r>
            <a:r>
              <a:rPr lang="en-US" b="1" dirty="0"/>
              <a:t>()– </a:t>
            </a:r>
            <a:r>
              <a:rPr lang="en-US" dirty="0"/>
              <a:t>If not empty returns the IORB</a:t>
            </a:r>
          </a:p>
          <a:p>
            <a:pPr marL="457200" lvl="1" indent="0">
              <a:buNone/>
            </a:pPr>
            <a:r>
              <a:rPr lang="en-US" b="1" dirty="0" err="1"/>
              <a:t>do_cancelPendingIO</a:t>
            </a:r>
            <a:r>
              <a:rPr lang="en-US" b="1" dirty="0"/>
              <a:t>()–</a:t>
            </a:r>
            <a:r>
              <a:rPr lang="en-US" dirty="0"/>
              <a:t> Remove IORBs belong to the specified </a:t>
            </a:r>
            <a:r>
              <a:rPr lang="en-US" dirty="0" err="1"/>
              <a:t>ThreadCB</a:t>
            </a:r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85CB258-1B31-481C-808E-2FB9A8E509F1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908520" y="3297240"/>
              <a:ext cx="1232280" cy="1191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85CB258-1B31-481C-808E-2FB9A8E509F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899160" y="3287880"/>
                <a:ext cx="1251000" cy="13788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65222AB-6E48-4616-B14D-EC6A10F6058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3878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9316"/>
    </mc:Choice>
    <mc:Fallback>
      <p:transition spd="slow" advTm="1893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4422A-C153-41AC-8173-531C2E0A6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DiskInterruptHandler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97F834-3A08-4759-A512-ED0E6C3D15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err="1"/>
              <a:t>DiskInterruptHandler</a:t>
            </a:r>
            <a:endParaRPr lang="en-US" b="1" dirty="0"/>
          </a:p>
          <a:p>
            <a:pPr marL="457200" lvl="1" indent="0">
              <a:buNone/>
            </a:pPr>
            <a:r>
              <a:rPr lang="en-US" dirty="0"/>
              <a:t>Method called whenever an IORB generates an interrupt</a:t>
            </a:r>
          </a:p>
          <a:p>
            <a:pPr marL="457200" lvl="1" indent="0">
              <a:buNone/>
            </a:pPr>
            <a:r>
              <a:rPr lang="en-US" dirty="0"/>
              <a:t>Query the </a:t>
            </a:r>
            <a:r>
              <a:rPr lang="en-US" dirty="0" err="1"/>
              <a:t>InterruptVector</a:t>
            </a:r>
            <a:r>
              <a:rPr lang="en-US" dirty="0"/>
              <a:t> to get information about the interrupt</a:t>
            </a:r>
          </a:p>
          <a:p>
            <a:pPr marL="914400" lvl="2" indent="0">
              <a:buNone/>
            </a:pPr>
            <a:r>
              <a:rPr lang="en-US" dirty="0"/>
              <a:t>IORB	</a:t>
            </a:r>
          </a:p>
          <a:p>
            <a:pPr marL="914400" lvl="2" indent="0">
              <a:buNone/>
            </a:pPr>
            <a:r>
              <a:rPr lang="en-US" dirty="0" err="1"/>
              <a:t>ThreadCB</a:t>
            </a:r>
            <a:endParaRPr lang="en-US" dirty="0"/>
          </a:p>
          <a:p>
            <a:pPr marL="457200" lvl="1" indent="0">
              <a:buNone/>
            </a:pPr>
            <a:r>
              <a:rPr lang="en-US" dirty="0"/>
              <a:t>Query the IORB</a:t>
            </a:r>
          </a:p>
          <a:p>
            <a:pPr marL="914400" lvl="2" indent="0">
              <a:buNone/>
            </a:pPr>
            <a:r>
              <a:rPr lang="en-US" dirty="0"/>
              <a:t>Page to get the Frame</a:t>
            </a:r>
          </a:p>
          <a:p>
            <a:pPr marL="914400" lvl="2" indent="0">
              <a:buNone/>
            </a:pPr>
            <a:r>
              <a:rPr lang="en-US" dirty="0"/>
              <a:t>File handle</a:t>
            </a:r>
          </a:p>
          <a:p>
            <a:pPr marL="457200" lvl="1" indent="0">
              <a:buNone/>
            </a:pPr>
            <a:r>
              <a:rPr lang="en-US" dirty="0"/>
              <a:t>Is Thread still alive?</a:t>
            </a:r>
          </a:p>
          <a:p>
            <a:pPr marL="457200" lvl="1" indent="0">
              <a:buNone/>
            </a:pPr>
            <a:r>
              <a:rPr lang="en-US" dirty="0"/>
              <a:t>Set Reference Bit? (regular I/O or swap I/O?)</a:t>
            </a:r>
          </a:p>
          <a:p>
            <a:pPr marL="457200" lvl="1" indent="0">
              <a:buNone/>
            </a:pPr>
            <a:r>
              <a:rPr lang="en-US" dirty="0"/>
              <a:t>Set/Clear Dirty Bit? (regular I/O or swap I/O?)</a:t>
            </a:r>
          </a:p>
          <a:p>
            <a:pPr marL="457200" lvl="1" indent="0">
              <a:buNone/>
            </a:pPr>
            <a:r>
              <a:rPr lang="en-US" b="1" i="1" dirty="0"/>
              <a:t>Follow all steps religiously!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C6F7D27-622F-43D3-AD1B-84EA6B582AD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6658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8480"/>
    </mc:Choice>
    <mc:Fallback>
      <p:transition spd="slow" advTm="1684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53480-B379-406D-9766-359819C0C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EAC73B-0FB2-4D57-B2AE-078B0FA134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Follow all instructions</a:t>
            </a:r>
          </a:p>
          <a:p>
            <a:pPr marL="0" indent="0">
              <a:buNone/>
            </a:pPr>
            <a:r>
              <a:rPr lang="en-US" dirty="0"/>
              <a:t>Indentation in project description is NOT coincidental. Ex:</a:t>
            </a:r>
          </a:p>
          <a:p>
            <a:pPr marL="914400" lvl="1" indent="-457200">
              <a:buFont typeface="+mj-lt"/>
              <a:buAutoNum type="alphaLcParenR" startAt="8"/>
            </a:pPr>
            <a:r>
              <a:rPr lang="en-US" dirty="0"/>
              <a:t>Unlock the page.</a:t>
            </a:r>
            <a:endParaRPr lang="en-US" sz="1600" dirty="0"/>
          </a:p>
          <a:p>
            <a:pPr marL="914400" lvl="1" indent="-457200">
              <a:buFont typeface="+mj-lt"/>
              <a:buAutoNum type="alphaLcParenR" startAt="8"/>
            </a:pPr>
            <a:r>
              <a:rPr lang="en-US" dirty="0"/>
              <a:t>Continuing from step 5 on page 115 of the OSP2 manual: check if the thread associated with the IORB is still alive. </a:t>
            </a:r>
            <a:endParaRPr lang="en-US" sz="1600" dirty="0"/>
          </a:p>
          <a:p>
            <a:pPr marL="1428750" lvl="2" indent="-514350">
              <a:buFont typeface="+mj-lt"/>
              <a:buAutoNum type="romanLcPeriod"/>
            </a:pPr>
            <a:r>
              <a:rPr lang="en-US" dirty="0"/>
              <a:t>If the thread is not dead AND the frame is null then return. </a:t>
            </a:r>
            <a:endParaRPr lang="en-US" sz="1400" dirty="0"/>
          </a:p>
          <a:p>
            <a:pPr marL="1428750" lvl="2" indent="-514350">
              <a:buFont typeface="+mj-lt"/>
              <a:buAutoNum type="romanLcPeriod"/>
            </a:pPr>
            <a:r>
              <a:rPr lang="en-US" b="1" dirty="0"/>
              <a:t>(Set frame reference bit?) </a:t>
            </a:r>
            <a:r>
              <a:rPr lang="en-US" dirty="0"/>
              <a:t>If the thread is alive </a:t>
            </a:r>
            <a:r>
              <a:rPr lang="en-US" b="1" dirty="0"/>
              <a:t>and</a:t>
            </a:r>
            <a:r>
              <a:rPr lang="en-US" dirty="0"/>
              <a:t> the I/O is not a swap-in/swap-out you will need to set the reference bit of the frame associated with the IORB page.</a:t>
            </a:r>
            <a:endParaRPr lang="en-US" sz="1400" dirty="0"/>
          </a:p>
          <a:p>
            <a:pPr marL="1714500" lvl="3" indent="-342900">
              <a:buFont typeface="+mj-lt"/>
              <a:buAutoNum type="arabicPeriod"/>
            </a:pPr>
            <a:r>
              <a:rPr lang="en-US" dirty="0"/>
              <a:t> You can check if it is a swap I/O by checking if the IORB device ID is the </a:t>
            </a:r>
            <a:r>
              <a:rPr lang="en-US" dirty="0" err="1"/>
              <a:t>SwapDeviceID</a:t>
            </a:r>
            <a:r>
              <a:rPr lang="en-US" dirty="0"/>
              <a:t>.</a:t>
            </a:r>
            <a:endParaRPr lang="en-US" sz="1200" dirty="0"/>
          </a:p>
          <a:p>
            <a:pPr marL="1714500" lvl="3" indent="-342900">
              <a:buFont typeface="+mj-lt"/>
              <a:buAutoNum type="arabicPeriod"/>
            </a:pPr>
            <a:r>
              <a:rPr lang="en-US" dirty="0"/>
              <a:t>You can set the frame reference bit using the </a:t>
            </a:r>
            <a:r>
              <a:rPr lang="en-US" dirty="0" err="1"/>
              <a:t>FrameTableEntry</a:t>
            </a:r>
            <a:r>
              <a:rPr lang="en-US" dirty="0"/>
              <a:t> method </a:t>
            </a:r>
            <a:r>
              <a:rPr lang="en-US" dirty="0" err="1"/>
              <a:t>setReferenced</a:t>
            </a:r>
            <a:r>
              <a:rPr lang="en-US" dirty="0"/>
              <a:t>(true). </a:t>
            </a:r>
            <a:endParaRPr lang="en-US" sz="1200" dirty="0"/>
          </a:p>
          <a:p>
            <a:pPr marL="1428750" lvl="2" indent="-514350">
              <a:buFont typeface="+mj-lt"/>
              <a:buAutoNum type="romanLcPeriod"/>
            </a:pPr>
            <a:r>
              <a:rPr lang="en-US" b="1" dirty="0"/>
              <a:t>(Set frame dirty bit?)</a:t>
            </a:r>
            <a:r>
              <a:rPr lang="en-US" dirty="0"/>
              <a:t> If the I/O is ……………….</a:t>
            </a:r>
          </a:p>
          <a:p>
            <a:pPr marL="1428750" lvl="2" indent="-514350">
              <a:buFont typeface="+mj-lt"/>
              <a:buAutoNum type="romanLcPeriod"/>
            </a:pPr>
            <a:r>
              <a:rPr lang="en-US" b="1" dirty="0"/>
              <a:t>(Clear frame dirty bit?)</a:t>
            </a:r>
            <a:r>
              <a:rPr lang="en-US" dirty="0"/>
              <a:t> If it is ………</a:t>
            </a:r>
          </a:p>
          <a:p>
            <a:pPr marL="971550" lvl="1" indent="-514350">
              <a:buFont typeface="+mj-lt"/>
              <a:buAutoNum type="alphaLcParenR" startAt="8"/>
            </a:pPr>
            <a:r>
              <a:rPr lang="en-US" dirty="0"/>
              <a:t>Continuing with step 7 on page 115: If ……</a:t>
            </a: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DD8953DB-075E-487B-8280-A5162E6193D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7661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8687"/>
    </mc:Choice>
    <mc:Fallback>
      <p:transition spd="slow" advTm="2086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A28A9-0853-4014-ADB4-C6D1D1C27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Formal Office Hours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90DE23-61E2-4F76-8EF6-8B0784E8C7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Tuesday 3:30pm-5pm</a:t>
            </a:r>
          </a:p>
          <a:p>
            <a:pPr marL="0" indent="0">
              <a:buNone/>
            </a:pPr>
            <a:r>
              <a:rPr lang="en-US" dirty="0"/>
              <a:t>Wednesday 3:30pm-5pm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2FE10C4-5A9F-49D5-B800-1E0E63511B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656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712"/>
    </mc:Choice>
    <mc:Fallback>
      <p:transition spd="slow" advTm="677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9.1|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5.8|5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4|62|36|26.2|16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7|6.6|34.2|33.7|32.3|27.3|8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8|16.9|5.3|28.2|14.8|16.8|22.3|19.2|10.2|8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400</Words>
  <Application>Microsoft Office PowerPoint</Application>
  <PresentationFormat>Widescreen</PresentationFormat>
  <Paragraphs>53</Paragraphs>
  <Slides>7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DEVICES: Disk Scheduling OSP Project</vt:lpstr>
      <vt:lpstr>Devices: Disk Scheduling</vt:lpstr>
      <vt:lpstr>IORB.java</vt:lpstr>
      <vt:lpstr>Device.java</vt:lpstr>
      <vt:lpstr>DiskInterruptHandler</vt:lpstr>
      <vt:lpstr>Advice</vt:lpstr>
      <vt:lpstr>Formal Office Hours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ROSE, JOHN</dc:creator>
  <cp:lastModifiedBy>ROSE, JOHN</cp:lastModifiedBy>
  <cp:revision>13</cp:revision>
  <dcterms:created xsi:type="dcterms:W3CDTF">2020-04-13T12:56:28Z</dcterms:created>
  <dcterms:modified xsi:type="dcterms:W3CDTF">2020-04-13T14:24:51Z</dcterms:modified>
</cp:coreProperties>
</file>