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6" r:id="rId19"/>
    <p:sldId id="277" r:id="rId20"/>
    <p:sldId id="278" r:id="rId21"/>
    <p:sldId id="279" r:id="rId22"/>
    <p:sldId id="282" r:id="rId23"/>
    <p:sldId id="274" r:id="rId24"/>
    <p:sldId id="280" r:id="rId25"/>
    <p:sldId id="281" r:id="rId26"/>
    <p:sldId id="28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A64C21-F3C5-17EE-5E4A-493C111F9DC3}" v="3" dt="2019-01-31T15:10:26.4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64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18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5646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55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7160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789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15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89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5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0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92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2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811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3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00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74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29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Probabilistic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41383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Adapted from </a:t>
            </a:r>
          </a:p>
          <a:p>
            <a:r>
              <a:rPr lang="en-US" dirty="0"/>
              <a:t>Rina </a:t>
            </a:r>
            <a:r>
              <a:rPr lang="en-US" dirty="0" err="1"/>
              <a:t>Dechter</a:t>
            </a:r>
            <a:r>
              <a:rPr lang="en-US" dirty="0"/>
              <a:t>. "Probabilistic Networks." Chapter 14 in </a:t>
            </a:r>
            <a:r>
              <a:rPr lang="en-US" i="1" dirty="0"/>
              <a:t>Constraint Processing</a:t>
            </a:r>
            <a:r>
              <a:rPr lang="en-US" dirty="0"/>
              <a:t>. San Francisco: Morgan Kaufmann, 2003.</a:t>
            </a:r>
          </a:p>
          <a:p>
            <a:r>
              <a:rPr lang="en-US" dirty="0"/>
              <a:t>Noah </a:t>
            </a:r>
            <a:r>
              <a:rPr lang="en-US" dirty="0" err="1"/>
              <a:t>Geveke</a:t>
            </a:r>
          </a:p>
        </p:txBody>
      </p:sp>
    </p:spTree>
    <p:extLst>
      <p:ext uri="{BB962C8B-B14F-4D97-AF65-F5344CB8AC3E}">
        <p14:creationId xmlns:p14="http://schemas.microsoft.com/office/powerpoint/2010/main" val="3622625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EC9D7-165C-4B23-B89A-B049794BA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Elim</a:t>
            </a:r>
            <a:r>
              <a:rPr lang="en-US" dirty="0"/>
              <a:t>-Bel Algorithm</a:t>
            </a:r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2C7B723A-1574-4579-A65B-0C4B39F7CA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6580" y="1522818"/>
            <a:ext cx="6197719" cy="445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648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3A827-1C33-42C4-BCC5-308E8458D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en-US" sz="3200"/>
              <a:t>Bucket Diagram</a:t>
            </a:r>
          </a:p>
        </p:txBody>
      </p:sp>
      <p:pic>
        <p:nvPicPr>
          <p:cNvPr id="7" name="Picture 4" descr="A close up of a map&#10;&#10;Description generated with high confidence">
            <a:extLst>
              <a:ext uri="{FF2B5EF4-FFF2-40B4-BE49-F238E27FC236}">
                <a16:creationId xmlns:a16="http://schemas.microsoft.com/office/drawing/2014/main" id="{9FDBE57B-A604-4783-BB24-AB59EB117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674" y="1795295"/>
            <a:ext cx="3720336" cy="3475208"/>
          </a:xfrm>
          <a:prstGeom prst="rect">
            <a:avLst/>
          </a:prstGeom>
        </p:spPr>
      </p:pic>
      <p:pic>
        <p:nvPicPr>
          <p:cNvPr id="11" name="Picture 4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402F09D9-25DE-4FDE-AAD4-6C53BA7005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2384" y="2042039"/>
            <a:ext cx="4109881" cy="3074437"/>
          </a:xfrm>
          <a:prstGeom prst="rect">
            <a:avLst/>
          </a:prstGeom>
        </p:spPr>
      </p:pic>
      <p:pic>
        <p:nvPicPr>
          <p:cNvPr id="4" name="Picture 7">
            <a:extLst>
              <a:ext uri="{FF2B5EF4-FFF2-40B4-BE49-F238E27FC236}">
                <a16:creationId xmlns:a16="http://schemas.microsoft.com/office/drawing/2014/main" id="{50F1F3B8-9785-4243-9170-D9F2F4731E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9835" y="5125295"/>
            <a:ext cx="5417389" cy="40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78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EC835-A90D-4F8B-8720-E34CFBA5D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Elim-MPE</a:t>
            </a:r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3521DBE-6A1D-4235-996B-4E5EF173AA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6580" y="1278223"/>
            <a:ext cx="7304776" cy="515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06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FC8BB-0419-43D1-AE07-FD605C7A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Elim-MPE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316B8-8B0C-4A29-BCFE-E303E439A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/>
              <a:t>Similar to the bucket elimination</a:t>
            </a:r>
          </a:p>
          <a:p>
            <a:r>
              <a:rPr lang="en-US" sz="2400"/>
              <a:t>Requires maximum probability</a:t>
            </a:r>
          </a:p>
          <a:p>
            <a:r>
              <a:rPr lang="en-US" sz="2400"/>
              <a:t>Final step is to transverse through the bucket order</a:t>
            </a:r>
          </a:p>
          <a:p>
            <a:pPr lvl="1"/>
            <a:r>
              <a:rPr lang="en-US" sz="2000"/>
              <a:t>Calculate argmax of current bucket using previously calculated argmax</a:t>
            </a:r>
          </a:p>
        </p:txBody>
      </p:sp>
    </p:spTree>
    <p:extLst>
      <p:ext uri="{BB962C8B-B14F-4D97-AF65-F5344CB8AC3E}">
        <p14:creationId xmlns:p14="http://schemas.microsoft.com/office/powerpoint/2010/main" val="2719923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>
            <a:extLst>
              <a:ext uri="{FF2B5EF4-FFF2-40B4-BE49-F238E27FC236}">
                <a16:creationId xmlns:a16="http://schemas.microsoft.com/office/drawing/2014/main" id="{E13F32AD-7D68-417D-907B-7410B9692E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" r="190" b="11628"/>
          <a:stretch/>
        </p:blipFill>
        <p:spPr>
          <a:xfrm>
            <a:off x="2586955" y="1919893"/>
            <a:ext cx="7526096" cy="10917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B18159-A28E-4346-94D3-BA783457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Adjusted Induced Width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C5236-4C3A-44D7-AF9F-97237A6A2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758241"/>
            <a:ext cx="8915400" cy="126158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Used to calculate the complexity of the Elim-BEL and Elim-MPE algorithms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567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ADD16-07A0-42FE-9B1B-01ADF4785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Complexity</a:t>
            </a:r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47F9D4D8-93C4-4A50-8046-B7FC6281EA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9906" y="1916398"/>
            <a:ext cx="7614428" cy="137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717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25BFE-87F1-46DF-9905-0865732F8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 and Probabilistic Reasoning</a:t>
            </a:r>
          </a:p>
        </p:txBody>
      </p:sp>
      <p:pic>
        <p:nvPicPr>
          <p:cNvPr id="4" name="Picture 4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14658BF8-A5D8-4BC7-B865-F3EC86D300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6671" y="1922508"/>
            <a:ext cx="7879691" cy="422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335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18159-A28E-4346-94D3-BA783457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and Probabilistic Reasoning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C5236-4C3A-44D7-AF9F-97237A6A2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758241"/>
            <a:ext cx="8915400" cy="126158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Traversing the tree from first variable to last in a depth first manner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D76CA74-B538-4904-B559-0004BD92F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551" y="1913965"/>
            <a:ext cx="8034067" cy="150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221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951E2-49B8-46E3-B739-F4CAEC71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Elim-Cond-Bel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2BFB9-CD1B-4306-A697-EE3FA4A21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Let Y be a subset of conditioned variables of the set X</a:t>
            </a:r>
          </a:p>
          <a:p>
            <a:r>
              <a:rPr lang="en-US"/>
              <a:t>Let V = X – Y</a:t>
            </a:r>
            <a:endParaRPr lang="en-US" dirty="0"/>
          </a:p>
          <a:p>
            <a:r>
              <a:rPr lang="en-US"/>
              <a:t>v is an assignment to V</a:t>
            </a:r>
            <a:endParaRPr lang="en-US" dirty="0"/>
          </a:p>
          <a:p>
            <a:r>
              <a:rPr lang="en-US"/>
              <a:t>ý is an assignment to Y</a:t>
            </a:r>
            <a:endParaRPr lang="en-US" dirty="0"/>
          </a:p>
        </p:txBody>
      </p:sp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2349AF3-6ACE-43E1-9B86-038592931C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551" y="4150915"/>
            <a:ext cx="6337539" cy="71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458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1092E-BB07-4D7E-B651-FA346563A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Elim-Cond-Bel</a:t>
            </a:r>
          </a:p>
        </p:txBody>
      </p:sp>
      <p:pic>
        <p:nvPicPr>
          <p:cNvPr id="4" name="Picture 4" descr="A picture containing object, clock, gauge&#10;&#10;Description generated with very high confidence">
            <a:extLst>
              <a:ext uri="{FF2B5EF4-FFF2-40B4-BE49-F238E27FC236}">
                <a16:creationId xmlns:a16="http://schemas.microsoft.com/office/drawing/2014/main" id="{60306292-5E8C-4808-8CCB-B200E90A60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8198" y="2700413"/>
            <a:ext cx="3017088" cy="631166"/>
          </a:xfrm>
          <a:prstGeom prst="rect">
            <a:avLst/>
          </a:prstGeom>
        </p:spPr>
      </p:pic>
      <p:pic>
        <p:nvPicPr>
          <p:cNvPr id="6" name="Picture 6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F5110FA8-DD56-4913-AD1D-4E39A4B77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6336" y="2706089"/>
            <a:ext cx="3633517" cy="62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66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AD0F7-1EFC-4CD8-AC9C-CE61009B6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CF828-B449-4C3B-B39A-570C33E16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Also called belief networks or Bayesian networks</a:t>
            </a:r>
          </a:p>
          <a:p>
            <a:r>
              <a:rPr lang="en-US" sz="2800" dirty="0"/>
              <a:t>Provide a formal way to reason about partial </a:t>
            </a:r>
            <a:r>
              <a:rPr lang="en-US" sz="2800" dirty="0" err="1"/>
              <a:t>beiefs</a:t>
            </a:r>
            <a:r>
              <a:rPr lang="en-US" sz="2800" dirty="0"/>
              <a:t> under conditions of uncertainty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920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18859-FC5C-4619-B536-3756ED651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Elim-Cond-Bel algorithm</a:t>
            </a:r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926377BE-F0DA-401F-9205-EAF334474C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7055" y="1915768"/>
            <a:ext cx="7510732" cy="314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664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62611-C567-4390-844F-CB6984E0A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Complexity of Elim-Cond-Bel</a:t>
            </a:r>
          </a:p>
        </p:txBody>
      </p:sp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BD9D608-DDA0-43BE-B65F-7EF6656364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5143" y="3214403"/>
            <a:ext cx="7667085" cy="99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010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F8719-E43F-4028-BF10-FCBC078A1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Elim-Cond-Bel-Dy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37B881C-59A9-41AF-A7F4-EF97003310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6671" y="1916667"/>
            <a:ext cx="7735917" cy="3665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608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CA1FD-430C-40A9-B8D1-5F6C6E975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Cycle Cutset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1CE02-352E-46ED-8F4C-E8A4AC9EB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Set of vertices that when removed will result in a moral graph with no cycles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5F476C2-972F-4EE4-BC21-79DFF17DCD0F}"/>
              </a:ext>
            </a:extLst>
          </p:cNvPr>
          <p:cNvSpPr/>
          <p:nvPr/>
        </p:nvSpPr>
        <p:spPr>
          <a:xfrm>
            <a:off x="5667555" y="346063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815811A-2573-4946-B500-2FAB45ECCE16}"/>
              </a:ext>
            </a:extLst>
          </p:cNvPr>
          <p:cNvSpPr/>
          <p:nvPr/>
        </p:nvSpPr>
        <p:spPr>
          <a:xfrm>
            <a:off x="4244196" y="463957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7FA187B-F526-4EB4-ACFF-77895710F9E2}"/>
              </a:ext>
            </a:extLst>
          </p:cNvPr>
          <p:cNvSpPr/>
          <p:nvPr/>
        </p:nvSpPr>
        <p:spPr>
          <a:xfrm>
            <a:off x="7047781" y="463957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DB35AFB-CB87-488C-8141-7EC00473A62F}"/>
              </a:ext>
            </a:extLst>
          </p:cNvPr>
          <p:cNvSpPr/>
          <p:nvPr/>
        </p:nvSpPr>
        <p:spPr>
          <a:xfrm>
            <a:off x="5667554" y="567474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6EB905-0B41-4DD4-815B-0D856E1748DA}"/>
              </a:ext>
            </a:extLst>
          </p:cNvPr>
          <p:cNvSpPr/>
          <p:nvPr/>
        </p:nvSpPr>
        <p:spPr>
          <a:xfrm>
            <a:off x="6614664" y="4235210"/>
            <a:ext cx="1791418" cy="1690776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C72594A-BACA-4FD2-9B4D-4A16DB77F16E}"/>
              </a:ext>
            </a:extLst>
          </p:cNvPr>
          <p:cNvCxnSpPr/>
          <p:nvPr/>
        </p:nvCxnSpPr>
        <p:spPr>
          <a:xfrm>
            <a:off x="6400800" y="4021347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FC4D95F-B13A-45B1-B721-DF51BC4EFAB1}"/>
              </a:ext>
            </a:extLst>
          </p:cNvPr>
          <p:cNvCxnSpPr>
            <a:cxnSpLocks/>
          </p:cNvCxnSpPr>
          <p:nvPr/>
        </p:nvCxnSpPr>
        <p:spPr>
          <a:xfrm>
            <a:off x="4876799" y="4984629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63302A2-FACD-441F-9028-BAF50EB37C72}"/>
              </a:ext>
            </a:extLst>
          </p:cNvPr>
          <p:cNvCxnSpPr>
            <a:cxnSpLocks/>
          </p:cNvCxnSpPr>
          <p:nvPr/>
        </p:nvCxnSpPr>
        <p:spPr>
          <a:xfrm flipH="1">
            <a:off x="4928558" y="3920706"/>
            <a:ext cx="1127185" cy="107255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D054E57-6D16-4E6D-A9AA-882C8CFB62F0}"/>
              </a:ext>
            </a:extLst>
          </p:cNvPr>
          <p:cNvCxnSpPr>
            <a:cxnSpLocks/>
          </p:cNvCxnSpPr>
          <p:nvPr/>
        </p:nvCxnSpPr>
        <p:spPr>
          <a:xfrm flipH="1">
            <a:off x="6481313" y="5128403"/>
            <a:ext cx="911524" cy="871268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7B0AFA1-C080-47F7-82E2-B65CB3B66ED1}"/>
              </a:ext>
            </a:extLst>
          </p:cNvPr>
          <p:cNvCxnSpPr>
            <a:cxnSpLocks/>
          </p:cNvCxnSpPr>
          <p:nvPr/>
        </p:nvCxnSpPr>
        <p:spPr>
          <a:xfrm flipH="1">
            <a:off x="5158597" y="5099649"/>
            <a:ext cx="2090466" cy="862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35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CA1FD-430C-40A9-B8D1-5F6C6E975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Cycle Cutset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1CE02-352E-46ED-8F4C-E8A4AC9EB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Set of vertices that when removed will result in a moral graph with no cycles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5F476C2-972F-4EE4-BC21-79DFF17DCD0F}"/>
              </a:ext>
            </a:extLst>
          </p:cNvPr>
          <p:cNvSpPr/>
          <p:nvPr/>
        </p:nvSpPr>
        <p:spPr>
          <a:xfrm>
            <a:off x="5667555" y="346063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815811A-2573-4946-B500-2FAB45ECCE16}"/>
              </a:ext>
            </a:extLst>
          </p:cNvPr>
          <p:cNvSpPr/>
          <p:nvPr/>
        </p:nvSpPr>
        <p:spPr>
          <a:xfrm>
            <a:off x="4244196" y="463957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DB35AFB-CB87-488C-8141-7EC00473A62F}"/>
              </a:ext>
            </a:extLst>
          </p:cNvPr>
          <p:cNvSpPr/>
          <p:nvPr/>
        </p:nvSpPr>
        <p:spPr>
          <a:xfrm>
            <a:off x="5667554" y="567474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FC4D95F-B13A-45B1-B721-DF51BC4EFAB1}"/>
              </a:ext>
            </a:extLst>
          </p:cNvPr>
          <p:cNvCxnSpPr>
            <a:cxnSpLocks/>
          </p:cNvCxnSpPr>
          <p:nvPr/>
        </p:nvCxnSpPr>
        <p:spPr>
          <a:xfrm>
            <a:off x="4876799" y="4984629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63302A2-FACD-441F-9028-BAF50EB37C72}"/>
              </a:ext>
            </a:extLst>
          </p:cNvPr>
          <p:cNvCxnSpPr>
            <a:cxnSpLocks/>
          </p:cNvCxnSpPr>
          <p:nvPr/>
        </p:nvCxnSpPr>
        <p:spPr>
          <a:xfrm flipH="1">
            <a:off x="4928558" y="3920706"/>
            <a:ext cx="1127185" cy="107255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825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DC8B3-E031-48E9-9D11-53E289B81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Cycle Cutset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4B41A-245A-4F03-869E-81D03F5E4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Leads to Adjusted Induced Width of 1</a:t>
            </a:r>
          </a:p>
          <a:p>
            <a:r>
              <a:rPr lang="en-US"/>
              <a:t>Elim-Cond-Bel reduces to cycle-cutset Algorithm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491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01E53-E805-4EEE-91D5-C9B9CAD9B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7FDAC-3737-4E2D-93CD-1620A47A6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/>
              <a:t>Probabilistic networks represent uncertainty</a:t>
            </a:r>
          </a:p>
          <a:p>
            <a:r>
              <a:rPr lang="en-US" sz="2400"/>
              <a:t>Bucket Algorithms can be used to update beliefs and find a most probable explaination</a:t>
            </a:r>
          </a:p>
          <a:p>
            <a:r>
              <a:rPr lang="en-US" sz="2400"/>
              <a:t>Search and other hybrid algorithms can also be used</a:t>
            </a:r>
          </a:p>
        </p:txBody>
      </p:sp>
    </p:spTree>
    <p:extLst>
      <p:ext uri="{BB962C8B-B14F-4D97-AF65-F5344CB8AC3E}">
        <p14:creationId xmlns:p14="http://schemas.microsoft.com/office/powerpoint/2010/main" val="401698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map&#10;&#10;Description generated with high confidence">
            <a:extLst>
              <a:ext uri="{FF2B5EF4-FFF2-40B4-BE49-F238E27FC236}">
                <a16:creationId xmlns:a16="http://schemas.microsoft.com/office/drawing/2014/main" id="{40D233B4-F6DA-4069-A869-9ECF418F6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5495" y="1469213"/>
            <a:ext cx="4612256" cy="43365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70D15C-BF0C-4EE1-91F1-5AB6D7C0A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6CF4A-CA58-49E6-87E3-39D442BD7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 directed </a:t>
            </a:r>
            <a:r>
              <a:rPr lang="en-US" dirty="0" err="1"/>
              <a:t>acyclical</a:t>
            </a:r>
            <a:r>
              <a:rPr lang="en-US" dirty="0"/>
              <a:t> graph (DAG)</a:t>
            </a:r>
          </a:p>
          <a:p>
            <a:pPr lvl="1"/>
            <a:r>
              <a:rPr lang="en-US" dirty="0"/>
              <a:t>Each node represents a random variable</a:t>
            </a:r>
          </a:p>
          <a:p>
            <a:pPr lvl="2"/>
            <a:r>
              <a:rPr lang="en-US" dirty="0"/>
              <a:t>Temperature</a:t>
            </a:r>
          </a:p>
          <a:p>
            <a:pPr lvl="2"/>
            <a:r>
              <a:rPr lang="en-US" dirty="0"/>
              <a:t>Gender</a:t>
            </a:r>
          </a:p>
          <a:p>
            <a:pPr lvl="1"/>
            <a:r>
              <a:rPr lang="en-US" dirty="0"/>
              <a:t>Each edge represents a direct causal influence</a:t>
            </a:r>
          </a:p>
        </p:txBody>
      </p:sp>
    </p:spTree>
    <p:extLst>
      <p:ext uri="{BB962C8B-B14F-4D97-AF65-F5344CB8AC3E}">
        <p14:creationId xmlns:p14="http://schemas.microsoft.com/office/powerpoint/2010/main" val="166976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EF2D6-AF6E-4E69-8ABB-02E140F3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D3D27-FDF6-41E5-A1F6-AA88F60BA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AutoNum type="arabicPeriod"/>
            </a:pPr>
            <a:r>
              <a:rPr lang="en-US" sz="2000" dirty="0"/>
              <a:t>Belief Assessment</a:t>
            </a:r>
          </a:p>
          <a:p>
            <a:pPr lvl="1"/>
            <a:r>
              <a:rPr lang="en-US" sz="1800" dirty="0"/>
              <a:t>Using known information (evidence) compute the posterior probability of each variable not included in the evidence</a:t>
            </a:r>
          </a:p>
          <a:p>
            <a:pPr>
              <a:buAutoNum type="arabicPeriod"/>
            </a:pPr>
            <a:r>
              <a:rPr lang="en-US" sz="2000" dirty="0"/>
              <a:t>Finding the most probable explanation</a:t>
            </a:r>
          </a:p>
          <a:p>
            <a:pPr lvl="1"/>
            <a:r>
              <a:rPr lang="en-US" sz="1800" dirty="0"/>
              <a:t>Given some observed variables find a maximum probability assignment for all unobserved variables</a:t>
            </a:r>
          </a:p>
          <a:p>
            <a:pPr>
              <a:buAutoNum type="arabicPeriod"/>
            </a:pPr>
            <a:r>
              <a:rPr lang="en-US" sz="2000" dirty="0"/>
              <a:t>Finding the maximum a posteriori hypothesis</a:t>
            </a:r>
          </a:p>
          <a:p>
            <a:pPr lvl="1"/>
            <a:r>
              <a:rPr lang="en-US" sz="1800" dirty="0"/>
              <a:t>Given some observed variables find a probability assignment to a subset of the unobserved variables that maximizes their conditional probability</a:t>
            </a:r>
          </a:p>
        </p:txBody>
      </p:sp>
    </p:spTree>
    <p:extLst>
      <p:ext uri="{BB962C8B-B14F-4D97-AF65-F5344CB8AC3E}">
        <p14:creationId xmlns:p14="http://schemas.microsoft.com/office/powerpoint/2010/main" val="1136203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BD636-D703-4AC0-B3D1-44DAB0BF2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FBCC1-9D97-4C90-AB1B-9952A2CFB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These queries become very challenging using multiply connected networks</a:t>
            </a:r>
          </a:p>
          <a:p>
            <a:r>
              <a:rPr lang="en-US" sz="2400" dirty="0"/>
              <a:t>Algorithms have been developed that solve these problems</a:t>
            </a:r>
          </a:p>
          <a:p>
            <a:pPr lvl="1"/>
            <a:r>
              <a:rPr lang="en-US" sz="2000" dirty="0"/>
              <a:t>Join-tree clustering</a:t>
            </a:r>
          </a:p>
          <a:p>
            <a:pPr lvl="1"/>
            <a:r>
              <a:rPr lang="en-US" sz="2000" dirty="0"/>
              <a:t>Cycle-</a:t>
            </a:r>
            <a:r>
              <a:rPr lang="en-US" sz="2000" dirty="0" err="1"/>
              <a:t>cutset</a:t>
            </a:r>
            <a:r>
              <a:rPr lang="en-US" sz="2000" dirty="0"/>
              <a:t> approach</a:t>
            </a:r>
          </a:p>
          <a:p>
            <a:pPr lvl="1"/>
            <a:r>
              <a:rPr lang="en-US" sz="2000" dirty="0"/>
              <a:t>Variable elimination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442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69487-332F-4E77-97EF-355EFDE35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en-US" sz="3200"/>
              <a:t>Variable Elimination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CD632E4-85C1-4962-93E8-51FD8031D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We have evidence that g=1</a:t>
            </a:r>
          </a:p>
          <a:p>
            <a:r>
              <a:rPr lang="en-US" sz="2400" dirty="0">
                <a:solidFill>
                  <a:srgbClr val="000000"/>
                </a:solidFill>
              </a:rPr>
              <a:t>Using this evidence compute P(</a:t>
            </a:r>
            <a:r>
              <a:rPr lang="en-US" sz="2400" dirty="0" err="1">
                <a:solidFill>
                  <a:srgbClr val="000000"/>
                </a:solidFill>
              </a:rPr>
              <a:t>a,g</a:t>
            </a:r>
            <a:r>
              <a:rPr lang="en-US" sz="2400" dirty="0">
                <a:solidFill>
                  <a:srgbClr val="000000"/>
                </a:solidFill>
              </a:rPr>
              <a:t>=1)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9147B0A9-2854-400C-BC60-B977DAE15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916" y="720344"/>
            <a:ext cx="5451627" cy="509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740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2FC43-AD24-409C-BA86-E1D159166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70" y="624110"/>
            <a:ext cx="4038876" cy="1280890"/>
          </a:xfrm>
        </p:spPr>
        <p:txBody>
          <a:bodyPr>
            <a:normAutofit/>
          </a:bodyPr>
          <a:lstStyle/>
          <a:p>
            <a:r>
              <a:rPr lang="en-US" sz="3000"/>
              <a:t>Variable Elimination Derivation</a:t>
            </a:r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C9FD6C41-976F-4AE0-807E-0D7ED5BABB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652" y="4514599"/>
            <a:ext cx="6348862" cy="1300257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8A78CFF2-62ED-4F17-8740-FE728559A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0437" y="3181746"/>
            <a:ext cx="6334484" cy="1291779"/>
          </a:xfrm>
          <a:prstGeom prst="rect">
            <a:avLst/>
          </a:prstGeom>
        </p:spPr>
      </p:pic>
      <p:pic>
        <p:nvPicPr>
          <p:cNvPr id="9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6414D33E-23B3-4305-9FE9-7EDF951CDC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7775" y="1973162"/>
            <a:ext cx="6343024" cy="1170603"/>
          </a:xfrm>
          <a:prstGeom prst="rect">
            <a:avLst/>
          </a:prstGeom>
        </p:spPr>
      </p:pic>
      <p:pic>
        <p:nvPicPr>
          <p:cNvPr id="4" name="Picture 4" descr="A close up of a map&#10;&#10;Description generated with high confidence">
            <a:extLst>
              <a:ext uri="{FF2B5EF4-FFF2-40B4-BE49-F238E27FC236}">
                <a16:creationId xmlns:a16="http://schemas.microsoft.com/office/drawing/2014/main" id="{E3F5467E-F939-4465-A3B6-3D20976DEC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4067" y="2373741"/>
            <a:ext cx="3122495" cy="289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985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2FC43-AD24-409C-BA86-E1D159166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70" y="624110"/>
            <a:ext cx="4038876" cy="1280890"/>
          </a:xfrm>
        </p:spPr>
        <p:txBody>
          <a:bodyPr>
            <a:normAutofit/>
          </a:bodyPr>
          <a:lstStyle/>
          <a:p>
            <a:r>
              <a:rPr lang="en-US" sz="3000"/>
              <a:t>Variable Elimination Derivation</a:t>
            </a:r>
          </a:p>
        </p:txBody>
      </p:sp>
      <p:pic>
        <p:nvPicPr>
          <p:cNvPr id="12" name="Picture 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9FD6C41-976F-4AE0-807E-0D7ED5BABB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407" y="4633852"/>
            <a:ext cx="6348862" cy="1032995"/>
          </a:xfrm>
          <a:prstGeom prst="rect">
            <a:avLst/>
          </a:prstGeom>
        </p:spPr>
      </p:pic>
      <p:pic>
        <p:nvPicPr>
          <p:cNvPr id="6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A78CFF2-62ED-4F17-8740-FE728559A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191" y="3309510"/>
            <a:ext cx="6334484" cy="1007495"/>
          </a:xfrm>
          <a:prstGeom prst="rect">
            <a:avLst/>
          </a:prstGeom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6414D33E-23B3-4305-9FE9-7EDF951CDC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6530" y="1970575"/>
            <a:ext cx="6343024" cy="1147020"/>
          </a:xfrm>
          <a:prstGeom prst="rect">
            <a:avLst/>
          </a:prstGeom>
        </p:spPr>
      </p:pic>
      <p:pic>
        <p:nvPicPr>
          <p:cNvPr id="3" name="Picture 4" descr="A close up of a map&#10;&#10;Description generated with high confidence">
            <a:extLst>
              <a:ext uri="{FF2B5EF4-FFF2-40B4-BE49-F238E27FC236}">
                <a16:creationId xmlns:a16="http://schemas.microsoft.com/office/drawing/2014/main" id="{5BCB6CC4-884D-40A3-9D93-AE161EFF46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2822" y="2359363"/>
            <a:ext cx="3122495" cy="289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918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2FC43-AD24-409C-BA86-E1D159166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70" y="624110"/>
            <a:ext cx="4038876" cy="1280890"/>
          </a:xfrm>
        </p:spPr>
        <p:txBody>
          <a:bodyPr>
            <a:normAutofit/>
          </a:bodyPr>
          <a:lstStyle/>
          <a:p>
            <a:r>
              <a:rPr lang="en-US" sz="3000"/>
              <a:t>Variable Elimination Derivation</a:t>
            </a:r>
          </a:p>
        </p:txBody>
      </p:sp>
      <p:pic>
        <p:nvPicPr>
          <p:cNvPr id="6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A78CFF2-62ED-4F17-8740-FE728559A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286" y="3218315"/>
            <a:ext cx="6334484" cy="1161130"/>
          </a:xfrm>
          <a:prstGeom prst="rect">
            <a:avLst/>
          </a:prstGeom>
        </p:spPr>
      </p:pic>
      <p:pic>
        <p:nvPicPr>
          <p:cNvPr id="9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6414D33E-23B3-4305-9FE9-7EDF951CDC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9625" y="2558301"/>
            <a:ext cx="6343024" cy="661682"/>
          </a:xfrm>
          <a:prstGeom prst="rect">
            <a:avLst/>
          </a:prstGeom>
        </p:spPr>
      </p:pic>
      <p:pic>
        <p:nvPicPr>
          <p:cNvPr id="3" name="Picture 4" descr="A close up of a map&#10;&#10;Description generated with high confidence">
            <a:extLst>
              <a:ext uri="{FF2B5EF4-FFF2-40B4-BE49-F238E27FC236}">
                <a16:creationId xmlns:a16="http://schemas.microsoft.com/office/drawing/2014/main" id="{C1E3C1E1-1231-4392-BD83-B43D422C21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5915" y="2344986"/>
            <a:ext cx="3122495" cy="289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23962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0</Words>
  <Application>Microsoft Office PowerPoint</Application>
  <PresentationFormat>Widescreen</PresentationFormat>
  <Paragraphs>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Wisp</vt:lpstr>
      <vt:lpstr>Probabilistic Networks</vt:lpstr>
      <vt:lpstr>Probabilistic networks</vt:lpstr>
      <vt:lpstr>Probabilistic Networks</vt:lpstr>
      <vt:lpstr>Three queries</vt:lpstr>
      <vt:lpstr>Methods</vt:lpstr>
      <vt:lpstr>Variable Elimination</vt:lpstr>
      <vt:lpstr>Variable Elimination Derivation</vt:lpstr>
      <vt:lpstr>Variable Elimination Derivation</vt:lpstr>
      <vt:lpstr>Variable Elimination Derivation</vt:lpstr>
      <vt:lpstr>Elim-Bel Algorithm</vt:lpstr>
      <vt:lpstr>Bucket Diagram</vt:lpstr>
      <vt:lpstr>Elim-MPE</vt:lpstr>
      <vt:lpstr>Elim-MPE</vt:lpstr>
      <vt:lpstr>Adjusted Induced Width</vt:lpstr>
      <vt:lpstr>Complexity</vt:lpstr>
      <vt:lpstr>Search and Probabilistic Reasoning</vt:lpstr>
      <vt:lpstr>Search and Probabilistic Reasoning</vt:lpstr>
      <vt:lpstr>Elim-Cond-Bel</vt:lpstr>
      <vt:lpstr>Elim-Cond-Bel</vt:lpstr>
      <vt:lpstr>Elim-Cond-Bel algorithm</vt:lpstr>
      <vt:lpstr>Complexity of Elim-Cond-Bel</vt:lpstr>
      <vt:lpstr>Elim-Cond-Bel-Dy</vt:lpstr>
      <vt:lpstr>Cycle Cutset</vt:lpstr>
      <vt:lpstr>Cycle Cutset</vt:lpstr>
      <vt:lpstr>Cycle Cutset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605</cp:revision>
  <dcterms:created xsi:type="dcterms:W3CDTF">2014-09-12T02:13:59Z</dcterms:created>
  <dcterms:modified xsi:type="dcterms:W3CDTF">2019-01-31T19:05:23Z</dcterms:modified>
</cp:coreProperties>
</file>