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1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257" r:id="rId24"/>
    <p:sldId id="258" r:id="rId25"/>
    <p:sldId id="261" r:id="rId26"/>
    <p:sldId id="262" r:id="rId27"/>
    <p:sldId id="263" r:id="rId28"/>
    <p:sldId id="264" r:id="rId29"/>
    <p:sldId id="265" r:id="rId30"/>
    <p:sldId id="267" r:id="rId31"/>
    <p:sldId id="268" r:id="rId32"/>
    <p:sldId id="269" r:id="rId33"/>
    <p:sldId id="270" r:id="rId34"/>
    <p:sldId id="271" r:id="rId35"/>
    <p:sldId id="273" r:id="rId36"/>
    <p:sldId id="274" r:id="rId37"/>
    <p:sldId id="275" r:id="rId38"/>
    <p:sldId id="276" r:id="rId39"/>
    <p:sldId id="277" r:id="rId40"/>
    <p:sldId id="278" r:id="rId41"/>
    <p:sldId id="284" r:id="rId42"/>
    <p:sldId id="285" r:id="rId43"/>
    <p:sldId id="280" r:id="rId44"/>
    <p:sldId id="281" r:id="rId45"/>
    <p:sldId id="282" r:id="rId46"/>
    <p:sldId id="283" r:id="rId47"/>
    <p:sldId id="286" r:id="rId48"/>
    <p:sldId id="287" r:id="rId49"/>
    <p:sldId id="288" r:id="rId50"/>
    <p:sldId id="289" r:id="rId51"/>
    <p:sldId id="291" r:id="rId52"/>
    <p:sldId id="290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F12D7-2B34-406E-BB1B-645CCECD405D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5DDD5-38D5-4A07-AECD-1D3AE309D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EDB119-0E9C-47EC-9EE4-72C487B690E4}" type="datetime1">
              <a:rPr lang="en-US" smtClean="0"/>
              <a:t>4/17/2013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AF09-B866-4E5F-B397-A6FBA902378D}" type="datetime1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F4E4-EFB0-4ADA-B8E8-58FDCCB52CF6}" type="datetime1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1C45-ECBF-4748-894B-C7A71E42BB33}" type="datetime1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4C7B-E73A-4DA7-9472-3D8975306E4D}" type="datetime1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DD38-3497-425D-AA7A-0F6576274928}" type="datetime1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1808-B44B-45AB-B5DF-51E086EEF2B0}" type="datetime1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20DA-3C13-46AF-A1BF-4B465A5F6260}" type="datetime1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E9DE-CD2C-4474-8FF6-D3DE86CC5A15}" type="datetime1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F08C-65AE-4BD3-9C98-63EC081D5EDC}" type="datetime1">
              <a:rPr lang="en-US" smtClean="0"/>
              <a:t>4/17/2013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B106-7411-4900-8FF6-F28F191ECE08}" type="datetime1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39D390-E375-490F-95EB-D2D8247C2340}" type="datetime1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F2CE47C-7D5B-4A46-BEC2-0887CF5D1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14600"/>
            <a:ext cx="3429000" cy="2514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Directional Resolution: The Davis-Putnam Procedure, Revisited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181600"/>
            <a:ext cx="3309803" cy="879629"/>
          </a:xfrm>
        </p:spPr>
        <p:txBody>
          <a:bodyPr/>
          <a:lstStyle/>
          <a:p>
            <a:r>
              <a:rPr lang="en-US" dirty="0" smtClean="0"/>
              <a:t>Presented by Omar and Walker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027664"/>
          </a:xfrm>
        </p:spPr>
        <p:txBody>
          <a:bodyPr/>
          <a:lstStyle/>
          <a:p>
            <a:pPr algn="ctr"/>
            <a:r>
              <a:rPr lang="en-US" dirty="0" smtClean="0"/>
              <a:t>Definitions and 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Definite Formula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 err="1" smtClean="0"/>
              <a:t>cnf</a:t>
            </a:r>
            <a:r>
              <a:rPr lang="en-US" dirty="0" smtClean="0"/>
              <a:t> formula that has exactly one positive literal </a:t>
            </a:r>
          </a:p>
          <a:p>
            <a:r>
              <a:rPr lang="en-US" dirty="0" smtClean="0"/>
              <a:t>Positive Formula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it only contains positive literals</a:t>
            </a:r>
          </a:p>
          <a:p>
            <a:r>
              <a:rPr lang="en-US" dirty="0" smtClean="0"/>
              <a:t>Negative Formula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it only contains negative literals</a:t>
            </a:r>
          </a:p>
          <a:p>
            <a:r>
              <a:rPr lang="en-US" dirty="0" smtClean="0"/>
              <a:t>K-</a:t>
            </a:r>
            <a:r>
              <a:rPr lang="en-US" dirty="0" err="1" smtClean="0"/>
              <a:t>cnf</a:t>
            </a:r>
            <a:r>
              <a:rPr lang="en-US" dirty="0" smtClean="0"/>
              <a:t> Formula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Clauses all have length k or 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951464"/>
          </a:xfrm>
        </p:spPr>
        <p:txBody>
          <a:bodyPr/>
          <a:lstStyle/>
          <a:p>
            <a:pPr algn="ctr"/>
            <a:r>
              <a:rPr lang="en-US" dirty="0" smtClean="0"/>
              <a:t>What is DP-Elimination?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0104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Ordering-based restricted resolution algorithm</a:t>
            </a:r>
          </a:p>
          <a:p>
            <a:pPr marL="68580" indent="0">
              <a:buNone/>
            </a:pP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Given Arbitrary ordering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To each Clause, assign the index of the highest literal  in each Clause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Then resolve only Clauses having the same index.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This creates a systematic elimination of literals.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Also remove literals </a:t>
            </a:r>
          </a:p>
          <a:p>
            <a:pPr lvl="2"/>
            <a:r>
              <a:rPr lang="en-US" sz="2000" dirty="0" smtClean="0"/>
              <a:t>only negative</a:t>
            </a:r>
          </a:p>
          <a:p>
            <a:pPr lvl="2"/>
            <a:r>
              <a:rPr lang="en-US" sz="2000" dirty="0" smtClean="0"/>
              <a:t>only positive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951464"/>
          </a:xfrm>
        </p:spPr>
        <p:txBody>
          <a:bodyPr/>
          <a:lstStyle/>
          <a:p>
            <a:pPr algn="ctr"/>
            <a:r>
              <a:rPr lang="en-US" dirty="0" smtClean="0"/>
              <a:t>Directional-Resolution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286000"/>
                <a:ext cx="6777317" cy="3508977"/>
              </a:xfrm>
            </p:spPr>
            <p:txBody>
              <a:bodyPr/>
              <a:lstStyle/>
              <a:p>
                <a:r>
                  <a:rPr lang="en-US" b="1" dirty="0" smtClean="0"/>
                  <a:t>Input: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 A </a:t>
                </a:r>
                <a:r>
                  <a:rPr lang="en-US" dirty="0" err="1" smtClean="0"/>
                  <a:t>cnf</a:t>
                </a:r>
                <a:r>
                  <a:rPr lang="en-US" dirty="0" smtClean="0"/>
                  <a:t> theory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, an ordering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400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</m:t>
                    </m:r>
                    <m:r>
                      <a:rPr lang="en-US" i="1" dirty="0" err="1" smtClean="0">
                        <a:latin typeface="Cambria Math"/>
                      </a:rPr>
                      <m:t>𝑄</m:t>
                    </m:r>
                    <m:r>
                      <a:rPr lang="en-US" sz="1400" i="1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its variables</a:t>
                </a:r>
              </a:p>
              <a:p>
                <a:pPr lvl="1">
                  <a:buFont typeface="Wingdings" pitchFamily="2" charset="2"/>
                  <a:buChar char="Ø"/>
                </a:pPr>
                <a:endParaRPr lang="en-US" dirty="0" smtClean="0"/>
              </a:p>
              <a:p>
                <a:r>
                  <a:rPr lang="en-US" b="1" dirty="0" smtClean="0"/>
                  <a:t>Output: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A decision of whether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. If it is a theory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4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equivalent to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, else an empty directional extension.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286000"/>
                <a:ext cx="6777317" cy="3508977"/>
              </a:xfrm>
              <a:blipFill rotWithShape="1">
                <a:blip r:embed="rId2"/>
                <a:stretch>
                  <a:fillRect t="-1389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951464"/>
          </a:xfrm>
        </p:spPr>
        <p:txBody>
          <a:bodyPr/>
          <a:lstStyle/>
          <a:p>
            <a:pPr algn="ctr"/>
            <a:r>
              <a:rPr lang="en-US" dirty="0" smtClean="0"/>
              <a:t>Directional-Resolution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6957508" cy="3508977"/>
              </a:xfrm>
            </p:spPr>
            <p:txBody>
              <a:bodyPr>
                <a:normAutofit fontScale="85000" lnSpcReduction="10000"/>
              </a:bodyPr>
              <a:lstStyle/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 Initialize: generate an ordered partition of the clauses bucket</a:t>
                </a:r>
                <a:r>
                  <a:rPr lang="en-US" sz="1500" dirty="0" smtClean="0"/>
                  <a:t>1</a:t>
                </a:r>
                <a:r>
                  <a:rPr lang="en-US" dirty="0" smtClean="0"/>
                  <a:t>, ... 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𝑏𝑢𝑐𝑘𝑒𝑡</m:t>
                    </m:r>
                    <m:r>
                      <a:rPr lang="en-US" sz="1500" i="1" dirty="0" err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𝑏𝑢𝑐𝑘𝑒𝑡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contains all the clauses whose highest literal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=n to 1 do: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Resolve each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{(</m:t>
                    </m:r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𝑄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), (</m:t>
                    </m:r>
                    <m:r>
                      <a:rPr lang="el-GR" i="1" dirty="0" smtClean="0">
                        <a:latin typeface="Cambria Math"/>
                      </a:rPr>
                      <m:t>𝛽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 ~</m:t>
                    </m:r>
                    <m:r>
                      <a:rPr lang="en-US" i="1" dirty="0" err="1" smtClean="0">
                        <a:latin typeface="Cambria Math"/>
                      </a:rPr>
                      <m:t>𝑄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)} </m:t>
                    </m:r>
                    <m:r>
                      <a:rPr lang="en-US" i="1" u="sng" dirty="0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𝑏𝑢𝑐𝑘𝑒𝑡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ϒ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l-GR" i="1" dirty="0" smtClean="0">
                        <a:latin typeface="Cambria Math"/>
                      </a:rPr>
                      <m:t>𝛽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empty, 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 = Ø</m:t>
                    </m:r>
                  </m:oMath>
                </a14:m>
                <a:r>
                  <a:rPr lang="en-US" dirty="0" smtClean="0"/>
                  <a:t>, the theory is not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; else, determine the index of </a:t>
                </a:r>
                <a:r>
                  <a:rPr lang="el-GR" dirty="0" smtClean="0"/>
                  <a:t>ϒ</a:t>
                </a:r>
                <a:r>
                  <a:rPr lang="en-US" dirty="0" smtClean="0"/>
                  <a:t> and add it to the appropriate bucket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End-for.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)&lt;=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latin typeface="Cambria Math"/>
                      </a:rPr>
                      <m:t>𝑏𝑢𝑐𝑘𝑒𝑡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6957508" cy="3508977"/>
              </a:xfrm>
              <a:blipFill rotWithShape="1">
                <a:blip r:embed="rId2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990600"/>
                <a:ext cx="7033708" cy="484202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i="1" dirty="0"/>
                  <a:t>Theorem 1: (Model Generation</a:t>
                </a:r>
                <a:r>
                  <a:rPr lang="en-US" b="1" i="1" dirty="0" smtClean="0"/>
                  <a:t>)</a:t>
                </a:r>
              </a:p>
              <a:p>
                <a:pPr marL="68580" indent="0">
                  <a:buNone/>
                </a:pPr>
                <a:endParaRPr lang="en-US" b="1" dirty="0"/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 a </a:t>
                </a:r>
                <a:r>
                  <a:rPr lang="en-US" dirty="0" err="1" smtClean="0"/>
                  <a:t>cnf</a:t>
                </a:r>
                <a:r>
                  <a:rPr lang="en-US" dirty="0" smtClean="0"/>
                  <a:t> formula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500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, </m:t>
                    </m:r>
                    <m:r>
                      <a:rPr lang="en-US" i="1" dirty="0" err="1" smtClean="0">
                        <a:latin typeface="Cambria Math"/>
                      </a:rPr>
                      <m:t>𝑄</m:t>
                    </m:r>
                    <m:r>
                      <a:rPr lang="en-US" sz="1500" i="1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 ordering.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its directional extension. Then, if the extension is not empty, any model of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𝜙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can be generated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 | 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 |) </m:t>
                    </m:r>
                  </m:oMath>
                </a14:m>
                <a:r>
                  <a:rPr lang="en-US" dirty="0" smtClean="0"/>
                  <a:t>in a </a:t>
                </a:r>
                <a:r>
                  <a:rPr lang="en-US" dirty="0" err="1" smtClean="0"/>
                  <a:t>backtrace</a:t>
                </a:r>
                <a:r>
                  <a:rPr lang="en-US" dirty="0" smtClean="0"/>
                  <a:t>-free manner, consulting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, as follows: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Step 1: Assign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500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 truth value that is consistent with clauses in bucket</a:t>
                </a:r>
                <a:r>
                  <a:rPr lang="en-US" sz="1500" dirty="0" smtClean="0"/>
                  <a:t>1</a:t>
                </a:r>
                <a:r>
                  <a:rPr lang="en-US" dirty="0" smtClean="0"/>
                  <a:t> (if the bucket is empty, assign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  <m:r>
                      <a:rPr lang="en-US" sz="1400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 arbitrary value);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Step </a:t>
                </a:r>
                <a:r>
                  <a:rPr lang="en-US" dirty="0"/>
                  <a:t>2</a:t>
                </a:r>
                <a:r>
                  <a:rPr lang="en-US" dirty="0" smtClean="0"/>
                  <a:t>: After assigning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500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, </m:t>
                    </m:r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500" i="1" dirty="0" smtClean="0">
                        <a:latin typeface="Cambria Math"/>
                      </a:rPr>
                      <m:t>𝑖</m:t>
                    </m:r>
                    <m:r>
                      <a:rPr lang="en-US" sz="15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, assign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500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will satisfy all the clauses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𝑏𝑢𝑐𝑘𝑒𝑡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990600"/>
                <a:ext cx="7033708" cy="4842029"/>
              </a:xfrm>
              <a:blipFill rotWithShape="1">
                <a:blip r:embed="rId2"/>
                <a:stretch>
                  <a:fillRect l="-87" t="-756" r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47800"/>
                <a:ext cx="6777317" cy="4384829"/>
              </a:xfrm>
            </p:spPr>
            <p:txBody>
              <a:bodyPr/>
              <a:lstStyle/>
              <a:p>
                <a:r>
                  <a:rPr lang="en-US" b="1" i="1" dirty="0" smtClean="0"/>
                  <a:t>Proof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Suppose the contrary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during the process of model generation there exists a partial model of truth assignments,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 …,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the first i-1 symbols that satisfy all the clauses in the buckets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assume that there is no truth value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000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satisfy all the clauses in the bucket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000" i="1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47800"/>
                <a:ext cx="6777317" cy="4384829"/>
              </a:xfrm>
              <a:blipFill rotWithShape="1">
                <a:blip r:embed="rId2"/>
                <a:stretch>
                  <a:fillRect l="-360" t="-1113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371600"/>
                <a:ext cx="6777317" cy="4461029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/>
                  <a:t>Proof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Let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and </a:t>
                </a:r>
                <a:r>
                  <a:rPr lang="el-GR" dirty="0" smtClean="0"/>
                  <a:t>β</a:t>
                </a:r>
                <a:r>
                  <a:rPr lang="en-US" dirty="0" smtClean="0"/>
                  <a:t> be two clauses in the bucket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  <m:r>
                      <a:rPr lang="en-US" sz="1400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clash.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Clearly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and </a:t>
                </a:r>
                <a:r>
                  <a:rPr lang="el-GR" dirty="0" smtClean="0"/>
                  <a:t>β</a:t>
                </a:r>
                <a:r>
                  <a:rPr lang="en-US" dirty="0" smtClean="0"/>
                  <a:t> contain opposite signs of atom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  <m:r>
                      <a:rPr lang="en-US" sz="1400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; in one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  <m:r>
                      <a:rPr lang="en-US" sz="1400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appears negatively and in the other positively.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Directional Resolution will have a </a:t>
                </a:r>
                <a:r>
                  <a:rPr lang="en-US" dirty="0" err="1" smtClean="0"/>
                  <a:t>resolvent</a:t>
                </a:r>
                <a:r>
                  <a:rPr lang="en-US" dirty="0" smtClean="0"/>
                  <a:t> that must appear in earlier buckets.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Such a </a:t>
                </a:r>
                <a:r>
                  <a:rPr lang="en-US" dirty="0" err="1" smtClean="0"/>
                  <a:t>resolvent</a:t>
                </a:r>
                <a:r>
                  <a:rPr lang="en-US" dirty="0" smtClean="0"/>
                  <a:t> would not have allowed the partial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sz="1500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…, 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sz="1500" i="1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thus leading to a contradiction.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371600"/>
                <a:ext cx="6777317" cy="4461029"/>
              </a:xfrm>
              <a:blipFill rotWithShape="1">
                <a:blip r:embed="rId2"/>
                <a:stretch>
                  <a:fillRect t="-1093" r="-1439" b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371600"/>
                <a:ext cx="6777317" cy="4114800"/>
              </a:xfrm>
            </p:spPr>
            <p:txBody>
              <a:bodyPr/>
              <a:lstStyle/>
              <a:p>
                <a:r>
                  <a:rPr lang="en-US" b="1" i="1" dirty="0"/>
                  <a:t>Corollary 1: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A theory has a non-empty directional extension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it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effectiveness of directional resolution both for </a:t>
                </a:r>
                <a:r>
                  <a:rPr lang="en-US" dirty="0" err="1" smtClean="0"/>
                  <a:t>satisfiablity</a:t>
                </a:r>
                <a:r>
                  <a:rPr lang="en-US" dirty="0" smtClean="0"/>
                  <a:t> and for subsequent query processing depends on the size of its output theory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371600"/>
                <a:ext cx="6777317" cy="4114800"/>
              </a:xfrm>
              <a:blipFill rotWithShape="1">
                <a:blip r:embed="rId2"/>
                <a:stretch>
                  <a:fillRect l="-360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524000"/>
                <a:ext cx="7162800" cy="3508977"/>
              </a:xfrm>
            </p:spPr>
            <p:txBody>
              <a:bodyPr/>
              <a:lstStyle/>
              <a:p>
                <a:r>
                  <a:rPr lang="en-US" b="1" i="1" dirty="0"/>
                  <a:t>Theorem 2: (Complexity</a:t>
                </a:r>
                <a:r>
                  <a:rPr lang="en-US" b="1" i="1" dirty="0" smtClean="0"/>
                  <a:t>)</a:t>
                </a:r>
              </a:p>
              <a:p>
                <a:endParaRPr lang="en-US" b="1" i="1" dirty="0"/>
              </a:p>
              <a:p>
                <a:pPr marL="68580" indent="0">
                  <a:buNone/>
                </a:pPr>
                <a:r>
                  <a:rPr lang="en-US" dirty="0" smtClean="0"/>
                  <a:t>Given a theory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an ordering d of its propositional symbols, the time complexity of algorithm directional resolution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 | 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 |^2), </m:t>
                    </m:r>
                  </m:oMath>
                </a14:m>
                <a:r>
                  <a:rPr lang="en-US" dirty="0" smtClean="0"/>
                  <a:t>where n is the number of the propositional letters in the language.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524000"/>
                <a:ext cx="7162800" cy="3508977"/>
              </a:xfrm>
              <a:blipFill rotWithShape="1">
                <a:blip r:embed="rId2"/>
                <a:stretch>
                  <a:fillRect l="-34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r>
              <a:rPr lang="en-US" b="1" i="1" dirty="0"/>
              <a:t>Proof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There are at most n buckets, each containing no more clauses than the final theory, and resolving pairs of clauses in each bucket is a quadratic operation.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Shows that the algorithm depends on the size of the resulting output.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024744" cy="11430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6858000" cy="3962400"/>
          </a:xfrm>
        </p:spPr>
        <p:txBody>
          <a:bodyPr/>
          <a:lstStyle/>
          <a:p>
            <a:r>
              <a:rPr lang="en-US" dirty="0" smtClean="0"/>
              <a:t>History of Directional Resolution</a:t>
            </a:r>
          </a:p>
          <a:p>
            <a:r>
              <a:rPr lang="en-US" dirty="0" smtClean="0"/>
              <a:t>Definitions and Preliminaries</a:t>
            </a:r>
          </a:p>
          <a:p>
            <a:r>
              <a:rPr lang="en-US" dirty="0" smtClean="0"/>
              <a:t>DP-elimination – Directional Resolution</a:t>
            </a:r>
          </a:p>
          <a:p>
            <a:r>
              <a:rPr lang="en-US" dirty="0" smtClean="0"/>
              <a:t>Tractable Classes</a:t>
            </a:r>
          </a:p>
          <a:p>
            <a:r>
              <a:rPr lang="en-US" dirty="0" smtClean="0"/>
              <a:t>Bounded Directional Resolution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Related Work and Conclusions</a:t>
            </a:r>
          </a:p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024744" cy="838200"/>
          </a:xfrm>
        </p:spPr>
        <p:txBody>
          <a:bodyPr/>
          <a:lstStyle/>
          <a:p>
            <a:pPr algn="ctr"/>
            <a:r>
              <a:rPr lang="en-US" dirty="0" smtClean="0"/>
              <a:t>Entailment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Checking clauses for literals.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a literal appears it is a unit clause, it is entailed.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no literals, negate and insert the literals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empty clause is generated, the literal is entailed.</a:t>
            </a:r>
          </a:p>
          <a:p>
            <a:r>
              <a:rPr lang="en-US" dirty="0" smtClean="0"/>
              <a:t>Arbitrary Clauses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Add each negated literal to the appropriate buckets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Restart process with highest bucket.</a:t>
            </a:r>
          </a:p>
          <a:p>
            <a:r>
              <a:rPr lang="en-US" dirty="0" smtClean="0"/>
              <a:t>This suggests that the symbols of the subsets should appear early in the ordering.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371600"/>
                <a:ext cx="6777317" cy="4461029"/>
              </a:xfrm>
            </p:spPr>
            <p:txBody>
              <a:bodyPr/>
              <a:lstStyle/>
              <a:p>
                <a:r>
                  <a:rPr lang="en-US" b="1" i="1" dirty="0"/>
                  <a:t>Theorem 3 (entailment</a:t>
                </a:r>
                <a:r>
                  <a:rPr lang="en-US" b="1" i="1" dirty="0" smtClean="0"/>
                  <a:t>)</a:t>
                </a:r>
              </a:p>
              <a:p>
                <a:endParaRPr lang="en-US" b="1" i="1" dirty="0"/>
              </a:p>
              <a:p>
                <a:pPr marL="68580" indent="0">
                  <a:buNone/>
                </a:pPr>
                <a:r>
                  <a:rPr lang="en-US" dirty="0" smtClean="0"/>
                  <a:t>Given a directional extension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and a constant c, the entailment of clauses involving only the first c symbols in d is polynomial in the size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entailment is only as large as the resulting output.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371600"/>
                <a:ext cx="6777317" cy="4461029"/>
              </a:xfrm>
              <a:blipFill rotWithShape="1">
                <a:blip r:embed="rId2"/>
                <a:stretch>
                  <a:fillRect l="-360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Conclusion thus far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7186108" cy="3508977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DP-elimination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in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 | 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sz="150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l-GR" i="1" dirty="0" smtClean="0">
                        <a:latin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</a:rPr>
                      <m:t>) |^2)</m:t>
                    </m:r>
                  </m:oMath>
                </a14:m>
                <a:r>
                  <a:rPr lang="en-US" dirty="0" smtClean="0"/>
                  <a:t> time given size d.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This allows for generating resolution.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7186108" cy="350897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7924800" cy="4953000"/>
              </a:xfrm>
            </p:spPr>
            <p:txBody>
              <a:bodyPr>
                <a:normAutofit fontScale="92500"/>
              </a:bodyPr>
              <a:lstStyle/>
              <a:p>
                <a:pPr marL="379476" indent="-342900"/>
                <a:r>
                  <a:rPr lang="en-US" dirty="0"/>
                  <a:t>Examples on the effect of ordering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36576" indent="0">
                  <a:buNone/>
                </a:pPr>
                <a:endParaRPr lang="en-US" dirty="0"/>
              </a:p>
              <a:p>
                <a:pPr marL="0" indent="0">
                  <a:buClr>
                    <a:schemeClr val="tx2"/>
                  </a:buClr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  <m:r>
                          <a:rPr lang="en-US" i="1" dirty="0">
                            <a:latin typeface="Cambria Math"/>
                          </a:rPr>
                          <m:t>,¬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, 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,¬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)}</m:t>
                    </m:r>
                  </m:oMath>
                </a14:m>
                <a:endParaRPr lang="en-US" dirty="0"/>
              </a:p>
              <a:p>
                <a:pPr marL="36576" indent="0">
                  <a:buClr>
                    <a:schemeClr val="tx2"/>
                  </a:buClr>
                  <a:buNone/>
                </a:pPr>
                <a:r>
                  <a:rPr lang="en-US" dirty="0"/>
                  <a:t>For the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. </a:t>
                </a: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Initially</a:t>
                </a:r>
                <a:r>
                  <a:rPr lang="en-US" dirty="0"/>
                  <a:t>, all clauses are contained in bucket (A), and the other buckets are empty.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By applying the directional resolution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we get:</a:t>
                </a:r>
              </a:p>
              <a:p>
                <a:pPr marL="36576" indent="0">
                  <a:buClr>
                    <a:schemeClr val="tx2"/>
                  </a:buClr>
                  <a:buNone/>
                </a:pPr>
                <a:r>
                  <a:rPr lang="en-US" dirty="0"/>
                  <a:t>Bucket(D) = {(C,D), (D,E)} Bucket (C) = {(B,C</a:t>
                </a:r>
                <a:r>
                  <a:rPr lang="en-US" dirty="0" smtClean="0"/>
                  <a:t>)}</a:t>
                </a:r>
              </a:p>
              <a:p>
                <a:pPr marL="36576" indent="0">
                  <a:buClr>
                    <a:schemeClr val="tx2"/>
                  </a:buClr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Bucket (B) = {(B,E)}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The directional extension along the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(</a:t>
                </a:r>
                <a:r>
                  <a:rPr lang="en-US" dirty="0" smtClean="0"/>
                  <a:t>A,B,C,D,E) Is </a:t>
                </a:r>
                <a:r>
                  <a:rPr lang="en-US" dirty="0"/>
                  <a:t>identical to the input theory, and each bucket contains at most one clause.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7924800" cy="4953000"/>
              </a:xfrm>
              <a:blipFill rotWithShape="1">
                <a:blip r:embed="rId2"/>
                <a:stretch>
                  <a:fillRect l="-1000" t="-738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600"/>
                <a:ext cx="7620000" cy="4419600"/>
              </a:xfrm>
            </p:spPr>
            <p:txBody>
              <a:bodyPr/>
              <a:lstStyle/>
              <a:p>
                <a:pPr marL="379476" indent="-342900"/>
                <a:r>
                  <a:rPr lang="en-US" dirty="0" smtClean="0"/>
                  <a:t>Examples on the effect of ordering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36576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, 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)}</m:t>
                    </m:r>
                  </m:oMath>
                </a14:m>
                <a:endParaRPr lang="en-US" dirty="0"/>
              </a:p>
              <a:p>
                <a:pPr marL="36576" indent="0">
                  <a:buNone/>
                </a:pPr>
                <a:r>
                  <a:rPr lang="en-US" dirty="0" smtClean="0"/>
                  <a:t>The directional extensions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along the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are</m:t>
                    </m:r>
                    <m:r>
                      <a:rPr lang="en-US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∪{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600"/>
                <a:ext cx="7620000" cy="4419600"/>
              </a:xfrm>
              <a:blipFill rotWithShape="1">
                <a:blip r:embed="rId2"/>
                <a:stretch>
                  <a:fillRect l="-720" t="-1103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 txBox="1">
            <a:spLocks/>
          </p:cNvSpPr>
          <p:nvPr/>
        </p:nvSpPr>
        <p:spPr>
          <a:xfrm>
            <a:off x="762000" y="381000"/>
            <a:ext cx="8382000" cy="617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6EA0B0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algn="ctr">
              <a:buClr>
                <a:srgbClr val="6EA0B0"/>
              </a:buClr>
            </a:pPr>
            <a:r>
              <a:rPr lang="en-US" dirty="0" smtClean="0">
                <a:solidFill>
                  <a:prstClr val="white"/>
                </a:solidFill>
              </a:rPr>
              <a:t>Note that the interactions among clauses play an important role in the effectiveness of the algorithm, and suggests ordering that yields smaller extensions</a:t>
            </a:r>
          </a:p>
          <a:p>
            <a:pPr algn="ctr">
              <a:buClr>
                <a:srgbClr val="6EA0B0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47800"/>
                <a:ext cx="7467600" cy="4754563"/>
              </a:xfrm>
            </p:spPr>
            <p:txBody>
              <a:bodyPr/>
              <a:lstStyle/>
              <a:p>
                <a:r>
                  <a:rPr lang="en-US" b="1" i="1" dirty="0" smtClean="0"/>
                  <a:t>Notes:</a:t>
                </a:r>
              </a:p>
              <a:p>
                <a:endParaRPr lang="en-US" b="1" i="1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Directional resolution is tractable for 2-cnf theories in all orderings, why?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2-cnf are closed under resolution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The overall number of clauses of size 2 is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 This algorithm is not the most effective one for </a:t>
                </a:r>
                <a:r>
                  <a:rPr lang="en-US" dirty="0" err="1" smtClean="0"/>
                  <a:t>satisfiability</a:t>
                </a:r>
                <a:r>
                  <a:rPr lang="en-US" dirty="0" smtClean="0"/>
                  <a:t> of 2-cnf s, since it can be decided in linear time.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47800"/>
                <a:ext cx="7467600" cy="4754563"/>
              </a:xfrm>
              <a:blipFill rotWithShape="1">
                <a:blip r:embed="rId2"/>
                <a:stretch>
                  <a:fillRect t="-1027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19200"/>
                <a:ext cx="7620000" cy="4953000"/>
              </a:xfrm>
            </p:spPr>
            <p:txBody>
              <a:bodyPr/>
              <a:lstStyle/>
              <a:p>
                <a:r>
                  <a:rPr lang="en-US" b="1" i="1" dirty="0" smtClean="0"/>
                  <a:t>Theorem 4</a:t>
                </a:r>
              </a:p>
              <a:p>
                <a:pPr marL="36576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is a 2-cnf theory, then algorithm directional resolution will produce a directional extension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 ,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𝑡𝑖𝑚𝑒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36576" indent="0">
                  <a:buNone/>
                </a:pPr>
                <a:endParaRPr lang="en-US" dirty="0" smtClean="0"/>
              </a:p>
              <a:p>
                <a:r>
                  <a:rPr lang="en-US" b="1" i="1" dirty="0" smtClean="0"/>
                  <a:t>Corollary 2</a:t>
                </a:r>
              </a:p>
              <a:p>
                <a:pPr marL="36576" indent="0">
                  <a:buNone/>
                </a:pPr>
                <a:r>
                  <a:rPr lang="en-US" dirty="0" smtClean="0"/>
                  <a:t>Given a directional 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a 2-cnf theory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,the entailment of any clause involving the first c symbols in 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19200"/>
                <a:ext cx="7620000" cy="4953000"/>
              </a:xfrm>
              <a:blipFill rotWithShape="1">
                <a:blip r:embed="rId2"/>
                <a:stretch>
                  <a:fillRect l="-720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Induced 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76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,…..,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 a </a:t>
                </a:r>
                <a:r>
                  <a:rPr lang="en-US" dirty="0" err="1" smtClean="0"/>
                  <a:t>cnf</a:t>
                </a:r>
                <a:r>
                  <a:rPr lang="en-US" dirty="0" smtClean="0"/>
                  <a:t> formula defined over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,…..,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/>
                  <a:t>interaction graph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an undirected graph that contains one node for each propositional variable and an arc connecting any two nodes whose associated variables appear in the same clause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388" t="-1752" r="-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7772400" cy="4525963"/>
              </a:xfrm>
            </p:spPr>
            <p:txBody>
              <a:bodyPr/>
              <a:lstStyle/>
              <a:p>
                <a:r>
                  <a:rPr lang="en-US" dirty="0" smtClean="0"/>
                  <a:t>Example </a:t>
                </a:r>
              </a:p>
              <a:p>
                <a:pPr marL="36576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, 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)}</m:t>
                    </m:r>
                  </m:oMath>
                </a14:m>
                <a:endParaRPr lang="en-US" dirty="0"/>
              </a:p>
              <a:p>
                <a:pPr marL="36576" indent="0">
                  <a:buNone/>
                </a:pPr>
                <a:r>
                  <a:rPr lang="en-US" dirty="0" smtClean="0"/>
                  <a:t>The interaction graph is </a:t>
                </a:r>
              </a:p>
              <a:p>
                <a:pPr marL="3657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2400" cy="4525963"/>
              </a:xfrm>
              <a:blipFill rotWithShape="1">
                <a:blip r:embed="rId2" cstate="print"/>
                <a:stretch>
                  <a:fillRect l="-784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3356"/>
            <a:ext cx="3276600" cy="274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467600" cy="5181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Definition 1</a:t>
            </a:r>
          </a:p>
          <a:p>
            <a:pPr marL="36576" indent="0">
              <a:buNone/>
            </a:pPr>
            <a:r>
              <a:rPr lang="en-US" dirty="0" smtClean="0"/>
              <a:t>Given a graph G and an ordering of its nodes D, the parent set of node A relative to d is the set of nodes connected to A that precede A in the ordering 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width of A relative to d: size of this parent set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width w(d) of an ordering d: the maximum width of nodes along the ordering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width w of a graph: the minimal width of all its orderings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History of Directional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Introduced in 1960 by Davis and Putnam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Proved that a restricted amount of resolution performed systematically along with order of the atomic formulas is sufficient for deciding </a:t>
            </a:r>
            <a:r>
              <a:rPr lang="en-US" dirty="0" err="1" smtClean="0"/>
              <a:t>satisfiability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Received little attention due to worst-case exponential behavior.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Overshadowed by The Davis-Putnam Procedure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676400"/>
                <a:ext cx="6777317" cy="3508977"/>
              </a:xfrm>
            </p:spPr>
            <p:txBody>
              <a:bodyPr/>
              <a:lstStyle/>
              <a:p>
                <a:r>
                  <a:rPr lang="en-US" b="1" i="1" dirty="0" smtClean="0"/>
                  <a:t>Lemma 1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36576" indent="0">
                  <a:buNone/>
                </a:pPr>
                <a:r>
                  <a:rPr lang="en-US" dirty="0" smtClean="0"/>
                  <a:t>Given the interaction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an ordering d: </a:t>
                </a:r>
              </a:p>
              <a:p>
                <a:pPr marL="379476" indent="-342900">
                  <a:buFont typeface="Wingdings" pitchFamily="2" charset="2"/>
                  <a:buChar char="Ø"/>
                </a:pPr>
                <a:r>
                  <a:rPr lang="en-US" dirty="0" smtClean="0"/>
                  <a:t>If A is an atom having k-1parents, then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clauses in the bucket of A; if w(d) = w, then the size of the corresponding theory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676400"/>
                <a:ext cx="6777317" cy="3508977"/>
              </a:xfrm>
              <a:blipFill rotWithShape="1">
                <a:blip r:embed="rId2"/>
                <a:stretch>
                  <a:fillRect l="-809" t="-1389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7772400" cy="533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i="1" dirty="0" smtClean="0"/>
                  <a:t>Proof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The bucket A contains clauses defined on K literals only.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For the set of K-1 symbols there are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subsets of I symbols.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Each subset can be associated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clauses (either positive or negative)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A can also be negative or positive ,so at most we can have </a:t>
                </a:r>
                <a:endParaRPr lang="en-US" b="0" i="0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=2 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68580" indent="0">
                  <a:buNone/>
                </a:pPr>
                <a:r>
                  <a:rPr lang="en-US" dirty="0" smtClean="0"/>
                  <a:t>If the parent set is bounded by </a:t>
                </a:r>
                <a:r>
                  <a:rPr lang="en-US" i="1" dirty="0" smtClean="0"/>
                  <a:t>w,</a:t>
                </a:r>
                <a:r>
                  <a:rPr lang="en-US" dirty="0" smtClean="0"/>
                  <a:t> the extension is bounded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/>
              </a:p>
              <a:p>
                <a:pPr marL="3657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7772400" cy="5334000"/>
              </a:xfrm>
              <a:blipFill rotWithShape="1">
                <a:blip r:embed="rId2"/>
                <a:stretch>
                  <a:fillRect l="-314" t="-1600" r="-1020" b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066800"/>
                <a:ext cx="6777317" cy="4765829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 smtClean="0"/>
                  <a:t>Definition 2</a:t>
                </a:r>
                <a:endParaRPr lang="en-US" b="1" i="1" dirty="0"/>
              </a:p>
              <a:p>
                <a:pPr marL="36576" indent="0">
                  <a:buNone/>
                </a:pPr>
                <a:r>
                  <a:rPr lang="en-US" dirty="0"/>
                  <a:t>Given a graph G and an ordering </a:t>
                </a:r>
                <a:r>
                  <a:rPr lang="en-US" dirty="0" smtClean="0"/>
                  <a:t>d:</a:t>
                </a:r>
              </a:p>
              <a:p>
                <a:pPr marL="36576" indent="0">
                  <a:buNone/>
                </a:pPr>
                <a:endParaRPr lang="en-US" dirty="0" smtClean="0"/>
              </a:p>
              <a:p>
                <a:pPr marL="379476" indent="-342900">
                  <a:buFont typeface="Wingdings" pitchFamily="2" charset="2"/>
                  <a:buChar char="Ø"/>
                </a:pPr>
                <a:r>
                  <a:rPr lang="en-US" dirty="0"/>
                  <a:t>T</a:t>
                </a:r>
                <a:r>
                  <a:rPr lang="en-US" dirty="0" smtClean="0"/>
                  <a:t>he graph generated by recursively connecting the parents of G, in a reverse order of d, is called the </a:t>
                </a:r>
                <a:r>
                  <a:rPr lang="en-US" b="1" i="1" dirty="0" smtClean="0"/>
                  <a:t>induced graph </a:t>
                </a:r>
                <a:r>
                  <a:rPr lang="en-US" dirty="0" smtClean="0"/>
                  <a:t>of G w.r.t d,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36576" indent="0">
                  <a:buNone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The width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denoted by w*(d) and is called the </a:t>
                </a:r>
                <a:r>
                  <a:rPr lang="en-US" b="1" i="1" dirty="0" smtClean="0"/>
                  <a:t>induced width </a:t>
                </a:r>
                <a:r>
                  <a:rPr lang="en-US" dirty="0" smtClean="0"/>
                  <a:t>of G w.r.t d.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066800"/>
                <a:ext cx="6777317" cy="4765829"/>
              </a:xfrm>
              <a:blipFill rotWithShape="1">
                <a:blip r:embed="rId2"/>
                <a:stretch>
                  <a:fillRect l="-809" t="-1023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77771"/>
            <a:ext cx="7109908" cy="4613429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the ordering is A,B,C,D,E  then the width =2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induced width of G = 2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676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9047"/>
            <a:ext cx="1066800" cy="268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4754"/>
            <a:ext cx="1143000" cy="260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752600"/>
                <a:ext cx="6777317" cy="4080029"/>
              </a:xfrm>
            </p:spPr>
            <p:txBody>
              <a:bodyPr/>
              <a:lstStyle/>
              <a:p>
                <a:r>
                  <a:rPr lang="en-US" b="1" i="1" dirty="0" smtClean="0"/>
                  <a:t>Lemma 2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be a theory.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 interaction graph of its directional extension along d, is a sub graph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752600"/>
                <a:ext cx="6777317" cy="4080029"/>
              </a:xfrm>
              <a:blipFill rotWithShape="1">
                <a:blip r:embed="rId2"/>
                <a:stretch>
                  <a:fillRect l="-360" t="-1196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6400"/>
                <a:ext cx="6777317" cy="4156229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 smtClean="0"/>
                  <a:t>Theorem 5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 </a:t>
                </a:r>
                <a:r>
                  <a:rPr lang="en-US" dirty="0" err="1" smtClean="0"/>
                  <a:t>cnf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is the interaction graph, and w*(d) is the induced width along d; then</a:t>
                </a:r>
                <a:r>
                  <a:rPr lang="en-US" dirty="0"/>
                  <a:t>,</a:t>
                </a:r>
                <a:r>
                  <a:rPr lang="en-US" dirty="0" smtClean="0"/>
                  <a:t> the size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∗(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6400"/>
                <a:ext cx="6777317" cy="4156229"/>
              </a:xfrm>
              <a:blipFill rotWithShape="1">
                <a:blip r:embed="rId2"/>
                <a:stretch>
                  <a:fillRect l="-360" t="-1173" r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066800"/>
                <a:ext cx="6777317" cy="4765829"/>
              </a:xfrm>
            </p:spPr>
            <p:txBody>
              <a:bodyPr/>
              <a:lstStyle/>
              <a:p>
                <a:r>
                  <a:rPr lang="en-US" b="1" i="1" dirty="0" smtClean="0"/>
                  <a:t>Proof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interaction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is  a sub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From lemma 1,the size of theories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 their interaction graph is bounded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i="1">
                                <a:latin typeface="Cambria Math"/>
                              </a:rPr>
                              <m:t>∗(</m:t>
                            </m:r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v"/>
                </a:pPr>
                <a:endParaRPr lang="en-US" dirty="0"/>
              </a:p>
              <a:p>
                <a:r>
                  <a:rPr lang="en-US" dirty="0" smtClean="0"/>
                  <a:t>Note: This means that the algorithm eliminates duplicate clauses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066800"/>
                <a:ext cx="6777317" cy="4765829"/>
              </a:xfrm>
              <a:blipFill rotWithShape="1">
                <a:blip r:embed="rId2"/>
                <a:stretch>
                  <a:fillRect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914400"/>
                <a:ext cx="7109908" cy="4918229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i="1" dirty="0" smtClean="0"/>
                  <a:t>Definition 2 (K-trees)</a:t>
                </a:r>
                <a:endParaRPr lang="en-US" b="1" i="1" dirty="0"/>
              </a:p>
              <a:p>
                <a:pPr marL="36576" indent="0">
                  <a:buNone/>
                </a:pPr>
                <a:endParaRPr lang="en-US" dirty="0" smtClean="0"/>
              </a:p>
              <a:p>
                <a:pPr marL="379476" indent="-342900">
                  <a:buFont typeface="Wingdings" pitchFamily="2" charset="2"/>
                  <a:buChar char="Ø"/>
                </a:pPr>
                <a:r>
                  <a:rPr lang="en-US" dirty="0" smtClean="0"/>
                  <a:t>Step 1: A clique of size K is a K-tree</a:t>
                </a:r>
              </a:p>
              <a:p>
                <a:pPr marL="379476" indent="-342900">
                  <a:buFont typeface="Wingdings" pitchFamily="2" charset="2"/>
                  <a:buChar char="Ø"/>
                </a:pPr>
                <a:r>
                  <a:rPr lang="en-US" dirty="0" smtClean="0"/>
                  <a:t>Step 2: given a K-tree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, a K-tree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generated by selecting a clique of size K and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every node in that clique.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914400"/>
                <a:ext cx="7109908" cy="491822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524000"/>
                <a:ext cx="6777317" cy="3508977"/>
              </a:xfrm>
            </p:spPr>
            <p:txBody>
              <a:bodyPr/>
              <a:lstStyle/>
              <a:p>
                <a:r>
                  <a:rPr lang="en-US" b="1" i="1" dirty="0" smtClean="0"/>
                  <a:t>Corollary 3</a:t>
                </a:r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is a formula whose interaction graph can be embedded in a K-tree then there is an ordering d such that the time complexity of directional resolution on that ordering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524000"/>
                <a:ext cx="6777317" cy="3508977"/>
              </a:xfrm>
              <a:blipFill rotWithShape="1">
                <a:blip r:embed="rId2"/>
                <a:stretch>
                  <a:fillRect l="-450" t="-1389" r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Finding an ordering yielding the smallest induced width of a graph is NP-hard</a:t>
            </a:r>
          </a:p>
          <a:p>
            <a:endParaRPr lang="en-US" dirty="0"/>
          </a:p>
          <a:p>
            <a:r>
              <a:rPr lang="en-US" dirty="0" smtClean="0"/>
              <a:t>So, when given a theory and its interaction graph, lets find an ordering that yields the smallest width possible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951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Davis-Putnam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72348"/>
          </a:xfrm>
        </p:spPr>
        <p:txBody>
          <a:bodyPr/>
          <a:lstStyle/>
          <a:p>
            <a:r>
              <a:rPr lang="en-US" dirty="0" smtClean="0"/>
              <a:t>The second algorithm searches through the space of possible truth assignments while performing unit resolution until </a:t>
            </a:r>
            <a:r>
              <a:rPr lang="en-US" dirty="0" err="1" smtClean="0"/>
              <a:t>quiesience</a:t>
            </a:r>
            <a:r>
              <a:rPr lang="en-US" dirty="0" smtClean="0"/>
              <a:t> at each step.</a:t>
            </a:r>
          </a:p>
          <a:p>
            <a:endParaRPr lang="en-US" dirty="0" smtClean="0"/>
          </a:p>
          <a:p>
            <a:r>
              <a:rPr lang="en-US" dirty="0" smtClean="0"/>
              <a:t>Is similar to the first algorithm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elimination step was replaced with the splitting rule to avoid the memory explosion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143000"/>
                <a:ext cx="6777317" cy="4689629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Important special tractable classes that can be recognized in linear time: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 w*=1, the interaction graph is a tree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W*=2, the interaction graph is a series parallel networks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r>
                  <a:rPr lang="en-US" dirty="0" smtClean="0"/>
                  <a:t>Given any K, graphs having induced width of K or less can be recognized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exp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143000"/>
                <a:ext cx="6777317" cy="4689629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0600"/>
                <a:ext cx="7315200" cy="5257800"/>
              </a:xfrm>
            </p:spPr>
            <p:txBody>
              <a:bodyPr/>
              <a:lstStyle/>
              <a:p>
                <a:r>
                  <a:rPr lang="en-US" dirty="0" smtClean="0"/>
                  <a:t>Example</a:t>
                </a: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Consider a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over the alphabet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,….,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The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has a set of clauses indexed by I, where: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 a clause for I odd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Two clauses for I even are given by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induced width for those theories along the natural ordering is 2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size of the directional extension will not exceed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7315200" cy="5257800"/>
              </a:xfrm>
              <a:blipFill rotWithShape="1">
                <a:blip r:embed="rId2"/>
                <a:stretch>
                  <a:fillRect l="-417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0982"/>
            <a:ext cx="6596757" cy="35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953536"/>
          </a:xfrm>
        </p:spPr>
        <p:txBody>
          <a:bodyPr/>
          <a:lstStyle/>
          <a:p>
            <a:pPr algn="ctr"/>
            <a:r>
              <a:rPr lang="en-US" dirty="0" smtClean="0"/>
              <a:t>Diversity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905000"/>
                <a:ext cx="7467600" cy="4191000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 smtClean="0"/>
                  <a:t>Definition 4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Given a theory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and an ordering d,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+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−) </m:t>
                    </m:r>
                  </m:oMath>
                </a14:m>
                <a:r>
                  <a:rPr lang="en-US" dirty="0" smtClean="0"/>
                  <a:t> denote the 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appears positively (or negatively)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𝑏𝑢𝑐𝑘𝑒𝑡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relative to d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d</a:t>
                </a:r>
                <a:r>
                  <a:rPr lang="en-US" dirty="0" smtClean="0"/>
                  <a:t>iv(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div(d):The diversity of an ordering d; is the maximum diversity of its literals w.r.t the ordering d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d</a:t>
                </a:r>
                <a:r>
                  <a:rPr lang="en-US" dirty="0" smtClean="0"/>
                  <a:t>iv: the diversity of a theory; is the minimal diversity over all its ordering</a:t>
                </a:r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905000"/>
                <a:ext cx="7467600" cy="4191000"/>
              </a:xfrm>
              <a:blipFill rotWithShape="1">
                <a:blip r:embed="rId2"/>
                <a:stretch>
                  <a:fillRect l="-327" t="-1164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7109908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i="1" dirty="0" smtClean="0"/>
              <a:t>Theorem 6</a:t>
            </a:r>
          </a:p>
          <a:p>
            <a:pPr marL="68580" indent="0">
              <a:buNone/>
            </a:pPr>
            <a:r>
              <a:rPr lang="en-US" dirty="0" smtClean="0"/>
              <a:t>Algorithm </a:t>
            </a:r>
            <a:r>
              <a:rPr lang="en-US" dirty="0" err="1" smtClean="0"/>
              <a:t>min_diversity</a:t>
            </a:r>
            <a:r>
              <a:rPr lang="en-US" dirty="0" smtClean="0"/>
              <a:t> generates a minimal diversity ordering of a theory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3152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600200"/>
                <a:ext cx="7162800" cy="4419600"/>
              </a:xfrm>
            </p:spPr>
            <p:txBody>
              <a:bodyPr/>
              <a:lstStyle/>
              <a:p>
                <a:r>
                  <a:rPr lang="en-US" b="1" i="1" dirty="0" smtClean="0"/>
                  <a:t>Theorem 7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Theories having zero diversity are tractable and can be recognized in linear time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If d is an ordering having a zero diversity, algorithm directional resolution will add no clauses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along 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600200"/>
                <a:ext cx="7162800" cy="4419600"/>
              </a:xfrm>
              <a:blipFill rotWithShape="1">
                <a:blip r:embed="rId2"/>
                <a:stretch>
                  <a:fillRect l="-426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800"/>
                <a:ext cx="7620000" cy="377522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Example 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The  ordering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a zero diversity ordering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620000" cy="3775229"/>
              </a:xfrm>
              <a:blipFill rotWithShape="1">
                <a:blip r:embed="rId2" cstate="print"/>
                <a:stretch>
                  <a:fillRect l="-160" t="-969" r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>
            <a:normAutofit/>
          </a:bodyPr>
          <a:lstStyle/>
          <a:p>
            <a:r>
              <a:rPr lang="en-US" dirty="0"/>
              <a:t>clausal </a:t>
            </a:r>
            <a:r>
              <a:rPr lang="en-US" dirty="0" err="1"/>
              <a:t>cnf</a:t>
            </a:r>
            <a:r>
              <a:rPr lang="en-US" dirty="0"/>
              <a:t> </a:t>
            </a:r>
            <a:r>
              <a:rPr lang="en-US" dirty="0" smtClean="0"/>
              <a:t>theory has </a:t>
            </a:r>
            <a:r>
              <a:rPr lang="en-US" dirty="0"/>
              <a:t>zero </a:t>
            </a:r>
            <a:r>
              <a:rPr lang="en-US" dirty="0" smtClean="0"/>
              <a:t>diversity; Theories in </a:t>
            </a:r>
            <a:r>
              <a:rPr lang="en-US" dirty="0" err="1" smtClean="0"/>
              <a:t>cnf</a:t>
            </a:r>
            <a:r>
              <a:rPr lang="en-US" dirty="0" smtClean="0"/>
              <a:t> forms would correspond to clausal if there is an ordering of the symbols, so that each bucket contains only one clause </a:t>
            </a:r>
          </a:p>
          <a:p>
            <a:endParaRPr lang="en-US" dirty="0"/>
          </a:p>
          <a:p>
            <a:r>
              <a:rPr lang="en-US" dirty="0" smtClean="0"/>
              <a:t>The size of the directional-extension is exponentially bounded in the number of literals having only strictly positive diversities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828800"/>
                <a:ext cx="6957508" cy="3581400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 smtClean="0"/>
                  <a:t>Definition 5 (Induced diversity)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The induced diversity of an </a:t>
                </a:r>
                <a:r>
                  <a:rPr lang="en-US" dirty="0"/>
                  <a:t>ordering 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𝑑𝑖𝑣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the diversity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along d, and the induced diversity of a theory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𝑑𝑖𝑣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the minimal induced diversity over all its ordering</a:t>
                </a:r>
                <a:endParaRPr lang="en-US" dirty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828800"/>
                <a:ext cx="6957508" cy="3581400"/>
              </a:xfrm>
              <a:blipFill rotWithShape="1">
                <a:blip r:embed="rId2"/>
                <a:stretch>
                  <a:fillRect l="-350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600200"/>
                <a:ext cx="7086600" cy="3508977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Although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𝑑𝑖𝑣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bounds the added clauses generated from each bucket, its still not </a:t>
                </a:r>
                <a:r>
                  <a:rPr lang="en-US" dirty="0" err="1" smtClean="0"/>
                  <a:t>polynomially</a:t>
                </a:r>
                <a:r>
                  <a:rPr lang="en-US" dirty="0" smtClean="0"/>
                  <a:t> computable. </a:t>
                </a:r>
              </a:p>
              <a:p>
                <a:endParaRPr lang="en-US" dirty="0"/>
              </a:p>
              <a:p>
                <a:r>
                  <a:rPr lang="en-US" dirty="0" smtClean="0"/>
                  <a:t>But it can be used for special cases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600200"/>
                <a:ext cx="7086600" cy="3508977"/>
              </a:xfrm>
              <a:blipFill rotWithShape="1">
                <a:blip r:embed="rId2" cstate="print"/>
                <a:stretch>
                  <a:fillRect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027664"/>
          </a:xfrm>
        </p:spPr>
        <p:txBody>
          <a:bodyPr/>
          <a:lstStyle/>
          <a:p>
            <a:pPr algn="ctr"/>
            <a:r>
              <a:rPr lang="en-US" dirty="0" smtClean="0"/>
              <a:t>Elimination vs. 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will call DP-Elimination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Proved that a restricted amount of resolution performed systematically along with order of the atomic formulas is sufficient for deciding </a:t>
            </a:r>
            <a:r>
              <a:rPr lang="en-US" dirty="0" err="1" smtClean="0"/>
              <a:t>satisfiability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r>
              <a:rPr lang="en-US" dirty="0" smtClean="0"/>
              <a:t>We will call DP-Backtracking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second algorithm searches through the space of possible truth assignments while performing unit resolution until </a:t>
            </a:r>
            <a:r>
              <a:rPr lang="en-US" dirty="0" err="1" smtClean="0"/>
              <a:t>quiesience</a:t>
            </a:r>
            <a:r>
              <a:rPr lang="en-US" dirty="0" smtClean="0"/>
              <a:t> at each step.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600200"/>
                <a:ext cx="6777317" cy="3886200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 smtClean="0"/>
                  <a:t>Theorem 8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A theory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𝑑𝑖𝑣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 and is therefore tractable, if each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satisfies one of the following conditions: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525780" indent="-457200">
                  <a:buFont typeface="+mj-lt"/>
                  <a:buAutoNum type="alphaLcParenR"/>
                </a:pPr>
                <a:r>
                  <a:rPr lang="en-US" dirty="0" smtClean="0"/>
                  <a:t>It appears only negatively</a:t>
                </a:r>
              </a:p>
              <a:p>
                <a:pPr marL="525780" indent="-457200">
                  <a:buFont typeface="+mj-lt"/>
                  <a:buAutoNum type="alphaLcParenR"/>
                </a:pPr>
                <a:r>
                  <a:rPr lang="en-US" dirty="0" smtClean="0"/>
                  <a:t>It appears only positively</a:t>
                </a:r>
              </a:p>
              <a:p>
                <a:pPr marL="525780" indent="-457200">
                  <a:buFont typeface="+mj-lt"/>
                  <a:buAutoNum type="alphaLcParenR"/>
                </a:pPr>
                <a:r>
                  <a:rPr lang="en-US" dirty="0" smtClean="0"/>
                  <a:t>It appears in exactly 2 clauses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600200"/>
                <a:ext cx="6777317" cy="3886200"/>
              </a:xfrm>
              <a:blipFill rotWithShape="1">
                <a:blip r:embed="rId2"/>
                <a:stretch>
                  <a:fillRect l="-450" t="-1256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033708" cy="4156229"/>
          </a:xfrm>
        </p:spPr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special nodes labeled </a:t>
            </a:r>
            <a:r>
              <a:rPr lang="en-US" b="1" i="1" dirty="0"/>
              <a:t>true</a:t>
            </a:r>
            <a:r>
              <a:rPr lang="en-US" dirty="0"/>
              <a:t> and </a:t>
            </a:r>
            <a:r>
              <a:rPr lang="en-US" b="1" i="1" dirty="0"/>
              <a:t>false</a:t>
            </a:r>
            <a:r>
              <a:rPr lang="en-US" dirty="0"/>
              <a:t> are </a:t>
            </a:r>
            <a:r>
              <a:rPr lang="en-US" dirty="0" smtClean="0"/>
              <a:t>introduced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r>
              <a:rPr lang="en-US" dirty="0"/>
              <a:t>There is an arc from </a:t>
            </a:r>
            <a:r>
              <a:rPr lang="en-US" b="1" i="1" dirty="0"/>
              <a:t>true</a:t>
            </a:r>
            <a:r>
              <a:rPr lang="en-US" dirty="0"/>
              <a:t> to A f A is a positive unit </a:t>
            </a:r>
            <a:r>
              <a:rPr lang="en-US" dirty="0" smtClean="0"/>
              <a:t>clause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r>
              <a:rPr lang="en-US" dirty="0"/>
              <a:t>There is an arc from B to </a:t>
            </a:r>
            <a:r>
              <a:rPr lang="en-US" b="1" i="1" dirty="0"/>
              <a:t>false</a:t>
            </a:r>
            <a:r>
              <a:rPr lang="en-US" dirty="0"/>
              <a:t> if B is included in any negative clause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4147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Diversity graph for horn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514600"/>
                <a:ext cx="7467600" cy="3657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Horn theory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can be associated with a directed graph called the diversity graph and deno</a:t>
                </a:r>
                <a:r>
                  <a:rPr lang="en-US" dirty="0"/>
                  <a:t>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contains a node for each propositional letter and an arc is directed from A to B if there is a Horn clause having B in its head (B is positive) and A in its antecedent (A is negative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514600"/>
                <a:ext cx="7467600" cy="3657600"/>
              </a:xfrm>
              <a:blipFill rotWithShape="1">
                <a:blip r:embed="rId2"/>
                <a:stretch>
                  <a:fillRect t="-1333" r="-2204" b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143000"/>
                <a:ext cx="6957508" cy="4689629"/>
              </a:xfrm>
            </p:spPr>
            <p:txBody>
              <a:bodyPr/>
              <a:lstStyle/>
              <a:p>
                <a:r>
                  <a:rPr lang="en-US" dirty="0" smtClean="0"/>
                  <a:t>Example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Consider the following two Horn theories: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={</m:t>
                      </m:r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={</m:t>
                      </m:r>
                      <m:r>
                        <a:rPr lang="en-US" i="1" dirty="0">
                          <a:latin typeface="Cambria Math"/>
                        </a:rPr>
                        <m:t>𝐴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The diversity graph for both is</a:t>
                </a:r>
                <a:endParaRPr lang="en-US" dirty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143000"/>
                <a:ext cx="6957508" cy="4689629"/>
              </a:xfrm>
              <a:blipFill rotWithShape="1">
                <a:blip r:embed="rId2" cstate="print"/>
                <a:stretch>
                  <a:fillRect l="-350" t="-1040" r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133600" cy="18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58515"/>
            <a:ext cx="2514600" cy="19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00200"/>
                <a:ext cx="6777317" cy="4232429"/>
              </a:xfrm>
            </p:spPr>
            <p:txBody>
              <a:bodyPr/>
              <a:lstStyle/>
              <a:p>
                <a:r>
                  <a:rPr lang="en-US" b="1" i="1" dirty="0" smtClean="0"/>
                  <a:t>Theorem 9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A definite Horn theory has an acyclic diversity graph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it has a zero diversity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r>
                  <a:rPr lang="en-US" b="1" i="1" dirty="0" smtClean="0"/>
                  <a:t>Corollary 4</a:t>
                </a:r>
                <a:endParaRPr lang="en-US" b="1" i="1" dirty="0"/>
              </a:p>
              <a:p>
                <a:pPr marL="6858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is an acyclic definite Horn theory w.r.t ordering d,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00200"/>
                <a:ext cx="6777317" cy="4232429"/>
              </a:xfrm>
              <a:blipFill rotWithShape="1">
                <a:blip r:embed="rId2"/>
                <a:stretch>
                  <a:fillRect l="-360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295400"/>
                <a:ext cx="6777317" cy="4537229"/>
              </a:xfrm>
            </p:spPr>
            <p:txBody>
              <a:bodyPr/>
              <a:lstStyle/>
              <a:p>
                <a:r>
                  <a:rPr lang="en-US" i="1" dirty="0" smtClean="0"/>
                  <a:t>Remember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This doesn’t apply to full Horn theories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Example: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/>
                      </m:sSub>
                      <m:r>
                        <a:rPr lang="en-US" i="1" dirty="0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,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,¬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It’s a Horn theory with an acyclic diversity graph, yet it has a non zero diversity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Definite theories are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and closed under resolution </a:t>
                </a:r>
                <a:endParaRPr lang="en-US" dirty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295400"/>
                <a:ext cx="6777317" cy="4537229"/>
              </a:xfrm>
              <a:blipFill rotWithShape="1">
                <a:blip r:embed="rId2"/>
                <a:stretch>
                  <a:fillRect l="-360" t="-1075" r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066800"/>
                <a:ext cx="6777317" cy="4765829"/>
              </a:xfrm>
            </p:spPr>
            <p:txBody>
              <a:bodyPr/>
              <a:lstStyle/>
              <a:p>
                <a:r>
                  <a:rPr lang="en-US" b="1" i="1" dirty="0" smtClean="0"/>
                  <a:t>Definition 7 (Diversity width)</a:t>
                </a:r>
                <a:endParaRPr lang="en-US" b="1" i="1" dirty="0"/>
              </a:p>
              <a:p>
                <a:pPr marL="68580" indent="0">
                  <a:buNone/>
                </a:pPr>
                <a:r>
                  <a:rPr lang="en-US" dirty="0" smtClean="0"/>
                  <a:t>Let D be a directed graph and let d be an ordering of the nodes. 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positive width of a node Q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]is the number of arcs emanating from prior nodes (its positive parents) towards Q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negative width of Q relative to d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  <a:r>
                  <a:rPr lang="en-US" dirty="0" smtClean="0"/>
                  <a:t>, is the number of arcs emanating from Q towards nodes preceding it in the ordering d (its negative parents)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066800"/>
                <a:ext cx="6777317" cy="4765829"/>
              </a:xfrm>
              <a:blipFill rotWithShape="1">
                <a:blip r:embed="rId2"/>
                <a:stretch>
                  <a:fillRect l="-360" t="-1023" r="-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371600"/>
                <a:ext cx="7109908" cy="4461029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diversity width (div-width) of Q, u(Q), relative to d is max{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}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div-width (u(d))of an ordering d, is the maximum div-width of each of its nodes along the ordering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div-width of a Horn theory is the minimum of u(d) over all orderings that starts with nodes </a:t>
                </a:r>
                <a:r>
                  <a:rPr lang="en-US" b="1" i="1" dirty="0" smtClean="0"/>
                  <a:t>true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false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371600"/>
                <a:ext cx="7109908" cy="4461029"/>
              </a:xfrm>
              <a:blipFill rotWithShape="1">
                <a:blip r:embed="rId2" cstate="print"/>
                <a:stretch>
                  <a:fillRect t="-1093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752600"/>
                <a:ext cx="6881308" cy="4080029"/>
              </a:xfrm>
            </p:spPr>
            <p:txBody>
              <a:bodyPr/>
              <a:lstStyle/>
              <a:p>
                <a:r>
                  <a:rPr lang="en-US" b="1" i="1" dirty="0" smtClean="0"/>
                  <a:t>Lemma 3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Given a diversity graph of Horn theory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and an ordering d, if A is an atom having k positive parents and j negative parents , then there are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non negative clauses in the bucket of 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752600"/>
                <a:ext cx="6881308" cy="4080029"/>
              </a:xfrm>
              <a:blipFill rotWithShape="1">
                <a:blip r:embed="rId2"/>
                <a:stretch>
                  <a:fillRect l="-354" t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19200"/>
            <a:ext cx="6957508" cy="4613429"/>
          </a:xfrm>
        </p:spPr>
        <p:txBody>
          <a:bodyPr/>
          <a:lstStyle/>
          <a:p>
            <a:r>
              <a:rPr lang="en-US" dirty="0" smtClean="0"/>
              <a:t>A minimum div-width of a graph can be computed by a greedy algorithm like the min-diversity algorithm, using div-width criteria for node selection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3238"/>
            <a:ext cx="66294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1086368"/>
            <a:ext cx="7024744" cy="1027664"/>
          </a:xfrm>
        </p:spPr>
        <p:txBody>
          <a:bodyPr/>
          <a:lstStyle/>
          <a:p>
            <a:pPr algn="ctr"/>
            <a:r>
              <a:rPr lang="en-US" dirty="0" smtClean="0"/>
              <a:t>Elimination vs. 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086548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DP-Elimination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Uses the Elimination Rule</a:t>
            </a:r>
          </a:p>
          <a:p>
            <a:pPr marL="365760" lvl="1" indent="0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DP-Backtracking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Replaces the Elimination Rule with the Splitting Rule.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This avoids memory explosion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200"/>
                <a:ext cx="7543800" cy="4613429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 smtClean="0"/>
                  <a:t>Definition 8 (induced diversity graph and width)</a:t>
                </a:r>
                <a:endParaRPr lang="en-US" b="1" i="1" dirty="0"/>
              </a:p>
              <a:p>
                <a:pPr marL="68580" indent="0">
                  <a:buNone/>
                </a:pPr>
                <a:r>
                  <a:rPr lang="en-US" dirty="0" smtClean="0"/>
                  <a:t>Given a diagraph D and an ordering d, such that </a:t>
                </a:r>
                <a:r>
                  <a:rPr lang="en-US" b="1" i="1" dirty="0" smtClean="0"/>
                  <a:t>true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false</a:t>
                </a:r>
                <a:r>
                  <a:rPr lang="en-US" dirty="0" smtClean="0"/>
                  <a:t> appear first, the induced diversity graph of D relative to 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generated as follow: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Nodes are processed from last to first.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When processing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a directed arc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added if both nodes precede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ordering and if there is a directed arc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200"/>
                <a:ext cx="7543800" cy="4613429"/>
              </a:xfrm>
              <a:blipFill rotWithShape="1">
                <a:blip r:embed="rId2"/>
                <a:stretch>
                  <a:fillRect l="-404" t="-1057" r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28800"/>
                <a:ext cx="6777317" cy="3508977"/>
              </a:xfrm>
            </p:spPr>
            <p:txBody>
              <a:bodyPr/>
              <a:lstStyle/>
              <a:p>
                <a:r>
                  <a:rPr lang="en-US" dirty="0" smtClean="0"/>
                  <a:t>The div-width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∗(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called the induced diversity width of D w.r.t d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𝑑𝑖𝑣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𝑤𝑖𝑑𝑡h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Constructing the induced diversity graph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when n is the number of 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28800"/>
                <a:ext cx="6777317" cy="3508977"/>
              </a:xfrm>
              <a:blipFill rotWithShape="1">
                <a:blip r:embed="rId2" cstate="print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6800"/>
                <a:ext cx="74676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Example 6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the ordering d = F,A,B,C,D,E 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the induced width graph is: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It’s a definite theory so nodes </a:t>
                </a:r>
                <a:r>
                  <a:rPr lang="en-US" b="1" i="1" dirty="0" smtClean="0"/>
                  <a:t>true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false</a:t>
                </a:r>
                <a:r>
                  <a:rPr lang="en-US" dirty="0" smtClean="0"/>
                  <a:t> are omitted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added arcs are dotted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div-width of node E is 2 (positive=2, negative =1)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6800"/>
                <a:ext cx="7467600" cy="4953000"/>
              </a:xfrm>
              <a:blipFill rotWithShape="1">
                <a:blip r:embed="rId2" cstate="print"/>
                <a:stretch>
                  <a:fillRect l="-163" t="-2091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42" y="2133600"/>
            <a:ext cx="2514600" cy="19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12877"/>
            <a:ext cx="1828800" cy="25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28800"/>
                <a:ext cx="7086600" cy="3508977"/>
              </a:xfrm>
            </p:spPr>
            <p:txBody>
              <a:bodyPr/>
              <a:lstStyle/>
              <a:p>
                <a:r>
                  <a:rPr lang="en-US" b="1" i="1" dirty="0" smtClean="0"/>
                  <a:t>Lemma 4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 a Horn theory and d an ordering of its symbols; then the diversity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when d is an ordering which starts with </a:t>
                </a:r>
                <a:r>
                  <a:rPr lang="en-US" b="1" i="1" dirty="0" smtClean="0"/>
                  <a:t>true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false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28800"/>
                <a:ext cx="7086600" cy="3508977"/>
              </a:xfrm>
              <a:blipFill rotWithShape="1">
                <a:blip r:embed="rId2"/>
                <a:stretch>
                  <a:fillRect l="-43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143000"/>
                <a:ext cx="7109908" cy="46896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i="1" dirty="0" smtClean="0"/>
                  <a:t>Theorem 10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 a Horn theory and let d be an ordering of its symbols that start by </a:t>
                </a:r>
                <a:r>
                  <a:rPr lang="en-US" b="1" i="1" dirty="0" smtClean="0"/>
                  <a:t>true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false</a:t>
                </a:r>
                <a:r>
                  <a:rPr lang="en-US" dirty="0" smtClean="0"/>
                  <a:t>, having induced div-width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∗(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along d; 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then the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restricted to the non negative clauses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∗(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and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 smtClean="0"/>
                  <a:t> restricted to the negative clauses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𝑓𝑎𝑙𝑠𝑒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US" dirty="0" smtClean="0"/>
                  <a:t> is the degree of node false in the induced diversity graph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143000"/>
                <a:ext cx="7109908" cy="4689629"/>
              </a:xfrm>
              <a:blipFill rotWithShape="1">
                <a:blip r:embed="rId2"/>
                <a:stretch>
                  <a:fillRect l="-3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3000"/>
                <a:ext cx="7467600" cy="46896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i="1" dirty="0" smtClean="0"/>
                  <a:t>Definition 9 (Strongly connected components)</a:t>
                </a:r>
              </a:p>
              <a:p>
                <a:endParaRPr lang="en-US" dirty="0"/>
              </a:p>
              <a:p>
                <a:r>
                  <a:rPr lang="en-US" dirty="0" smtClean="0"/>
                  <a:t>A strongly connected component of a directed graph is a maximal set of nodes U such that for every pair A and B in U there is a directed path from A to B and from B to A.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component graph of G=(V,E)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contains one vertex for each strongly connected component of G, and there is an edge from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 smtClean="0"/>
                  <a:t> to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 smtClean="0"/>
                  <a:t> if there is a directed edge from a node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 smtClean="0"/>
                  <a:t> to a node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 smtClean="0"/>
                  <a:t> in the graph 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3000"/>
                <a:ext cx="7467600" cy="4689629"/>
              </a:xfrm>
              <a:blipFill rotWithShape="1">
                <a:blip r:embed="rId2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3000"/>
                <a:ext cx="7391400" cy="468962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i="1" dirty="0" smtClean="0"/>
                  <a:t>Theorem 11</a:t>
                </a:r>
              </a:p>
              <a:p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 smtClean="0"/>
                  <a:t>definite theory having a diversity graph D.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the strongly connected components of </a:t>
                </a:r>
                <a:r>
                  <a:rPr lang="en-US" dirty="0" smtClean="0"/>
                  <a:t>G,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….,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orderings of the nodes in each of the strongly connected components, and let d be a concatenation of the orderings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….,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….,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that agrees with the partial acyclic ordering of the components graph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3000"/>
                <a:ext cx="7391400" cy="4689629"/>
              </a:xfrm>
              <a:blipFill rotWithShape="1">
                <a:blip r:embed="rId2"/>
                <a:stretch>
                  <a:fillRect l="-165" t="-780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00200"/>
                <a:ext cx="6777317" cy="4232429"/>
              </a:xfrm>
            </p:spPr>
            <p:txBody>
              <a:bodyPr/>
              <a:lstStyle/>
              <a:p>
                <a:r>
                  <a:rPr lang="en-US" b="1" i="1" dirty="0" smtClean="0"/>
                  <a:t>Theorem 11 (</a:t>
                </a:r>
                <a:r>
                  <a:rPr lang="en-US" b="1" i="1" dirty="0" err="1" smtClean="0"/>
                  <a:t>cont</a:t>
                </a:r>
                <a:r>
                  <a:rPr lang="en-US" b="1" i="1" dirty="0" smtClean="0"/>
                  <a:t>)</a:t>
                </a:r>
              </a:p>
              <a:p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∗(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the largest induced div-width of any component </a:t>
                </a: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Then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∗(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00200"/>
                <a:ext cx="6777317" cy="4232429"/>
              </a:xfrm>
              <a:blipFill rotWithShape="1">
                <a:blip r:embed="rId2"/>
                <a:stretch>
                  <a:fillRect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19200"/>
                <a:ext cx="7186108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 7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={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68580" indent="0">
                  <a:buNone/>
                </a:pPr>
                <a:endParaRPr lang="en-US" dirty="0">
                  <a:ea typeface="Cambria Math"/>
                </a:endParaRPr>
              </a:p>
              <a:p>
                <a:pPr marL="6858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6858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Since </a:t>
                </a:r>
                <a:r>
                  <a:rPr lang="en-US" dirty="0"/>
                  <a:t>the graph is acyclic, the strongly connected components contain only one node, therefore for any admissible ordering 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19200"/>
                <a:ext cx="7186108" cy="4724400"/>
              </a:xfrm>
              <a:blipFill rotWithShape="1">
                <a:blip r:embed="rId2" cstate="print"/>
                <a:stretch>
                  <a:fillRect l="-424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133600" cy="18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90600"/>
                <a:ext cx="7467600" cy="5029200"/>
              </a:xfrm>
            </p:spPr>
            <p:txBody>
              <a:bodyPr/>
              <a:lstStyle/>
              <a:p>
                <a:r>
                  <a:rPr lang="en-US" dirty="0"/>
                  <a:t>Example </a:t>
                </a:r>
                <a:r>
                  <a:rPr lang="en-US" dirty="0" smtClean="0"/>
                  <a:t>7 (</a:t>
                </a:r>
                <a:r>
                  <a:rPr lang="en-US" dirty="0" err="1" smtClean="0"/>
                  <a:t>cont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Given</a:t>
                </a: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={</m:t>
                      </m:r>
                      <m:r>
                        <a:rPr lang="en-US" i="1" dirty="0">
                          <a:latin typeface="Cambria Math"/>
                        </a:rPr>
                        <m:t>𝐴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There are 2 strongly connected components, one including D only, and another including the rest of the </a:t>
                </a:r>
                <a:r>
                  <a:rPr lang="en-US" dirty="0" smtClean="0"/>
                  <a:t>variables, For </a:t>
                </a:r>
                <a:r>
                  <a:rPr lang="en-US" dirty="0"/>
                  <a:t>the ordering d = F,A,B,C,E on that component, only the arcs (C,F),(B,F),(A,F) will be added, so that the induced div-width = 2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90600"/>
                <a:ext cx="7467600" cy="5029200"/>
              </a:xfrm>
              <a:blipFill rotWithShape="1">
                <a:blip r:embed="rId2" cstate="print"/>
                <a:stretch>
                  <a:fillRect l="-327" t="-970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62192"/>
            <a:ext cx="2514600" cy="19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887462"/>
            <a:ext cx="1645693" cy="25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951464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paper wishes to prove the following: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That both methods are not the same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Show the virtues of the DP-Elimination </a:t>
            </a:r>
          </a:p>
          <a:p>
            <a:pPr lvl="2"/>
            <a:r>
              <a:rPr lang="en-US" dirty="0" smtClean="0"/>
              <a:t>It is </a:t>
            </a:r>
            <a:r>
              <a:rPr lang="en-US" dirty="0" err="1" smtClean="0"/>
              <a:t>Satisfiabile</a:t>
            </a:r>
            <a:r>
              <a:rPr lang="en-US" dirty="0" smtClean="0"/>
              <a:t> (2-cnfs and Horn Clauses)</a:t>
            </a:r>
          </a:p>
          <a:p>
            <a:pPr lvl="2"/>
            <a:r>
              <a:rPr lang="en-US" dirty="0" smtClean="0"/>
              <a:t>Tractable Classes</a:t>
            </a:r>
          </a:p>
          <a:p>
            <a:pPr lvl="2"/>
            <a:r>
              <a:rPr lang="en-US" dirty="0" smtClean="0"/>
              <a:t>Good performance for Chain-like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/>
          <a:lstStyle/>
          <a:p>
            <a:r>
              <a:rPr lang="en-US" b="1" i="1" dirty="0" smtClean="0"/>
              <a:t>Conclusion</a:t>
            </a:r>
          </a:p>
          <a:p>
            <a:endParaRPr lang="en-US" dirty="0" smtClean="0"/>
          </a:p>
          <a:p>
            <a:r>
              <a:rPr lang="en-US" dirty="0" smtClean="0"/>
              <a:t>Finding an optimal width is NP-Hard</a:t>
            </a:r>
          </a:p>
          <a:p>
            <a:r>
              <a:rPr lang="en-US" dirty="0" smtClean="0"/>
              <a:t>Finding an optimal induced div-width is also hard</a:t>
            </a:r>
          </a:p>
          <a:p>
            <a:r>
              <a:rPr lang="en-US" dirty="0" smtClean="0"/>
              <a:t>However good orderings can be generated using various heuristics (min-width, min-diversity,</a:t>
            </a:r>
            <a:r>
              <a:rPr lang="en-US" dirty="0"/>
              <a:t> min-div-width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Directional resolution algorithm is both time and space exponential in the worst case</a:t>
            </a:r>
          </a:p>
          <a:p>
            <a:endParaRPr lang="en-US" dirty="0"/>
          </a:p>
          <a:p>
            <a:r>
              <a:rPr lang="en-US" dirty="0" smtClean="0"/>
              <a:t>Instead use an approximate algorithm </a:t>
            </a:r>
            <a:r>
              <a:rPr lang="en-US" b="1" i="1" dirty="0" smtClean="0"/>
              <a:t>bounded directional resolution </a:t>
            </a:r>
            <a:r>
              <a:rPr lang="en-US" dirty="0" smtClean="0"/>
              <a:t>(BDR)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Bounded directional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algorithm records clauses of size k or less when k is a constant</a:t>
            </a:r>
          </a:p>
          <a:p>
            <a:endParaRPr lang="en-US" dirty="0"/>
          </a:p>
          <a:p>
            <a:r>
              <a:rPr lang="en-US" dirty="0" smtClean="0"/>
              <a:t>Consequently, its complexity is polynomial in 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67000"/>
            <a:ext cx="6777317" cy="3165629"/>
          </a:xfrm>
        </p:spPr>
        <p:txBody>
          <a:bodyPr/>
          <a:lstStyle/>
          <a:p>
            <a:r>
              <a:rPr lang="en-US" dirty="0" smtClean="0"/>
              <a:t>They implemented DP-</a:t>
            </a:r>
            <a:r>
              <a:rPr lang="en-US" dirty="0" err="1" smtClean="0"/>
              <a:t>Backtracing</a:t>
            </a:r>
            <a:r>
              <a:rPr lang="en-US" dirty="0" smtClean="0"/>
              <a:t> in C using a 2-literal clause heuristic.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57213"/>
            <a:ext cx="59436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 vs.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43200"/>
            <a:ext cx="6777317" cy="3089429"/>
          </a:xfrm>
        </p:spPr>
        <p:txBody>
          <a:bodyPr/>
          <a:lstStyle/>
          <a:p>
            <a:r>
              <a:rPr lang="en-US" dirty="0" smtClean="0"/>
              <a:t>DP outperformed DR.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471488"/>
            <a:ext cx="69246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671513"/>
            <a:ext cx="69723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28575"/>
            <a:ext cx="691515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0276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Definitions and 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Variables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(Uppercase Letters) P,Q,R,…</a:t>
            </a:r>
          </a:p>
          <a:p>
            <a:r>
              <a:rPr lang="en-US" dirty="0" smtClean="0"/>
              <a:t>Propositional Literals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(Lowercase Letters) </a:t>
            </a:r>
            <a:r>
              <a:rPr lang="en-US" dirty="0" err="1" smtClean="0"/>
              <a:t>p,q,r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Disjunctions of Literals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Sometimes denoted as a set { … }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Unit Clause</a:t>
            </a:r>
          </a:p>
          <a:p>
            <a:pPr lvl="2"/>
            <a:r>
              <a:rPr lang="en-US" dirty="0" smtClean="0"/>
              <a:t>A clause of size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 significantly outperforms DP for instances which DP encountered many </a:t>
            </a:r>
            <a:r>
              <a:rPr lang="en-US" dirty="0" err="1" smtClean="0"/>
              <a:t>deadends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Almost all hard DP chain problems were </a:t>
            </a:r>
            <a:r>
              <a:rPr lang="en-US" dirty="0" err="1" smtClean="0"/>
              <a:t>unsatisfiable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76200"/>
            <a:ext cx="5924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943600"/>
            <a:ext cx="5867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"/>
            <a:ext cx="4876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943600"/>
            <a:ext cx="5867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52400"/>
            <a:ext cx="4800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943600"/>
            <a:ext cx="5867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381000"/>
            <a:ext cx="49720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5600700"/>
            <a:ext cx="6915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propositional </a:t>
            </a:r>
            <a:r>
              <a:rPr lang="en-US" dirty="0" err="1" smtClean="0"/>
              <a:t>satisfiability</a:t>
            </a:r>
            <a:r>
              <a:rPr lang="en-US" dirty="0" smtClean="0"/>
              <a:t> is a special case of constraint satisfaction, the induced-width bound could be obtained by mapping a propositional formula into the relational framework of a constraint satisfaction problem and applying adaptive consistency.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consistency and the elimination algorithm does not perform better then Directional Resolution under similar constraints.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the pessimistic analysis of DP-elimination by showing that the DR algorithm has merits with tractable classes.</a:t>
            </a:r>
          </a:p>
          <a:p>
            <a:r>
              <a:rPr lang="en-US" dirty="0" smtClean="0"/>
              <a:t>Identify new tractable classes based on diversity.</a:t>
            </a:r>
          </a:p>
          <a:p>
            <a:r>
              <a:rPr lang="en-US" dirty="0" smtClean="0"/>
              <a:t>Show tighter bounds on induced diversity width.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DR is no the most effective algorithm, ideas and concepts should be incorporated into newer, more effective algorithms.</a:t>
            </a:r>
          </a:p>
          <a:p>
            <a:r>
              <a:rPr lang="en-US" dirty="0" smtClean="0"/>
              <a:t>For some structural domains, DR is an effective knowledge compilation procedure.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971800"/>
            <a:ext cx="291891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951464"/>
          </a:xfrm>
        </p:spPr>
        <p:txBody>
          <a:bodyPr/>
          <a:lstStyle/>
          <a:p>
            <a:pPr algn="ctr"/>
            <a:r>
              <a:rPr lang="en-US" dirty="0" smtClean="0"/>
              <a:t>Definitions and Preliminaries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Resolution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Works same as discussed in class</a:t>
                </a:r>
              </a:p>
              <a:p>
                <a:r>
                  <a:rPr lang="en-US" dirty="0" smtClean="0"/>
                  <a:t>Conjunctive Normal Form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Ω</m:t>
                    </m:r>
                    <m:r>
                      <a:rPr lang="en-US" i="1" dirty="0" smtClean="0">
                        <a:latin typeface="Cambria Math"/>
                      </a:rPr>
                      <m:t> = {</m:t>
                    </m:r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1, … , </m:t>
                    </m:r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Entailed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Ω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Ω</m:t>
                    </m:r>
                    <m:r>
                      <a:rPr lang="en-US" i="1" dirty="0" smtClean="0">
                        <a:latin typeface="Cambria Math"/>
                      </a:rPr>
                      <m:t> != </m:t>
                    </m:r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is true in all models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Horn Formula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CNF formula with at least one positive literal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9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47C-7D5B-4A46-BEC2-0887CF5D1B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7365</TotalTime>
  <Words>4598</Words>
  <Application>Microsoft Office PowerPoint</Application>
  <PresentationFormat>On-screen Show (4:3)</PresentationFormat>
  <Paragraphs>492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Austin</vt:lpstr>
      <vt:lpstr>Directional Resolution: The Davis-Putnam Procedure, Revisited</vt:lpstr>
      <vt:lpstr>Table of Contents</vt:lpstr>
      <vt:lpstr>History of Directional Resolution</vt:lpstr>
      <vt:lpstr>The Davis-Putnam Procedure</vt:lpstr>
      <vt:lpstr>Elimination vs. Backtracking</vt:lpstr>
      <vt:lpstr>Elimination vs. Backtracking</vt:lpstr>
      <vt:lpstr>Purpose</vt:lpstr>
      <vt:lpstr>Definitions and Preliminaries</vt:lpstr>
      <vt:lpstr>Definitions and Preliminaries</vt:lpstr>
      <vt:lpstr>Definitions and Preliminaries</vt:lpstr>
      <vt:lpstr>What is DP-Elimination?</vt:lpstr>
      <vt:lpstr>Directional-Resolution</vt:lpstr>
      <vt:lpstr>Directional-Resolution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Entailment</vt:lpstr>
      <vt:lpstr>PowerPoint Presentation</vt:lpstr>
      <vt:lpstr>Conclusion thus far</vt:lpstr>
      <vt:lpstr>PowerPoint Presentation</vt:lpstr>
      <vt:lpstr>PowerPoint Presentation</vt:lpstr>
      <vt:lpstr>PowerPoint Presentation</vt:lpstr>
      <vt:lpstr>PowerPoint Presentation</vt:lpstr>
      <vt:lpstr>Induced width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Diversity graph for horn 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Bounded directional resolution</vt:lpstr>
      <vt:lpstr>Experimental Evaluation</vt:lpstr>
      <vt:lpstr>PowerPoint Presentation</vt:lpstr>
      <vt:lpstr>DR vs. DP</vt:lpstr>
      <vt:lpstr>PowerPoint Presentation</vt:lpstr>
      <vt:lpstr>PowerPoint Presentation</vt:lpstr>
      <vt:lpstr>PowerPoint Presentation</vt:lpstr>
      <vt:lpstr>PowerPoint Presentation</vt:lpstr>
      <vt:lpstr>Chain Analysis</vt:lpstr>
      <vt:lpstr>PowerPoint Presentation</vt:lpstr>
      <vt:lpstr>PowerPoint Presentation</vt:lpstr>
      <vt:lpstr>PowerPoint Presentation</vt:lpstr>
      <vt:lpstr>PowerPoint Presentation</vt:lpstr>
      <vt:lpstr>Related work and conclusions</vt:lpstr>
      <vt:lpstr>Related work and conclusions</vt:lpstr>
      <vt:lpstr>Final Conclusions</vt:lpstr>
      <vt:lpstr>Final 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Tractable classes</dc:title>
  <dc:creator>hanin</dc:creator>
  <cp:lastModifiedBy>hanin</cp:lastModifiedBy>
  <cp:revision>103</cp:revision>
  <dcterms:created xsi:type="dcterms:W3CDTF">2013-04-10T23:10:09Z</dcterms:created>
  <dcterms:modified xsi:type="dcterms:W3CDTF">2013-04-18T04:46:04Z</dcterms:modified>
</cp:coreProperties>
</file>