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57" r:id="rId3"/>
    <p:sldId id="259" r:id="rId4"/>
    <p:sldId id="292" r:id="rId5"/>
    <p:sldId id="260" r:id="rId6"/>
    <p:sldId id="262" r:id="rId7"/>
    <p:sldId id="264" r:id="rId8"/>
    <p:sldId id="266" r:id="rId9"/>
    <p:sldId id="267" r:id="rId10"/>
    <p:sldId id="268" r:id="rId11"/>
    <p:sldId id="278" r:id="rId12"/>
    <p:sldId id="279" r:id="rId13"/>
    <p:sldId id="281" r:id="rId14"/>
    <p:sldId id="282" r:id="rId15"/>
    <p:sldId id="269" r:id="rId16"/>
    <p:sldId id="293" r:id="rId17"/>
    <p:sldId id="295" r:id="rId18"/>
    <p:sldId id="294"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5" r:id="rId32"/>
    <p:sldId id="314" r:id="rId33"/>
    <p:sldId id="316" r:id="rId34"/>
    <p:sldId id="317" r:id="rId35"/>
    <p:sldId id="318" r:id="rId36"/>
    <p:sldId id="319" r:id="rId37"/>
    <p:sldId id="320" r:id="rId38"/>
    <p:sldId id="321" r:id="rId39"/>
    <p:sldId id="322" r:id="rId40"/>
    <p:sldId id="323" r:id="rId41"/>
    <p:sldId id="324"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25" r:id="rId55"/>
    <p:sldId id="326" r:id="rId56"/>
    <p:sldId id="327" r:id="rId57"/>
    <p:sldId id="328" r:id="rId58"/>
    <p:sldId id="329" r:id="rId59"/>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CASLIN, RHEA NICHOLE" initials="MR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16T14:51:50.374" idx="1">
    <p:pos x="5424" y="2875"/>
    <p:text>Reword</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7DC77-2B95-49B4-8F91-09E158F9578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B7940EF-0C62-4C53-AD3F-5C9A41F67C13}">
      <dgm:prSet phldrT="[Text]"/>
      <dgm:spPr/>
      <dgm:t>
        <a:bodyPr/>
        <a:lstStyle/>
        <a:p>
          <a:r>
            <a:rPr lang="en-US" dirty="0" smtClean="0"/>
            <a:t>Templates</a:t>
          </a:r>
          <a:endParaRPr lang="en-US" dirty="0"/>
        </a:p>
      </dgm:t>
    </dgm:pt>
    <dgm:pt modelId="{AEB19931-D279-41B3-9962-965127BD257F}" type="parTrans" cxnId="{02BFF500-0F4E-441C-99E3-7607961B8221}">
      <dgm:prSet/>
      <dgm:spPr/>
      <dgm:t>
        <a:bodyPr/>
        <a:lstStyle/>
        <a:p>
          <a:endParaRPr lang="en-US"/>
        </a:p>
      </dgm:t>
    </dgm:pt>
    <dgm:pt modelId="{A4E1BF74-3031-46EC-8215-B6FAA82844C5}" type="sibTrans" cxnId="{02BFF500-0F4E-441C-99E3-7607961B8221}">
      <dgm:prSet/>
      <dgm:spPr/>
      <dgm:t>
        <a:bodyPr/>
        <a:lstStyle/>
        <a:p>
          <a:endParaRPr lang="en-US"/>
        </a:p>
      </dgm:t>
    </dgm:pt>
    <dgm:pt modelId="{A2A5C25B-21B8-4E1B-9D9A-8624D9E66037}">
      <dgm:prSet phldrT="[Text]"/>
      <dgm:spPr/>
      <dgm:t>
        <a:bodyPr/>
        <a:lstStyle/>
        <a:p>
          <a:r>
            <a:rPr lang="en-US" dirty="0" smtClean="0"/>
            <a:t>descriptions of the events consisting of frames with slots and slot fillers</a:t>
          </a:r>
          <a:endParaRPr lang="en-US" dirty="0"/>
        </a:p>
      </dgm:t>
    </dgm:pt>
    <dgm:pt modelId="{185505C7-7331-47E8-88FC-75872FF6CE5A}" type="parTrans" cxnId="{A22D6026-548B-454F-AB84-09222D65C6C9}">
      <dgm:prSet/>
      <dgm:spPr/>
      <dgm:t>
        <a:bodyPr/>
        <a:lstStyle/>
        <a:p>
          <a:endParaRPr lang="en-US"/>
        </a:p>
      </dgm:t>
    </dgm:pt>
    <dgm:pt modelId="{38CD7065-71F6-4D0E-A80B-013B10CA6FB6}" type="sibTrans" cxnId="{A22D6026-548B-454F-AB84-09222D65C6C9}">
      <dgm:prSet/>
      <dgm:spPr/>
      <dgm:t>
        <a:bodyPr/>
        <a:lstStyle/>
        <a:p>
          <a:endParaRPr lang="en-US"/>
        </a:p>
      </dgm:t>
    </dgm:pt>
    <dgm:pt modelId="{A200840F-8BF2-41C8-947F-319DC7A3DF33}">
      <dgm:prSet phldrT="[Text]"/>
      <dgm:spPr/>
      <dgm:t>
        <a:bodyPr/>
        <a:lstStyle/>
        <a:p>
          <a:r>
            <a:rPr lang="en-US" dirty="0" smtClean="0"/>
            <a:t>Scripts</a:t>
          </a:r>
          <a:endParaRPr lang="en-US" dirty="0"/>
        </a:p>
      </dgm:t>
    </dgm:pt>
    <dgm:pt modelId="{47DA2379-A37E-4547-92FC-852261C4E33F}" type="parTrans" cxnId="{2CE8BB77-4C2E-4DCC-BB0D-FE0EACE1FA8F}">
      <dgm:prSet/>
      <dgm:spPr/>
      <dgm:t>
        <a:bodyPr/>
        <a:lstStyle/>
        <a:p>
          <a:endParaRPr lang="en-US"/>
        </a:p>
      </dgm:t>
    </dgm:pt>
    <dgm:pt modelId="{E3B9EE92-FC7A-4C34-8FC2-CBB74560217C}" type="sibTrans" cxnId="{2CE8BB77-4C2E-4DCC-BB0D-FE0EACE1FA8F}">
      <dgm:prSet/>
      <dgm:spPr/>
      <dgm:t>
        <a:bodyPr/>
        <a:lstStyle/>
        <a:p>
          <a:endParaRPr lang="en-US"/>
        </a:p>
      </dgm:t>
    </dgm:pt>
    <dgm:pt modelId="{857A7D84-D0D0-41A4-B6CB-D48478192C4F}">
      <dgm:prSet phldrT="[Text]"/>
      <dgm:spPr/>
      <dgm:t>
        <a:bodyPr/>
        <a:lstStyle/>
        <a:p>
          <a:r>
            <a:rPr lang="en-US" dirty="0" smtClean="0"/>
            <a:t>scripts determine the type of commonsense knowledge the </a:t>
          </a:r>
          <a:r>
            <a:rPr lang="en-US" dirty="0" err="1" smtClean="0"/>
            <a:t>reasoner</a:t>
          </a:r>
          <a:r>
            <a:rPr lang="en-US" dirty="0" smtClean="0"/>
            <a:t> will use</a:t>
          </a:r>
          <a:endParaRPr lang="en-US" dirty="0"/>
        </a:p>
      </dgm:t>
    </dgm:pt>
    <dgm:pt modelId="{54DDCAD4-D89D-4187-9CBA-CB3ABEF730F2}" type="parTrans" cxnId="{3B7C5BAE-0696-4059-8BB2-9CD362B2A01E}">
      <dgm:prSet/>
      <dgm:spPr/>
      <dgm:t>
        <a:bodyPr/>
        <a:lstStyle/>
        <a:p>
          <a:endParaRPr lang="en-US"/>
        </a:p>
      </dgm:t>
    </dgm:pt>
    <dgm:pt modelId="{C369D430-5250-497F-88A3-038E948BDB29}" type="sibTrans" cxnId="{3B7C5BAE-0696-4059-8BB2-9CD362B2A01E}">
      <dgm:prSet/>
      <dgm:spPr/>
      <dgm:t>
        <a:bodyPr/>
        <a:lstStyle/>
        <a:p>
          <a:endParaRPr lang="en-US"/>
        </a:p>
      </dgm:t>
    </dgm:pt>
    <dgm:pt modelId="{3E3DE52D-DB60-4691-A8FB-BECDE4D5A4E6}" type="pres">
      <dgm:prSet presAssocID="{E417DC77-2B95-49B4-8F91-09E158F9578D}" presName="linearFlow" presStyleCnt="0">
        <dgm:presLayoutVars>
          <dgm:dir/>
          <dgm:animLvl val="lvl"/>
          <dgm:resizeHandles val="exact"/>
        </dgm:presLayoutVars>
      </dgm:prSet>
      <dgm:spPr/>
      <dgm:t>
        <a:bodyPr/>
        <a:lstStyle/>
        <a:p>
          <a:endParaRPr lang="en-US"/>
        </a:p>
      </dgm:t>
    </dgm:pt>
    <dgm:pt modelId="{55D011EC-1E2C-498D-8C4C-940F29EB36F3}" type="pres">
      <dgm:prSet presAssocID="{5B7940EF-0C62-4C53-AD3F-5C9A41F67C13}" presName="composite" presStyleCnt="0"/>
      <dgm:spPr/>
    </dgm:pt>
    <dgm:pt modelId="{EEAE5125-8D22-4E88-AA53-7B43A0C5539F}" type="pres">
      <dgm:prSet presAssocID="{5B7940EF-0C62-4C53-AD3F-5C9A41F67C13}" presName="parTx" presStyleLbl="node1" presStyleIdx="0" presStyleCnt="2">
        <dgm:presLayoutVars>
          <dgm:chMax val="0"/>
          <dgm:chPref val="0"/>
          <dgm:bulletEnabled val="1"/>
        </dgm:presLayoutVars>
      </dgm:prSet>
      <dgm:spPr/>
      <dgm:t>
        <a:bodyPr/>
        <a:lstStyle/>
        <a:p>
          <a:endParaRPr lang="en-US"/>
        </a:p>
      </dgm:t>
    </dgm:pt>
    <dgm:pt modelId="{1FA98F50-4209-40E4-8D56-91B0452DE699}" type="pres">
      <dgm:prSet presAssocID="{5B7940EF-0C62-4C53-AD3F-5C9A41F67C13}" presName="parSh" presStyleLbl="node1" presStyleIdx="0" presStyleCnt="2"/>
      <dgm:spPr/>
      <dgm:t>
        <a:bodyPr/>
        <a:lstStyle/>
        <a:p>
          <a:endParaRPr lang="en-US"/>
        </a:p>
      </dgm:t>
    </dgm:pt>
    <dgm:pt modelId="{304EA7CA-323C-4C6A-AE07-E251D404296C}" type="pres">
      <dgm:prSet presAssocID="{5B7940EF-0C62-4C53-AD3F-5C9A41F67C13}" presName="desTx" presStyleLbl="fgAcc1" presStyleIdx="0" presStyleCnt="2">
        <dgm:presLayoutVars>
          <dgm:bulletEnabled val="1"/>
        </dgm:presLayoutVars>
      </dgm:prSet>
      <dgm:spPr/>
      <dgm:t>
        <a:bodyPr/>
        <a:lstStyle/>
        <a:p>
          <a:endParaRPr lang="en-US"/>
        </a:p>
      </dgm:t>
    </dgm:pt>
    <dgm:pt modelId="{913F19EA-0851-4224-8693-2FF0B9A7DD7B}" type="pres">
      <dgm:prSet presAssocID="{A4E1BF74-3031-46EC-8215-B6FAA82844C5}" presName="sibTrans" presStyleLbl="sibTrans2D1" presStyleIdx="0" presStyleCnt="1"/>
      <dgm:spPr/>
      <dgm:t>
        <a:bodyPr/>
        <a:lstStyle/>
        <a:p>
          <a:endParaRPr lang="en-US"/>
        </a:p>
      </dgm:t>
    </dgm:pt>
    <dgm:pt modelId="{8AEE4302-D504-413B-A5DE-4DF60FE826FF}" type="pres">
      <dgm:prSet presAssocID="{A4E1BF74-3031-46EC-8215-B6FAA82844C5}" presName="connTx" presStyleLbl="sibTrans2D1" presStyleIdx="0" presStyleCnt="1"/>
      <dgm:spPr/>
      <dgm:t>
        <a:bodyPr/>
        <a:lstStyle/>
        <a:p>
          <a:endParaRPr lang="en-US"/>
        </a:p>
      </dgm:t>
    </dgm:pt>
    <dgm:pt modelId="{16ADB112-B3EE-48CB-A1C7-120B0423DF42}" type="pres">
      <dgm:prSet presAssocID="{A200840F-8BF2-41C8-947F-319DC7A3DF33}" presName="composite" presStyleCnt="0"/>
      <dgm:spPr/>
    </dgm:pt>
    <dgm:pt modelId="{73755542-4D52-402B-9000-B0205668BB01}" type="pres">
      <dgm:prSet presAssocID="{A200840F-8BF2-41C8-947F-319DC7A3DF33}" presName="parTx" presStyleLbl="node1" presStyleIdx="0" presStyleCnt="2">
        <dgm:presLayoutVars>
          <dgm:chMax val="0"/>
          <dgm:chPref val="0"/>
          <dgm:bulletEnabled val="1"/>
        </dgm:presLayoutVars>
      </dgm:prSet>
      <dgm:spPr/>
      <dgm:t>
        <a:bodyPr/>
        <a:lstStyle/>
        <a:p>
          <a:endParaRPr lang="en-US"/>
        </a:p>
      </dgm:t>
    </dgm:pt>
    <dgm:pt modelId="{19DC2D40-F7BC-406B-8849-0E64A7901AB2}" type="pres">
      <dgm:prSet presAssocID="{A200840F-8BF2-41C8-947F-319DC7A3DF33}" presName="parSh" presStyleLbl="node1" presStyleIdx="1" presStyleCnt="2"/>
      <dgm:spPr/>
      <dgm:t>
        <a:bodyPr/>
        <a:lstStyle/>
        <a:p>
          <a:endParaRPr lang="en-US"/>
        </a:p>
      </dgm:t>
    </dgm:pt>
    <dgm:pt modelId="{3682A3AC-CDB2-440E-8871-8021018847B6}" type="pres">
      <dgm:prSet presAssocID="{A200840F-8BF2-41C8-947F-319DC7A3DF33}" presName="desTx" presStyleLbl="fgAcc1" presStyleIdx="1" presStyleCnt="2">
        <dgm:presLayoutVars>
          <dgm:bulletEnabled val="1"/>
        </dgm:presLayoutVars>
      </dgm:prSet>
      <dgm:spPr/>
      <dgm:t>
        <a:bodyPr/>
        <a:lstStyle/>
        <a:p>
          <a:endParaRPr lang="en-US"/>
        </a:p>
      </dgm:t>
    </dgm:pt>
  </dgm:ptLst>
  <dgm:cxnLst>
    <dgm:cxn modelId="{B5E770F8-4859-4B1D-89BE-2E29F6988CA3}" type="presOf" srcId="{5B7940EF-0C62-4C53-AD3F-5C9A41F67C13}" destId="{EEAE5125-8D22-4E88-AA53-7B43A0C5539F}" srcOrd="0" destOrd="0" presId="urn:microsoft.com/office/officeart/2005/8/layout/process3"/>
    <dgm:cxn modelId="{4B30B9A2-6BE9-4E1E-90E6-1C31FDAA34E9}" type="presOf" srcId="{E417DC77-2B95-49B4-8F91-09E158F9578D}" destId="{3E3DE52D-DB60-4691-A8FB-BECDE4D5A4E6}" srcOrd="0" destOrd="0" presId="urn:microsoft.com/office/officeart/2005/8/layout/process3"/>
    <dgm:cxn modelId="{653D19C5-880D-4A78-BB34-EF607E3C6E0E}" type="presOf" srcId="{A200840F-8BF2-41C8-947F-319DC7A3DF33}" destId="{73755542-4D52-402B-9000-B0205668BB01}" srcOrd="0" destOrd="0" presId="urn:microsoft.com/office/officeart/2005/8/layout/process3"/>
    <dgm:cxn modelId="{791310EE-9267-4754-BB86-46AED87B9FF8}" type="presOf" srcId="{A4E1BF74-3031-46EC-8215-B6FAA82844C5}" destId="{913F19EA-0851-4224-8693-2FF0B9A7DD7B}" srcOrd="0" destOrd="0" presId="urn:microsoft.com/office/officeart/2005/8/layout/process3"/>
    <dgm:cxn modelId="{1A840681-D1CF-44FF-A47F-0E8458094937}" type="presOf" srcId="{857A7D84-D0D0-41A4-B6CB-D48478192C4F}" destId="{3682A3AC-CDB2-440E-8871-8021018847B6}" srcOrd="0" destOrd="0" presId="urn:microsoft.com/office/officeart/2005/8/layout/process3"/>
    <dgm:cxn modelId="{8C0BC672-414E-4039-AB70-66308E790326}" type="presOf" srcId="{5B7940EF-0C62-4C53-AD3F-5C9A41F67C13}" destId="{1FA98F50-4209-40E4-8D56-91B0452DE699}" srcOrd="1" destOrd="0" presId="urn:microsoft.com/office/officeart/2005/8/layout/process3"/>
    <dgm:cxn modelId="{F16FDCE8-5E0A-4053-8A29-05EDB951BA78}" type="presOf" srcId="{A4E1BF74-3031-46EC-8215-B6FAA82844C5}" destId="{8AEE4302-D504-413B-A5DE-4DF60FE826FF}" srcOrd="1" destOrd="0" presId="urn:microsoft.com/office/officeart/2005/8/layout/process3"/>
    <dgm:cxn modelId="{02BFF500-0F4E-441C-99E3-7607961B8221}" srcId="{E417DC77-2B95-49B4-8F91-09E158F9578D}" destId="{5B7940EF-0C62-4C53-AD3F-5C9A41F67C13}" srcOrd="0" destOrd="0" parTransId="{AEB19931-D279-41B3-9962-965127BD257F}" sibTransId="{A4E1BF74-3031-46EC-8215-B6FAA82844C5}"/>
    <dgm:cxn modelId="{3B7C5BAE-0696-4059-8BB2-9CD362B2A01E}" srcId="{A200840F-8BF2-41C8-947F-319DC7A3DF33}" destId="{857A7D84-D0D0-41A4-B6CB-D48478192C4F}" srcOrd="0" destOrd="0" parTransId="{54DDCAD4-D89D-4187-9CBA-CB3ABEF730F2}" sibTransId="{C369D430-5250-497F-88A3-038E948BDB29}"/>
    <dgm:cxn modelId="{8A40CD34-7968-4F34-B535-0F2240D4C9BB}" type="presOf" srcId="{A2A5C25B-21B8-4E1B-9D9A-8624D9E66037}" destId="{304EA7CA-323C-4C6A-AE07-E251D404296C}" srcOrd="0" destOrd="0" presId="urn:microsoft.com/office/officeart/2005/8/layout/process3"/>
    <dgm:cxn modelId="{2CE8BB77-4C2E-4DCC-BB0D-FE0EACE1FA8F}" srcId="{E417DC77-2B95-49B4-8F91-09E158F9578D}" destId="{A200840F-8BF2-41C8-947F-319DC7A3DF33}" srcOrd="1" destOrd="0" parTransId="{47DA2379-A37E-4547-92FC-852261C4E33F}" sibTransId="{E3B9EE92-FC7A-4C34-8FC2-CBB74560217C}"/>
    <dgm:cxn modelId="{A22D6026-548B-454F-AB84-09222D65C6C9}" srcId="{5B7940EF-0C62-4C53-AD3F-5C9A41F67C13}" destId="{A2A5C25B-21B8-4E1B-9D9A-8624D9E66037}" srcOrd="0" destOrd="0" parTransId="{185505C7-7331-47E8-88FC-75872FF6CE5A}" sibTransId="{38CD7065-71F6-4D0E-A80B-013B10CA6FB6}"/>
    <dgm:cxn modelId="{D6C8E523-23B3-46C5-B27D-CB9C88252FA0}" type="presOf" srcId="{A200840F-8BF2-41C8-947F-319DC7A3DF33}" destId="{19DC2D40-F7BC-406B-8849-0E64A7901AB2}" srcOrd="1" destOrd="0" presId="urn:microsoft.com/office/officeart/2005/8/layout/process3"/>
    <dgm:cxn modelId="{A849C930-89BF-4BF7-9986-46AA45DBB609}" type="presParOf" srcId="{3E3DE52D-DB60-4691-A8FB-BECDE4D5A4E6}" destId="{55D011EC-1E2C-498D-8C4C-940F29EB36F3}" srcOrd="0" destOrd="0" presId="urn:microsoft.com/office/officeart/2005/8/layout/process3"/>
    <dgm:cxn modelId="{79AD152C-C95F-4FBA-8D13-3C7887D8E8FD}" type="presParOf" srcId="{55D011EC-1E2C-498D-8C4C-940F29EB36F3}" destId="{EEAE5125-8D22-4E88-AA53-7B43A0C5539F}" srcOrd="0" destOrd="0" presId="urn:microsoft.com/office/officeart/2005/8/layout/process3"/>
    <dgm:cxn modelId="{5DDFF6C1-F8D3-4154-A10C-06D819024BC0}" type="presParOf" srcId="{55D011EC-1E2C-498D-8C4C-940F29EB36F3}" destId="{1FA98F50-4209-40E4-8D56-91B0452DE699}" srcOrd="1" destOrd="0" presId="urn:microsoft.com/office/officeart/2005/8/layout/process3"/>
    <dgm:cxn modelId="{3B6CBC48-4DD0-4B5A-A873-B894E1B47128}" type="presParOf" srcId="{55D011EC-1E2C-498D-8C4C-940F29EB36F3}" destId="{304EA7CA-323C-4C6A-AE07-E251D404296C}" srcOrd="2" destOrd="0" presId="urn:microsoft.com/office/officeart/2005/8/layout/process3"/>
    <dgm:cxn modelId="{E2421AB0-D3C0-41F6-B109-63DCEEE1B6D0}" type="presParOf" srcId="{3E3DE52D-DB60-4691-A8FB-BECDE4D5A4E6}" destId="{913F19EA-0851-4224-8693-2FF0B9A7DD7B}" srcOrd="1" destOrd="0" presId="urn:microsoft.com/office/officeart/2005/8/layout/process3"/>
    <dgm:cxn modelId="{1A8A255A-E60E-42BB-9DA6-DAB7FF381434}" type="presParOf" srcId="{913F19EA-0851-4224-8693-2FF0B9A7DD7B}" destId="{8AEE4302-D504-413B-A5DE-4DF60FE826FF}" srcOrd="0" destOrd="0" presId="urn:microsoft.com/office/officeart/2005/8/layout/process3"/>
    <dgm:cxn modelId="{A939C1FD-5375-46CA-B513-4A1038DD64C6}" type="presParOf" srcId="{3E3DE52D-DB60-4691-A8FB-BECDE4D5A4E6}" destId="{16ADB112-B3EE-48CB-A1C7-120B0423DF42}" srcOrd="2" destOrd="0" presId="urn:microsoft.com/office/officeart/2005/8/layout/process3"/>
    <dgm:cxn modelId="{B7477315-3BF3-485F-A136-84DBB77A66D0}" type="presParOf" srcId="{16ADB112-B3EE-48CB-A1C7-120B0423DF42}" destId="{73755542-4D52-402B-9000-B0205668BB01}" srcOrd="0" destOrd="0" presId="urn:microsoft.com/office/officeart/2005/8/layout/process3"/>
    <dgm:cxn modelId="{2AD20B15-DD7C-4CA9-93EC-03E4F4B2152B}" type="presParOf" srcId="{16ADB112-B3EE-48CB-A1C7-120B0423DF42}" destId="{19DC2D40-F7BC-406B-8849-0E64A7901AB2}" srcOrd="1" destOrd="0" presId="urn:microsoft.com/office/officeart/2005/8/layout/process3"/>
    <dgm:cxn modelId="{34FB1FAD-5171-4D0F-992A-F5E5C2F036BE}" type="presParOf" srcId="{16ADB112-B3EE-48CB-A1C7-120B0423DF42}" destId="{3682A3AC-CDB2-440E-8871-8021018847B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98F50-4209-40E4-8D56-91B0452DE699}">
      <dsp:nvSpPr>
        <dsp:cNvPr id="0" name=""/>
        <dsp:cNvSpPr/>
      </dsp:nvSpPr>
      <dsp:spPr>
        <a:xfrm>
          <a:off x="2965" y="27599"/>
          <a:ext cx="2545836" cy="820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Templates</a:t>
          </a:r>
          <a:endParaRPr lang="en-US" sz="1900" kern="1200" dirty="0"/>
        </a:p>
      </dsp:txBody>
      <dsp:txXfrm>
        <a:off x="2965" y="27599"/>
        <a:ext cx="2545836" cy="547200"/>
      </dsp:txXfrm>
    </dsp:sp>
    <dsp:sp modelId="{304EA7CA-323C-4C6A-AE07-E251D404296C}">
      <dsp:nvSpPr>
        <dsp:cNvPr id="0" name=""/>
        <dsp:cNvSpPr/>
      </dsp:nvSpPr>
      <dsp:spPr>
        <a:xfrm>
          <a:off x="524402" y="574799"/>
          <a:ext cx="2545836" cy="16074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descriptions of the events consisting of frames with slots and slot fillers</a:t>
          </a:r>
          <a:endParaRPr lang="en-US" sz="1900" kern="1200" dirty="0"/>
        </a:p>
      </dsp:txBody>
      <dsp:txXfrm>
        <a:off x="571481" y="621878"/>
        <a:ext cx="2451678" cy="1513242"/>
      </dsp:txXfrm>
    </dsp:sp>
    <dsp:sp modelId="{913F19EA-0851-4224-8693-2FF0B9A7DD7B}">
      <dsp:nvSpPr>
        <dsp:cNvPr id="0" name=""/>
        <dsp:cNvSpPr/>
      </dsp:nvSpPr>
      <dsp:spPr>
        <a:xfrm>
          <a:off x="2934742" y="-15719"/>
          <a:ext cx="818192" cy="6338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34742" y="111049"/>
        <a:ext cx="628040" cy="380303"/>
      </dsp:txXfrm>
    </dsp:sp>
    <dsp:sp modelId="{19DC2D40-F7BC-406B-8849-0E64A7901AB2}">
      <dsp:nvSpPr>
        <dsp:cNvPr id="0" name=""/>
        <dsp:cNvSpPr/>
      </dsp:nvSpPr>
      <dsp:spPr>
        <a:xfrm>
          <a:off x="4092561" y="27599"/>
          <a:ext cx="2545836" cy="820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Scripts</a:t>
          </a:r>
          <a:endParaRPr lang="en-US" sz="1900" kern="1200" dirty="0"/>
        </a:p>
      </dsp:txBody>
      <dsp:txXfrm>
        <a:off x="4092561" y="27599"/>
        <a:ext cx="2545836" cy="547200"/>
      </dsp:txXfrm>
    </dsp:sp>
    <dsp:sp modelId="{3682A3AC-CDB2-440E-8871-8021018847B6}">
      <dsp:nvSpPr>
        <dsp:cNvPr id="0" name=""/>
        <dsp:cNvSpPr/>
      </dsp:nvSpPr>
      <dsp:spPr>
        <a:xfrm>
          <a:off x="4613997" y="574799"/>
          <a:ext cx="2545836" cy="16074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scripts determine the type of commonsense knowledge the </a:t>
          </a:r>
          <a:r>
            <a:rPr lang="en-US" sz="1900" kern="1200" dirty="0" err="1" smtClean="0"/>
            <a:t>reasoner</a:t>
          </a:r>
          <a:r>
            <a:rPr lang="en-US" sz="1900" kern="1200" dirty="0" smtClean="0"/>
            <a:t> will use</a:t>
          </a:r>
          <a:endParaRPr lang="en-US" sz="1900" kern="1200" dirty="0"/>
        </a:p>
      </dsp:txBody>
      <dsp:txXfrm>
        <a:off x="4661076" y="621878"/>
        <a:ext cx="2451678" cy="15132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53" cy="353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03223" y="0"/>
            <a:ext cx="4057753" cy="353974"/>
          </a:xfrm>
          <a:prstGeom prst="rect">
            <a:avLst/>
          </a:prstGeom>
        </p:spPr>
        <p:txBody>
          <a:bodyPr vert="horz" lIns="91440" tIns="45720" rIns="91440" bIns="45720" rtlCol="0"/>
          <a:lstStyle>
            <a:lvl1pPr algn="r">
              <a:defRPr sz="1200"/>
            </a:lvl1pPr>
          </a:lstStyle>
          <a:p>
            <a:fld id="{4772F461-8004-4374-A65A-0C3FA0B1DEE3}" type="datetimeFigureOut">
              <a:rPr lang="en-US" smtClean="0"/>
              <a:t>4/23/2013</a:t>
            </a:fld>
            <a:endParaRPr lang="en-US"/>
          </a:p>
        </p:txBody>
      </p:sp>
      <p:sp>
        <p:nvSpPr>
          <p:cNvPr id="4" name="Footer Placeholder 3"/>
          <p:cNvSpPr>
            <a:spLocks noGrp="1"/>
          </p:cNvSpPr>
          <p:nvPr>
            <p:ph type="ftr" sz="quarter" idx="2"/>
          </p:nvPr>
        </p:nvSpPr>
        <p:spPr>
          <a:xfrm>
            <a:off x="0" y="6721902"/>
            <a:ext cx="4057753" cy="3539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03223" y="6721902"/>
            <a:ext cx="4057753" cy="353974"/>
          </a:xfrm>
          <a:prstGeom prst="rect">
            <a:avLst/>
          </a:prstGeom>
        </p:spPr>
        <p:txBody>
          <a:bodyPr vert="horz" lIns="91440" tIns="45720" rIns="91440" bIns="45720" rtlCol="0" anchor="b"/>
          <a:lstStyle>
            <a:lvl1pPr algn="r">
              <a:defRPr sz="1200"/>
            </a:lvl1pPr>
          </a:lstStyle>
          <a:p>
            <a:fld id="{7EA725A5-8790-426F-AEA5-741A8F6FCE13}" type="slidenum">
              <a:rPr lang="en-US" smtClean="0"/>
              <a:t>‹#›</a:t>
            </a:fld>
            <a:endParaRPr lang="en-US"/>
          </a:p>
        </p:txBody>
      </p:sp>
    </p:spTree>
    <p:extLst>
      <p:ext uri="{BB962C8B-B14F-4D97-AF65-F5344CB8AC3E}">
        <p14:creationId xmlns:p14="http://schemas.microsoft.com/office/powerpoint/2010/main" val="829216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idx="1"/>
          </p:nvPr>
        </p:nvSpPr>
        <p:spPr>
          <a:xfrm>
            <a:off x="5303575" y="0"/>
            <a:ext cx="4057333" cy="353854"/>
          </a:xfrm>
          <a:prstGeom prst="rect">
            <a:avLst/>
          </a:prstGeom>
        </p:spPr>
        <p:txBody>
          <a:bodyPr vert="horz" lIns="93935" tIns="46968" rIns="93935" bIns="46968" rtlCol="0"/>
          <a:lstStyle>
            <a:lvl1pPr algn="r">
              <a:defRPr sz="1300"/>
            </a:lvl1pPr>
          </a:lstStyle>
          <a:p>
            <a:fld id="{5C3A0B4E-5E72-42D0-A4EE-353B93610217}" type="datetimeFigureOut">
              <a:rPr lang="en-US" smtClean="0"/>
              <a:pPr/>
              <a:t>4/23/2013</a:t>
            </a:fld>
            <a:endParaRPr lang="en-US"/>
          </a:p>
        </p:txBody>
      </p:sp>
      <p:sp>
        <p:nvSpPr>
          <p:cNvPr id="4" name="Slide Image Placeholder 3"/>
          <p:cNvSpPr>
            <a:spLocks noGrp="1" noRot="1" noChangeAspect="1"/>
          </p:cNvSpPr>
          <p:nvPr>
            <p:ph type="sldImg" idx="2"/>
          </p:nvPr>
        </p:nvSpPr>
        <p:spPr>
          <a:xfrm>
            <a:off x="2913063" y="531813"/>
            <a:ext cx="3536950" cy="2652712"/>
          </a:xfrm>
          <a:prstGeom prst="rect">
            <a:avLst/>
          </a:prstGeom>
          <a:noFill/>
          <a:ln w="12700">
            <a:solidFill>
              <a:prstClr val="black"/>
            </a:solidFill>
          </a:ln>
        </p:spPr>
        <p:txBody>
          <a:bodyPr vert="horz" lIns="93935" tIns="46968" rIns="93935"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5" tIns="46968" rIns="93935"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3"/>
            <a:ext cx="4057333" cy="353854"/>
          </a:xfrm>
          <a:prstGeom prst="rect">
            <a:avLst/>
          </a:prstGeom>
        </p:spPr>
        <p:txBody>
          <a:bodyPr vert="horz" lIns="93935" tIns="46968" rIns="93935" bIns="46968" rtlCol="0" anchor="b"/>
          <a:lstStyle>
            <a:lvl1pPr algn="l">
              <a:defRPr sz="1300"/>
            </a:lvl1pPr>
          </a:lstStyle>
          <a:p>
            <a:endParaRPr lang="en-US"/>
          </a:p>
        </p:txBody>
      </p:sp>
      <p:sp>
        <p:nvSpPr>
          <p:cNvPr id="7" name="Slide Number Placeholder 6"/>
          <p:cNvSpPr>
            <a:spLocks noGrp="1"/>
          </p:cNvSpPr>
          <p:nvPr>
            <p:ph type="sldNum" sz="quarter" idx="5"/>
          </p:nvPr>
        </p:nvSpPr>
        <p:spPr>
          <a:xfrm>
            <a:off x="5303575" y="6721993"/>
            <a:ext cx="4057333" cy="353854"/>
          </a:xfrm>
          <a:prstGeom prst="rect">
            <a:avLst/>
          </a:prstGeom>
        </p:spPr>
        <p:txBody>
          <a:bodyPr vert="horz" lIns="93935" tIns="46968" rIns="93935" bIns="46968" rtlCol="0" anchor="b"/>
          <a:lstStyle>
            <a:lvl1pPr algn="r">
              <a:defRPr sz="1300"/>
            </a:lvl1pPr>
          </a:lstStyle>
          <a:p>
            <a:fld id="{B2D44F5E-AD20-4BE0-BED0-28F5DAA8712E}" type="slidenum">
              <a:rPr lang="en-US" smtClean="0"/>
              <a:pPr/>
              <a:t>‹#›</a:t>
            </a:fld>
            <a:endParaRPr lang="en-US"/>
          </a:p>
        </p:txBody>
      </p:sp>
    </p:spTree>
    <p:extLst>
      <p:ext uri="{BB962C8B-B14F-4D97-AF65-F5344CB8AC3E}">
        <p14:creationId xmlns:p14="http://schemas.microsoft.com/office/powerpoint/2010/main" val="251129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5</a:t>
            </a:fld>
            <a:endParaRPr lang="en-US"/>
          </a:p>
        </p:txBody>
      </p:sp>
    </p:spTree>
    <p:extLst>
      <p:ext uri="{BB962C8B-B14F-4D97-AF65-F5344CB8AC3E}">
        <p14:creationId xmlns:p14="http://schemas.microsoft.com/office/powerpoint/2010/main" val="393153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50</a:t>
            </a:fld>
            <a:endParaRPr lang="en-US"/>
          </a:p>
        </p:txBody>
      </p:sp>
    </p:spTree>
    <p:extLst>
      <p:ext uri="{BB962C8B-B14F-4D97-AF65-F5344CB8AC3E}">
        <p14:creationId xmlns:p14="http://schemas.microsoft.com/office/powerpoint/2010/main" val="278667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why</a:t>
            </a:r>
            <a:endParaRPr lang="en-US"/>
          </a:p>
        </p:txBody>
      </p:sp>
      <p:sp>
        <p:nvSpPr>
          <p:cNvPr id="4" name="Slide Number Placeholder 3"/>
          <p:cNvSpPr>
            <a:spLocks noGrp="1"/>
          </p:cNvSpPr>
          <p:nvPr>
            <p:ph type="sldNum" sz="quarter" idx="10"/>
          </p:nvPr>
        </p:nvSpPr>
        <p:spPr/>
        <p:txBody>
          <a:bodyPr/>
          <a:lstStyle/>
          <a:p>
            <a:fld id="{B2D44F5E-AD20-4BE0-BED0-28F5DAA8712E}" type="slidenum">
              <a:rPr lang="en-US" smtClean="0"/>
              <a:pPr/>
              <a:t>6</a:t>
            </a:fld>
            <a:endParaRPr lang="en-US"/>
          </a:p>
        </p:txBody>
      </p:sp>
    </p:spTree>
    <p:extLst>
      <p:ext uri="{BB962C8B-B14F-4D97-AF65-F5344CB8AC3E}">
        <p14:creationId xmlns:p14="http://schemas.microsoft.com/office/powerpoint/2010/main" val="393153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why</a:t>
            </a:r>
            <a:endParaRPr lang="en-US"/>
          </a:p>
        </p:txBody>
      </p:sp>
      <p:sp>
        <p:nvSpPr>
          <p:cNvPr id="4" name="Slide Number Placeholder 3"/>
          <p:cNvSpPr>
            <a:spLocks noGrp="1"/>
          </p:cNvSpPr>
          <p:nvPr>
            <p:ph type="sldNum" sz="quarter" idx="10"/>
          </p:nvPr>
        </p:nvSpPr>
        <p:spPr/>
        <p:txBody>
          <a:bodyPr/>
          <a:lstStyle/>
          <a:p>
            <a:fld id="{B2D44F5E-AD20-4BE0-BED0-28F5DAA8712E}" type="slidenum">
              <a:rPr lang="en-US" smtClean="0"/>
              <a:pPr/>
              <a:t>7</a:t>
            </a:fld>
            <a:endParaRPr lang="en-US"/>
          </a:p>
        </p:txBody>
      </p:sp>
    </p:spTree>
    <p:extLst>
      <p:ext uri="{BB962C8B-B14F-4D97-AF65-F5344CB8AC3E}">
        <p14:creationId xmlns:p14="http://schemas.microsoft.com/office/powerpoint/2010/main" val="393153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also a mixed approach, where logic forms are used in information extraction.  Process the logic forms to obtain the relevant facts and then start at step 2</a:t>
            </a:r>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8</a:t>
            </a:fld>
            <a:endParaRPr lang="en-US"/>
          </a:p>
        </p:txBody>
      </p:sp>
    </p:spTree>
    <p:extLst>
      <p:ext uri="{BB962C8B-B14F-4D97-AF65-F5344CB8AC3E}">
        <p14:creationId xmlns:p14="http://schemas.microsoft.com/office/powerpoint/2010/main" val="13634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Convert English text to a logical representation</a:t>
            </a:r>
            <a:r>
              <a:rPr lang="en-US" baseline="0" dirty="0" smtClean="0"/>
              <a:t> and then use a reasoning system to reason with the resulting logical </a:t>
            </a:r>
            <a:r>
              <a:rPr lang="en-US" baseline="0" dirty="0" err="1" smtClean="0"/>
              <a:t>thoery</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9</a:t>
            </a:fld>
            <a:endParaRPr lang="en-US"/>
          </a:p>
        </p:txBody>
      </p:sp>
    </p:spTree>
    <p:extLst>
      <p:ext uri="{BB962C8B-B14F-4D97-AF65-F5344CB8AC3E}">
        <p14:creationId xmlns:p14="http://schemas.microsoft.com/office/powerpoint/2010/main" val="22525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woman walks</a:t>
            </a:r>
            <a:r>
              <a:rPr lang="en-US" baseline="0" dirty="0" smtClean="0"/>
              <a:t> : an element of the class “woman” “walks”</a:t>
            </a:r>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10</a:t>
            </a:fld>
            <a:endParaRPr lang="en-US"/>
          </a:p>
        </p:txBody>
      </p:sp>
    </p:spTree>
    <p:extLst>
      <p:ext uri="{BB962C8B-B14F-4D97-AF65-F5344CB8AC3E}">
        <p14:creationId xmlns:p14="http://schemas.microsoft.com/office/powerpoint/2010/main" val="68970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a:t>
            </a:r>
            <a:r>
              <a:rPr lang="en-US" baseline="0" dirty="0" smtClean="0"/>
              <a:t> “being a late wife” is that same thing as “being a widow”</a:t>
            </a:r>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42</a:t>
            </a:fld>
            <a:endParaRPr lang="en-US"/>
          </a:p>
        </p:txBody>
      </p:sp>
    </p:spTree>
    <p:extLst>
      <p:ext uri="{BB962C8B-B14F-4D97-AF65-F5344CB8AC3E}">
        <p14:creationId xmlns:p14="http://schemas.microsoft.com/office/powerpoint/2010/main" val="107349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47</a:t>
            </a:fld>
            <a:endParaRPr lang="en-US"/>
          </a:p>
        </p:txBody>
      </p:sp>
    </p:spTree>
    <p:extLst>
      <p:ext uri="{BB962C8B-B14F-4D97-AF65-F5344CB8AC3E}">
        <p14:creationId xmlns:p14="http://schemas.microsoft.com/office/powerpoint/2010/main" val="231048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44F5E-AD20-4BE0-BED0-28F5DAA8712E}" type="slidenum">
              <a:rPr lang="en-US" smtClean="0"/>
              <a:pPr/>
              <a:t>49</a:t>
            </a:fld>
            <a:endParaRPr lang="en-US"/>
          </a:p>
        </p:txBody>
      </p:sp>
    </p:spTree>
    <p:extLst>
      <p:ext uri="{BB962C8B-B14F-4D97-AF65-F5344CB8AC3E}">
        <p14:creationId xmlns:p14="http://schemas.microsoft.com/office/powerpoint/2010/main" val="278667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127BF32-8D4A-4BEE-98CF-37CAE6A819D3}" type="datetime1">
              <a:rPr lang="en-US" smtClean="0"/>
              <a:pPr/>
              <a:t>4/23/2013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D2D953A-77D8-49DC-A37F-12EBED0C71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628685-8464-441B-848C-34D84E77454E}"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1228FB-C388-4FF8-AE45-9A26B70FCCDF}"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ADDF86-1493-4799-8588-8202234FB00D}"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850B9D-FD5E-4E57-B95A-34B7809DF39F}" type="datetime1">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788D95-9633-4FCA-AB5B-F66A7345DF16}"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9E97C2D-3000-47F0-B197-B41499166C4C}" type="datetime1">
              <a:rPr lang="en-US" smtClean="0"/>
              <a:pPr/>
              <a:t>4/23/2013</a:t>
            </a:fld>
            <a:endParaRPr lang="en-US"/>
          </a:p>
        </p:txBody>
      </p:sp>
      <p:sp>
        <p:nvSpPr>
          <p:cNvPr id="27" name="Slide Number Placeholder 26"/>
          <p:cNvSpPr>
            <a:spLocks noGrp="1"/>
          </p:cNvSpPr>
          <p:nvPr>
            <p:ph type="sldNum" sz="quarter" idx="11"/>
          </p:nvPr>
        </p:nvSpPr>
        <p:spPr/>
        <p:txBody>
          <a:bodyPr rtlCol="0"/>
          <a:lstStyle/>
          <a:p>
            <a:fld id="{BD2D953A-77D8-49DC-A37F-12EBED0C714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E966A08-3ACE-4E41-8DFA-0B70C0A5198B}" type="datetime1">
              <a:rPr lang="en-US" smtClean="0"/>
              <a:pPr/>
              <a:t>4/23/2013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D2D953A-77D8-49DC-A37F-12EBED0C71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0E6EA-2AA2-4AAA-8967-4DED10B45B1A}" type="datetime1">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0BC404-E4D3-4BBB-8ACB-F3AA274BCBF8}"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DF4F0-3833-4801-94AE-1F2E32CAFE06}" type="datetime1">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D953A-77D8-49DC-A37F-12EBED0C71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8F10161-FEBF-42DB-9E95-EE8981DC64C0}" type="datetime1">
              <a:rPr lang="en-US" smtClean="0"/>
              <a:pPr/>
              <a:t>4/23/2013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D2D953A-77D8-49DC-A37F-12EBED0C71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Knowledge Representation and Question Answering</a:t>
            </a:r>
            <a:br>
              <a:rPr lang="en-US" dirty="0" smtClean="0"/>
            </a:br>
            <a:r>
              <a:rPr lang="en-US" sz="2700" i="1" dirty="0"/>
              <a:t>Marcello </a:t>
            </a:r>
            <a:r>
              <a:rPr lang="en-US" sz="2700" i="1" dirty="0" err="1"/>
              <a:t>Balduccini</a:t>
            </a:r>
            <a:r>
              <a:rPr lang="en-US" sz="2700" i="1" dirty="0"/>
              <a:t>, </a:t>
            </a:r>
            <a:r>
              <a:rPr lang="en-US" sz="2700" i="1" dirty="0" err="1"/>
              <a:t>Chitta</a:t>
            </a:r>
            <a:r>
              <a:rPr lang="en-US" sz="2700" i="1" dirty="0"/>
              <a:t> </a:t>
            </a:r>
            <a:r>
              <a:rPr lang="en-US" sz="2700" i="1" dirty="0" err="1"/>
              <a:t>Baral</a:t>
            </a:r>
            <a:r>
              <a:rPr lang="en-US" sz="2700" i="1" dirty="0"/>
              <a:t>, </a:t>
            </a:r>
            <a:r>
              <a:rPr lang="en-US" sz="2700" i="1" dirty="0" err="1"/>
              <a:t>Yuliya</a:t>
            </a:r>
            <a:r>
              <a:rPr lang="en-US" sz="2700" i="1" dirty="0"/>
              <a:t> </a:t>
            </a:r>
            <a:r>
              <a:rPr lang="en-US" sz="2700" i="1" dirty="0" err="1"/>
              <a:t>Lierler</a:t>
            </a:r>
            <a:endParaRPr lang="en-US" sz="2700" dirty="0"/>
          </a:p>
        </p:txBody>
      </p:sp>
      <p:sp>
        <p:nvSpPr>
          <p:cNvPr id="3" name="Subtitle 2"/>
          <p:cNvSpPr>
            <a:spLocks noGrp="1"/>
          </p:cNvSpPr>
          <p:nvPr>
            <p:ph type="subTitle" idx="1"/>
          </p:nvPr>
        </p:nvSpPr>
        <p:spPr/>
        <p:txBody>
          <a:bodyPr/>
          <a:lstStyle/>
          <a:p>
            <a:r>
              <a:rPr lang="en-US" dirty="0" smtClean="0"/>
              <a:t>Presented by:</a:t>
            </a:r>
          </a:p>
          <a:p>
            <a:r>
              <a:rPr lang="en-US" dirty="0" smtClean="0"/>
              <a:t>Rhea </a:t>
            </a:r>
            <a:r>
              <a:rPr lang="en-US" dirty="0" err="1" smtClean="0"/>
              <a:t>McCaslin</a:t>
            </a:r>
            <a:endParaRPr lang="en-US" dirty="0" smtClean="0"/>
          </a:p>
          <a:p>
            <a:r>
              <a:rPr lang="en-US" dirty="0" err="1" smtClean="0"/>
              <a:t>Dhaval</a:t>
            </a:r>
            <a:r>
              <a:rPr lang="en-US" dirty="0" smtClean="0"/>
              <a:t> </a:t>
            </a:r>
            <a:r>
              <a:rPr lang="en-US" dirty="0" err="1" smtClean="0"/>
              <a:t>Salvi</a:t>
            </a: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1</a:t>
            </a:fld>
            <a:endParaRPr lang="en-US"/>
          </a:p>
        </p:txBody>
      </p:sp>
    </p:spTree>
    <p:extLst>
      <p:ext uri="{BB962C8B-B14F-4D97-AF65-F5344CB8AC3E}">
        <p14:creationId xmlns:p14="http://schemas.microsoft.com/office/powerpoint/2010/main" val="1027545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Lambda calculus</a:t>
            </a:r>
            <a:endParaRPr lang="en-US" dirty="0"/>
          </a:p>
        </p:txBody>
      </p:sp>
      <p:sp>
        <p:nvSpPr>
          <p:cNvPr id="7" name="Content Placeholder 6"/>
          <p:cNvSpPr>
            <a:spLocks noGrp="1"/>
          </p:cNvSpPr>
          <p:nvPr>
            <p:ph idx="1"/>
          </p:nvPr>
        </p:nvSpPr>
        <p:spPr/>
        <p:txBody>
          <a:bodyPr/>
          <a:lstStyle/>
          <a:p>
            <a:r>
              <a:rPr lang="en-US" dirty="0" smtClean="0"/>
              <a:t>Introduce a new binding operator </a:t>
            </a:r>
            <a:r>
              <a:rPr lang="el-GR" dirty="0" smtClean="0"/>
              <a:t>λ</a:t>
            </a:r>
            <a:endParaRPr lang="en-US" dirty="0"/>
          </a:p>
          <a:p>
            <a:pPr lvl="1"/>
            <a:r>
              <a:rPr lang="en-US" dirty="0" smtClean="0"/>
              <a:t>Variables bound by </a:t>
            </a:r>
            <a:r>
              <a:rPr lang="el-GR" dirty="0" smtClean="0"/>
              <a:t>λ</a:t>
            </a:r>
            <a:r>
              <a:rPr lang="en-US" dirty="0" smtClean="0"/>
              <a:t> intuitively specify where each substitution occurs</a:t>
            </a:r>
            <a:endParaRPr lang="en-US" dirty="0"/>
          </a:p>
          <a:p>
            <a:pPr marL="118872" indent="0">
              <a:buNone/>
            </a:pPr>
            <a:endParaRPr lang="en-US" dirty="0" smtClean="0"/>
          </a:p>
        </p:txBody>
      </p:sp>
      <p:sp>
        <p:nvSpPr>
          <p:cNvPr id="5" name="Slide Number Placeholder 4"/>
          <p:cNvSpPr>
            <a:spLocks noGrp="1"/>
          </p:cNvSpPr>
          <p:nvPr>
            <p:ph type="sldNum" sz="quarter" idx="12"/>
          </p:nvPr>
        </p:nvSpPr>
        <p:spPr/>
        <p:txBody>
          <a:bodyPr/>
          <a:lstStyle/>
          <a:p>
            <a:fld id="{BD2D953A-77D8-49DC-A37F-12EBED0C7145}" type="slidenum">
              <a:rPr lang="en-US" smtClean="0"/>
              <a:pPr/>
              <a:t>10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749646279"/>
              </p:ext>
            </p:extLst>
          </p:nvPr>
        </p:nvGraphicFramePr>
        <p:xfrm>
          <a:off x="685800" y="3810000"/>
          <a:ext cx="7654290" cy="2545080"/>
        </p:xfrm>
        <a:graphic>
          <a:graphicData uri="http://schemas.openxmlformats.org/drawingml/2006/table">
            <a:tbl>
              <a:tblPr firstRow="1" bandRow="1">
                <a:tableStyleId>{5940675A-B579-460E-94D1-54222C63F5DA}</a:tableStyleId>
              </a:tblPr>
              <a:tblGrid>
                <a:gridCol w="1564005"/>
                <a:gridCol w="3097530"/>
                <a:gridCol w="2992755"/>
              </a:tblGrid>
              <a:tr h="533400">
                <a:tc>
                  <a:txBody>
                    <a:bodyPr/>
                    <a:lstStyle/>
                    <a:p>
                      <a:pPr algn="ctr"/>
                      <a:r>
                        <a:rPr lang="el-GR" dirty="0" smtClean="0"/>
                        <a:t>λ</a:t>
                      </a:r>
                      <a:r>
                        <a:rPr lang="en-US" dirty="0" err="1" smtClean="0"/>
                        <a:t>x.plane</a:t>
                      </a:r>
                      <a:r>
                        <a:rPr lang="en-US" dirty="0" smtClean="0"/>
                        <a:t>(x)</a:t>
                      </a:r>
                      <a:endParaRPr lang="en-US" dirty="0"/>
                    </a:p>
                  </a:txBody>
                  <a:tcPr/>
                </a:tc>
                <a:tc>
                  <a:txBody>
                    <a:bodyPr/>
                    <a:lstStyle/>
                    <a:p>
                      <a:pPr algn="ctr"/>
                      <a:r>
                        <a:rPr lang="el-GR" dirty="0" smtClean="0"/>
                        <a:t>λ</a:t>
                      </a:r>
                      <a:r>
                        <a:rPr lang="en-US" dirty="0" err="1" smtClean="0"/>
                        <a:t>x.plane</a:t>
                      </a:r>
                      <a:r>
                        <a:rPr lang="en-US" dirty="0" smtClean="0"/>
                        <a:t>(x) @ boeing767</a:t>
                      </a:r>
                      <a:endParaRPr lang="en-US" dirty="0"/>
                    </a:p>
                  </a:txBody>
                  <a:tcPr/>
                </a:tc>
                <a:tc>
                  <a:txBody>
                    <a:bodyPr/>
                    <a:lstStyle/>
                    <a:p>
                      <a:pPr algn="ctr"/>
                      <a:r>
                        <a:rPr lang="el-GR" dirty="0" smtClean="0"/>
                        <a:t>λ</a:t>
                      </a:r>
                      <a:r>
                        <a:rPr lang="en-US" dirty="0" smtClean="0"/>
                        <a:t>w.</a:t>
                      </a:r>
                      <a:r>
                        <a:rPr lang="el-GR" dirty="0" smtClean="0"/>
                        <a:t>λ</a:t>
                      </a:r>
                      <a:r>
                        <a:rPr lang="en-US" dirty="0" err="1" smtClean="0"/>
                        <a:t>z.Ǝy</a:t>
                      </a:r>
                      <a:r>
                        <a:rPr lang="en-US" dirty="0" smtClean="0"/>
                        <a:t>.(w @ y ˄ z @ y)</a:t>
                      </a:r>
                      <a:endParaRPr lang="en-US" dirty="0">
                        <a:latin typeface="+mn-lt"/>
                      </a:endParaRPr>
                    </a:p>
                  </a:txBody>
                  <a:tcPr/>
                </a:tc>
              </a:tr>
              <a:tr h="1257300">
                <a:tc>
                  <a:txBody>
                    <a:bodyPr/>
                    <a:lstStyle/>
                    <a:p>
                      <a:pPr algn="ctr"/>
                      <a:r>
                        <a:rPr lang="en-US" dirty="0" smtClean="0"/>
                        <a:t>Once x</a:t>
                      </a:r>
                      <a:r>
                        <a:rPr lang="en-US" baseline="0" dirty="0" smtClean="0"/>
                        <a:t> is bound to a variable it will be used as the argument of plane</a:t>
                      </a:r>
                      <a:endParaRPr lang="en-US" dirty="0"/>
                    </a:p>
                  </a:txBody>
                  <a:tcPr/>
                </a:tc>
                <a:tc>
                  <a:txBody>
                    <a:bodyPr/>
                    <a:lstStyle/>
                    <a:p>
                      <a:pPr algn="ctr"/>
                      <a:r>
                        <a:rPr lang="en-US" dirty="0" smtClean="0"/>
                        <a:t>Is equivalent</a:t>
                      </a:r>
                      <a:r>
                        <a:rPr lang="en-US" baseline="0" dirty="0" smtClean="0"/>
                        <a:t> to plane(boeing767)</a:t>
                      </a:r>
                      <a:endParaRPr lang="en-US" dirty="0"/>
                    </a:p>
                  </a:txBody>
                  <a:tcPr/>
                </a:tc>
                <a:tc>
                  <a:txBody>
                    <a:bodyPr/>
                    <a:lstStyle/>
                    <a:p>
                      <a:pPr algn="ctr"/>
                      <a:r>
                        <a:rPr lang="en-US" dirty="0" smtClean="0"/>
                        <a:t>“a woman walks”</a:t>
                      </a:r>
                    </a:p>
                    <a:p>
                      <a:pPr algn="ctr"/>
                      <a:endParaRPr lang="en-US" dirty="0" smtClean="0"/>
                    </a:p>
                    <a:p>
                      <a:pPr algn="ctr"/>
                      <a:r>
                        <a:rPr lang="en-US" dirty="0" smtClean="0"/>
                        <a:t>Representation</a:t>
                      </a:r>
                      <a:r>
                        <a:rPr lang="en-US" baseline="0" dirty="0" smtClean="0"/>
                        <a:t> of “a” is parameterized by the class, </a:t>
                      </a:r>
                      <a:r>
                        <a:rPr lang="en-US" i="1" baseline="0" dirty="0" smtClean="0"/>
                        <a:t>w</a:t>
                      </a:r>
                      <a:r>
                        <a:rPr lang="en-US" i="0" baseline="0" dirty="0" smtClean="0"/>
                        <a:t>, and the property, </a:t>
                      </a:r>
                      <a:r>
                        <a:rPr lang="en-US" i="1" baseline="0" dirty="0" smtClean="0"/>
                        <a:t>z</a:t>
                      </a:r>
                      <a:r>
                        <a:rPr lang="en-US" i="0" baseline="0" dirty="0" smtClean="0"/>
                        <a:t>, of the object </a:t>
                      </a:r>
                      <a:r>
                        <a:rPr lang="en-US" i="1" baseline="0" dirty="0" smtClean="0"/>
                        <a:t>y</a:t>
                      </a:r>
                      <a:endParaRPr lang="en-US" dirty="0"/>
                    </a:p>
                  </a:txBody>
                  <a:tcPr/>
                </a:tc>
              </a:tr>
            </a:tbl>
          </a:graphicData>
        </a:graphic>
      </p:graphicFrame>
    </p:spTree>
    <p:extLst>
      <p:ext uri="{BB962C8B-B14F-4D97-AF65-F5344CB8AC3E}">
        <p14:creationId xmlns:p14="http://schemas.microsoft.com/office/powerpoint/2010/main" val="2801207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Lambda calculus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Obtain representation of “a plane” by combining the encoding of “a” with the one of “plane”</a:t>
            </a:r>
          </a:p>
          <a:p>
            <a:pPr marL="109728" indent="0">
              <a:buNone/>
            </a:pPr>
            <a:endParaRPr lang="en-US" dirty="0" smtClean="0"/>
          </a:p>
          <a:p>
            <a:pPr marL="109728" indent="0" algn="ctr">
              <a:buNone/>
            </a:pPr>
            <a:r>
              <a:rPr lang="el-GR" dirty="0" smtClean="0">
                <a:solidFill>
                  <a:schemeClr val="accent1"/>
                </a:solidFill>
              </a:rPr>
              <a:t>λ</a:t>
            </a:r>
            <a:r>
              <a:rPr lang="en-US" i="1" dirty="0" smtClean="0">
                <a:solidFill>
                  <a:schemeClr val="accent1"/>
                </a:solidFill>
              </a:rPr>
              <a:t>w</a:t>
            </a:r>
            <a:r>
              <a:rPr lang="en-US" dirty="0" smtClean="0">
                <a:solidFill>
                  <a:schemeClr val="accent1"/>
                </a:solidFill>
              </a:rPr>
              <a:t>.</a:t>
            </a:r>
            <a:r>
              <a:rPr lang="el-GR" dirty="0" smtClean="0">
                <a:solidFill>
                  <a:schemeClr val="accent1"/>
                </a:solidFill>
              </a:rPr>
              <a:t>λ</a:t>
            </a:r>
            <a:r>
              <a:rPr lang="en-US" i="1" dirty="0" err="1" smtClean="0">
                <a:solidFill>
                  <a:schemeClr val="accent1"/>
                </a:solidFill>
              </a:rPr>
              <a:t>z</a:t>
            </a:r>
            <a:r>
              <a:rPr lang="en-US" dirty="0" err="1" smtClean="0">
                <a:solidFill>
                  <a:schemeClr val="accent1"/>
                </a:solidFill>
              </a:rPr>
              <a:t>.</a:t>
            </a:r>
            <a:r>
              <a:rPr lang="en-US" dirty="0" err="1" smtClean="0">
                <a:solidFill>
                  <a:schemeClr val="accent1"/>
                </a:solidFill>
                <a:cs typeface="Arial"/>
              </a:rPr>
              <a:t>Ǝ</a:t>
            </a:r>
            <a:r>
              <a:rPr lang="en-US" i="1" dirty="0" err="1" smtClean="0">
                <a:solidFill>
                  <a:schemeClr val="accent1"/>
                </a:solidFill>
                <a:cs typeface="Arial"/>
              </a:rPr>
              <a:t>y</a:t>
            </a:r>
            <a:r>
              <a:rPr lang="en-US" dirty="0" smtClean="0">
                <a:solidFill>
                  <a:schemeClr val="accent1"/>
                </a:solidFill>
                <a:cs typeface="Arial"/>
              </a:rPr>
              <a:t>.(</a:t>
            </a:r>
            <a:r>
              <a:rPr lang="en-US" i="1" dirty="0" smtClean="0">
                <a:solidFill>
                  <a:schemeClr val="accent1"/>
                </a:solidFill>
                <a:cs typeface="Arial"/>
              </a:rPr>
              <a:t>w</a:t>
            </a:r>
            <a:r>
              <a:rPr lang="en-US" dirty="0" smtClean="0">
                <a:solidFill>
                  <a:schemeClr val="accent1"/>
                </a:solidFill>
                <a:cs typeface="Arial"/>
              </a:rPr>
              <a:t> @ </a:t>
            </a:r>
            <a:r>
              <a:rPr lang="en-US" i="1" dirty="0" smtClean="0">
                <a:solidFill>
                  <a:schemeClr val="accent1"/>
                </a:solidFill>
                <a:cs typeface="Arial"/>
              </a:rPr>
              <a:t>y</a:t>
            </a:r>
            <a:r>
              <a:rPr lang="en-US" dirty="0" smtClean="0">
                <a:solidFill>
                  <a:schemeClr val="accent1"/>
                </a:solidFill>
                <a:cs typeface="Arial"/>
              </a:rPr>
              <a:t> ˄ </a:t>
            </a:r>
            <a:r>
              <a:rPr lang="en-US" i="1" dirty="0" smtClean="0">
                <a:solidFill>
                  <a:schemeClr val="accent1"/>
                </a:solidFill>
                <a:cs typeface="Arial"/>
              </a:rPr>
              <a:t>z</a:t>
            </a:r>
            <a:r>
              <a:rPr lang="en-US" dirty="0" smtClean="0">
                <a:solidFill>
                  <a:schemeClr val="accent1"/>
                </a:solidFill>
                <a:cs typeface="Arial"/>
              </a:rPr>
              <a:t> @ </a:t>
            </a:r>
            <a:r>
              <a:rPr lang="en-US" i="1" dirty="0" smtClean="0">
                <a:solidFill>
                  <a:schemeClr val="accent1"/>
                </a:solidFill>
                <a:cs typeface="Arial"/>
              </a:rPr>
              <a:t>y</a:t>
            </a:r>
            <a:r>
              <a:rPr lang="en-US" dirty="0" smtClean="0">
                <a:solidFill>
                  <a:schemeClr val="accent1"/>
                </a:solidFill>
                <a:cs typeface="Arial"/>
              </a:rPr>
              <a:t>) @ </a:t>
            </a:r>
            <a:r>
              <a:rPr lang="el-GR" dirty="0" smtClean="0">
                <a:solidFill>
                  <a:schemeClr val="accent1"/>
                </a:solidFill>
                <a:cs typeface="Arial"/>
              </a:rPr>
              <a:t>λ</a:t>
            </a:r>
            <a:r>
              <a:rPr lang="en-US" i="1" dirty="0" err="1" smtClean="0">
                <a:solidFill>
                  <a:schemeClr val="accent1"/>
                </a:solidFill>
                <a:cs typeface="Arial"/>
              </a:rPr>
              <a:t>x</a:t>
            </a:r>
            <a:r>
              <a:rPr lang="en-US" dirty="0" err="1" smtClean="0">
                <a:solidFill>
                  <a:schemeClr val="accent1"/>
                </a:solidFill>
                <a:cs typeface="Arial"/>
              </a:rPr>
              <a:t>.</a:t>
            </a:r>
            <a:r>
              <a:rPr lang="en-US" i="1" dirty="0" err="1" smtClean="0">
                <a:solidFill>
                  <a:schemeClr val="accent1"/>
                </a:solidFill>
                <a:cs typeface="Arial"/>
              </a:rPr>
              <a:t>plane</a:t>
            </a:r>
            <a:r>
              <a:rPr lang="en-US" dirty="0" smtClean="0">
                <a:solidFill>
                  <a:schemeClr val="accent1"/>
                </a:solidFill>
                <a:cs typeface="Arial"/>
              </a:rPr>
              <a:t>(</a:t>
            </a:r>
            <a:r>
              <a:rPr lang="en-US" i="1" dirty="0" smtClean="0">
                <a:solidFill>
                  <a:schemeClr val="accent1"/>
                </a:solidFill>
                <a:cs typeface="Arial"/>
              </a:rPr>
              <a:t>x</a:t>
            </a:r>
            <a:r>
              <a:rPr lang="en-US" dirty="0" smtClean="0">
                <a:solidFill>
                  <a:schemeClr val="accent1"/>
                </a:solidFill>
                <a:cs typeface="Arial"/>
              </a:rPr>
              <a:t>) =</a:t>
            </a:r>
          </a:p>
          <a:p>
            <a:pPr marL="109728" indent="0" algn="ctr">
              <a:buNone/>
            </a:pPr>
            <a:endParaRPr lang="en-US" dirty="0" smtClean="0">
              <a:solidFill>
                <a:schemeClr val="accent1"/>
              </a:solidFill>
              <a:cs typeface="Arial"/>
            </a:endParaRPr>
          </a:p>
          <a:p>
            <a:pPr marL="109728" indent="0" algn="ctr">
              <a:buNone/>
            </a:pPr>
            <a:r>
              <a:rPr lang="el-GR" dirty="0">
                <a:solidFill>
                  <a:schemeClr val="accent1"/>
                </a:solidFill>
                <a:cs typeface="Arial"/>
              </a:rPr>
              <a:t>λ</a:t>
            </a:r>
            <a:r>
              <a:rPr lang="en-US" i="1" dirty="0" err="1" smtClean="0">
                <a:solidFill>
                  <a:schemeClr val="accent1"/>
                </a:solidFill>
                <a:cs typeface="Arial"/>
              </a:rPr>
              <a:t>z</a:t>
            </a:r>
            <a:r>
              <a:rPr lang="en-US" dirty="0" err="1" smtClean="0">
                <a:solidFill>
                  <a:schemeClr val="accent1"/>
                </a:solidFill>
                <a:cs typeface="Arial"/>
              </a:rPr>
              <a:t>.Ǝ</a:t>
            </a:r>
            <a:r>
              <a:rPr lang="en-US" i="1" dirty="0" err="1" smtClean="0">
                <a:solidFill>
                  <a:schemeClr val="accent1"/>
                </a:solidFill>
                <a:cs typeface="Arial"/>
              </a:rPr>
              <a:t>y</a:t>
            </a:r>
            <a:r>
              <a:rPr lang="en-US" dirty="0" smtClean="0">
                <a:solidFill>
                  <a:schemeClr val="accent1"/>
                </a:solidFill>
                <a:cs typeface="Arial"/>
              </a:rPr>
              <a:t>.(</a:t>
            </a:r>
            <a:r>
              <a:rPr lang="el-GR" dirty="0" smtClean="0">
                <a:solidFill>
                  <a:schemeClr val="accent1"/>
                </a:solidFill>
                <a:cs typeface="Arial"/>
              </a:rPr>
              <a:t>λ</a:t>
            </a:r>
            <a:r>
              <a:rPr lang="en-US" i="1" dirty="0" err="1" smtClean="0">
                <a:solidFill>
                  <a:schemeClr val="accent1"/>
                </a:solidFill>
                <a:cs typeface="Arial"/>
              </a:rPr>
              <a:t>x</a:t>
            </a:r>
            <a:r>
              <a:rPr lang="en-US" dirty="0" err="1" smtClean="0">
                <a:solidFill>
                  <a:schemeClr val="accent1"/>
                </a:solidFill>
                <a:cs typeface="Arial"/>
              </a:rPr>
              <a:t>.</a:t>
            </a:r>
            <a:r>
              <a:rPr lang="en-US" i="1" dirty="0" err="1" smtClean="0">
                <a:solidFill>
                  <a:schemeClr val="accent1"/>
                </a:solidFill>
                <a:cs typeface="Arial"/>
              </a:rPr>
              <a:t>plane</a:t>
            </a:r>
            <a:r>
              <a:rPr lang="en-US" dirty="0" smtClean="0">
                <a:solidFill>
                  <a:schemeClr val="accent1"/>
                </a:solidFill>
                <a:cs typeface="Arial"/>
              </a:rPr>
              <a:t>(</a:t>
            </a:r>
            <a:r>
              <a:rPr lang="en-US" i="1" dirty="0" smtClean="0">
                <a:solidFill>
                  <a:schemeClr val="accent1"/>
                </a:solidFill>
                <a:cs typeface="Arial"/>
              </a:rPr>
              <a:t>x</a:t>
            </a:r>
            <a:r>
              <a:rPr lang="en-US" dirty="0" smtClean="0">
                <a:solidFill>
                  <a:schemeClr val="accent1"/>
                </a:solidFill>
                <a:cs typeface="Arial"/>
              </a:rPr>
              <a:t>) @ </a:t>
            </a:r>
            <a:r>
              <a:rPr lang="en-US" i="1" dirty="0" smtClean="0">
                <a:solidFill>
                  <a:schemeClr val="accent1"/>
                </a:solidFill>
                <a:cs typeface="Arial"/>
              </a:rPr>
              <a:t>y</a:t>
            </a:r>
            <a:r>
              <a:rPr lang="en-US" dirty="0" smtClean="0">
                <a:solidFill>
                  <a:schemeClr val="accent1"/>
                </a:solidFill>
                <a:cs typeface="Arial"/>
              </a:rPr>
              <a:t> ˄ </a:t>
            </a:r>
            <a:r>
              <a:rPr lang="en-US" i="1" dirty="0" smtClean="0">
                <a:solidFill>
                  <a:schemeClr val="accent1"/>
                </a:solidFill>
                <a:cs typeface="Arial"/>
              </a:rPr>
              <a:t>z</a:t>
            </a:r>
            <a:r>
              <a:rPr lang="en-US" dirty="0" smtClean="0">
                <a:solidFill>
                  <a:schemeClr val="accent1"/>
                </a:solidFill>
                <a:cs typeface="Arial"/>
              </a:rPr>
              <a:t> @ </a:t>
            </a:r>
            <a:r>
              <a:rPr lang="en-US" i="1" dirty="0" smtClean="0">
                <a:solidFill>
                  <a:schemeClr val="accent1"/>
                </a:solidFill>
                <a:cs typeface="Arial"/>
              </a:rPr>
              <a:t>y</a:t>
            </a:r>
            <a:r>
              <a:rPr lang="en-US" dirty="0" smtClean="0">
                <a:solidFill>
                  <a:schemeClr val="accent1"/>
                </a:solidFill>
                <a:cs typeface="Arial"/>
              </a:rPr>
              <a:t>) =</a:t>
            </a:r>
          </a:p>
          <a:p>
            <a:pPr marL="109728" indent="0" algn="ctr">
              <a:buNone/>
            </a:pPr>
            <a:endParaRPr lang="en-US" dirty="0" smtClean="0">
              <a:solidFill>
                <a:schemeClr val="accent1"/>
              </a:solidFill>
              <a:cs typeface="Arial"/>
            </a:endParaRPr>
          </a:p>
          <a:p>
            <a:pPr marL="109728" indent="0" algn="ctr">
              <a:buNone/>
            </a:pPr>
            <a:r>
              <a:rPr lang="en-US" dirty="0" err="1" smtClean="0">
                <a:solidFill>
                  <a:schemeClr val="accent1"/>
                </a:solidFill>
                <a:cs typeface="Arial"/>
              </a:rPr>
              <a:t>λ</a:t>
            </a:r>
            <a:r>
              <a:rPr lang="en-US" i="1" dirty="0" err="1" smtClean="0">
                <a:solidFill>
                  <a:schemeClr val="accent1"/>
                </a:solidFill>
                <a:cs typeface="Arial"/>
              </a:rPr>
              <a:t>z</a:t>
            </a:r>
            <a:r>
              <a:rPr lang="en-US" dirty="0" err="1" smtClean="0">
                <a:solidFill>
                  <a:schemeClr val="accent1"/>
                </a:solidFill>
                <a:cs typeface="Arial"/>
              </a:rPr>
              <a:t>.Ǝ</a:t>
            </a:r>
            <a:r>
              <a:rPr lang="en-US" i="1" dirty="0" err="1" smtClean="0">
                <a:solidFill>
                  <a:schemeClr val="accent1"/>
                </a:solidFill>
                <a:cs typeface="Arial"/>
              </a:rPr>
              <a:t>y</a:t>
            </a:r>
            <a:r>
              <a:rPr lang="en-US" dirty="0" smtClean="0">
                <a:solidFill>
                  <a:schemeClr val="accent1"/>
                </a:solidFill>
                <a:cs typeface="Arial"/>
              </a:rPr>
              <a:t>.(</a:t>
            </a:r>
            <a:r>
              <a:rPr lang="en-US" i="1" dirty="0" smtClean="0">
                <a:solidFill>
                  <a:schemeClr val="accent1"/>
                </a:solidFill>
                <a:cs typeface="Arial"/>
              </a:rPr>
              <a:t>plane</a:t>
            </a:r>
            <a:r>
              <a:rPr lang="en-US" dirty="0" smtClean="0">
                <a:solidFill>
                  <a:schemeClr val="accent1"/>
                </a:solidFill>
                <a:cs typeface="Arial"/>
              </a:rPr>
              <a:t>(</a:t>
            </a:r>
            <a:r>
              <a:rPr lang="en-US" i="1" dirty="0" smtClean="0">
                <a:solidFill>
                  <a:schemeClr val="accent1"/>
                </a:solidFill>
                <a:cs typeface="Arial"/>
              </a:rPr>
              <a:t>y</a:t>
            </a:r>
            <a:r>
              <a:rPr lang="en-US" dirty="0" smtClean="0">
                <a:solidFill>
                  <a:schemeClr val="accent1"/>
                </a:solidFill>
                <a:cs typeface="Arial"/>
              </a:rPr>
              <a:t>) ˄ </a:t>
            </a:r>
            <a:r>
              <a:rPr lang="en-US" i="1" dirty="0" smtClean="0">
                <a:solidFill>
                  <a:schemeClr val="accent1"/>
                </a:solidFill>
                <a:cs typeface="Arial"/>
              </a:rPr>
              <a:t>z</a:t>
            </a:r>
            <a:r>
              <a:rPr lang="en-US" dirty="0" smtClean="0">
                <a:solidFill>
                  <a:schemeClr val="accent1"/>
                </a:solidFill>
                <a:cs typeface="Arial"/>
              </a:rPr>
              <a:t> @ </a:t>
            </a:r>
            <a:r>
              <a:rPr lang="en-US" i="1" dirty="0" smtClean="0">
                <a:solidFill>
                  <a:schemeClr val="accent1"/>
                </a:solidFill>
                <a:cs typeface="Arial"/>
              </a:rPr>
              <a:t>y</a:t>
            </a:r>
            <a:r>
              <a:rPr lang="en-US" dirty="0" smtClean="0">
                <a:solidFill>
                  <a:schemeClr val="accent1"/>
                </a:solidFill>
                <a:cs typeface="Arial"/>
              </a:rPr>
              <a:t>)</a:t>
            </a:r>
          </a:p>
          <a:p>
            <a:endParaRPr lang="en-US" dirty="0" smtClean="0">
              <a:cs typeface="Arial"/>
            </a:endParaRPr>
          </a:p>
          <a:p>
            <a:r>
              <a:rPr lang="en-US" dirty="0">
                <a:cs typeface="Arial"/>
              </a:rPr>
              <a:t>A</a:t>
            </a:r>
            <a:r>
              <a:rPr lang="en-US" dirty="0" smtClean="0">
                <a:cs typeface="Arial"/>
              </a:rPr>
              <a:t>ssumption that the noun phrase is followed by a verb phrase (placeholder z for verb)</a:t>
            </a:r>
          </a:p>
          <a:p>
            <a:pPr marL="109728" indent="0" algn="ctr">
              <a:buNone/>
            </a:pP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11</a:t>
            </a:fld>
            <a:endParaRPr lang="en-US"/>
          </a:p>
        </p:txBody>
      </p:sp>
    </p:spTree>
    <p:extLst>
      <p:ext uri="{BB962C8B-B14F-4D97-AF65-F5344CB8AC3E}">
        <p14:creationId xmlns:p14="http://schemas.microsoft.com/office/powerpoint/2010/main" val="3157394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Lambda calculus (place holders)</a:t>
            </a:r>
            <a:endParaRPr lang="en-US" dirty="0"/>
          </a:p>
        </p:txBody>
      </p:sp>
      <p:sp>
        <p:nvSpPr>
          <p:cNvPr id="9" name="Content Placeholder 8"/>
          <p:cNvSpPr>
            <a:spLocks noGrp="1"/>
          </p:cNvSpPr>
          <p:nvPr>
            <p:ph idx="1"/>
          </p:nvPr>
        </p:nvSpPr>
        <p:spPr>
          <a:ln>
            <a:noFill/>
          </a:ln>
        </p:spPr>
        <p:txBody>
          <a:bodyPr anchor="t">
            <a:normAutofit fontScale="92500" lnSpcReduction="20000"/>
          </a:bodyPr>
          <a:lstStyle/>
          <a:p>
            <a:pPr marL="109728" indent="0" algn="ctr">
              <a:buNone/>
            </a:pPr>
            <a:r>
              <a:rPr lang="en-US" sz="2800" dirty="0" smtClean="0">
                <a:solidFill>
                  <a:schemeClr val="accent1"/>
                </a:solidFill>
              </a:rPr>
              <a:t>“John”</a:t>
            </a:r>
          </a:p>
          <a:p>
            <a:pPr marL="109728" indent="0" algn="ctr">
              <a:buNone/>
            </a:pPr>
            <a:endParaRPr lang="en-US" sz="2800" dirty="0">
              <a:solidFill>
                <a:schemeClr val="accent1"/>
              </a:solidFill>
            </a:endParaRPr>
          </a:p>
          <a:p>
            <a:pPr marL="109728" indent="0" algn="ctr">
              <a:buNone/>
            </a:pPr>
            <a:r>
              <a:rPr lang="en-US" sz="2800" dirty="0" err="1" smtClean="0"/>
              <a:t>λ</a:t>
            </a:r>
            <a:r>
              <a:rPr lang="en-US" sz="2800" i="1" dirty="0" err="1" smtClean="0"/>
              <a:t>u</a:t>
            </a:r>
            <a:r>
              <a:rPr lang="en-US" sz="2800" dirty="0" smtClean="0"/>
              <a:t>.(</a:t>
            </a:r>
            <a:r>
              <a:rPr lang="en-US" sz="2800" i="1" dirty="0" smtClean="0"/>
              <a:t>u </a:t>
            </a:r>
            <a:r>
              <a:rPr lang="en-US" sz="2800" dirty="0" smtClean="0"/>
              <a:t>@ </a:t>
            </a:r>
            <a:r>
              <a:rPr lang="en-US" sz="2800" i="1" dirty="0" smtClean="0"/>
              <a:t>john</a:t>
            </a:r>
            <a:r>
              <a:rPr lang="en-US" sz="2800" dirty="0" smtClean="0"/>
              <a:t>)</a:t>
            </a:r>
          </a:p>
          <a:p>
            <a:pPr marL="109728" indent="0" algn="ctr">
              <a:buNone/>
            </a:pPr>
            <a:endParaRPr lang="en-US" sz="2800" dirty="0" smtClean="0">
              <a:solidFill>
                <a:schemeClr val="accent1"/>
              </a:solidFill>
            </a:endParaRPr>
          </a:p>
          <a:p>
            <a:pPr marL="109728" indent="0" algn="ctr">
              <a:buNone/>
            </a:pPr>
            <a:r>
              <a:rPr lang="en-US" sz="2800" dirty="0" smtClean="0">
                <a:solidFill>
                  <a:schemeClr val="accent1"/>
                </a:solidFill>
              </a:rPr>
              <a:t>“  John did </a:t>
            </a:r>
            <a:r>
              <a:rPr lang="en-US" sz="2800" i="1" dirty="0" smtClean="0">
                <a:solidFill>
                  <a:schemeClr val="accent1"/>
                </a:solidFill>
              </a:rPr>
              <a:t>f  </a:t>
            </a:r>
            <a:r>
              <a:rPr lang="en-US" sz="2800" dirty="0" smtClean="0">
                <a:solidFill>
                  <a:schemeClr val="accent1"/>
                </a:solidFill>
              </a:rPr>
              <a:t>”</a:t>
            </a:r>
          </a:p>
          <a:p>
            <a:pPr marL="109728" indent="0" algn="ctr">
              <a:buNone/>
            </a:pPr>
            <a:endParaRPr lang="en-US" sz="2800" dirty="0" smtClean="0">
              <a:solidFill>
                <a:schemeClr val="accent1"/>
              </a:solidFill>
            </a:endParaRPr>
          </a:p>
          <a:p>
            <a:pPr marL="109728" indent="0" algn="ctr">
              <a:buNone/>
            </a:pPr>
            <a:r>
              <a:rPr lang="en-US" sz="2800" dirty="0" err="1" smtClean="0"/>
              <a:t>λ</a:t>
            </a:r>
            <a:r>
              <a:rPr lang="en-US" sz="2800" i="1" dirty="0" err="1" smtClean="0"/>
              <a:t>u</a:t>
            </a:r>
            <a:r>
              <a:rPr lang="en-US" sz="2800" dirty="0"/>
              <a:t>.(</a:t>
            </a:r>
            <a:r>
              <a:rPr lang="en-US" sz="2800" i="1" dirty="0"/>
              <a:t>u</a:t>
            </a:r>
            <a:r>
              <a:rPr lang="en-US" sz="2800" dirty="0"/>
              <a:t> @ </a:t>
            </a:r>
            <a:r>
              <a:rPr lang="en-US" sz="2800" i="1" dirty="0"/>
              <a:t>john</a:t>
            </a:r>
            <a:r>
              <a:rPr lang="en-US" sz="2800" dirty="0"/>
              <a:t>) @ </a:t>
            </a:r>
            <a:r>
              <a:rPr lang="el-GR" sz="2800" dirty="0"/>
              <a:t>λ</a:t>
            </a:r>
            <a:r>
              <a:rPr lang="en-US" sz="2800" i="1" dirty="0" err="1" smtClean="0"/>
              <a:t>x</a:t>
            </a:r>
            <a:r>
              <a:rPr lang="en-US" sz="2800" dirty="0" err="1" smtClean="0"/>
              <a:t>.</a:t>
            </a:r>
            <a:r>
              <a:rPr lang="en-US" sz="2800" i="1" dirty="0" err="1" smtClean="0"/>
              <a:t>f</a:t>
            </a:r>
            <a:r>
              <a:rPr lang="en-US" sz="2800" dirty="0" smtClean="0"/>
              <a:t>(</a:t>
            </a:r>
            <a:r>
              <a:rPr lang="en-US" sz="2800" i="1" dirty="0" smtClean="0"/>
              <a:t>x</a:t>
            </a:r>
            <a:r>
              <a:rPr lang="en-US" sz="2800" dirty="0"/>
              <a:t>)</a:t>
            </a:r>
          </a:p>
          <a:p>
            <a:pPr marL="109728" indent="0" algn="ctr">
              <a:buNone/>
            </a:pPr>
            <a:r>
              <a:rPr lang="en-US" sz="2800" dirty="0">
                <a:sym typeface="Wingdings"/>
              </a:rPr>
              <a:t></a:t>
            </a:r>
          </a:p>
          <a:p>
            <a:pPr marL="109728" indent="0" algn="ctr">
              <a:buNone/>
            </a:pPr>
            <a:r>
              <a:rPr lang="en-US" sz="2800" dirty="0" err="1">
                <a:sym typeface="Wingdings"/>
              </a:rPr>
              <a:t>λ</a:t>
            </a:r>
            <a:r>
              <a:rPr lang="en-US" sz="2800" i="1" dirty="0" err="1">
                <a:sym typeface="Wingdings"/>
              </a:rPr>
              <a:t>x</a:t>
            </a:r>
            <a:r>
              <a:rPr lang="en-US" sz="2800" dirty="0" err="1">
                <a:sym typeface="Wingdings"/>
              </a:rPr>
              <a:t>.</a:t>
            </a:r>
            <a:r>
              <a:rPr lang="en-US" sz="2800" i="1" dirty="0" err="1">
                <a:sym typeface="Wingdings"/>
              </a:rPr>
              <a:t>f</a:t>
            </a:r>
            <a:r>
              <a:rPr lang="en-US" sz="2800" dirty="0">
                <a:sym typeface="Wingdings"/>
              </a:rPr>
              <a:t>(</a:t>
            </a:r>
            <a:r>
              <a:rPr lang="en-US" sz="2800" i="1" dirty="0">
                <a:sym typeface="Wingdings"/>
              </a:rPr>
              <a:t>x</a:t>
            </a:r>
            <a:r>
              <a:rPr lang="en-US" sz="2800" dirty="0">
                <a:sym typeface="Wingdings"/>
              </a:rPr>
              <a:t>) @ </a:t>
            </a:r>
            <a:r>
              <a:rPr lang="en-US" sz="2800" i="1" dirty="0">
                <a:sym typeface="Wingdings"/>
              </a:rPr>
              <a:t>john</a:t>
            </a:r>
          </a:p>
          <a:p>
            <a:pPr marL="109728" indent="0" algn="ctr">
              <a:buNone/>
            </a:pPr>
            <a:r>
              <a:rPr lang="en-US" sz="2800" dirty="0">
                <a:sym typeface="Wingdings"/>
              </a:rPr>
              <a:t></a:t>
            </a:r>
          </a:p>
          <a:p>
            <a:pPr marL="109728" indent="0" algn="ctr">
              <a:buNone/>
            </a:pPr>
            <a:r>
              <a:rPr lang="en-US" sz="2800" i="1" dirty="0" smtClean="0">
                <a:sym typeface="Wingdings"/>
              </a:rPr>
              <a:t>f </a:t>
            </a:r>
            <a:r>
              <a:rPr lang="en-US" sz="2800" dirty="0" smtClean="0">
                <a:sym typeface="Wingdings"/>
              </a:rPr>
              <a:t>(</a:t>
            </a:r>
            <a:r>
              <a:rPr lang="en-US" sz="2800" i="1" dirty="0">
                <a:sym typeface="Wingdings"/>
              </a:rPr>
              <a:t>john</a:t>
            </a:r>
            <a:r>
              <a:rPr lang="en-US" sz="2800" dirty="0" smtClean="0">
                <a:sym typeface="Wingdings"/>
              </a:rPr>
              <a:t>)</a:t>
            </a:r>
            <a:endParaRPr lang="en-US" sz="2800"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12</a:t>
            </a:fld>
            <a:endParaRPr lang="en-US"/>
          </a:p>
        </p:txBody>
      </p:sp>
    </p:spTree>
    <p:extLst>
      <p:ext uri="{BB962C8B-B14F-4D97-AF65-F5344CB8AC3E}">
        <p14:creationId xmlns:p14="http://schemas.microsoft.com/office/powerpoint/2010/main" val="3782315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COGEX</a:t>
            </a:r>
            <a:r>
              <a:rPr lang="en-US" dirty="0" smtClean="0"/>
              <a:t> Logic </a:t>
            </a:r>
            <a:r>
              <a:rPr lang="en-US" dirty="0" err="1" smtClean="0"/>
              <a:t>Prover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systems use the approach of detecting matching patterns between the Question and Documents (textual sources)</a:t>
            </a:r>
          </a:p>
          <a:p>
            <a:pPr marL="109728" indent="0">
              <a:buNone/>
            </a:pPr>
            <a:endParaRPr lang="en-US" dirty="0" smtClean="0"/>
          </a:p>
          <a:p>
            <a:r>
              <a:rPr lang="en-US" dirty="0" smtClean="0"/>
              <a:t>Textual sources are called </a:t>
            </a:r>
            <a:r>
              <a:rPr lang="en-US" i="1" dirty="0" smtClean="0">
                <a:solidFill>
                  <a:schemeClr val="accent1"/>
                </a:solidFill>
              </a:rPr>
              <a:t>candidate answers</a:t>
            </a:r>
          </a:p>
          <a:p>
            <a:pPr marL="109728" indent="0">
              <a:buNone/>
            </a:pPr>
            <a:endParaRPr lang="en-US" i="1" dirty="0">
              <a:solidFill>
                <a:schemeClr val="accent1"/>
              </a:solidFill>
            </a:endParaRPr>
          </a:p>
          <a:p>
            <a:r>
              <a:rPr lang="en-US" dirty="0" smtClean="0"/>
              <a:t>Easy to find fragments of text that possibly contain the answer, but difficult to associate with them a ranking for the best answers</a:t>
            </a:r>
          </a:p>
          <a:p>
            <a:pPr marL="109728" indent="0">
              <a:buNone/>
            </a:pPr>
            <a:endParaRPr lang="en-US" dirty="0"/>
          </a:p>
          <a:p>
            <a:r>
              <a:rPr lang="en-US" dirty="0" smtClean="0"/>
              <a:t>Candidate answers can be conflicting</a:t>
            </a: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13</a:t>
            </a:fld>
            <a:endParaRPr lang="en-US"/>
          </a:p>
        </p:txBody>
      </p:sp>
    </p:spTree>
    <p:extLst>
      <p:ext uri="{BB962C8B-B14F-4D97-AF65-F5344CB8AC3E}">
        <p14:creationId xmlns:p14="http://schemas.microsoft.com/office/powerpoint/2010/main" val="48037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COGEX</a:t>
            </a:r>
            <a:r>
              <a:rPr lang="en-US" dirty="0"/>
              <a:t> Logic </a:t>
            </a:r>
            <a:r>
              <a:rPr lang="en-US" dirty="0" err="1"/>
              <a:t>Prover</a:t>
            </a:r>
            <a:endParaRPr lang="en-US" dirty="0">
              <a:latin typeface="+mn-lt"/>
            </a:endParaRPr>
          </a:p>
        </p:txBody>
      </p:sp>
      <p:sp>
        <p:nvSpPr>
          <p:cNvPr id="3" name="Content Placeholder 2"/>
          <p:cNvSpPr>
            <a:spLocks noGrp="1"/>
          </p:cNvSpPr>
          <p:nvPr>
            <p:ph idx="1"/>
          </p:nvPr>
        </p:nvSpPr>
        <p:spPr/>
        <p:txBody>
          <a:bodyPr/>
          <a:lstStyle/>
          <a:p>
            <a:r>
              <a:rPr lang="en-US" dirty="0" err="1" smtClean="0"/>
              <a:t>LCC</a:t>
            </a:r>
            <a:r>
              <a:rPr lang="en-US" dirty="0" smtClean="0"/>
              <a:t> </a:t>
            </a:r>
            <a:r>
              <a:rPr lang="en-US" dirty="0" err="1" smtClean="0"/>
              <a:t>AQ</a:t>
            </a:r>
            <a:r>
              <a:rPr lang="en-US" dirty="0" smtClean="0"/>
              <a:t> system extended with a </a:t>
            </a:r>
            <a:r>
              <a:rPr lang="en-US" dirty="0" err="1" smtClean="0"/>
              <a:t>prover</a:t>
            </a:r>
            <a:r>
              <a:rPr lang="en-US" dirty="0" smtClean="0"/>
              <a:t> called </a:t>
            </a:r>
            <a:r>
              <a:rPr lang="en-US" dirty="0" err="1" smtClean="0"/>
              <a:t>COGEX</a:t>
            </a:r>
            <a:endParaRPr lang="en-US" dirty="0"/>
          </a:p>
          <a:p>
            <a:pPr lvl="1"/>
            <a:r>
              <a:rPr lang="en-US" dirty="0" smtClean="0"/>
              <a:t>Analyzes the connection between question and candidate answers</a:t>
            </a:r>
          </a:p>
          <a:p>
            <a:pPr marL="411480" lvl="1" indent="0">
              <a:buNone/>
            </a:pPr>
            <a:endParaRPr lang="en-US" dirty="0" smtClean="0"/>
          </a:p>
        </p:txBody>
      </p:sp>
      <p:sp>
        <p:nvSpPr>
          <p:cNvPr id="4" name="Slide Number Placeholder 3"/>
          <p:cNvSpPr>
            <a:spLocks noGrp="1"/>
          </p:cNvSpPr>
          <p:nvPr>
            <p:ph type="sldNum" sz="quarter" idx="12"/>
          </p:nvPr>
        </p:nvSpPr>
        <p:spPr/>
        <p:txBody>
          <a:bodyPr/>
          <a:lstStyle/>
          <a:p>
            <a:fld id="{BD2D953A-77D8-49DC-A37F-12EBED0C7145}"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90648033"/>
              </p:ext>
            </p:extLst>
          </p:nvPr>
        </p:nvGraphicFramePr>
        <p:xfrm>
          <a:off x="762000" y="4343400"/>
          <a:ext cx="7467600" cy="2286000"/>
        </p:xfrm>
        <a:graphic>
          <a:graphicData uri="http://schemas.openxmlformats.org/drawingml/2006/table">
            <a:tbl>
              <a:tblPr firstRow="1" bandRow="1">
                <a:tableStyleId>{5940675A-B579-460E-94D1-54222C63F5DA}</a:tableStyleId>
              </a:tblPr>
              <a:tblGrid>
                <a:gridCol w="1567180"/>
                <a:gridCol w="3081020"/>
                <a:gridCol w="2819400"/>
              </a:tblGrid>
              <a:tr h="370840">
                <a:tc>
                  <a:txBody>
                    <a:bodyPr/>
                    <a:lstStyle/>
                    <a:p>
                      <a:r>
                        <a:rPr lang="en-US" dirty="0" smtClean="0"/>
                        <a:t>Question</a:t>
                      </a:r>
                      <a:endParaRPr lang="en-US" dirty="0"/>
                    </a:p>
                  </a:txBody>
                  <a:tcPr/>
                </a:tc>
                <a:tc>
                  <a:txBody>
                    <a:bodyPr/>
                    <a:lstStyle/>
                    <a:p>
                      <a:r>
                        <a:rPr lang="en-US" dirty="0" smtClean="0"/>
                        <a:t>“Did John visit New York City on Dec, 1?”</a:t>
                      </a:r>
                      <a:endParaRPr lang="en-US" dirty="0"/>
                    </a:p>
                  </a:txBody>
                  <a:tcPr/>
                </a:tc>
                <a:tc rowSpan="3">
                  <a:txBody>
                    <a:bodyPr/>
                    <a:lstStyle/>
                    <a:p>
                      <a:pPr algn="ctr"/>
                      <a:r>
                        <a:rPr lang="en-US" dirty="0" smtClean="0"/>
                        <a:t>Required Knowledge</a:t>
                      </a:r>
                    </a:p>
                    <a:p>
                      <a:pPr algn="ctr"/>
                      <a:endParaRPr lang="en-US" dirty="0" smtClean="0"/>
                    </a:p>
                    <a:p>
                      <a:pPr algn="ctr"/>
                      <a:r>
                        <a:rPr lang="en-US" dirty="0" smtClean="0"/>
                        <a:t>“New York City” and “City” are same location</a:t>
                      </a:r>
                    </a:p>
                    <a:p>
                      <a:pPr algn="ctr"/>
                      <a:endParaRPr lang="en-US" dirty="0" smtClean="0"/>
                    </a:p>
                    <a:p>
                      <a:pPr algn="ctr"/>
                      <a:r>
                        <a:rPr lang="en-US" dirty="0" smtClean="0"/>
                        <a:t>“flying to a location” implies the location will</a:t>
                      </a:r>
                      <a:r>
                        <a:rPr lang="en-US" baseline="0" dirty="0" smtClean="0"/>
                        <a:t> be visited</a:t>
                      </a:r>
                      <a:endParaRPr lang="en-US" dirty="0"/>
                    </a:p>
                  </a:txBody>
                  <a:tcPr/>
                </a:tc>
              </a:tr>
              <a:tr h="370840">
                <a:tc rowSpan="2">
                  <a:txBody>
                    <a:bodyPr/>
                    <a:lstStyle/>
                    <a:p>
                      <a:r>
                        <a:rPr lang="en-US" dirty="0" smtClean="0"/>
                        <a:t>Data</a:t>
                      </a:r>
                      <a:r>
                        <a:rPr lang="en-US" baseline="0" dirty="0" smtClean="0"/>
                        <a:t> Sources</a:t>
                      </a:r>
                      <a:endParaRPr lang="en-US" dirty="0"/>
                    </a:p>
                  </a:txBody>
                  <a:tcPr anchor="ctr"/>
                </a:tc>
                <a:tc>
                  <a:txBody>
                    <a:bodyPr/>
                    <a:lstStyle/>
                    <a:p>
                      <a:r>
                        <a:rPr lang="en-US" dirty="0" smtClean="0"/>
                        <a:t>“John flew to the City</a:t>
                      </a:r>
                      <a:r>
                        <a:rPr lang="en-US" baseline="0" dirty="0" smtClean="0"/>
                        <a:t> on Dec, 1”</a:t>
                      </a:r>
                      <a:endParaRPr lang="en-US" dirty="0"/>
                    </a:p>
                  </a:txBody>
                  <a:tcPr/>
                </a:tc>
                <a:tc vMerge="1">
                  <a:txBody>
                    <a:bodyPr/>
                    <a:lstStyle/>
                    <a:p>
                      <a:endParaRPr lang="en-US" dirty="0"/>
                    </a:p>
                  </a:txBody>
                  <a:tcPr/>
                </a:tc>
              </a:tr>
              <a:tr h="370840">
                <a:tc vMerge="1">
                  <a:txBody>
                    <a:bodyPr/>
                    <a:lstStyle/>
                    <a:p>
                      <a:endParaRPr lang="en-US" dirty="0"/>
                    </a:p>
                  </a:txBody>
                  <a:tcPr/>
                </a:tc>
                <a:tc>
                  <a:txBody>
                    <a:bodyPr/>
                    <a:lstStyle/>
                    <a:p>
                      <a:r>
                        <a:rPr lang="en-US" dirty="0" smtClean="0"/>
                        <a:t>“In the morning of Dec,</a:t>
                      </a:r>
                      <a:r>
                        <a:rPr lang="en-US" baseline="0" dirty="0" smtClean="0"/>
                        <a:t> 1, John went down memory lane to his trip to </a:t>
                      </a:r>
                      <a:r>
                        <a:rPr lang="en-US" baseline="0" dirty="0" err="1" smtClean="0"/>
                        <a:t>Austrailia</a:t>
                      </a:r>
                      <a:r>
                        <a:rPr lang="en-US" baseline="0" dirty="0" smtClean="0"/>
                        <a:t>”</a:t>
                      </a:r>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272071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WordNet</a:t>
            </a:r>
            <a:r>
              <a:rPr lang="en-US" dirty="0" smtClean="0"/>
              <a:t> and Glosses</a:t>
            </a:r>
            <a:endParaRPr lang="en-US" dirty="0"/>
          </a:p>
        </p:txBody>
      </p:sp>
      <p:sp>
        <p:nvSpPr>
          <p:cNvPr id="3" name="Content Placeholder 2"/>
          <p:cNvSpPr>
            <a:spLocks noGrp="1"/>
          </p:cNvSpPr>
          <p:nvPr>
            <p:ph idx="1"/>
          </p:nvPr>
        </p:nvSpPr>
        <p:spPr/>
        <p:txBody>
          <a:bodyPr/>
          <a:lstStyle/>
          <a:p>
            <a:r>
              <a:rPr lang="en-US" dirty="0" smtClean="0"/>
              <a:t>Knowledge is extracted from </a:t>
            </a:r>
            <a:r>
              <a:rPr lang="en-US" dirty="0" err="1" smtClean="0"/>
              <a:t>WordNet</a:t>
            </a:r>
            <a:endParaRPr lang="en-US" dirty="0" smtClean="0"/>
          </a:p>
          <a:p>
            <a:pPr lvl="1"/>
            <a:r>
              <a:rPr lang="en-US" dirty="0" smtClean="0"/>
              <a:t>World knowledge: meaning of “fly(to a location)”</a:t>
            </a:r>
          </a:p>
          <a:p>
            <a:pPr lvl="1"/>
            <a:r>
              <a:rPr lang="en-US" dirty="0" smtClean="0"/>
              <a:t>Natural language knowledge: link between “New York City” and “City”</a:t>
            </a:r>
          </a:p>
          <a:p>
            <a:pPr lvl="1"/>
            <a:endParaRPr lang="en-US" dirty="0"/>
          </a:p>
          <a:p>
            <a:r>
              <a:rPr lang="en-US" dirty="0" smtClean="0"/>
              <a:t>Glosses - descriptions of the meaning of words</a:t>
            </a:r>
          </a:p>
          <a:p>
            <a:pPr lvl="1"/>
            <a:r>
              <a:rPr lang="en-US" dirty="0" smtClean="0"/>
              <a:t>Glosses are collected and mapped into logic forms</a:t>
            </a:r>
          </a:p>
          <a:p>
            <a:pPr lvl="1"/>
            <a:endParaRPr lang="en-US" dirty="0" smtClean="0"/>
          </a:p>
          <a:p>
            <a:pPr marL="411480" lvl="1" indent="0" algn="ctr">
              <a:buNone/>
            </a:pPr>
            <a:r>
              <a:rPr lang="en-US" dirty="0" smtClean="0">
                <a:solidFill>
                  <a:schemeClr val="tx2"/>
                </a:solidFill>
              </a:rPr>
              <a:t>{</a:t>
            </a:r>
            <a:r>
              <a:rPr lang="en-US" i="1" dirty="0" smtClean="0">
                <a:solidFill>
                  <a:schemeClr val="tx2"/>
                </a:solidFill>
              </a:rPr>
              <a:t>word</a:t>
            </a:r>
            <a:r>
              <a:rPr lang="en-US" dirty="0" smtClean="0">
                <a:solidFill>
                  <a:schemeClr val="tx2"/>
                </a:solidFill>
              </a:rPr>
              <a:t>, </a:t>
            </a:r>
            <a:r>
              <a:rPr lang="en-US" i="1" dirty="0" err="1" smtClean="0">
                <a:solidFill>
                  <a:schemeClr val="tx2"/>
                </a:solidFill>
              </a:rPr>
              <a:t>gloss_LLF</a:t>
            </a:r>
            <a:r>
              <a:rPr lang="en-US" dirty="0" smtClean="0">
                <a:solidFill>
                  <a:schemeClr val="tx2"/>
                </a:solidFill>
              </a:rPr>
              <a:t>}</a:t>
            </a:r>
          </a:p>
          <a:p>
            <a:pPr lvl="1"/>
            <a:endParaRPr lang="en-US" dirty="0" smtClean="0"/>
          </a:p>
        </p:txBody>
      </p:sp>
      <p:sp>
        <p:nvSpPr>
          <p:cNvPr id="4" name="Slide Number Placeholder 3"/>
          <p:cNvSpPr>
            <a:spLocks noGrp="1"/>
          </p:cNvSpPr>
          <p:nvPr>
            <p:ph type="sldNum" sz="quarter" idx="12"/>
          </p:nvPr>
        </p:nvSpPr>
        <p:spPr/>
        <p:txBody>
          <a:bodyPr/>
          <a:lstStyle/>
          <a:p>
            <a:fld id="{BD2D953A-77D8-49DC-A37F-12EBED0C7145}" type="slidenum">
              <a:rPr lang="en-US" smtClean="0"/>
              <a:pPr/>
              <a:t>15</a:t>
            </a:fld>
            <a:endParaRPr lang="en-US"/>
          </a:p>
        </p:txBody>
      </p:sp>
    </p:spTree>
    <p:extLst>
      <p:ext uri="{BB962C8B-B14F-4D97-AF65-F5344CB8AC3E}">
        <p14:creationId xmlns:p14="http://schemas.microsoft.com/office/powerpoint/2010/main" val="1670820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WordNet</a:t>
            </a:r>
            <a:r>
              <a:rPr lang="en-US" dirty="0" smtClean="0"/>
              <a:t> and Glosses</a:t>
            </a: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16</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63" t="28571" r="18405" b="42208"/>
          <a:stretch/>
        </p:blipFill>
        <p:spPr bwMode="auto">
          <a:xfrm>
            <a:off x="381000" y="2590800"/>
            <a:ext cx="8403687" cy="255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086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WordNet</a:t>
            </a:r>
            <a:r>
              <a:rPr lang="en-US" dirty="0" smtClean="0"/>
              <a:t> and Glosses</a:t>
            </a:r>
            <a:endParaRPr lang="en-US" dirty="0"/>
          </a:p>
        </p:txBody>
      </p:sp>
      <p:sp>
        <p:nvSpPr>
          <p:cNvPr id="3" name="Content Placeholder 2"/>
          <p:cNvSpPr>
            <a:spLocks noGrp="1"/>
          </p:cNvSpPr>
          <p:nvPr>
            <p:ph idx="1"/>
          </p:nvPr>
        </p:nvSpPr>
        <p:spPr/>
        <p:txBody>
          <a:bodyPr/>
          <a:lstStyle/>
          <a:p>
            <a:r>
              <a:rPr lang="en-US" dirty="0" smtClean="0"/>
              <a:t>Connect “New York City” and “City”</a:t>
            </a:r>
          </a:p>
          <a:p>
            <a:endParaRPr lang="en-US" dirty="0"/>
          </a:p>
          <a:p>
            <a:endParaRPr lang="en-US" dirty="0" smtClean="0"/>
          </a:p>
          <a:p>
            <a:endParaRPr lang="en-US" dirty="0"/>
          </a:p>
          <a:p>
            <a:r>
              <a:rPr lang="en-US" dirty="0" smtClean="0"/>
              <a:t>Interchangeable  prepositions</a:t>
            </a:r>
          </a:p>
          <a:p>
            <a:pPr marL="109728" indent="0">
              <a:buNone/>
            </a:pP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17</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98" t="44967" r="28079" b="42370"/>
          <a:stretch/>
        </p:blipFill>
        <p:spPr bwMode="auto">
          <a:xfrm>
            <a:off x="1039089" y="2826326"/>
            <a:ext cx="7258093" cy="121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431" t="42979" r="44076" b="51339"/>
          <a:stretch/>
        </p:blipFill>
        <p:spPr bwMode="auto">
          <a:xfrm>
            <a:off x="1371600" y="4876800"/>
            <a:ext cx="620049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331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Prover</a:t>
            </a:r>
            <a:r>
              <a:rPr lang="en-US" dirty="0" smtClean="0"/>
              <a:t> Task</a:t>
            </a:r>
            <a:endParaRPr lang="en-US" dirty="0"/>
          </a:p>
        </p:txBody>
      </p:sp>
      <p:sp>
        <p:nvSpPr>
          <p:cNvPr id="3" name="Content Placeholder 2"/>
          <p:cNvSpPr>
            <a:spLocks noGrp="1"/>
          </p:cNvSpPr>
          <p:nvPr>
            <p:ph idx="1"/>
          </p:nvPr>
        </p:nvSpPr>
        <p:spPr/>
        <p:txBody>
          <a:bodyPr/>
          <a:lstStyle/>
          <a:p>
            <a:r>
              <a:rPr lang="en-US" dirty="0" smtClean="0"/>
              <a:t>For each candidate answer:</a:t>
            </a:r>
          </a:p>
          <a:p>
            <a:pPr lvl="1"/>
            <a:r>
              <a:rPr lang="en-US" dirty="0" smtClean="0"/>
              <a:t>Refute the negation of the question using candidate answer and KB</a:t>
            </a:r>
          </a:p>
          <a:p>
            <a:r>
              <a:rPr lang="en-US" dirty="0" smtClean="0"/>
              <a:t>Success – correct answer has been identified</a:t>
            </a:r>
          </a:p>
          <a:p>
            <a:r>
              <a:rPr lang="en-US" dirty="0" smtClean="0"/>
              <a:t>Failure – relax the question and find new proof</a:t>
            </a:r>
          </a:p>
          <a:p>
            <a:r>
              <a:rPr lang="en-US" dirty="0" smtClean="0"/>
              <a:t>Relaxation </a:t>
            </a:r>
          </a:p>
          <a:p>
            <a:pPr lvl="1"/>
            <a:r>
              <a:rPr lang="en-US" dirty="0" smtClean="0"/>
              <a:t>System keeps track of how many relaxation steps are needed to find a proof</a:t>
            </a:r>
          </a:p>
          <a:p>
            <a:pPr lvl="2"/>
            <a:r>
              <a:rPr lang="en-US" dirty="0" smtClean="0"/>
              <a:t>The higher the value, the farther apart they are</a:t>
            </a: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18</a:t>
            </a:fld>
            <a:endParaRPr lang="en-US"/>
          </a:p>
        </p:txBody>
      </p:sp>
    </p:spTree>
    <p:extLst>
      <p:ext uri="{BB962C8B-B14F-4D97-AF65-F5344CB8AC3E}">
        <p14:creationId xmlns:p14="http://schemas.microsoft.com/office/powerpoint/2010/main" val="1365926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LCC style logic forms (LLF)</a:t>
            </a:r>
            <a:endParaRPr lang="en-US" dirty="0"/>
          </a:p>
        </p:txBody>
      </p:sp>
      <p:sp>
        <p:nvSpPr>
          <p:cNvPr id="3" name="Content Placeholder 2"/>
          <p:cNvSpPr>
            <a:spLocks noGrp="1"/>
          </p:cNvSpPr>
          <p:nvPr>
            <p:ph sz="half" idx="1"/>
          </p:nvPr>
        </p:nvSpPr>
        <p:spPr/>
        <p:txBody>
          <a:bodyPr/>
          <a:lstStyle/>
          <a:p>
            <a:r>
              <a:rPr lang="en-US" dirty="0" smtClean="0"/>
              <a:t>In LLF approach, a triple &lt;base, pos, sense&gt; is associated with every noun, verb, adjective, adverb, conjunction and preposition where base is the base form of the word, pos is its part of speech, and sense is the word’s sense in the classification found in </a:t>
            </a:r>
            <a:r>
              <a:rPr lang="en-US" dirty="0" err="1" smtClean="0"/>
              <a:t>WordNet</a:t>
            </a:r>
            <a:r>
              <a:rPr lang="en-US" dirty="0" smtClean="0"/>
              <a:t> database</a:t>
            </a:r>
            <a:endParaRPr lang="en-US" dirty="0"/>
          </a:p>
        </p:txBody>
      </p:sp>
      <p:sp>
        <p:nvSpPr>
          <p:cNvPr id="4" name="Content Placeholder 3"/>
          <p:cNvSpPr>
            <a:spLocks noGrp="1"/>
          </p:cNvSpPr>
          <p:nvPr>
            <p:ph sz="half" idx="2"/>
          </p:nvPr>
        </p:nvSpPr>
        <p:spPr/>
        <p:txBody>
          <a:bodyPr/>
          <a:lstStyle/>
          <a:p>
            <a:r>
              <a:rPr lang="en-US" i="1" dirty="0" err="1" smtClean="0">
                <a:solidFill>
                  <a:schemeClr val="accent2"/>
                </a:solidFill>
              </a:rPr>
              <a:t>base_pos_sense</a:t>
            </a:r>
            <a:r>
              <a:rPr lang="en-US" i="1" dirty="0" smtClean="0">
                <a:solidFill>
                  <a:schemeClr val="accent2"/>
                </a:solidFill>
              </a:rPr>
              <a:t>(c,a</a:t>
            </a:r>
            <a:r>
              <a:rPr lang="en-US" sz="1200" i="1" dirty="0" smtClean="0">
                <a:solidFill>
                  <a:schemeClr val="accent2"/>
                </a:solidFill>
              </a:rPr>
              <a:t>0</a:t>
            </a:r>
            <a:r>
              <a:rPr lang="en-US" i="1" dirty="0" smtClean="0">
                <a:solidFill>
                  <a:schemeClr val="accent2"/>
                </a:solidFill>
              </a:rPr>
              <a:t>,…,a</a:t>
            </a:r>
            <a:r>
              <a:rPr lang="en-US" sz="1100" i="1" dirty="0" smtClean="0">
                <a:solidFill>
                  <a:schemeClr val="accent2"/>
                </a:solidFill>
              </a:rPr>
              <a:t>n</a:t>
            </a:r>
            <a:r>
              <a:rPr lang="en-US" i="1" dirty="0" smtClean="0">
                <a:solidFill>
                  <a:schemeClr val="accent2"/>
                </a:solidFill>
              </a:rPr>
              <a:t>)</a:t>
            </a:r>
          </a:p>
          <a:p>
            <a:pPr>
              <a:buNone/>
            </a:pPr>
            <a:endParaRPr lang="en-US" i="1" dirty="0" smtClean="0">
              <a:solidFill>
                <a:schemeClr val="accent2"/>
              </a:solidFill>
            </a:endParaRPr>
          </a:p>
          <a:p>
            <a:r>
              <a:rPr lang="en-US" i="1" dirty="0" smtClean="0">
                <a:solidFill>
                  <a:schemeClr val="accent2"/>
                </a:solidFill>
              </a:rPr>
              <a:t>“John takes a plane”</a:t>
            </a:r>
          </a:p>
          <a:p>
            <a:endParaRPr lang="en-US" i="1" dirty="0" smtClean="0">
              <a:solidFill>
                <a:schemeClr val="accent2"/>
              </a:solidFill>
            </a:endParaRPr>
          </a:p>
          <a:p>
            <a:r>
              <a:rPr lang="en-US" i="1" dirty="0" err="1" smtClean="0">
                <a:solidFill>
                  <a:schemeClr val="accent2"/>
                </a:solidFill>
              </a:rPr>
              <a:t>John_NN</a:t>
            </a:r>
            <a:r>
              <a:rPr lang="en-US" i="1" dirty="0" smtClean="0">
                <a:solidFill>
                  <a:schemeClr val="accent2"/>
                </a:solidFill>
              </a:rPr>
              <a:t>(x1),</a:t>
            </a:r>
          </a:p>
          <a:p>
            <a:r>
              <a:rPr lang="en-US" i="1" dirty="0" smtClean="0">
                <a:solidFill>
                  <a:schemeClr val="accent2"/>
                </a:solidFill>
              </a:rPr>
              <a:t>take_VB_11(e1,x1,x2),</a:t>
            </a:r>
          </a:p>
          <a:p>
            <a:r>
              <a:rPr lang="en-US" i="1" dirty="0" smtClean="0">
                <a:solidFill>
                  <a:schemeClr val="accent2"/>
                </a:solidFill>
              </a:rPr>
              <a:t>Plane_NN_1(x2)</a:t>
            </a:r>
            <a:endParaRPr lang="en-US" i="1" dirty="0">
              <a:solidFill>
                <a:schemeClr val="accent2"/>
              </a:solidFill>
            </a:endParaRPr>
          </a:p>
        </p:txBody>
      </p:sp>
      <p:sp>
        <p:nvSpPr>
          <p:cNvPr id="5" name="Slide Number Placeholder 4"/>
          <p:cNvSpPr>
            <a:spLocks noGrp="1"/>
          </p:cNvSpPr>
          <p:nvPr>
            <p:ph type="sldNum" sz="quarter" idx="12"/>
          </p:nvPr>
        </p:nvSpPr>
        <p:spPr/>
        <p:txBody>
          <a:bodyPr/>
          <a:lstStyle/>
          <a:p>
            <a:fld id="{BD2D953A-77D8-49DC-A37F-12EBED0C714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English </a:t>
            </a:r>
            <a:r>
              <a:rPr lang="en-US" dirty="0" smtClean="0">
                <a:sym typeface="Wingdings"/>
              </a:rPr>
              <a:t></a:t>
            </a:r>
            <a:r>
              <a:rPr lang="en-US" dirty="0" smtClean="0"/>
              <a:t> Logical Theories</a:t>
            </a:r>
          </a:p>
          <a:p>
            <a:r>
              <a:rPr lang="en-US" dirty="0" smtClean="0"/>
              <a:t>Systems</a:t>
            </a:r>
          </a:p>
          <a:p>
            <a:pPr lvl="1"/>
            <a:r>
              <a:rPr lang="en-US" dirty="0" smtClean="0"/>
              <a:t>COGEX</a:t>
            </a:r>
          </a:p>
          <a:p>
            <a:pPr lvl="1"/>
            <a:r>
              <a:rPr lang="en-US" dirty="0" smtClean="0"/>
              <a:t>DD</a:t>
            </a:r>
          </a:p>
          <a:p>
            <a:pPr lvl="1"/>
            <a:r>
              <a:rPr lang="en-US" dirty="0" smtClean="0"/>
              <a:t>ASU QA System</a:t>
            </a:r>
          </a:p>
          <a:p>
            <a:r>
              <a:rPr lang="en-US" dirty="0" smtClean="0"/>
              <a:t>Textual Entailment</a:t>
            </a:r>
          </a:p>
          <a:p>
            <a:r>
              <a:rPr lang="en-US" dirty="0" smtClean="0"/>
              <a:t>Mueller and Event Calculus</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2</a:t>
            </a:fld>
            <a:endParaRPr lang="en-US"/>
          </a:p>
        </p:txBody>
      </p:sp>
    </p:spTree>
    <p:extLst>
      <p:ext uri="{BB962C8B-B14F-4D97-AF65-F5344CB8AC3E}">
        <p14:creationId xmlns:p14="http://schemas.microsoft.com/office/powerpoint/2010/main" val="3774838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LCC style logic forms (LLF)</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In LLF approach, logic forms are also augmented with named-entity tags, based on </a:t>
            </a:r>
            <a:r>
              <a:rPr lang="en-US" i="1" dirty="0" smtClean="0"/>
              <a:t>lexical chains among concepts</a:t>
            </a:r>
            <a:r>
              <a:rPr lang="en-US" dirty="0" smtClean="0"/>
              <a:t>.</a:t>
            </a:r>
          </a:p>
          <a:p>
            <a:endParaRPr lang="en-US" dirty="0" smtClean="0"/>
          </a:p>
          <a:p>
            <a:r>
              <a:rPr lang="en-US" dirty="0" smtClean="0"/>
              <a:t>Lexical chains are sequences of concepts such that adjacent concepts are connected by an </a:t>
            </a:r>
            <a:r>
              <a:rPr lang="en-US" dirty="0" err="1" smtClean="0"/>
              <a:t>hypernymy</a:t>
            </a:r>
            <a:r>
              <a:rPr lang="en-US" dirty="0" smtClean="0"/>
              <a:t> relation (is-a relation)</a:t>
            </a:r>
          </a:p>
          <a:p>
            <a:endParaRPr lang="en-US" dirty="0" smtClean="0"/>
          </a:p>
          <a:p>
            <a:r>
              <a:rPr lang="en-US" dirty="0" smtClean="0"/>
              <a:t>Lexical chains allow to add to logic forms information </a:t>
            </a:r>
            <a:r>
              <a:rPr lang="en-US" i="1" dirty="0" smtClean="0"/>
              <a:t>implied by the text</a:t>
            </a:r>
            <a:r>
              <a:rPr lang="en-US" dirty="0" smtClean="0"/>
              <a:t>, but not explicitly stated</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solidFill>
                  <a:schemeClr val="accent2"/>
                </a:solidFill>
              </a:rPr>
              <a:t>Logic form of “John takes a plane” contains a named entity tag:</a:t>
            </a:r>
          </a:p>
          <a:p>
            <a:endParaRPr lang="en-US" dirty="0" smtClean="0">
              <a:solidFill>
                <a:schemeClr val="accent2"/>
              </a:solidFill>
            </a:endParaRPr>
          </a:p>
          <a:p>
            <a:r>
              <a:rPr lang="en-US" i="1" dirty="0" err="1" smtClean="0">
                <a:solidFill>
                  <a:schemeClr val="accent2"/>
                </a:solidFill>
              </a:rPr>
              <a:t>human</a:t>
            </a:r>
            <a:r>
              <a:rPr lang="en-US" dirty="0" err="1" smtClean="0">
                <a:solidFill>
                  <a:schemeClr val="accent2"/>
                </a:solidFill>
              </a:rPr>
              <a:t>_NE</a:t>
            </a:r>
            <a:r>
              <a:rPr lang="en-US" dirty="0" smtClean="0">
                <a:solidFill>
                  <a:schemeClr val="accent2"/>
                </a:solidFill>
              </a:rPr>
              <a:t>(x1)</a:t>
            </a:r>
          </a:p>
          <a:p>
            <a:endParaRPr lang="en-US" dirty="0" smtClean="0">
              <a:solidFill>
                <a:schemeClr val="accent2"/>
              </a:solidFill>
            </a:endParaRPr>
          </a:p>
          <a:p>
            <a:r>
              <a:rPr lang="en-US" dirty="0" smtClean="0">
                <a:solidFill>
                  <a:schemeClr val="accent2"/>
                </a:solidFill>
              </a:rPr>
              <a:t>Stating that John(part of the sentence denoted by x1) is a human being.</a:t>
            </a:r>
          </a:p>
          <a:p>
            <a:endParaRPr lang="en-US" dirty="0" smtClean="0">
              <a:solidFill>
                <a:schemeClr val="accent2"/>
              </a:solidFill>
            </a:endParaRPr>
          </a:p>
          <a:p>
            <a:r>
              <a:rPr lang="en-US" dirty="0" smtClean="0">
                <a:solidFill>
                  <a:schemeClr val="accent2"/>
                </a:solidFill>
              </a:rPr>
              <a:t>Named entity tag is derived from the lexical chain connecting name “John” to concept “human(being)”.</a:t>
            </a:r>
            <a:endParaRPr lang="en-US" dirty="0">
              <a:solidFill>
                <a:schemeClr val="accent2"/>
              </a:solidFill>
            </a:endParaRPr>
          </a:p>
        </p:txBody>
      </p:sp>
      <p:sp>
        <p:nvSpPr>
          <p:cNvPr id="5" name="Slide Number Placeholder 4"/>
          <p:cNvSpPr>
            <a:spLocks noGrp="1"/>
          </p:cNvSpPr>
          <p:nvPr>
            <p:ph type="sldNum" sz="quarter" idx="12"/>
          </p:nvPr>
        </p:nvSpPr>
        <p:spPr/>
        <p:txBody>
          <a:bodyPr/>
          <a:lstStyle/>
          <a:p>
            <a:fld id="{BD2D953A-77D8-49DC-A37F-12EBED0C714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LCC style logic forms (LLF)</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 recent extension is to further augment the logic forms by means of </a:t>
            </a:r>
            <a:r>
              <a:rPr lang="en-US" i="1" dirty="0" smtClean="0"/>
              <a:t>semantic relations</a:t>
            </a:r>
            <a:r>
              <a:rPr lang="en-US" dirty="0" smtClean="0"/>
              <a:t>.</a:t>
            </a:r>
          </a:p>
          <a:p>
            <a:endParaRPr lang="en-US" dirty="0" smtClean="0"/>
          </a:p>
          <a:p>
            <a:r>
              <a:rPr lang="en-US" i="1" dirty="0" smtClean="0"/>
              <a:t>Semantic relations</a:t>
            </a:r>
            <a:r>
              <a:rPr lang="en-US" dirty="0" smtClean="0"/>
              <a:t> are relations between two words or concepts that provide a somewhat deeper description of the meaning of the text.</a:t>
            </a:r>
          </a:p>
          <a:p>
            <a:endParaRPr lang="en-US" i="1" dirty="0" smtClean="0"/>
          </a:p>
          <a:p>
            <a:r>
              <a:rPr lang="en-US" dirty="0" smtClean="0"/>
              <a:t>More than 30 different types of semantic relations have been identified.</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solidFill>
                  <a:schemeClr val="accent2"/>
                </a:solidFill>
              </a:rPr>
              <a:t>Possession (</a:t>
            </a:r>
            <a:r>
              <a:rPr lang="en-US" i="1" dirty="0" smtClean="0">
                <a:solidFill>
                  <a:schemeClr val="accent2"/>
                </a:solidFill>
              </a:rPr>
              <a:t>POS_SR(X,Y)): X is a possession of Y.</a:t>
            </a:r>
          </a:p>
          <a:p>
            <a:endParaRPr lang="en-US" i="1" dirty="0" smtClean="0">
              <a:solidFill>
                <a:schemeClr val="accent2"/>
              </a:solidFill>
            </a:endParaRPr>
          </a:p>
          <a:p>
            <a:r>
              <a:rPr lang="en-US" i="1" dirty="0" smtClean="0">
                <a:solidFill>
                  <a:schemeClr val="accent2"/>
                </a:solidFill>
              </a:rPr>
              <a:t>Agent ( AGT_SR(X,Y)): X performs or causes the occurrence of Y.</a:t>
            </a:r>
          </a:p>
          <a:p>
            <a:endParaRPr lang="en-US" i="1" dirty="0" smtClean="0">
              <a:solidFill>
                <a:schemeClr val="accent2"/>
              </a:solidFill>
            </a:endParaRPr>
          </a:p>
          <a:p>
            <a:r>
              <a:rPr lang="en-US" i="1" dirty="0" err="1" smtClean="0">
                <a:solidFill>
                  <a:schemeClr val="accent2"/>
                </a:solidFill>
              </a:rPr>
              <a:t>Location,Space,Direction</a:t>
            </a:r>
            <a:r>
              <a:rPr lang="en-US" i="1" dirty="0" smtClean="0">
                <a:solidFill>
                  <a:schemeClr val="accent2"/>
                </a:solidFill>
              </a:rPr>
              <a:t> (LOC_SR(X,Y)): X is the location of Y.</a:t>
            </a:r>
          </a:p>
          <a:p>
            <a:endParaRPr lang="en-US" i="1" dirty="0" smtClean="0">
              <a:solidFill>
                <a:schemeClr val="accent2"/>
              </a:solidFill>
            </a:endParaRPr>
          </a:p>
          <a:p>
            <a:r>
              <a:rPr lang="en-US" i="1" dirty="0" smtClean="0">
                <a:solidFill>
                  <a:schemeClr val="accent2"/>
                </a:solidFill>
              </a:rPr>
              <a:t>Manner (MNR_SR(X,Y)): X is the way in which event Y takes place.</a:t>
            </a:r>
          </a:p>
          <a:p>
            <a:endParaRPr lang="en-US" i="1" dirty="0" smtClean="0">
              <a:solidFill>
                <a:schemeClr val="accent2"/>
              </a:solidFill>
            </a:endParaRPr>
          </a:p>
          <a:p>
            <a:r>
              <a:rPr lang="en-US" i="1" dirty="0" smtClean="0">
                <a:solidFill>
                  <a:schemeClr val="accent2"/>
                </a:solidFill>
              </a:rPr>
              <a:t>“John takes a plane” : AGT_SR(x1,e1)</a:t>
            </a:r>
            <a:endParaRPr lang="en-US" dirty="0">
              <a:solidFill>
                <a:schemeClr val="accent2"/>
              </a:solidFill>
            </a:endParaRPr>
          </a:p>
        </p:txBody>
      </p:sp>
      <p:sp>
        <p:nvSpPr>
          <p:cNvPr id="5" name="Slide Number Placeholder 4"/>
          <p:cNvSpPr>
            <a:spLocks noGrp="1"/>
          </p:cNvSpPr>
          <p:nvPr>
            <p:ph type="sldNum" sz="quarter" idx="12"/>
          </p:nvPr>
        </p:nvSpPr>
        <p:spPr/>
        <p:txBody>
          <a:bodyPr/>
          <a:lstStyle/>
          <a:p>
            <a:fld id="{BD2D953A-77D8-49DC-A37F-12EBED0C7145}"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DD Question Answering system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 QA system capable of deep reasoning.</a:t>
            </a:r>
          </a:p>
          <a:p>
            <a:endParaRPr lang="en-US" dirty="0" smtClean="0"/>
          </a:p>
          <a:p>
            <a:r>
              <a:rPr lang="en-US" dirty="0" smtClean="0"/>
              <a:t>DD system focuses on answering questions in natural language about the evolution of dynamic domains and is able to answer questions such as :</a:t>
            </a:r>
          </a:p>
          <a:p>
            <a:endParaRPr lang="en-US" dirty="0" smtClean="0"/>
          </a:p>
          <a:p>
            <a:r>
              <a:rPr lang="en-US" dirty="0" smtClean="0"/>
              <a:t>Its particular focus is on travel and trips.</a:t>
            </a:r>
            <a:endParaRPr lang="en-US" dirty="0"/>
          </a:p>
        </p:txBody>
      </p:sp>
      <p:sp>
        <p:nvSpPr>
          <p:cNvPr id="4" name="Content Placeholder 3"/>
          <p:cNvSpPr>
            <a:spLocks noGrp="1"/>
          </p:cNvSpPr>
          <p:nvPr>
            <p:ph sz="half" idx="2"/>
          </p:nvPr>
        </p:nvSpPr>
        <p:spPr/>
        <p:txBody>
          <a:bodyPr>
            <a:normAutofit lnSpcReduction="10000"/>
          </a:bodyPr>
          <a:lstStyle/>
          <a:p>
            <a:pPr lvl="1"/>
            <a:r>
              <a:rPr lang="en-US" sz="2400" dirty="0" smtClean="0"/>
              <a:t>Reasoning about narratives</a:t>
            </a:r>
          </a:p>
          <a:p>
            <a:pPr lvl="1"/>
            <a:endParaRPr lang="en-US" sz="2400" dirty="0" smtClean="0"/>
          </a:p>
          <a:p>
            <a:pPr lvl="1"/>
            <a:r>
              <a:rPr lang="en-US" sz="2400" dirty="0" smtClean="0"/>
              <a:t>Predictive reasoning</a:t>
            </a:r>
          </a:p>
          <a:p>
            <a:pPr lvl="1"/>
            <a:endParaRPr lang="en-US" sz="2400" dirty="0" smtClean="0"/>
          </a:p>
          <a:p>
            <a:pPr lvl="1"/>
            <a:r>
              <a:rPr lang="en-US" sz="2400" dirty="0" smtClean="0"/>
              <a:t>Planning</a:t>
            </a:r>
          </a:p>
          <a:p>
            <a:pPr lvl="1"/>
            <a:endParaRPr lang="en-US" sz="2400" dirty="0" smtClean="0"/>
          </a:p>
          <a:p>
            <a:pPr lvl="1"/>
            <a:r>
              <a:rPr lang="en-US" sz="2400" dirty="0" smtClean="0"/>
              <a:t>Counterfactual reasoning</a:t>
            </a:r>
          </a:p>
          <a:p>
            <a:pPr lvl="1"/>
            <a:endParaRPr lang="en-US" sz="2400" dirty="0" smtClean="0"/>
          </a:p>
          <a:p>
            <a:pPr lvl="1"/>
            <a:r>
              <a:rPr lang="en-US" sz="2400" dirty="0" smtClean="0"/>
              <a:t>Reasoning about intentions</a:t>
            </a:r>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 Question Answering system</a:t>
            </a:r>
            <a:endParaRPr lang="en-US" dirty="0"/>
          </a:p>
        </p:txBody>
      </p:sp>
      <p:sp>
        <p:nvSpPr>
          <p:cNvPr id="3" name="Content Placeholder 2"/>
          <p:cNvSpPr>
            <a:spLocks noGrp="1"/>
          </p:cNvSpPr>
          <p:nvPr>
            <p:ph sz="half" idx="1"/>
          </p:nvPr>
        </p:nvSpPr>
        <p:spPr/>
        <p:txBody>
          <a:bodyPr>
            <a:normAutofit fontScale="85000" lnSpcReduction="10000"/>
          </a:bodyPr>
          <a:lstStyle/>
          <a:p>
            <a:pPr>
              <a:lnSpc>
                <a:spcPct val="150000"/>
              </a:lnSpc>
            </a:pPr>
            <a:r>
              <a:rPr lang="en-US" dirty="0" smtClean="0"/>
              <a:t>In DD the behavior of dynamic domains is modeled by </a:t>
            </a:r>
            <a:r>
              <a:rPr lang="en-US" i="1" dirty="0" smtClean="0"/>
              <a:t>transition diagrams</a:t>
            </a:r>
            <a:r>
              <a:rPr lang="en-US" dirty="0" smtClean="0"/>
              <a:t>.</a:t>
            </a:r>
          </a:p>
          <a:p>
            <a:pPr>
              <a:lnSpc>
                <a:spcPct val="150000"/>
              </a:lnSpc>
            </a:pPr>
            <a:r>
              <a:rPr lang="en-US" dirty="0" smtClean="0"/>
              <a:t>Directed graphs whose nodes denote states of the domain and whose arcs, labeled by actions, denote state transitions caused by the execution of those actions.</a:t>
            </a:r>
          </a:p>
          <a:p>
            <a:pPr>
              <a:lnSpc>
                <a:spcPct val="150000"/>
              </a:lnSpc>
            </a:pPr>
            <a:r>
              <a:rPr lang="en-US" dirty="0" smtClean="0"/>
              <a:t>The theory encoding a domain’s transition diagram is called here </a:t>
            </a:r>
            <a:r>
              <a:rPr lang="en-US" i="1" dirty="0" smtClean="0"/>
              <a:t>model of the domain.</a:t>
            </a:r>
          </a:p>
          <a:p>
            <a:endParaRPr lang="en-US" dirty="0"/>
          </a:p>
        </p:txBody>
      </p:sp>
      <p:sp>
        <p:nvSpPr>
          <p:cNvPr id="4" name="Content Placeholder 3"/>
          <p:cNvSpPr>
            <a:spLocks noGrp="1"/>
          </p:cNvSpPr>
          <p:nvPr>
            <p:ph sz="half" idx="2"/>
          </p:nvPr>
        </p:nvSpPr>
        <p:spPr/>
        <p:txBody>
          <a:bodyPr>
            <a:normAutofit fontScale="85000" lnSpcReduction="10000"/>
          </a:bodyPr>
          <a:lstStyle/>
          <a:p>
            <a:pPr>
              <a:lnSpc>
                <a:spcPct val="150000"/>
              </a:lnSpc>
            </a:pPr>
            <a:r>
              <a:rPr lang="en-US" dirty="0" smtClean="0">
                <a:solidFill>
                  <a:schemeClr val="accent2"/>
                </a:solidFill>
              </a:rPr>
              <a:t>The language of choice for reasoning in DD is </a:t>
            </a:r>
            <a:r>
              <a:rPr lang="en-US" dirty="0" err="1" smtClean="0">
                <a:solidFill>
                  <a:schemeClr val="accent2"/>
                </a:solidFill>
              </a:rPr>
              <a:t>AnsProlog</a:t>
            </a:r>
            <a:r>
              <a:rPr lang="en-US" dirty="0" smtClean="0">
                <a:solidFill>
                  <a:schemeClr val="accent2"/>
                </a:solidFill>
              </a:rPr>
              <a:t> (A-Prolog)</a:t>
            </a:r>
          </a:p>
          <a:p>
            <a:pPr>
              <a:lnSpc>
                <a:spcPct val="150000"/>
              </a:lnSpc>
            </a:pPr>
            <a:endParaRPr lang="en-US" dirty="0" smtClean="0">
              <a:solidFill>
                <a:schemeClr val="accent2"/>
              </a:solidFill>
            </a:endParaRPr>
          </a:p>
          <a:p>
            <a:pPr>
              <a:lnSpc>
                <a:spcPct val="150000"/>
              </a:lnSpc>
            </a:pPr>
            <a:r>
              <a:rPr lang="en-US" dirty="0" smtClean="0">
                <a:solidFill>
                  <a:schemeClr val="accent2"/>
                </a:solidFill>
              </a:rPr>
              <a:t>Problem solving tasks are reduced to computing models, called answer sets, of suitable </a:t>
            </a:r>
            <a:r>
              <a:rPr lang="en-US" dirty="0" err="1" smtClean="0">
                <a:solidFill>
                  <a:schemeClr val="accent2"/>
                </a:solidFill>
              </a:rPr>
              <a:t>AnsProlog</a:t>
            </a:r>
            <a:r>
              <a:rPr lang="en-US" dirty="0" smtClean="0">
                <a:solidFill>
                  <a:schemeClr val="accent2"/>
                </a:solidFill>
              </a:rPr>
              <a:t> programs.</a:t>
            </a:r>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Architecture of DD system</a:t>
            </a:r>
            <a:endParaRPr lang="en-US" dirty="0"/>
          </a:p>
        </p:txBody>
      </p:sp>
      <p:sp>
        <p:nvSpPr>
          <p:cNvPr id="3" name="Content Placeholder 2"/>
          <p:cNvSpPr>
            <a:spLocks noGrp="1"/>
          </p:cNvSpPr>
          <p:nvPr>
            <p:ph sz="half" idx="1"/>
          </p:nvPr>
        </p:nvSpPr>
        <p:spPr/>
        <p:txBody>
          <a:bodyPr/>
          <a:lstStyle/>
          <a:p>
            <a:r>
              <a:rPr lang="en-US" dirty="0" smtClean="0"/>
              <a:t>Approach followed in DD system for understanding natural language consists of translating the natural language discourse into its </a:t>
            </a:r>
            <a:r>
              <a:rPr lang="en-US" i="1" dirty="0" smtClean="0"/>
              <a:t>semantic representation</a:t>
            </a:r>
            <a:r>
              <a:rPr lang="en-US" dirty="0" smtClean="0"/>
              <a:t> in  the following steps:</a:t>
            </a:r>
          </a:p>
          <a:p>
            <a:endParaRPr lang="en-US" dirty="0"/>
          </a:p>
        </p:txBody>
      </p:sp>
      <p:sp>
        <p:nvSpPr>
          <p:cNvPr id="4" name="Content Placeholder 3"/>
          <p:cNvSpPr>
            <a:spLocks noGrp="1"/>
          </p:cNvSpPr>
          <p:nvPr>
            <p:ph sz="half" idx="2"/>
          </p:nvPr>
        </p:nvSpPr>
        <p:spPr/>
        <p:txBody>
          <a:bodyPr/>
          <a:lstStyle/>
          <a:p>
            <a:pPr marL="457200" indent="-457200">
              <a:buAutoNum type="arabicParenR"/>
            </a:pPr>
            <a:r>
              <a:rPr lang="en-US" dirty="0" smtClean="0">
                <a:solidFill>
                  <a:schemeClr val="accent2"/>
                </a:solidFill>
              </a:rPr>
              <a:t>Collecting facts describing the semantic content of the discourse and a few linking rules.</a:t>
            </a:r>
          </a:p>
          <a:p>
            <a:pPr marL="457200" indent="-457200">
              <a:buAutoNum type="arabicParenR"/>
            </a:pPr>
            <a:endParaRPr lang="en-US" dirty="0" smtClean="0">
              <a:solidFill>
                <a:schemeClr val="accent2"/>
              </a:solidFill>
            </a:endParaRPr>
          </a:p>
          <a:p>
            <a:pPr marL="457200" indent="-457200">
              <a:buAutoNum type="arabicParenR"/>
            </a:pPr>
            <a:r>
              <a:rPr lang="en-US" dirty="0" smtClean="0">
                <a:solidFill>
                  <a:schemeClr val="accent2"/>
                </a:solidFill>
              </a:rPr>
              <a:t>The task of answering queries is then reduced to performing inference on the theory consisting of the semantic representation and model of the domain</a:t>
            </a:r>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Architecture of DD system</a:t>
            </a:r>
            <a:endParaRPr lang="en-US" dirty="0"/>
          </a:p>
        </p:txBody>
      </p:sp>
      <p:sp>
        <p:nvSpPr>
          <p:cNvPr id="3" name="Content Placeholder 2"/>
          <p:cNvSpPr>
            <a:spLocks noGrp="1"/>
          </p:cNvSpPr>
          <p:nvPr>
            <p:ph sz="half" idx="1"/>
          </p:nvPr>
        </p:nvSpPr>
        <p:spPr/>
        <p:txBody>
          <a:bodyPr/>
          <a:lstStyle/>
          <a:p>
            <a:r>
              <a:rPr lang="en-US" dirty="0" smtClean="0"/>
              <a:t>Given a discourse </a:t>
            </a:r>
            <a:r>
              <a:rPr lang="en-US" i="1" dirty="0" smtClean="0"/>
              <a:t>H</a:t>
            </a:r>
            <a:r>
              <a:rPr lang="en-US" dirty="0" smtClean="0"/>
              <a:t> in natural language, describing a particular history of the domain, and a question </a:t>
            </a:r>
            <a:r>
              <a:rPr lang="en-US" i="1" dirty="0" smtClean="0"/>
              <a:t>Q</a:t>
            </a:r>
            <a:r>
              <a:rPr lang="en-US" dirty="0" smtClean="0"/>
              <a:t>, as well in the natural language, the DD system</a:t>
            </a:r>
          </a:p>
          <a:p>
            <a:endParaRPr lang="en-US" dirty="0"/>
          </a:p>
        </p:txBody>
      </p:sp>
      <p:sp>
        <p:nvSpPr>
          <p:cNvPr id="4" name="Content Placeholder 3"/>
          <p:cNvSpPr>
            <a:spLocks noGrp="1"/>
          </p:cNvSpPr>
          <p:nvPr>
            <p:ph sz="half" idx="2"/>
          </p:nvPr>
        </p:nvSpPr>
        <p:spPr/>
        <p:txBody>
          <a:bodyPr/>
          <a:lstStyle/>
          <a:p>
            <a:pPr marL="914400" lvl="1" indent="-457200">
              <a:lnSpc>
                <a:spcPct val="150000"/>
              </a:lnSpc>
              <a:buFont typeface="+mj-lt"/>
              <a:buAutoNum type="arabicPeriod"/>
            </a:pPr>
            <a:r>
              <a:rPr lang="en-US" sz="1600" dirty="0" smtClean="0"/>
              <a:t>Obtains Logic forms for </a:t>
            </a:r>
            <a:r>
              <a:rPr lang="en-US" sz="1600" i="1" dirty="0" smtClean="0"/>
              <a:t>H </a:t>
            </a:r>
            <a:r>
              <a:rPr lang="en-US" sz="1600" dirty="0" smtClean="0"/>
              <a:t>and </a:t>
            </a:r>
            <a:r>
              <a:rPr lang="en-US" sz="1600" i="1" dirty="0" smtClean="0"/>
              <a:t>Q.</a:t>
            </a:r>
          </a:p>
          <a:p>
            <a:pPr marL="914400" lvl="1" indent="-457200">
              <a:lnSpc>
                <a:spcPct val="150000"/>
              </a:lnSpc>
              <a:buFont typeface="+mj-lt"/>
              <a:buAutoNum type="arabicPeriod"/>
            </a:pPr>
            <a:endParaRPr lang="en-US" sz="1600" i="1" dirty="0" smtClean="0"/>
          </a:p>
          <a:p>
            <a:pPr marL="914400" lvl="1" indent="-457200">
              <a:lnSpc>
                <a:spcPct val="150000"/>
              </a:lnSpc>
              <a:buFont typeface="+mj-lt"/>
              <a:buAutoNum type="arabicPeriod"/>
            </a:pPr>
            <a:r>
              <a:rPr lang="en-US" sz="1600" dirty="0" smtClean="0"/>
              <a:t>Translates the logic forms for </a:t>
            </a:r>
            <a:r>
              <a:rPr lang="en-US" sz="1600" i="1" dirty="0" smtClean="0"/>
              <a:t>H </a:t>
            </a:r>
            <a:r>
              <a:rPr lang="en-US" sz="1600" dirty="0" smtClean="0"/>
              <a:t>and </a:t>
            </a:r>
            <a:r>
              <a:rPr lang="en-US" sz="1600" i="1" dirty="0" smtClean="0"/>
              <a:t>Q </a:t>
            </a:r>
            <a:r>
              <a:rPr lang="en-US" sz="1600" dirty="0" smtClean="0"/>
              <a:t> into a </a:t>
            </a:r>
            <a:r>
              <a:rPr lang="en-US" sz="1600" i="1" dirty="0" smtClean="0"/>
              <a:t>Quasi-Semantic Representation (QSR), </a:t>
            </a:r>
            <a:r>
              <a:rPr lang="en-US" sz="1600" dirty="0" smtClean="0"/>
              <a:t> consisting of </a:t>
            </a:r>
            <a:r>
              <a:rPr lang="en-US" sz="1600" dirty="0" err="1" smtClean="0"/>
              <a:t>AnsProlog</a:t>
            </a:r>
            <a:r>
              <a:rPr lang="en-US" sz="1600" dirty="0" smtClean="0"/>
              <a:t> facts describing properties of the objects of the domain and the occurrences of events that alter such properties.</a:t>
            </a:r>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Architecture of DD system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Given a discourse </a:t>
            </a:r>
            <a:r>
              <a:rPr lang="en-US" i="1" dirty="0" smtClean="0"/>
              <a:t>H</a:t>
            </a:r>
            <a:r>
              <a:rPr lang="en-US" dirty="0" smtClean="0"/>
              <a:t> in natural language, describing a particular history of the domain, and a question </a:t>
            </a:r>
            <a:r>
              <a:rPr lang="en-US" i="1" dirty="0" smtClean="0"/>
              <a:t>Q</a:t>
            </a:r>
            <a:r>
              <a:rPr lang="en-US" dirty="0" smtClean="0"/>
              <a:t>, as well in the natural language, the DD system</a:t>
            </a:r>
          </a:p>
          <a:p>
            <a:endParaRPr lang="en-US" dirty="0"/>
          </a:p>
        </p:txBody>
      </p:sp>
      <p:sp>
        <p:nvSpPr>
          <p:cNvPr id="4" name="Content Placeholder 3"/>
          <p:cNvSpPr>
            <a:spLocks noGrp="1"/>
          </p:cNvSpPr>
          <p:nvPr>
            <p:ph sz="half" idx="2"/>
          </p:nvPr>
        </p:nvSpPr>
        <p:spPr/>
        <p:txBody>
          <a:bodyPr>
            <a:normAutofit fontScale="92500" lnSpcReduction="10000"/>
          </a:bodyPr>
          <a:lstStyle/>
          <a:p>
            <a:pPr marL="914400" lvl="1" indent="-457200">
              <a:lnSpc>
                <a:spcPct val="150000"/>
              </a:lnSpc>
              <a:buNone/>
            </a:pPr>
            <a:r>
              <a:rPr lang="en-US" sz="1600" dirty="0" smtClean="0"/>
              <a:t>3.       Maps the QSR into an </a:t>
            </a:r>
            <a:r>
              <a:rPr lang="en-US" sz="1600" i="1" dirty="0" smtClean="0"/>
              <a:t> Object Semantic Representation (OSR)</a:t>
            </a:r>
            <a:r>
              <a:rPr lang="en-US" sz="1600" dirty="0" smtClean="0"/>
              <a:t>, a set of </a:t>
            </a:r>
            <a:r>
              <a:rPr lang="en-US" sz="1600" dirty="0" err="1" smtClean="0"/>
              <a:t>AnsProlog</a:t>
            </a:r>
            <a:r>
              <a:rPr lang="en-US" sz="1600" dirty="0" smtClean="0"/>
              <a:t> atoms which describe the contents of H and Q using the relations with which the domain model is encoded..</a:t>
            </a:r>
          </a:p>
          <a:p>
            <a:pPr marL="914400" lvl="1" indent="-457200">
              <a:lnSpc>
                <a:spcPct val="150000"/>
              </a:lnSpc>
              <a:buFont typeface="+mj-lt"/>
              <a:buAutoNum type="arabicPeriod"/>
            </a:pPr>
            <a:endParaRPr lang="en-US" sz="1600" dirty="0" smtClean="0"/>
          </a:p>
          <a:p>
            <a:pPr marL="914400" lvl="1" indent="-457200">
              <a:lnSpc>
                <a:spcPct val="150000"/>
              </a:lnSpc>
              <a:buNone/>
            </a:pPr>
            <a:r>
              <a:rPr lang="en-US" sz="1600" dirty="0" smtClean="0"/>
              <a:t>4.       Computes the answer sets of the </a:t>
            </a:r>
            <a:r>
              <a:rPr lang="en-US" sz="1600" dirty="0" err="1" smtClean="0"/>
              <a:t>AnsProlog</a:t>
            </a:r>
            <a:r>
              <a:rPr lang="en-US" sz="1600" dirty="0" smtClean="0"/>
              <a:t> program consisting of the OSR and the model of the domain and extracts the answer(s) to the question from such answer sets.</a:t>
            </a:r>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a:xfrm>
            <a:off x="457200" y="2249424"/>
            <a:ext cx="8229600" cy="4525963"/>
          </a:xfrm>
        </p:spPr>
        <p:txBody>
          <a:bodyPr/>
          <a:lstStyle/>
          <a:p>
            <a:pPr>
              <a:buNone/>
            </a:pPr>
            <a:r>
              <a:rPr lang="en-US" dirty="0" smtClean="0"/>
              <a:t>Consider </a:t>
            </a:r>
          </a:p>
          <a:p>
            <a:r>
              <a:rPr lang="en-US" dirty="0" smtClean="0"/>
              <a:t>a history </a:t>
            </a:r>
            <a:r>
              <a:rPr lang="en-US" i="1" dirty="0" smtClean="0"/>
              <a:t>H consisting of the sentences “John is in Paris. He packs the laptop in the carry-on luggage and takes a plane to Baghdad,”</a:t>
            </a:r>
          </a:p>
          <a:p>
            <a:endParaRPr lang="en-US" dirty="0" smtClean="0"/>
          </a:p>
          <a:p>
            <a:r>
              <a:rPr lang="en-US" dirty="0" smtClean="0"/>
              <a:t>a query, </a:t>
            </a:r>
            <a:r>
              <a:rPr lang="en-US" i="1" dirty="0" smtClean="0"/>
              <a:t>Q, “Where is the laptop at the end of the trip?”</a:t>
            </a:r>
            <a:endParaRPr lang="en-US" dirty="0" smtClean="0"/>
          </a:p>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p:txBody>
          <a:bodyPr/>
          <a:lstStyle/>
          <a:p>
            <a:r>
              <a:rPr lang="en-US" dirty="0" smtClean="0"/>
              <a:t>The first step consists in obtaining logic forms for </a:t>
            </a:r>
            <a:r>
              <a:rPr lang="en-US" i="1" dirty="0" smtClean="0"/>
              <a:t>H and Q.</a:t>
            </a:r>
          </a:p>
          <a:p>
            <a:pPr>
              <a:buNone/>
            </a:pPr>
            <a:endParaRPr lang="en-US" i="1" dirty="0" smtClean="0"/>
          </a:p>
          <a:p>
            <a:r>
              <a:rPr lang="en-US" dirty="0" smtClean="0"/>
              <a:t>For </a:t>
            </a:r>
            <a:r>
              <a:rPr lang="en-US" i="1" dirty="0" smtClean="0"/>
              <a:t>H, the LLF generator returns the following </a:t>
            </a:r>
            <a:r>
              <a:rPr lang="en-US" dirty="0" smtClean="0"/>
              <a:t>logic form, </a:t>
            </a:r>
            <a:r>
              <a:rPr lang="en-US" i="1" dirty="0" err="1" smtClean="0"/>
              <a:t>H</a:t>
            </a:r>
            <a:r>
              <a:rPr lang="en-US" sz="1200" i="1" dirty="0" err="1" smtClean="0"/>
              <a:t>lf</a:t>
            </a:r>
            <a:r>
              <a:rPr lang="en-US" i="1" dirty="0" smtClean="0"/>
              <a:t> :</a:t>
            </a:r>
            <a:endParaRPr lang="en-US" dirty="0" smtClean="0"/>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28</a:t>
            </a:fld>
            <a:endParaRPr lang="en-US"/>
          </a:p>
        </p:txBody>
      </p:sp>
      <p:pic>
        <p:nvPicPr>
          <p:cNvPr id="6" name="Picture 2"/>
          <p:cNvPicPr>
            <a:picLocks noGrp="1" noChangeAspect="1" noChangeArrowheads="1"/>
          </p:cNvPicPr>
          <p:nvPr>
            <p:ph sz="half" idx="2"/>
          </p:nvPr>
        </p:nvPicPr>
        <p:blipFill>
          <a:blip r:embed="rId2"/>
          <a:srcRect/>
          <a:stretch>
            <a:fillRect/>
          </a:stretch>
        </p:blipFill>
        <p:spPr bwMode="auto">
          <a:xfrm>
            <a:off x="4648200" y="2286000"/>
            <a:ext cx="40386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p:txBody>
          <a:bodyPr/>
          <a:lstStyle/>
          <a:p>
            <a:r>
              <a:rPr lang="en-US" dirty="0" smtClean="0"/>
              <a:t>The logic form, </a:t>
            </a:r>
            <a:r>
              <a:rPr lang="en-US" i="1" dirty="0" err="1" smtClean="0"/>
              <a:t>Q</a:t>
            </a:r>
            <a:r>
              <a:rPr lang="en-US" sz="1200" i="1" dirty="0" err="1" smtClean="0"/>
              <a:t>lf</a:t>
            </a:r>
            <a:r>
              <a:rPr lang="en-US" sz="1200" i="1" dirty="0" smtClean="0"/>
              <a:t> </a:t>
            </a:r>
            <a:r>
              <a:rPr lang="en-US" i="1" dirty="0" smtClean="0"/>
              <a:t>, for Q is:</a:t>
            </a:r>
            <a:endParaRPr lang="en-US" dirty="0" smtClean="0"/>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29</a:t>
            </a:fld>
            <a:endParaRPr lang="en-US"/>
          </a:p>
        </p:txBody>
      </p:sp>
      <p:pic>
        <p:nvPicPr>
          <p:cNvPr id="6" name="Picture 2"/>
          <p:cNvPicPr>
            <a:picLocks noGrp="1" noChangeAspect="1" noChangeArrowheads="1"/>
          </p:cNvPicPr>
          <p:nvPr>
            <p:ph sz="half" idx="2"/>
          </p:nvPr>
        </p:nvPicPr>
        <p:blipFill>
          <a:blip r:embed="rId2"/>
          <a:srcRect/>
          <a:stretch>
            <a:fillRect/>
          </a:stretch>
        </p:blipFill>
        <p:spPr bwMode="auto">
          <a:xfrm>
            <a:off x="1066800" y="3200400"/>
            <a:ext cx="609600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pPr marL="109728" indent="0">
              <a:buNone/>
            </a:pPr>
            <a:r>
              <a:rPr lang="en-US" b="1" dirty="0" smtClean="0"/>
              <a:t>PROBLEM</a:t>
            </a:r>
            <a:r>
              <a:rPr lang="en-US" dirty="0" smtClean="0"/>
              <a:t>: Given a large body of documents, how do you find answers to questions based on the information in these documents</a:t>
            </a:r>
          </a:p>
          <a:p>
            <a:pPr marL="109728" indent="0">
              <a:buNone/>
            </a:pPr>
            <a:endParaRPr lang="en-US" dirty="0" smtClean="0"/>
          </a:p>
          <a:p>
            <a:pPr marL="914400"/>
            <a:r>
              <a:rPr lang="en-US" dirty="0" smtClean="0"/>
              <a:t>Information Retrieval (IR)</a:t>
            </a:r>
          </a:p>
          <a:p>
            <a:pPr marL="1207008" lvl="1"/>
            <a:r>
              <a:rPr lang="en-US" i="1" dirty="0" smtClean="0"/>
              <a:t>Most IR systems cannot reason</a:t>
            </a:r>
          </a:p>
          <a:p>
            <a:pPr marL="914400"/>
            <a:r>
              <a:rPr lang="en-US" dirty="0" smtClean="0"/>
              <a:t>Database Querying</a:t>
            </a:r>
          </a:p>
          <a:p>
            <a:pPr marL="1207008" lvl="1"/>
            <a:r>
              <a:rPr lang="en-US" dirty="0" smtClean="0"/>
              <a:t>Query a database using a database query language</a:t>
            </a:r>
          </a:p>
          <a:p>
            <a:pPr marL="914400"/>
            <a:r>
              <a:rPr lang="en-US" dirty="0" smtClean="0"/>
              <a:t>Question Answering (QA)</a:t>
            </a:r>
          </a:p>
          <a:p>
            <a:pPr marL="1207008" lvl="1"/>
            <a:r>
              <a:rPr lang="en-US" dirty="0" smtClean="0"/>
              <a:t>System has increasing number of documents (most accommodate for)</a:t>
            </a:r>
          </a:p>
          <a:p>
            <a:pPr marL="1207008" lvl="1"/>
            <a:r>
              <a:rPr lang="en-US" dirty="0" smtClean="0"/>
              <a:t>Queries in natural language</a:t>
            </a: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3</a:t>
            </a:fld>
            <a:endParaRPr lang="en-US"/>
          </a:p>
        </p:txBody>
      </p:sp>
    </p:spTree>
    <p:extLst>
      <p:ext uri="{BB962C8B-B14F-4D97-AF65-F5344CB8AC3E}">
        <p14:creationId xmlns:p14="http://schemas.microsoft.com/office/powerpoint/2010/main" val="54774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p:txBody>
          <a:bodyPr/>
          <a:lstStyle/>
          <a:p>
            <a:r>
              <a:rPr lang="en-US" dirty="0" smtClean="0"/>
              <a:t>The second step of the process consists in deriving the QSR from </a:t>
            </a:r>
            <a:r>
              <a:rPr lang="en-US" i="1" dirty="0" err="1" smtClean="0"/>
              <a:t>H</a:t>
            </a:r>
            <a:r>
              <a:rPr lang="en-US" sz="1200" i="1" dirty="0" err="1" smtClean="0"/>
              <a:t>lf</a:t>
            </a:r>
            <a:r>
              <a:rPr lang="en-US" i="1" dirty="0" smtClean="0"/>
              <a:t> and </a:t>
            </a:r>
            <a:r>
              <a:rPr lang="en-US" i="1" dirty="0" err="1" smtClean="0"/>
              <a:t>Q</a:t>
            </a:r>
            <a:r>
              <a:rPr lang="en-US" sz="1200" i="1" dirty="0" err="1" smtClean="0"/>
              <a:t>lf</a:t>
            </a:r>
            <a:r>
              <a:rPr lang="en-US" i="1" dirty="0" smtClean="0"/>
              <a:t> .</a:t>
            </a:r>
            <a:endParaRPr lang="en-US" dirty="0" smtClean="0"/>
          </a:p>
          <a:p>
            <a:endParaRPr lang="en-US" dirty="0" smtClean="0"/>
          </a:p>
          <a:p>
            <a:r>
              <a:rPr lang="en-US" dirty="0" smtClean="0"/>
              <a:t>Atoms of the form </a:t>
            </a:r>
            <a:r>
              <a:rPr lang="en-US" i="1" dirty="0" err="1" smtClean="0"/>
              <a:t>true_at</a:t>
            </a:r>
            <a:r>
              <a:rPr lang="en-US" i="1" dirty="0" smtClean="0"/>
              <a:t>(FL,M) </a:t>
            </a:r>
            <a:r>
              <a:rPr lang="en-US" dirty="0" smtClean="0"/>
              <a:t>are used in the QSR to state that property </a:t>
            </a:r>
            <a:r>
              <a:rPr lang="en-US" i="1" dirty="0" smtClean="0"/>
              <a:t>FL </a:t>
            </a:r>
            <a:r>
              <a:rPr lang="en-US" dirty="0" smtClean="0"/>
              <a:t>is true at the moment </a:t>
            </a:r>
            <a:r>
              <a:rPr lang="en-US" i="1" dirty="0" smtClean="0"/>
              <a:t>M </a:t>
            </a:r>
            <a:r>
              <a:rPr lang="en-US" dirty="0" smtClean="0"/>
              <a:t> of the evolution.</a:t>
            </a:r>
            <a:endParaRPr lang="en-US" i="1"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30</a:t>
            </a:fld>
            <a:endParaRPr lang="en-US"/>
          </a:p>
        </p:txBody>
      </p:sp>
      <p:sp>
        <p:nvSpPr>
          <p:cNvPr id="7" name="Content Placeholder 6"/>
          <p:cNvSpPr>
            <a:spLocks noGrp="1"/>
          </p:cNvSpPr>
          <p:nvPr>
            <p:ph sz="half" idx="2"/>
          </p:nvPr>
        </p:nvSpPr>
        <p:spPr/>
        <p:txBody>
          <a:bodyPr/>
          <a:lstStyle/>
          <a:p>
            <a:r>
              <a:rPr lang="en-US" dirty="0" smtClean="0">
                <a:solidFill>
                  <a:schemeClr val="accent2"/>
                </a:solidFill>
              </a:rPr>
              <a:t>The phrase corresponding to</a:t>
            </a:r>
          </a:p>
          <a:p>
            <a:endParaRPr lang="en-US" dirty="0" smtClean="0">
              <a:solidFill>
                <a:schemeClr val="accent2"/>
              </a:solidFill>
            </a:endParaRPr>
          </a:p>
          <a:p>
            <a:pPr>
              <a:buNone/>
            </a:pPr>
            <a:r>
              <a:rPr lang="en-US" dirty="0" smtClean="0">
                <a:solidFill>
                  <a:schemeClr val="accent2"/>
                </a:solidFill>
              </a:rPr>
              <a:t>Is encoded in QSR as :</a:t>
            </a:r>
          </a:p>
          <a:p>
            <a:pPr>
              <a:buNone/>
            </a:pPr>
            <a:endParaRPr lang="en-US" dirty="0" smtClean="0">
              <a:solidFill>
                <a:schemeClr val="accent2"/>
              </a:solidFill>
            </a:endParaRPr>
          </a:p>
          <a:p>
            <a:pPr>
              <a:buNone/>
            </a:pPr>
            <a:endParaRPr lang="en-US" dirty="0" smtClean="0">
              <a:solidFill>
                <a:schemeClr val="accent2"/>
              </a:solidFill>
            </a:endParaRPr>
          </a:p>
          <a:p>
            <a:pPr>
              <a:buNone/>
            </a:pPr>
            <a:r>
              <a:rPr lang="en-US" dirty="0" smtClean="0">
                <a:solidFill>
                  <a:schemeClr val="accent2"/>
                </a:solidFill>
              </a:rPr>
              <a:t>QSR of phrase associated with:</a:t>
            </a:r>
          </a:p>
          <a:p>
            <a:pPr>
              <a:buNone/>
            </a:pPr>
            <a:endParaRPr lang="en-US" dirty="0" smtClean="0">
              <a:solidFill>
                <a:schemeClr val="accent2"/>
              </a:solidFill>
            </a:endParaRPr>
          </a:p>
          <a:p>
            <a:pPr>
              <a:buNone/>
            </a:pPr>
            <a:r>
              <a:rPr lang="en-US" dirty="0" smtClean="0">
                <a:solidFill>
                  <a:schemeClr val="accent2"/>
                </a:solidFill>
              </a:rPr>
              <a:t>Is:</a:t>
            </a:r>
          </a:p>
          <a:p>
            <a:pPr>
              <a:buNone/>
            </a:pPr>
            <a:endParaRPr lang="en-US" dirty="0" smtClean="0">
              <a:solidFill>
                <a:schemeClr val="accent2"/>
              </a:solidFill>
            </a:endParaRPr>
          </a:p>
          <a:p>
            <a:pPr>
              <a:buNone/>
            </a:pPr>
            <a:endParaRPr lang="en-US" dirty="0">
              <a:solidFill>
                <a:schemeClr val="accent2"/>
              </a:solidFill>
            </a:endParaRPr>
          </a:p>
        </p:txBody>
      </p:sp>
      <p:pic>
        <p:nvPicPr>
          <p:cNvPr id="8" name="Picture 4"/>
          <p:cNvPicPr>
            <a:picLocks noChangeAspect="1" noChangeArrowheads="1"/>
          </p:cNvPicPr>
          <p:nvPr/>
        </p:nvPicPr>
        <p:blipFill>
          <a:blip r:embed="rId2"/>
          <a:srcRect/>
          <a:stretch>
            <a:fillRect/>
          </a:stretch>
        </p:blipFill>
        <p:spPr bwMode="auto">
          <a:xfrm>
            <a:off x="5191125" y="2733675"/>
            <a:ext cx="1743075" cy="238125"/>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4953000" y="3409950"/>
            <a:ext cx="3571875" cy="323850"/>
          </a:xfrm>
          <a:prstGeom prst="rect">
            <a:avLst/>
          </a:prstGeom>
          <a:noFill/>
          <a:ln w="9525">
            <a:noFill/>
            <a:miter lim="800000"/>
            <a:headEnd/>
            <a:tailEnd/>
          </a:ln>
          <a:effectLst/>
        </p:spPr>
      </p:pic>
      <p:pic>
        <p:nvPicPr>
          <p:cNvPr id="10" name="Picture 5"/>
          <p:cNvPicPr>
            <a:picLocks noChangeAspect="1" noChangeArrowheads="1"/>
          </p:cNvPicPr>
          <p:nvPr/>
        </p:nvPicPr>
        <p:blipFill>
          <a:blip r:embed="rId4"/>
          <a:srcRect/>
          <a:stretch>
            <a:fillRect/>
          </a:stretch>
        </p:blipFill>
        <p:spPr bwMode="auto">
          <a:xfrm>
            <a:off x="5210175" y="4438650"/>
            <a:ext cx="2028825" cy="209550"/>
          </a:xfrm>
          <a:prstGeom prst="rect">
            <a:avLst/>
          </a:prstGeom>
          <a:noFill/>
          <a:ln w="9525">
            <a:noFill/>
            <a:miter lim="800000"/>
            <a:headEnd/>
            <a:tailEnd/>
          </a:ln>
          <a:effectLst/>
        </p:spPr>
      </p:pic>
      <p:pic>
        <p:nvPicPr>
          <p:cNvPr id="11" name="Picture 3"/>
          <p:cNvPicPr>
            <a:picLocks noChangeAspect="1" noChangeArrowheads="1"/>
          </p:cNvPicPr>
          <p:nvPr/>
        </p:nvPicPr>
        <p:blipFill>
          <a:blip r:embed="rId5"/>
          <a:srcRect/>
          <a:stretch>
            <a:fillRect/>
          </a:stretch>
        </p:blipFill>
        <p:spPr bwMode="auto">
          <a:xfrm>
            <a:off x="5029200" y="5048250"/>
            <a:ext cx="3962400" cy="97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p:txBody>
          <a:bodyPr/>
          <a:lstStyle/>
          <a:p>
            <a:r>
              <a:rPr lang="en-US" dirty="0" smtClean="0"/>
              <a:t>A default temporal sequence of the moments in the evolution of the domain is extracted from </a:t>
            </a:r>
            <a:r>
              <a:rPr lang="en-US" dirty="0" err="1" smtClean="0"/>
              <a:t>H</a:t>
            </a:r>
            <a:r>
              <a:rPr lang="en-US" sz="1200" i="1" dirty="0" err="1" smtClean="0"/>
              <a:t>lf</a:t>
            </a:r>
            <a:r>
              <a:rPr lang="en-US" sz="1200" i="1" dirty="0" smtClean="0"/>
              <a:t>   </a:t>
            </a:r>
            <a:r>
              <a:rPr lang="en-US" dirty="0" smtClean="0"/>
              <a:t>by observing the order in which the corresponding verbs are listed in the logic form.</a:t>
            </a:r>
          </a:p>
          <a:p>
            <a:endParaRPr lang="en-US" i="1" dirty="0" smtClean="0"/>
          </a:p>
          <a:p>
            <a:r>
              <a:rPr lang="en-US" dirty="0" smtClean="0"/>
              <a:t>Finally the QSR of </a:t>
            </a:r>
            <a:r>
              <a:rPr lang="en-US" dirty="0" err="1" smtClean="0"/>
              <a:t>Q</a:t>
            </a:r>
            <a:r>
              <a:rPr lang="en-US" sz="1200" i="1" dirty="0" err="1" smtClean="0"/>
              <a:t>lf</a:t>
            </a:r>
            <a:r>
              <a:rPr lang="en-US" dirty="0" smtClean="0"/>
              <a:t> is obtained by analyzing the logic form to identify the property that is being queried</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31</a:t>
            </a:fld>
            <a:endParaRPr lang="en-US"/>
          </a:p>
        </p:txBody>
      </p:sp>
      <p:sp>
        <p:nvSpPr>
          <p:cNvPr id="7" name="Content Placeholder 6"/>
          <p:cNvSpPr>
            <a:spLocks noGrp="1"/>
          </p:cNvSpPr>
          <p:nvPr>
            <p:ph sz="half" idx="2"/>
          </p:nvPr>
        </p:nvSpPr>
        <p:spPr/>
        <p:txBody>
          <a:bodyPr/>
          <a:lstStyle/>
          <a:p>
            <a:r>
              <a:rPr lang="en-US" dirty="0" smtClean="0">
                <a:solidFill>
                  <a:schemeClr val="accent2"/>
                </a:solidFill>
              </a:rPr>
              <a:t>The QSR for </a:t>
            </a:r>
            <a:r>
              <a:rPr lang="en-US" dirty="0" err="1" smtClean="0">
                <a:solidFill>
                  <a:schemeClr val="accent2"/>
                </a:solidFill>
              </a:rPr>
              <a:t>H</a:t>
            </a:r>
            <a:r>
              <a:rPr lang="en-US" sz="1200" i="1" dirty="0" err="1" smtClean="0">
                <a:solidFill>
                  <a:schemeClr val="accent2"/>
                </a:solidFill>
              </a:rPr>
              <a:t>lf</a:t>
            </a:r>
            <a:r>
              <a:rPr lang="en-US" dirty="0" smtClean="0">
                <a:solidFill>
                  <a:schemeClr val="accent2"/>
                </a:solidFill>
              </a:rPr>
              <a:t> contains facts:</a:t>
            </a: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dirty="0" smtClean="0">
                <a:solidFill>
                  <a:schemeClr val="accent2"/>
                </a:solidFill>
              </a:rPr>
              <a:t>All the information is condensed in the QSR:</a:t>
            </a:r>
          </a:p>
          <a:p>
            <a:endParaRPr lang="en-US" dirty="0" smtClean="0">
              <a:solidFill>
                <a:schemeClr val="accent2"/>
              </a:solidFill>
            </a:endParaRPr>
          </a:p>
        </p:txBody>
      </p:sp>
      <p:pic>
        <p:nvPicPr>
          <p:cNvPr id="12" name="Picture 6"/>
          <p:cNvPicPr>
            <a:picLocks noChangeAspect="1" noChangeArrowheads="1"/>
          </p:cNvPicPr>
          <p:nvPr/>
        </p:nvPicPr>
        <p:blipFill>
          <a:blip r:embed="rId2"/>
          <a:srcRect/>
          <a:stretch>
            <a:fillRect/>
          </a:stretch>
        </p:blipFill>
        <p:spPr bwMode="auto">
          <a:xfrm>
            <a:off x="4953000" y="2819400"/>
            <a:ext cx="4038600" cy="323850"/>
          </a:xfrm>
          <a:prstGeom prst="rect">
            <a:avLst/>
          </a:prstGeom>
          <a:noFill/>
          <a:ln w="9525">
            <a:noFill/>
            <a:miter lim="800000"/>
            <a:headEnd/>
            <a:tailEnd/>
          </a:ln>
          <a:effectLst/>
        </p:spPr>
      </p:pic>
      <p:pic>
        <p:nvPicPr>
          <p:cNvPr id="13" name="Picture 7"/>
          <p:cNvPicPr>
            <a:picLocks noChangeAspect="1" noChangeArrowheads="1"/>
          </p:cNvPicPr>
          <p:nvPr/>
        </p:nvPicPr>
        <p:blipFill>
          <a:blip r:embed="rId3"/>
          <a:srcRect/>
          <a:stretch>
            <a:fillRect/>
          </a:stretch>
        </p:blipFill>
        <p:spPr bwMode="auto">
          <a:xfrm>
            <a:off x="5029200" y="5495925"/>
            <a:ext cx="4038600" cy="52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An example of the DD system</a:t>
            </a:r>
            <a:endParaRPr lang="en-US" dirty="0"/>
          </a:p>
        </p:txBody>
      </p:sp>
      <p:sp>
        <p:nvSpPr>
          <p:cNvPr id="3" name="Content Placeholder 2"/>
          <p:cNvSpPr>
            <a:spLocks noGrp="1"/>
          </p:cNvSpPr>
          <p:nvPr>
            <p:ph sz="half" idx="1"/>
          </p:nvPr>
        </p:nvSpPr>
        <p:spPr/>
        <p:txBody>
          <a:bodyPr/>
          <a:lstStyle/>
          <a:p>
            <a:r>
              <a:rPr lang="en-US" dirty="0" smtClean="0"/>
              <a:t>The next step consists in mapping the QSR relations to the domain relations.</a:t>
            </a:r>
          </a:p>
          <a:p>
            <a:endParaRPr lang="en-US" dirty="0" smtClean="0"/>
          </a:p>
        </p:txBody>
      </p:sp>
      <p:sp>
        <p:nvSpPr>
          <p:cNvPr id="5" name="Slide Number Placeholder 4"/>
          <p:cNvSpPr>
            <a:spLocks noGrp="1"/>
          </p:cNvSpPr>
          <p:nvPr>
            <p:ph type="sldNum" sz="quarter" idx="12"/>
          </p:nvPr>
        </p:nvSpPr>
        <p:spPr/>
        <p:txBody>
          <a:bodyPr/>
          <a:lstStyle/>
          <a:p>
            <a:fld id="{BD2D953A-77D8-49DC-A37F-12EBED0C7145}" type="slidenum">
              <a:rPr lang="en-US" smtClean="0"/>
              <a:pPr/>
              <a:t>32</a:t>
            </a:fld>
            <a:endParaRPr lang="en-US"/>
          </a:p>
        </p:txBody>
      </p:sp>
      <p:sp>
        <p:nvSpPr>
          <p:cNvPr id="7" name="Content Placeholder 6"/>
          <p:cNvSpPr>
            <a:spLocks noGrp="1"/>
          </p:cNvSpPr>
          <p:nvPr>
            <p:ph sz="half" idx="2"/>
          </p:nvPr>
        </p:nvSpPr>
        <p:spPr/>
        <p:txBody>
          <a:bodyPr/>
          <a:lstStyle/>
          <a:p>
            <a:r>
              <a:rPr lang="en-US" dirty="0" smtClean="0"/>
              <a:t>Since the translation depends on the formalism used to encode the transition diagram, the task is accomplished by an </a:t>
            </a:r>
            <a:r>
              <a:rPr lang="en-US" i="1" dirty="0" smtClean="0"/>
              <a:t>interface module associated with the domain model. The rules of the </a:t>
            </a:r>
            <a:r>
              <a:rPr lang="en-US" dirty="0" smtClean="0"/>
              <a:t>interface module are called Object Semantic Representation rules (OSR rules for short).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domain model used in our example is the </a:t>
            </a:r>
            <a:r>
              <a:rPr lang="en-US" i="1" dirty="0" smtClean="0"/>
              <a:t>travel domain, </a:t>
            </a:r>
            <a:r>
              <a:rPr lang="en-US" dirty="0" smtClean="0"/>
              <a:t> a commonsense formalization of actions involving travel.</a:t>
            </a:r>
          </a:p>
          <a:p>
            <a:endParaRPr lang="en-US" i="1" dirty="0" smtClean="0"/>
          </a:p>
          <a:p>
            <a:r>
              <a:rPr lang="en-US" dirty="0" smtClean="0"/>
              <a:t>Two main relations used in formalization are :</a:t>
            </a:r>
          </a:p>
          <a:p>
            <a:endParaRPr lang="en-US" dirty="0" smtClean="0"/>
          </a:p>
          <a:p>
            <a:r>
              <a:rPr lang="en-US" i="1" dirty="0" smtClean="0"/>
              <a:t>h</a:t>
            </a:r>
            <a:r>
              <a:rPr lang="en-US" dirty="0" smtClean="0"/>
              <a:t> which stands for holds and states which </a:t>
            </a:r>
            <a:r>
              <a:rPr lang="en-US" dirty="0" err="1" smtClean="0"/>
              <a:t>fluents</a:t>
            </a:r>
            <a:r>
              <a:rPr lang="en-US" dirty="0" smtClean="0"/>
              <a:t> hold at each time point</a:t>
            </a:r>
          </a:p>
          <a:p>
            <a:endParaRPr lang="en-US" dirty="0" smtClean="0"/>
          </a:p>
          <a:p>
            <a:r>
              <a:rPr lang="en-US" i="1" dirty="0" smtClean="0"/>
              <a:t>o</a:t>
            </a:r>
            <a:r>
              <a:rPr lang="en-US" dirty="0" smtClean="0"/>
              <a:t> which stands for occurs and states which actions occur at each time point.</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33</a:t>
            </a:fld>
            <a:endParaRPr lang="en-US"/>
          </a:p>
        </p:txBody>
      </p:sp>
      <p:pic>
        <p:nvPicPr>
          <p:cNvPr id="6" name="Picture 2"/>
          <p:cNvPicPr>
            <a:picLocks noGrp="1" noChangeAspect="1" noChangeArrowheads="1"/>
          </p:cNvPicPr>
          <p:nvPr>
            <p:ph sz="half" idx="2"/>
          </p:nvPr>
        </p:nvPicPr>
        <p:blipFill>
          <a:blip r:embed="rId2"/>
          <a:srcRect/>
          <a:stretch>
            <a:fillRect/>
          </a:stretch>
        </p:blipFill>
        <p:spPr bwMode="auto">
          <a:xfrm>
            <a:off x="4648200" y="2209800"/>
            <a:ext cx="40386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p:txBody>
          <a:bodyPr/>
          <a:lstStyle/>
          <a:p>
            <a:r>
              <a:rPr lang="en-US" dirty="0" smtClean="0"/>
              <a:t>Atoms of the form </a:t>
            </a:r>
            <a:r>
              <a:rPr lang="en-US" i="1" dirty="0" err="1" smtClean="0"/>
              <a:t>true_at</a:t>
            </a:r>
            <a:r>
              <a:rPr lang="en-US" i="1" dirty="0" smtClean="0"/>
              <a:t>(FL,M) </a:t>
            </a:r>
            <a:r>
              <a:rPr lang="en-US" dirty="0" smtClean="0"/>
              <a:t>from the QSR are mapped into domain atoms by the rule:</a:t>
            </a:r>
          </a:p>
          <a:p>
            <a:endParaRPr lang="en-US" i="1" dirty="0" smtClean="0"/>
          </a:p>
          <a:p>
            <a:endParaRPr lang="en-US" i="1" dirty="0" smtClean="0"/>
          </a:p>
          <a:p>
            <a:endParaRPr lang="en-US" i="1" dirty="0" smtClean="0"/>
          </a:p>
          <a:p>
            <a:r>
              <a:rPr lang="en-US" dirty="0" smtClean="0"/>
              <a:t>The mapping of relation </a:t>
            </a:r>
            <a:r>
              <a:rPr lang="en-US" i="1" dirty="0" err="1" smtClean="0"/>
              <a:t>eventually_true</a:t>
            </a:r>
            <a:r>
              <a:rPr lang="en-US" dirty="0" smtClean="0"/>
              <a:t>, used in the QSR for the definition of relation </a:t>
            </a:r>
            <a:r>
              <a:rPr lang="en-US" i="1" dirty="0" err="1" smtClean="0"/>
              <a:t>answer_true</a:t>
            </a:r>
            <a:r>
              <a:rPr lang="en-US" dirty="0" smtClean="0"/>
              <a:t>, is:</a:t>
            </a:r>
          </a:p>
          <a:p>
            <a:endParaRPr lang="en-US" dirty="0"/>
          </a:p>
        </p:txBody>
      </p:sp>
      <p:sp>
        <p:nvSpPr>
          <p:cNvPr id="4" name="Content Placeholder 3"/>
          <p:cNvSpPr>
            <a:spLocks noGrp="1"/>
          </p:cNvSpPr>
          <p:nvPr>
            <p:ph sz="half" idx="2"/>
          </p:nvPr>
        </p:nvSpPr>
        <p:spPr/>
        <p:txBody>
          <a:bodyPr/>
          <a:lstStyle/>
          <a:p>
            <a:r>
              <a:rPr lang="en-US" dirty="0" smtClean="0"/>
              <a:t>Since OSR rules are written in </a:t>
            </a:r>
            <a:r>
              <a:rPr lang="en-US" dirty="0" err="1" smtClean="0"/>
              <a:t>AnsProlog</a:t>
            </a:r>
            <a:r>
              <a:rPr lang="en-US" dirty="0" smtClean="0"/>
              <a:t>, the </a:t>
            </a:r>
            <a:r>
              <a:rPr lang="en-US" dirty="0" err="1" smtClean="0"/>
              <a:t>compuation</a:t>
            </a:r>
            <a:r>
              <a:rPr lang="en-US" dirty="0" smtClean="0"/>
              <a:t> of OSR can be combined with the task of finding the answer given the OSR.</a:t>
            </a:r>
          </a:p>
          <a:p>
            <a:endParaRPr lang="en-US" dirty="0" smtClean="0"/>
          </a:p>
          <a:p>
            <a:r>
              <a:rPr lang="en-US" dirty="0" smtClean="0"/>
              <a:t>A convenient way of extracting the answer when SMODELS is used as inference engine is to add following two directives to </a:t>
            </a:r>
            <a:r>
              <a:rPr lang="en-US" dirty="0" err="1" smtClean="0"/>
              <a:t>AnsProlog</a:t>
            </a:r>
            <a:r>
              <a:rPr lang="en-US" dirty="0" smtClean="0"/>
              <a:t> program:</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34</a:t>
            </a:fld>
            <a:endParaRPr lang="en-US"/>
          </a:p>
        </p:txBody>
      </p:sp>
      <p:pic>
        <p:nvPicPr>
          <p:cNvPr id="6" name="Picture 5"/>
          <p:cNvPicPr>
            <a:picLocks noChangeAspect="1" noChangeArrowheads="1"/>
          </p:cNvPicPr>
          <p:nvPr/>
        </p:nvPicPr>
        <p:blipFill>
          <a:blip r:embed="rId2"/>
          <a:srcRect/>
          <a:stretch>
            <a:fillRect/>
          </a:stretch>
        </p:blipFill>
        <p:spPr bwMode="auto">
          <a:xfrm>
            <a:off x="876300" y="3581400"/>
            <a:ext cx="3467100" cy="600075"/>
          </a:xfrm>
          <a:prstGeom prst="rect">
            <a:avLst/>
          </a:prstGeom>
          <a:noFill/>
          <a:ln w="9525">
            <a:noFill/>
            <a:miter lim="800000"/>
            <a:headEnd/>
            <a:tailEnd/>
          </a:ln>
          <a:effectLst/>
        </p:spPr>
      </p:pic>
      <p:pic>
        <p:nvPicPr>
          <p:cNvPr id="7" name="Picture 6"/>
          <p:cNvPicPr>
            <a:picLocks noChangeAspect="1" noChangeArrowheads="1"/>
          </p:cNvPicPr>
          <p:nvPr/>
        </p:nvPicPr>
        <p:blipFill>
          <a:blip r:embed="rId3"/>
          <a:srcRect/>
          <a:stretch>
            <a:fillRect/>
          </a:stretch>
        </p:blipFill>
        <p:spPr bwMode="auto">
          <a:xfrm>
            <a:off x="819150" y="6000750"/>
            <a:ext cx="3600450" cy="400050"/>
          </a:xfrm>
          <a:prstGeom prst="rect">
            <a:avLst/>
          </a:prstGeom>
          <a:noFill/>
          <a:ln w="9525">
            <a:noFill/>
            <a:miter lim="800000"/>
            <a:headEnd/>
            <a:tailEnd/>
          </a:ln>
          <a:effectLst/>
        </p:spPr>
      </p:pic>
      <p:pic>
        <p:nvPicPr>
          <p:cNvPr id="8" name="Picture 7"/>
          <p:cNvPicPr>
            <a:picLocks noChangeAspect="1" noChangeArrowheads="1"/>
          </p:cNvPicPr>
          <p:nvPr/>
        </p:nvPicPr>
        <p:blipFill>
          <a:blip r:embed="rId4"/>
          <a:srcRect/>
          <a:stretch>
            <a:fillRect/>
          </a:stretch>
        </p:blipFill>
        <p:spPr bwMode="auto">
          <a:xfrm>
            <a:off x="5105400" y="5867400"/>
            <a:ext cx="3343275" cy="22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the DD system</a:t>
            </a:r>
            <a:endParaRPr lang="en-US" dirty="0"/>
          </a:p>
        </p:txBody>
      </p:sp>
      <p:sp>
        <p:nvSpPr>
          <p:cNvPr id="3" name="Content Placeholder 2"/>
          <p:cNvSpPr>
            <a:spLocks noGrp="1"/>
          </p:cNvSpPr>
          <p:nvPr>
            <p:ph sz="half" idx="1"/>
          </p:nvPr>
        </p:nvSpPr>
        <p:spPr>
          <a:xfrm>
            <a:off x="457200" y="2249424"/>
            <a:ext cx="8229600" cy="4525963"/>
          </a:xfrm>
        </p:spPr>
        <p:txBody>
          <a:bodyPr/>
          <a:lstStyle/>
          <a:p>
            <a:r>
              <a:rPr lang="en-US" dirty="0" smtClean="0"/>
              <a:t>As expected, for our example the SMODELS returns </a:t>
            </a:r>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BD2D953A-77D8-49DC-A37F-12EBED0C7145}" type="slidenum">
              <a:rPr lang="en-US" smtClean="0"/>
              <a:pPr/>
              <a:t>35</a:t>
            </a:fld>
            <a:endParaRPr lang="en-US"/>
          </a:p>
        </p:txBody>
      </p:sp>
      <p:pic>
        <p:nvPicPr>
          <p:cNvPr id="6" name="Picture 5"/>
          <p:cNvPicPr>
            <a:picLocks noChangeAspect="1" noChangeArrowheads="1"/>
          </p:cNvPicPr>
          <p:nvPr/>
        </p:nvPicPr>
        <p:blipFill>
          <a:blip r:embed="rId2"/>
          <a:srcRect/>
          <a:stretch>
            <a:fillRect/>
          </a:stretch>
        </p:blipFill>
        <p:spPr bwMode="auto">
          <a:xfrm>
            <a:off x="1247775" y="2968684"/>
            <a:ext cx="5686425" cy="34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QA system: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 ASU QA system to extract the relevant facts from sentences, Link Grammar is used to parse the sentence so that dependent relations between pairs of words are obtained.</a:t>
            </a:r>
          </a:p>
          <a:p>
            <a:endParaRPr lang="en-US" dirty="0" smtClean="0"/>
          </a:p>
          <a:p>
            <a:r>
              <a:rPr lang="en-US" dirty="0" smtClean="0"/>
              <a:t>Such dependent relations are known as </a:t>
            </a:r>
            <a:r>
              <a:rPr lang="en-US" i="1" dirty="0" smtClean="0"/>
              <a:t>links</a:t>
            </a:r>
            <a:r>
              <a:rPr lang="en-US" dirty="0" smtClean="0"/>
              <a:t>.</a:t>
            </a:r>
          </a:p>
          <a:p>
            <a:endParaRPr lang="en-US" dirty="0" smtClean="0"/>
          </a:p>
          <a:p>
            <a:r>
              <a:rPr lang="en-US" dirty="0" smtClean="0"/>
              <a:t>From the links between pairs of words, a simple algorithm is then used to generate </a:t>
            </a:r>
            <a:r>
              <a:rPr lang="en-US" dirty="0" err="1" smtClean="0"/>
              <a:t>AnsProlog</a:t>
            </a:r>
            <a:r>
              <a:rPr lang="en-US" dirty="0" smtClean="0"/>
              <a:t> facts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Input:</a:t>
            </a:r>
            <a:r>
              <a:rPr lang="en-US" dirty="0" smtClean="0">
                <a:solidFill>
                  <a:schemeClr val="accent2"/>
                </a:solidFill>
              </a:rPr>
              <a:t> </a:t>
            </a:r>
          </a:p>
          <a:p>
            <a:pPr>
              <a:buNone/>
            </a:pPr>
            <a:r>
              <a:rPr lang="en-US" dirty="0" smtClean="0">
                <a:solidFill>
                  <a:schemeClr val="accent2"/>
                </a:solidFill>
              </a:rPr>
              <a:t>    Pairs of words with their corresponding links produced by the Link Grammar parser.</a:t>
            </a: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dirty="0" smtClean="0"/>
              <a:t>Output:</a:t>
            </a:r>
          </a:p>
          <a:p>
            <a:pPr>
              <a:buNone/>
            </a:pPr>
            <a:r>
              <a:rPr lang="en-US" dirty="0" smtClean="0">
                <a:solidFill>
                  <a:schemeClr val="accent2"/>
                </a:solidFill>
              </a:rPr>
              <a:t>     </a:t>
            </a:r>
            <a:r>
              <a:rPr lang="en-US" dirty="0" err="1" smtClean="0">
                <a:solidFill>
                  <a:schemeClr val="accent2"/>
                </a:solidFill>
              </a:rPr>
              <a:t>AnsProlog</a:t>
            </a:r>
            <a:r>
              <a:rPr lang="en-US" dirty="0" smtClean="0">
                <a:solidFill>
                  <a:schemeClr val="accent2"/>
                </a:solidFill>
              </a:rPr>
              <a:t> facts.</a:t>
            </a:r>
            <a:endParaRPr lang="en-US" dirty="0">
              <a:solidFill>
                <a:schemeClr val="accent2"/>
              </a:solidFill>
            </a:endParaRPr>
          </a:p>
        </p:txBody>
      </p:sp>
      <p:sp>
        <p:nvSpPr>
          <p:cNvPr id="5" name="Slide Number Placeholder 4"/>
          <p:cNvSpPr>
            <a:spLocks noGrp="1"/>
          </p:cNvSpPr>
          <p:nvPr>
            <p:ph type="sldNum" sz="quarter" idx="12"/>
          </p:nvPr>
        </p:nvSpPr>
        <p:spPr/>
        <p:txBody>
          <a:bodyPr/>
          <a:lstStyle/>
          <a:p>
            <a:fld id="{BD2D953A-77D8-49DC-A37F-12EBED0C714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QA system algorithm</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37</a:t>
            </a:fld>
            <a:endParaRPr lang="en-US"/>
          </a:p>
        </p:txBody>
      </p:sp>
      <p:pic>
        <p:nvPicPr>
          <p:cNvPr id="6" name="Picture 6"/>
          <p:cNvPicPr>
            <a:picLocks noGrp="1" noChangeAspect="1" noChangeArrowheads="1"/>
          </p:cNvPicPr>
          <p:nvPr>
            <p:ph sz="half" idx="1"/>
          </p:nvPr>
        </p:nvPicPr>
        <p:blipFill>
          <a:blip r:embed="rId2"/>
          <a:srcRect/>
          <a:stretch>
            <a:fillRect/>
          </a:stretch>
        </p:blipFill>
        <p:spPr bwMode="auto">
          <a:xfrm>
            <a:off x="457200" y="2286000"/>
            <a:ext cx="4038600" cy="4114800"/>
          </a:xfrm>
          <a:prstGeom prst="rect">
            <a:avLst/>
          </a:prstGeom>
          <a:noFill/>
          <a:ln w="9525">
            <a:noFill/>
            <a:miter lim="800000"/>
            <a:headEnd/>
            <a:tailEnd/>
          </a:ln>
          <a:effectLst/>
        </p:spPr>
      </p:pic>
      <p:pic>
        <p:nvPicPr>
          <p:cNvPr id="7" name="Picture 2"/>
          <p:cNvPicPr>
            <a:picLocks noGrp="1" noChangeAspect="1" noChangeArrowheads="1"/>
          </p:cNvPicPr>
          <p:nvPr>
            <p:ph sz="half" idx="2"/>
          </p:nvPr>
        </p:nvPicPr>
        <p:blipFill>
          <a:blip r:embed="rId3"/>
          <a:srcRect/>
          <a:stretch>
            <a:fillRect/>
          </a:stretch>
        </p:blipFill>
        <p:spPr bwMode="auto">
          <a:xfrm>
            <a:off x="4648200" y="2362200"/>
            <a:ext cx="4038600" cy="4114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QA system example</a:t>
            </a:r>
            <a:endParaRPr lang="en-US" dirty="0"/>
          </a:p>
        </p:txBody>
      </p:sp>
      <p:sp>
        <p:nvSpPr>
          <p:cNvPr id="4" name="Content Placeholder 3"/>
          <p:cNvSpPr>
            <a:spLocks noGrp="1"/>
          </p:cNvSpPr>
          <p:nvPr>
            <p:ph sz="half" idx="2"/>
          </p:nvPr>
        </p:nvSpPr>
        <p:spPr>
          <a:xfrm>
            <a:off x="381000" y="2249424"/>
            <a:ext cx="8305800" cy="4525963"/>
          </a:xfrm>
        </p:spPr>
        <p:txBody>
          <a:bodyPr/>
          <a:lstStyle/>
          <a:p>
            <a:r>
              <a:rPr lang="en-US" dirty="0" smtClean="0"/>
              <a:t>“The train stood at the Amtrak station in Washington DC at 10:00 AM on March 15, 2005”</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38</a:t>
            </a:fld>
            <a:endParaRPr lang="en-US"/>
          </a:p>
        </p:txBody>
      </p:sp>
      <p:pic>
        <p:nvPicPr>
          <p:cNvPr id="6" name="Picture 2"/>
          <p:cNvPicPr>
            <a:picLocks noGrp="1" noChangeAspect="1" noChangeArrowheads="1"/>
          </p:cNvPicPr>
          <p:nvPr>
            <p:ph sz="half" idx="1"/>
          </p:nvPr>
        </p:nvPicPr>
        <p:blipFill>
          <a:blip r:embed="rId2"/>
          <a:srcRect/>
          <a:stretch>
            <a:fillRect/>
          </a:stretch>
        </p:blipFill>
        <p:spPr bwMode="auto">
          <a:xfrm>
            <a:off x="457200" y="2971800"/>
            <a:ext cx="83058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QA system example</a:t>
            </a:r>
            <a:endParaRPr lang="en-US" dirty="0"/>
          </a:p>
        </p:txBody>
      </p:sp>
      <p:sp>
        <p:nvSpPr>
          <p:cNvPr id="3" name="Content Placeholder 2"/>
          <p:cNvSpPr>
            <a:spLocks noGrp="1"/>
          </p:cNvSpPr>
          <p:nvPr>
            <p:ph sz="half" idx="1"/>
          </p:nvPr>
        </p:nvSpPr>
        <p:spPr>
          <a:xfrm>
            <a:off x="457200" y="2249424"/>
            <a:ext cx="8229600" cy="4525963"/>
          </a:xfrm>
        </p:spPr>
        <p:txBody>
          <a:bodyPr/>
          <a:lstStyle/>
          <a:p>
            <a:r>
              <a:rPr lang="en-US" dirty="0" smtClean="0"/>
              <a:t>The following facts are extracted based on the Link Grammar output:</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39</a:t>
            </a:fld>
            <a:endParaRPr lang="en-US"/>
          </a:p>
        </p:txBody>
      </p:sp>
      <p:pic>
        <p:nvPicPr>
          <p:cNvPr id="6" name="Picture 2"/>
          <p:cNvPicPr>
            <a:picLocks noChangeAspect="1" noChangeArrowheads="1"/>
          </p:cNvPicPr>
          <p:nvPr/>
        </p:nvPicPr>
        <p:blipFill>
          <a:blip r:embed="rId2"/>
          <a:srcRect/>
          <a:stretch>
            <a:fillRect/>
          </a:stretch>
        </p:blipFill>
        <p:spPr bwMode="auto">
          <a:xfrm>
            <a:off x="885825" y="3124200"/>
            <a:ext cx="6734175" cy="13335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838200" y="4495800"/>
            <a:ext cx="6496050" cy="1047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 System</a:t>
            </a: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4</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4008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449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QA system example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After extracting the facts from the sentences, it is necessary to assign the correct meanings of nouns and verbs with respect to the sentence. The process of identifying the types utilizes </a:t>
            </a:r>
            <a:r>
              <a:rPr lang="en-US" dirty="0" err="1" smtClean="0"/>
              <a:t>WordNet</a:t>
            </a:r>
            <a:r>
              <a:rPr lang="en-US" dirty="0" smtClean="0"/>
              <a:t> </a:t>
            </a:r>
            <a:r>
              <a:rPr lang="en-US" dirty="0" err="1" smtClean="0"/>
              <a:t>hypernyms</a:t>
            </a:r>
            <a:r>
              <a:rPr lang="en-US" dirty="0" smtClean="0"/>
              <a:t>.</a:t>
            </a:r>
          </a:p>
          <a:p>
            <a:endParaRPr lang="en-US" dirty="0" smtClean="0"/>
          </a:p>
          <a:p>
            <a:pPr>
              <a:buNone/>
            </a:pPr>
            <a:endParaRPr lang="en-US" dirty="0" smtClean="0"/>
          </a:p>
          <a:p>
            <a:r>
              <a:rPr lang="en-US" dirty="0" smtClean="0"/>
              <a:t>Word </a:t>
            </a:r>
            <a:r>
              <a:rPr lang="en-US" i="1" dirty="0" smtClean="0"/>
              <a:t>a is a </a:t>
            </a:r>
            <a:r>
              <a:rPr lang="en-US" i="1" dirty="0" err="1" smtClean="0"/>
              <a:t>hypernym</a:t>
            </a:r>
            <a:r>
              <a:rPr lang="en-US" i="1" dirty="0" smtClean="0"/>
              <a:t> of word b if a has a “is-a” relation </a:t>
            </a:r>
            <a:r>
              <a:rPr lang="en-US" dirty="0" smtClean="0"/>
              <a:t>with </a:t>
            </a:r>
            <a:r>
              <a:rPr lang="en-US" i="1" dirty="0" smtClean="0"/>
              <a:t>b.</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In the travel domain, it is essential to identify nouns that are of the types transportation (denoted as </a:t>
            </a:r>
            <a:r>
              <a:rPr lang="en-US" i="1" dirty="0" err="1" smtClean="0"/>
              <a:t>tran</a:t>
            </a:r>
            <a:r>
              <a:rPr lang="en-US" i="1" dirty="0" smtClean="0"/>
              <a:t>) or person (denoted as person). Such identification is performed </a:t>
            </a:r>
            <a:r>
              <a:rPr lang="en-US" dirty="0" smtClean="0"/>
              <a:t>using predefined sets of </a:t>
            </a:r>
            <a:r>
              <a:rPr lang="en-US" dirty="0" err="1" smtClean="0"/>
              <a:t>hypernyms</a:t>
            </a:r>
            <a:r>
              <a:rPr lang="en-US" dirty="0" smtClean="0"/>
              <a:t> for both transportation and person.</a:t>
            </a:r>
          </a:p>
          <a:p>
            <a:endParaRPr lang="en-US" dirty="0" smtClean="0"/>
          </a:p>
          <a:p>
            <a:r>
              <a:rPr lang="en-US" dirty="0" smtClean="0"/>
              <a:t>The predefined sets of </a:t>
            </a:r>
            <a:r>
              <a:rPr lang="en-US" dirty="0" err="1" smtClean="0"/>
              <a:t>hypernyms</a:t>
            </a:r>
            <a:r>
              <a:rPr lang="en-US" dirty="0" smtClean="0"/>
              <a:t> of transportation and person are: </a:t>
            </a:r>
            <a:r>
              <a:rPr lang="en-US" i="1" dirty="0" err="1" smtClean="0"/>
              <a:t>Htran</a:t>
            </a:r>
            <a:r>
              <a:rPr lang="en-US" i="1" dirty="0" smtClean="0"/>
              <a:t> = {travel, public transport, conveyance} and </a:t>
            </a:r>
            <a:r>
              <a:rPr lang="en-US" i="1" dirty="0" err="1" smtClean="0"/>
              <a:t>Hperson</a:t>
            </a:r>
            <a:r>
              <a:rPr lang="en-US" i="1" dirty="0" smtClean="0"/>
              <a:t> = {person}. For </a:t>
            </a:r>
            <a:r>
              <a:rPr lang="en-US" dirty="0" smtClean="0"/>
              <a:t>instance, the </a:t>
            </a:r>
            <a:r>
              <a:rPr lang="en-US" dirty="0" err="1" smtClean="0"/>
              <a:t>hypernym</a:t>
            </a:r>
            <a:r>
              <a:rPr lang="en-US" dirty="0" smtClean="0"/>
              <a:t> of the noun </a:t>
            </a:r>
            <a:r>
              <a:rPr lang="en-US" i="1" dirty="0" smtClean="0"/>
              <a:t>train is conveyance. So we assign a </a:t>
            </a:r>
            <a:r>
              <a:rPr lang="en-US" i="1" dirty="0" err="1" smtClean="0"/>
              <a:t>AnsProlog</a:t>
            </a:r>
            <a:r>
              <a:rPr lang="en-US" i="1" dirty="0" smtClean="0"/>
              <a:t> fact transportation(train).</a:t>
            </a:r>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QA system example</a:t>
            </a:r>
            <a:endParaRPr lang="en-US" dirty="0"/>
          </a:p>
        </p:txBody>
      </p:sp>
      <p:sp>
        <p:nvSpPr>
          <p:cNvPr id="3" name="Content Placeholder 2"/>
          <p:cNvSpPr>
            <a:spLocks noGrp="1"/>
          </p:cNvSpPr>
          <p:nvPr>
            <p:ph sz="half" idx="1"/>
          </p:nvPr>
        </p:nvSpPr>
        <p:spPr/>
        <p:txBody>
          <a:bodyPr/>
          <a:lstStyle/>
          <a:p>
            <a:r>
              <a:rPr lang="en-US" dirty="0" smtClean="0"/>
              <a:t>A similar process is performed for each extracted verb by using the </a:t>
            </a:r>
            <a:r>
              <a:rPr lang="en-US" dirty="0" err="1" smtClean="0"/>
              <a:t>hypernyms</a:t>
            </a:r>
            <a:r>
              <a:rPr lang="en-US" dirty="0" smtClean="0"/>
              <a:t> of </a:t>
            </a:r>
            <a:r>
              <a:rPr lang="en-US" dirty="0" err="1" smtClean="0"/>
              <a:t>WordNet</a:t>
            </a:r>
            <a:r>
              <a:rPr lang="en-US" dirty="0" smtClean="0"/>
              <a:t>.</a:t>
            </a:r>
          </a:p>
        </p:txBody>
      </p:sp>
      <p:sp>
        <p:nvSpPr>
          <p:cNvPr id="4" name="Content Placeholder 3"/>
          <p:cNvSpPr>
            <a:spLocks noGrp="1"/>
          </p:cNvSpPr>
          <p:nvPr>
            <p:ph sz="half" idx="2"/>
          </p:nvPr>
        </p:nvSpPr>
        <p:spPr/>
        <p:txBody>
          <a:bodyPr/>
          <a:lstStyle/>
          <a:p>
            <a:r>
              <a:rPr lang="en-US" dirty="0" smtClean="0"/>
              <a:t>Using the extracted facts together with verbs and nouns with their correct senses, reasoning is then done with an </a:t>
            </a:r>
            <a:r>
              <a:rPr lang="en-US" dirty="0" err="1" smtClean="0"/>
              <a:t>AnsProlog</a:t>
            </a:r>
            <a:r>
              <a:rPr lang="en-US" dirty="0" smtClean="0"/>
              <a:t> background knowledge base similar to the one in the DD system described earlier.</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Recognizing Textual Entailment (RTE)</a:t>
            </a:r>
            <a:endParaRPr lang="en-US" dirty="0"/>
          </a:p>
        </p:txBody>
      </p:sp>
      <p:sp>
        <p:nvSpPr>
          <p:cNvPr id="3" name="Content Placeholder 2"/>
          <p:cNvSpPr>
            <a:spLocks noGrp="1"/>
          </p:cNvSpPr>
          <p:nvPr>
            <p:ph idx="1"/>
          </p:nvPr>
        </p:nvSpPr>
        <p:spPr/>
        <p:txBody>
          <a:bodyPr/>
          <a:lstStyle/>
          <a:p>
            <a:pPr marL="109728" indent="0">
              <a:buNone/>
            </a:pPr>
            <a:r>
              <a:rPr lang="en-US" b="1" dirty="0" smtClean="0"/>
              <a:t>PROBLEM</a:t>
            </a:r>
            <a:r>
              <a:rPr lang="en-US" dirty="0" smtClean="0"/>
              <a:t>: Given a text and a hypothesis, decide whether a human </a:t>
            </a:r>
            <a:r>
              <a:rPr lang="en-US" dirty="0" err="1" smtClean="0"/>
              <a:t>reasoner</a:t>
            </a:r>
            <a:r>
              <a:rPr lang="en-US" dirty="0" smtClean="0"/>
              <a:t> would call the hypothesis a consequence of the text</a:t>
            </a:r>
          </a:p>
          <a:p>
            <a:pPr marL="109728" indent="0">
              <a:buNone/>
            </a:pPr>
            <a:endParaRPr lang="en-US" dirty="0" smtClean="0"/>
          </a:p>
          <a:p>
            <a:pPr marL="109728" indent="0">
              <a:buNone/>
            </a:pPr>
            <a:endParaRPr lang="en-US" dirty="0"/>
          </a:p>
          <a:p>
            <a:pPr marL="109728"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60458411"/>
              </p:ext>
            </p:extLst>
          </p:nvPr>
        </p:nvGraphicFramePr>
        <p:xfrm>
          <a:off x="762000" y="4114800"/>
          <a:ext cx="7543800" cy="1381760"/>
        </p:xfrm>
        <a:graphic>
          <a:graphicData uri="http://schemas.openxmlformats.org/drawingml/2006/table">
            <a:tbl>
              <a:tblPr firstRow="1" bandRow="1">
                <a:tableStyleId>{5C22544A-7EE6-4342-B048-85BDC9FD1C3A}</a:tableStyleId>
              </a:tblPr>
              <a:tblGrid>
                <a:gridCol w="2364105"/>
                <a:gridCol w="5179695"/>
              </a:tblGrid>
              <a:tr h="370840">
                <a:tc>
                  <a:txBody>
                    <a:bodyPr/>
                    <a:lstStyle/>
                    <a:p>
                      <a:pPr algn="l"/>
                      <a:r>
                        <a:rPr lang="en-US" dirty="0" smtClean="0"/>
                        <a:t>Text</a:t>
                      </a:r>
                    </a:p>
                  </a:txBody>
                  <a:tcPr/>
                </a:tc>
                <a:tc>
                  <a:txBody>
                    <a:bodyPr/>
                    <a:lstStyle/>
                    <a:p>
                      <a:pPr algn="l"/>
                      <a:r>
                        <a:rPr lang="en-US" dirty="0" smtClean="0"/>
                        <a:t>Yoko Ono unveiled a statue of her late husband, John Lennon.</a:t>
                      </a:r>
                      <a:endParaRPr lang="en-US" dirty="0"/>
                    </a:p>
                  </a:txBody>
                  <a:tcPr/>
                </a:tc>
              </a:tr>
              <a:tr h="370840">
                <a:tc>
                  <a:txBody>
                    <a:bodyPr/>
                    <a:lstStyle/>
                    <a:p>
                      <a:pPr algn="l"/>
                      <a:r>
                        <a:rPr lang="en-US" dirty="0" smtClean="0"/>
                        <a:t>Hypothesis</a:t>
                      </a:r>
                      <a:endParaRPr lang="en-US" dirty="0"/>
                    </a:p>
                  </a:txBody>
                  <a:tcPr/>
                </a:tc>
                <a:tc>
                  <a:txBody>
                    <a:bodyPr/>
                    <a:lstStyle/>
                    <a:p>
                      <a:pPr algn="l"/>
                      <a:r>
                        <a:rPr lang="en-US" dirty="0" smtClean="0"/>
                        <a:t>Yoko Ono is John Lennon’s widow.</a:t>
                      </a:r>
                      <a:endParaRPr lang="en-US" dirty="0"/>
                    </a:p>
                  </a:txBody>
                  <a:tcPr/>
                </a:tc>
              </a:tr>
              <a:tr h="370840">
                <a:tc>
                  <a:txBody>
                    <a:bodyPr/>
                    <a:lstStyle/>
                    <a:p>
                      <a:pPr algn="l"/>
                      <a:r>
                        <a:rPr lang="en-US" dirty="0" smtClean="0"/>
                        <a:t>Expected Entailment</a:t>
                      </a:r>
                      <a:endParaRPr lang="en-US" dirty="0"/>
                    </a:p>
                  </a:txBody>
                  <a:tcPr/>
                </a:tc>
                <a:tc>
                  <a:txBody>
                    <a:bodyPr/>
                    <a:lstStyle/>
                    <a:p>
                      <a:pPr algn="l"/>
                      <a:r>
                        <a:rPr lang="en-US" dirty="0" smtClean="0"/>
                        <a:t>Yes</a:t>
                      </a:r>
                      <a:endParaRPr lang="en-US" dirty="0"/>
                    </a:p>
                  </a:txBody>
                  <a:tcPr/>
                </a:tc>
              </a:tr>
            </a:tbl>
          </a:graphicData>
        </a:graphic>
      </p:graphicFrame>
    </p:spTree>
    <p:extLst>
      <p:ext uri="{BB962C8B-B14F-4D97-AF65-F5344CB8AC3E}">
        <p14:creationId xmlns:p14="http://schemas.microsoft.com/office/powerpoint/2010/main" val="1764925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Recognizing Textual Entailment (RTE)</a:t>
            </a:r>
          </a:p>
        </p:txBody>
      </p:sp>
      <p:sp>
        <p:nvSpPr>
          <p:cNvPr id="3" name="Content Placeholder 2"/>
          <p:cNvSpPr>
            <a:spLocks noGrp="1"/>
          </p:cNvSpPr>
          <p:nvPr>
            <p:ph idx="1"/>
          </p:nvPr>
        </p:nvSpPr>
        <p:spPr/>
        <p:txBody>
          <a:bodyPr/>
          <a:lstStyle/>
          <a:p>
            <a:r>
              <a:rPr lang="en-US" dirty="0" smtClean="0"/>
              <a:t>Approach : use first-order reasoning tools to check whether the hypothesis can be derived from the text and relevant background knowledge</a:t>
            </a:r>
          </a:p>
          <a:p>
            <a:pPr marL="109728" indent="0">
              <a:buNone/>
            </a:pPr>
            <a:endParaRPr lang="en-US" dirty="0" smtClean="0"/>
          </a:p>
          <a:p>
            <a:pPr lvl="1"/>
            <a:r>
              <a:rPr lang="en-US" dirty="0" smtClean="0"/>
              <a:t>Nutcracker system implemented by </a:t>
            </a:r>
            <a:r>
              <a:rPr lang="en-US" dirty="0" err="1" smtClean="0"/>
              <a:t>Bos</a:t>
            </a:r>
            <a:r>
              <a:rPr lang="en-US" dirty="0" smtClean="0"/>
              <a:t> and </a:t>
            </a:r>
            <a:r>
              <a:rPr lang="en-US" dirty="0" err="1" smtClean="0"/>
              <a:t>Markert</a:t>
            </a:r>
            <a:endParaRPr lang="en-US" dirty="0" smtClean="0"/>
          </a:p>
          <a:p>
            <a:pPr marL="411480" lvl="1" indent="0">
              <a:buNone/>
            </a:pP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43</a:t>
            </a:fld>
            <a:endParaRPr lang="en-US"/>
          </a:p>
        </p:txBody>
      </p:sp>
    </p:spTree>
    <p:extLst>
      <p:ext uri="{BB962C8B-B14F-4D97-AF65-F5344CB8AC3E}">
        <p14:creationId xmlns:p14="http://schemas.microsoft.com/office/powerpoint/2010/main" val="257415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Nutcracker - Algorithm</a:t>
            </a:r>
            <a:endParaRPr lang="en-US" dirty="0"/>
          </a:p>
        </p:txBody>
      </p:sp>
      <p:sp>
        <p:nvSpPr>
          <p:cNvPr id="3" name="Content Placeholder 2"/>
          <p:cNvSpPr>
            <a:spLocks noGrp="1"/>
          </p:cNvSpPr>
          <p:nvPr>
            <p:ph idx="1"/>
          </p:nvPr>
        </p:nvSpPr>
        <p:spPr/>
        <p:txBody>
          <a:bodyPr>
            <a:normAutofit fontScale="77500" lnSpcReduction="20000"/>
          </a:bodyPr>
          <a:lstStyle/>
          <a:p>
            <a:pPr marL="624078" indent="-514350">
              <a:buFont typeface="+mj-lt"/>
              <a:buAutoNum type="arabicPeriod"/>
            </a:pPr>
            <a:r>
              <a:rPr lang="en-US" i="1" dirty="0" smtClean="0"/>
              <a:t>Text</a:t>
            </a:r>
            <a:r>
              <a:rPr lang="en-US" dirty="0" smtClean="0"/>
              <a:t> and </a:t>
            </a:r>
            <a:r>
              <a:rPr lang="en-US" i="1" dirty="0" smtClean="0"/>
              <a:t>Hypothesis </a:t>
            </a:r>
            <a:r>
              <a:rPr lang="en-US" dirty="0" smtClean="0"/>
              <a:t>are first represented by discourse representation structures and then by first-order formulas </a:t>
            </a:r>
            <a:r>
              <a:rPr lang="en-US" i="1" dirty="0" smtClean="0"/>
              <a:t>T </a:t>
            </a:r>
            <a:r>
              <a:rPr lang="en-US" dirty="0" smtClean="0"/>
              <a:t>and </a:t>
            </a:r>
            <a:r>
              <a:rPr lang="en-US" i="1" dirty="0" smtClean="0"/>
              <a:t>C</a:t>
            </a:r>
            <a:r>
              <a:rPr lang="en-US" dirty="0" smtClean="0"/>
              <a:t>, respectively</a:t>
            </a:r>
          </a:p>
          <a:p>
            <a:pPr marL="624078" indent="-514350">
              <a:buFont typeface="+mj-lt"/>
              <a:buAutoNum type="arabicPeriod"/>
            </a:pPr>
            <a:endParaRPr lang="en-US" dirty="0" smtClean="0"/>
          </a:p>
          <a:p>
            <a:pPr marL="624078" indent="-514350">
              <a:buFont typeface="+mj-lt"/>
              <a:buAutoNum type="arabicPeriod"/>
            </a:pPr>
            <a:r>
              <a:rPr lang="en-US" dirty="0" smtClean="0"/>
              <a:t>potentially relevant background knowledge is identified and expressed by a first-order formula </a:t>
            </a:r>
            <a:r>
              <a:rPr lang="en-US" i="1" dirty="0" smtClean="0"/>
              <a:t>BK</a:t>
            </a:r>
          </a:p>
          <a:p>
            <a:pPr marL="624078" indent="-514350">
              <a:buFont typeface="+mj-lt"/>
              <a:buAutoNum type="arabicPeriod"/>
            </a:pPr>
            <a:endParaRPr lang="en-US" dirty="0" smtClean="0"/>
          </a:p>
          <a:p>
            <a:pPr marL="624078" indent="-514350">
              <a:buFont typeface="+mj-lt"/>
              <a:buAutoNum type="arabicPeriod"/>
            </a:pPr>
            <a:r>
              <a:rPr lang="en-US" dirty="0" smtClean="0"/>
              <a:t>An automated reasoning system, first-order logic theorem </a:t>
            </a:r>
            <a:r>
              <a:rPr lang="en-US" dirty="0" err="1" smtClean="0"/>
              <a:t>prover</a:t>
            </a:r>
            <a:r>
              <a:rPr lang="en-US" dirty="0" smtClean="0"/>
              <a:t> or model builder, is used to check whether the implication</a:t>
            </a:r>
          </a:p>
          <a:p>
            <a:pPr marL="624078" indent="-514350">
              <a:buFont typeface="+mj-lt"/>
              <a:buAutoNum type="arabicPeriod"/>
            </a:pPr>
            <a:endParaRPr lang="en-US" dirty="0" smtClean="0"/>
          </a:p>
          <a:p>
            <a:pPr marL="109728" indent="0" algn="ctr">
              <a:buNone/>
            </a:pPr>
            <a:r>
              <a:rPr lang="en-US" i="1" dirty="0" smtClean="0"/>
              <a:t>T </a:t>
            </a:r>
            <a:r>
              <a:rPr lang="en-US" dirty="0" smtClean="0">
                <a:cs typeface="Arial"/>
              </a:rPr>
              <a:t>˄ </a:t>
            </a:r>
            <a:r>
              <a:rPr lang="en-US" i="1" dirty="0" smtClean="0">
                <a:cs typeface="Arial"/>
              </a:rPr>
              <a:t>BK </a:t>
            </a:r>
            <a:r>
              <a:rPr lang="en-US" dirty="0" smtClean="0">
                <a:cs typeface="Arial"/>
              </a:rPr>
              <a:t>→ </a:t>
            </a:r>
            <a:r>
              <a:rPr lang="en-US" i="1" dirty="0" smtClean="0">
                <a:cs typeface="Arial"/>
              </a:rPr>
              <a:t>C</a:t>
            </a:r>
          </a:p>
          <a:p>
            <a:pPr marL="109728" indent="0" algn="ctr">
              <a:buNone/>
            </a:pPr>
            <a:endParaRPr lang="en-US" i="1" dirty="0" smtClean="0">
              <a:cs typeface="Arial"/>
            </a:endParaRPr>
          </a:p>
          <a:p>
            <a:pPr marL="667512" lvl="2" indent="0">
              <a:buNone/>
            </a:pPr>
            <a:r>
              <a:rPr lang="en-US" sz="2800" dirty="0">
                <a:solidFill>
                  <a:schemeClr val="tx1"/>
                </a:solidFill>
                <a:cs typeface="Arial"/>
              </a:rPr>
              <a:t>i</a:t>
            </a:r>
            <a:r>
              <a:rPr lang="en-US" sz="2800" dirty="0" smtClean="0">
                <a:solidFill>
                  <a:schemeClr val="tx1"/>
                </a:solidFill>
                <a:cs typeface="Arial"/>
              </a:rPr>
              <a:t>s logically valid</a:t>
            </a:r>
            <a:endParaRPr lang="en-US" sz="2800" dirty="0" smtClean="0">
              <a:solidFill>
                <a:schemeClr val="tx1"/>
              </a:solidFill>
            </a:endParaRPr>
          </a:p>
          <a:p>
            <a:pPr marL="109728" indent="0">
              <a:buNone/>
            </a:pPr>
            <a:endParaRPr lang="en-US" i="1" dirty="0" smtClean="0">
              <a:latin typeface="Arial"/>
              <a:cs typeface="Arial"/>
            </a:endParaRPr>
          </a:p>
        </p:txBody>
      </p:sp>
      <p:sp>
        <p:nvSpPr>
          <p:cNvPr id="4" name="Slide Number Placeholder 3"/>
          <p:cNvSpPr>
            <a:spLocks noGrp="1"/>
          </p:cNvSpPr>
          <p:nvPr>
            <p:ph type="sldNum" sz="quarter" idx="12"/>
          </p:nvPr>
        </p:nvSpPr>
        <p:spPr/>
        <p:txBody>
          <a:bodyPr/>
          <a:lstStyle/>
          <a:p>
            <a:fld id="{BD2D953A-77D8-49DC-A37F-12EBED0C7145}" type="slidenum">
              <a:rPr lang="en-US" smtClean="0"/>
              <a:pPr/>
              <a:t>44</a:t>
            </a:fld>
            <a:endParaRPr lang="en-US"/>
          </a:p>
        </p:txBody>
      </p:sp>
    </p:spTree>
    <p:extLst>
      <p:ext uri="{BB962C8B-B14F-4D97-AF65-F5344CB8AC3E}">
        <p14:creationId xmlns:p14="http://schemas.microsoft.com/office/powerpoint/2010/main" val="108233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of algorithm</a:t>
            </a:r>
            <a:endParaRPr lang="en-US" dirty="0"/>
          </a:p>
        </p:txBody>
      </p:sp>
      <p:sp>
        <p:nvSpPr>
          <p:cNvPr id="3" name="Content Placeholder 2"/>
          <p:cNvSpPr>
            <a:spLocks noGrp="1"/>
          </p:cNvSpPr>
          <p:nvPr>
            <p:ph idx="1"/>
          </p:nvPr>
        </p:nvSpPr>
        <p:spPr/>
        <p:txBody>
          <a:bodyPr/>
          <a:lstStyle/>
          <a:p>
            <a:pPr marL="109728" indent="0" algn="ctr">
              <a:buNone/>
            </a:pPr>
            <a:r>
              <a:rPr lang="en-US" dirty="0" smtClean="0">
                <a:solidFill>
                  <a:schemeClr val="accent1"/>
                </a:solidFill>
              </a:rPr>
              <a:t>“Yoko Ono unveiled a statue of her late husband, John Lennon”</a:t>
            </a:r>
          </a:p>
          <a:p>
            <a:pPr marL="109728" indent="0">
              <a:buNone/>
            </a:pPr>
            <a:endParaRPr lang="en-US" dirty="0">
              <a:solidFill>
                <a:schemeClr val="accent1"/>
              </a:solidFill>
            </a:endParaRPr>
          </a:p>
          <a:p>
            <a:pPr marL="109728" indent="0">
              <a:buNone/>
            </a:pPr>
            <a:r>
              <a:rPr lang="en-US" sz="2300" i="1" dirty="0" err="1" smtClean="0">
                <a:solidFill>
                  <a:schemeClr val="tx2"/>
                </a:solidFill>
              </a:rPr>
              <a:t>a_</a:t>
            </a:r>
            <a:r>
              <a:rPr lang="en-US" sz="2300" dirty="0" err="1" smtClean="0">
                <a:solidFill>
                  <a:schemeClr val="tx2"/>
                </a:solidFill>
              </a:rPr>
              <a:t>,</a:t>
            </a:r>
            <a:r>
              <a:rPr lang="en-US" sz="2300" i="1" dirty="0" err="1" smtClean="0">
                <a:solidFill>
                  <a:schemeClr val="tx2"/>
                </a:solidFill>
              </a:rPr>
              <a:t>n_</a:t>
            </a:r>
            <a:r>
              <a:rPr lang="en-US" sz="2300" dirty="0" err="1" smtClean="0">
                <a:solidFill>
                  <a:schemeClr val="tx2"/>
                </a:solidFill>
              </a:rPr>
              <a:t>,</a:t>
            </a:r>
            <a:r>
              <a:rPr lang="en-US" sz="2300" i="1" dirty="0" err="1" smtClean="0">
                <a:solidFill>
                  <a:schemeClr val="tx2"/>
                </a:solidFill>
              </a:rPr>
              <a:t>v_</a:t>
            </a:r>
            <a:r>
              <a:rPr lang="en-US" sz="2300" dirty="0" err="1" smtClean="0">
                <a:solidFill>
                  <a:schemeClr val="tx2"/>
                </a:solidFill>
              </a:rPr>
              <a:t>,</a:t>
            </a:r>
            <a:r>
              <a:rPr lang="en-US" sz="2300" i="1" dirty="0" err="1" smtClean="0">
                <a:solidFill>
                  <a:schemeClr val="tx2"/>
                </a:solidFill>
              </a:rPr>
              <a:t>r_</a:t>
            </a:r>
            <a:r>
              <a:rPr lang="en-US" sz="2300" dirty="0" err="1" smtClean="0">
                <a:solidFill>
                  <a:schemeClr val="tx2"/>
                </a:solidFill>
              </a:rPr>
              <a:t>,</a:t>
            </a:r>
            <a:r>
              <a:rPr lang="en-US" sz="2300" i="1" dirty="0" err="1" smtClean="0">
                <a:solidFill>
                  <a:schemeClr val="tx2"/>
                </a:solidFill>
              </a:rPr>
              <a:t>p</a:t>
            </a:r>
            <a:r>
              <a:rPr lang="en-US" sz="2300" i="1" dirty="0" smtClean="0">
                <a:solidFill>
                  <a:schemeClr val="tx2"/>
                </a:solidFill>
              </a:rPr>
              <a:t>_</a:t>
            </a:r>
            <a:r>
              <a:rPr lang="en-US" sz="2300" dirty="0" smtClean="0">
                <a:solidFill>
                  <a:schemeClr val="tx2"/>
                </a:solidFill>
              </a:rPr>
              <a:t> equals adjective, noun, verb, relation, person</a:t>
            </a:r>
            <a:endParaRPr lang="en-US" sz="2300" i="1" dirty="0" smtClean="0">
              <a:solidFill>
                <a:schemeClr val="tx2"/>
              </a:solidFill>
            </a:endParaRPr>
          </a:p>
          <a:p>
            <a:pPr marL="109728" indent="0" algn="ctr">
              <a:buNone/>
            </a:pPr>
            <a:endParaRPr lang="en-US" dirty="0" smtClean="0">
              <a:solidFill>
                <a:schemeClr val="accent1"/>
              </a:solidFill>
            </a:endParaRPr>
          </a:p>
          <a:p>
            <a:pPr marL="109728" indent="0">
              <a:buNone/>
            </a:pPr>
            <a:r>
              <a:rPr lang="en-US" sz="2300" dirty="0" err="1" smtClean="0">
                <a:solidFill>
                  <a:schemeClr val="tx1"/>
                </a:solidFill>
                <a:cs typeface="Arial"/>
              </a:rPr>
              <a:t>Ǝ</a:t>
            </a:r>
            <a:r>
              <a:rPr lang="en-US" sz="2300" i="1" dirty="0" err="1" smtClean="0">
                <a:solidFill>
                  <a:schemeClr val="tx1"/>
                </a:solidFill>
                <a:cs typeface="Arial"/>
              </a:rPr>
              <a:t>x</a:t>
            </a:r>
            <a:r>
              <a:rPr lang="en-US" sz="2300" dirty="0" smtClean="0">
                <a:solidFill>
                  <a:schemeClr val="tx1"/>
                </a:solidFill>
                <a:cs typeface="Arial"/>
              </a:rPr>
              <a:t> </a:t>
            </a:r>
            <a:r>
              <a:rPr lang="en-US" sz="2300" i="1" dirty="0" smtClean="0">
                <a:solidFill>
                  <a:schemeClr val="tx1"/>
                </a:solidFill>
                <a:cs typeface="Arial"/>
              </a:rPr>
              <a:t>y z e </a:t>
            </a:r>
            <a:r>
              <a:rPr lang="en-US" sz="2300" dirty="0" smtClean="0">
                <a:solidFill>
                  <a:schemeClr val="tx1"/>
                </a:solidFill>
                <a:cs typeface="Arial"/>
              </a:rPr>
              <a:t>(</a:t>
            </a:r>
            <a:r>
              <a:rPr lang="en-US" sz="2300" i="1" dirty="0" err="1" smtClean="0">
                <a:solidFill>
                  <a:schemeClr val="tx1"/>
                </a:solidFill>
                <a:cs typeface="Arial"/>
              </a:rPr>
              <a:t>p_ono</a:t>
            </a:r>
            <a:r>
              <a:rPr lang="en-US" sz="2300" dirty="0" smtClean="0">
                <a:solidFill>
                  <a:schemeClr val="tx1"/>
                </a:solidFill>
                <a:cs typeface="Arial"/>
              </a:rPr>
              <a:t>(</a:t>
            </a:r>
            <a:r>
              <a:rPr lang="en-US" sz="2300" i="1" dirty="0" smtClean="0">
                <a:solidFill>
                  <a:schemeClr val="tx1"/>
                </a:solidFill>
                <a:cs typeface="Arial"/>
              </a:rPr>
              <a:t>x)</a:t>
            </a:r>
            <a:r>
              <a:rPr lang="en-US" sz="2300" dirty="0" smtClean="0">
                <a:solidFill>
                  <a:schemeClr val="tx1"/>
                </a:solidFill>
                <a:cs typeface="Arial"/>
              </a:rPr>
              <a:t> ˄ </a:t>
            </a:r>
            <a:r>
              <a:rPr lang="en-US" sz="2300" i="1" dirty="0" err="1" smtClean="0">
                <a:solidFill>
                  <a:schemeClr val="tx1"/>
                </a:solidFill>
                <a:cs typeface="Arial"/>
              </a:rPr>
              <a:t>p_yoko</a:t>
            </a:r>
            <a:r>
              <a:rPr lang="en-US" sz="2300" dirty="0" smtClean="0">
                <a:solidFill>
                  <a:schemeClr val="tx1"/>
                </a:solidFill>
                <a:cs typeface="Arial"/>
              </a:rPr>
              <a:t>(</a:t>
            </a:r>
            <a:r>
              <a:rPr lang="en-US" sz="2300" i="1" dirty="0" smtClean="0">
                <a:solidFill>
                  <a:schemeClr val="tx1"/>
                </a:solidFill>
                <a:cs typeface="Arial"/>
              </a:rPr>
              <a:t>x</a:t>
            </a:r>
            <a:r>
              <a:rPr lang="en-US" sz="2300" dirty="0" smtClean="0">
                <a:solidFill>
                  <a:schemeClr val="tx1"/>
                </a:solidFill>
                <a:cs typeface="Arial"/>
              </a:rPr>
              <a:t>)</a:t>
            </a:r>
            <a:r>
              <a:rPr lang="en-US" sz="2300" i="1" dirty="0" smtClean="0">
                <a:solidFill>
                  <a:schemeClr val="tx1"/>
                </a:solidFill>
                <a:cs typeface="Arial"/>
              </a:rPr>
              <a:t> ˄ </a:t>
            </a:r>
            <a:r>
              <a:rPr lang="en-US" sz="2300" i="1" dirty="0" err="1" smtClean="0">
                <a:solidFill>
                  <a:schemeClr val="tx1"/>
                </a:solidFill>
                <a:cs typeface="Arial"/>
              </a:rPr>
              <a:t>r_of</a:t>
            </a:r>
            <a:r>
              <a:rPr lang="en-US" sz="2300" dirty="0" smtClean="0">
                <a:solidFill>
                  <a:schemeClr val="tx1"/>
                </a:solidFill>
                <a:cs typeface="Arial"/>
              </a:rPr>
              <a:t>(</a:t>
            </a:r>
            <a:r>
              <a:rPr lang="en-US" sz="2300" i="1" dirty="0" err="1" smtClean="0">
                <a:solidFill>
                  <a:schemeClr val="tx1"/>
                </a:solidFill>
                <a:cs typeface="Arial"/>
              </a:rPr>
              <a:t>z</a:t>
            </a:r>
            <a:r>
              <a:rPr lang="en-US" sz="2300" dirty="0" err="1" smtClean="0">
                <a:solidFill>
                  <a:schemeClr val="tx1"/>
                </a:solidFill>
                <a:cs typeface="Arial"/>
              </a:rPr>
              <a:t>,</a:t>
            </a:r>
            <a:r>
              <a:rPr lang="en-US" sz="2300" i="1" dirty="0" err="1" smtClean="0">
                <a:solidFill>
                  <a:schemeClr val="tx1"/>
                </a:solidFill>
                <a:cs typeface="Arial"/>
              </a:rPr>
              <a:t>x</a:t>
            </a:r>
            <a:r>
              <a:rPr lang="en-US" sz="2300" dirty="0" smtClean="0">
                <a:solidFill>
                  <a:schemeClr val="tx1"/>
                </a:solidFill>
                <a:cs typeface="Arial"/>
              </a:rPr>
              <a:t>) ˄ </a:t>
            </a:r>
            <a:endParaRPr lang="en-US" sz="2300" dirty="0">
              <a:cs typeface="Arial"/>
            </a:endParaRPr>
          </a:p>
          <a:p>
            <a:pPr marL="402336" lvl="1" indent="0">
              <a:buNone/>
            </a:pPr>
            <a:r>
              <a:rPr lang="en-US" sz="2300" i="1" dirty="0" err="1" smtClean="0">
                <a:solidFill>
                  <a:schemeClr val="tx1"/>
                </a:solidFill>
                <a:cs typeface="Arial"/>
              </a:rPr>
              <a:t>n</a:t>
            </a:r>
            <a:r>
              <a:rPr lang="en-US" sz="2300" dirty="0" err="1" smtClean="0">
                <a:solidFill>
                  <a:schemeClr val="tx1"/>
                </a:solidFill>
                <a:cs typeface="Arial"/>
              </a:rPr>
              <a:t>_</a:t>
            </a:r>
            <a:r>
              <a:rPr lang="en-US" sz="2300" i="1" dirty="0" err="1" smtClean="0">
                <a:solidFill>
                  <a:schemeClr val="tx1"/>
                </a:solidFill>
                <a:cs typeface="Arial"/>
              </a:rPr>
              <a:t>statue</a:t>
            </a:r>
            <a:r>
              <a:rPr lang="en-US" sz="2300" dirty="0" smtClean="0">
                <a:solidFill>
                  <a:schemeClr val="tx1"/>
                </a:solidFill>
                <a:cs typeface="Arial"/>
              </a:rPr>
              <a:t>(</a:t>
            </a:r>
            <a:r>
              <a:rPr lang="en-US" sz="2300" i="1" dirty="0" smtClean="0">
                <a:solidFill>
                  <a:schemeClr val="tx1"/>
                </a:solidFill>
                <a:cs typeface="Arial"/>
              </a:rPr>
              <a:t>y</a:t>
            </a:r>
            <a:r>
              <a:rPr lang="en-US" sz="2300" dirty="0" smtClean="0">
                <a:solidFill>
                  <a:schemeClr val="tx1"/>
                </a:solidFill>
                <a:cs typeface="Arial"/>
              </a:rPr>
              <a:t>) ˄ </a:t>
            </a:r>
            <a:r>
              <a:rPr lang="en-US" sz="2300" i="1" dirty="0" err="1" smtClean="0">
                <a:solidFill>
                  <a:schemeClr val="tx1"/>
                </a:solidFill>
                <a:cs typeface="Arial"/>
              </a:rPr>
              <a:t>r_of</a:t>
            </a:r>
            <a:r>
              <a:rPr lang="en-US" sz="2300" dirty="0" smtClean="0">
                <a:solidFill>
                  <a:schemeClr val="tx1"/>
                </a:solidFill>
                <a:cs typeface="Arial"/>
              </a:rPr>
              <a:t>(</a:t>
            </a:r>
            <a:r>
              <a:rPr lang="en-US" sz="2300" i="1" dirty="0" err="1" smtClean="0">
                <a:solidFill>
                  <a:schemeClr val="tx1"/>
                </a:solidFill>
                <a:cs typeface="Arial"/>
              </a:rPr>
              <a:t>y</a:t>
            </a:r>
            <a:r>
              <a:rPr lang="en-US" sz="2300" dirty="0" err="1" smtClean="0">
                <a:solidFill>
                  <a:schemeClr val="tx1"/>
                </a:solidFill>
                <a:cs typeface="Arial"/>
              </a:rPr>
              <a:t>,</a:t>
            </a:r>
            <a:r>
              <a:rPr lang="en-US" sz="2300" i="1" dirty="0" err="1" smtClean="0">
                <a:solidFill>
                  <a:schemeClr val="tx1"/>
                </a:solidFill>
                <a:cs typeface="Arial"/>
              </a:rPr>
              <a:t>z</a:t>
            </a:r>
            <a:r>
              <a:rPr lang="en-US" sz="2300" dirty="0" smtClean="0">
                <a:solidFill>
                  <a:schemeClr val="tx1"/>
                </a:solidFill>
                <a:cs typeface="Arial"/>
              </a:rPr>
              <a:t>) ˄ </a:t>
            </a:r>
          </a:p>
          <a:p>
            <a:pPr marL="402336" lvl="1" indent="0">
              <a:buNone/>
            </a:pPr>
            <a:r>
              <a:rPr lang="en-US" sz="2300" i="1" dirty="0" err="1" smtClean="0">
                <a:solidFill>
                  <a:schemeClr val="tx1"/>
                </a:solidFill>
                <a:cs typeface="Arial"/>
              </a:rPr>
              <a:t>a_late</a:t>
            </a:r>
            <a:r>
              <a:rPr lang="en-US" sz="2300" dirty="0" smtClean="0">
                <a:solidFill>
                  <a:schemeClr val="tx1"/>
                </a:solidFill>
                <a:cs typeface="Arial"/>
              </a:rPr>
              <a:t>(</a:t>
            </a:r>
            <a:r>
              <a:rPr lang="en-US" sz="2300" i="1" dirty="0" smtClean="0">
                <a:solidFill>
                  <a:schemeClr val="tx1"/>
                </a:solidFill>
                <a:cs typeface="Arial"/>
              </a:rPr>
              <a:t>z</a:t>
            </a:r>
            <a:r>
              <a:rPr lang="en-US" sz="2300" dirty="0" smtClean="0">
                <a:solidFill>
                  <a:schemeClr val="tx1"/>
                </a:solidFill>
                <a:cs typeface="Arial"/>
              </a:rPr>
              <a:t>) ˄ </a:t>
            </a:r>
            <a:r>
              <a:rPr lang="en-US" sz="2300" i="1" dirty="0" err="1" smtClean="0">
                <a:solidFill>
                  <a:schemeClr val="tx1"/>
                </a:solidFill>
                <a:cs typeface="Arial"/>
              </a:rPr>
              <a:t>n_husband</a:t>
            </a:r>
            <a:r>
              <a:rPr lang="en-US" sz="2300" dirty="0" smtClean="0">
                <a:solidFill>
                  <a:schemeClr val="tx1"/>
                </a:solidFill>
                <a:cs typeface="Arial"/>
              </a:rPr>
              <a:t>(</a:t>
            </a:r>
            <a:r>
              <a:rPr lang="en-US" sz="2300" i="1" dirty="0" smtClean="0">
                <a:solidFill>
                  <a:schemeClr val="tx1"/>
                </a:solidFill>
                <a:cs typeface="Arial"/>
              </a:rPr>
              <a:t>z</a:t>
            </a:r>
            <a:r>
              <a:rPr lang="en-US" sz="2300" dirty="0" smtClean="0">
                <a:solidFill>
                  <a:schemeClr val="tx1"/>
                </a:solidFill>
                <a:cs typeface="Arial"/>
              </a:rPr>
              <a:t>) ˄ </a:t>
            </a:r>
            <a:r>
              <a:rPr lang="en-US" sz="2300" i="1" dirty="0" err="1" smtClean="0">
                <a:solidFill>
                  <a:schemeClr val="tx1"/>
                </a:solidFill>
                <a:cs typeface="Arial"/>
              </a:rPr>
              <a:t>p_lennon</a:t>
            </a:r>
            <a:r>
              <a:rPr lang="en-US" sz="2300" dirty="0" smtClean="0">
                <a:solidFill>
                  <a:schemeClr val="tx1"/>
                </a:solidFill>
                <a:cs typeface="Arial"/>
              </a:rPr>
              <a:t>(</a:t>
            </a:r>
            <a:r>
              <a:rPr lang="en-US" sz="2300" i="1" dirty="0" smtClean="0">
                <a:solidFill>
                  <a:schemeClr val="tx1"/>
                </a:solidFill>
                <a:cs typeface="Arial"/>
              </a:rPr>
              <a:t>z</a:t>
            </a:r>
            <a:r>
              <a:rPr lang="en-US" sz="2300" dirty="0" smtClean="0">
                <a:solidFill>
                  <a:schemeClr val="tx1"/>
                </a:solidFill>
                <a:cs typeface="Arial"/>
              </a:rPr>
              <a:t>) ˄</a:t>
            </a:r>
            <a:r>
              <a:rPr lang="en-US" sz="2300" i="1" dirty="0" err="1" smtClean="0">
                <a:solidFill>
                  <a:schemeClr val="tx1"/>
                </a:solidFill>
                <a:cs typeface="Arial"/>
              </a:rPr>
              <a:t>p_john</a:t>
            </a:r>
            <a:r>
              <a:rPr lang="en-US" sz="2300" dirty="0" smtClean="0">
                <a:solidFill>
                  <a:schemeClr val="tx1"/>
                </a:solidFill>
                <a:cs typeface="Arial"/>
              </a:rPr>
              <a:t>(</a:t>
            </a:r>
            <a:r>
              <a:rPr lang="en-US" sz="2300" i="1" dirty="0" smtClean="0">
                <a:solidFill>
                  <a:schemeClr val="tx1"/>
                </a:solidFill>
                <a:cs typeface="Arial"/>
              </a:rPr>
              <a:t>z</a:t>
            </a:r>
            <a:r>
              <a:rPr lang="en-US" sz="2300" dirty="0" smtClean="0">
                <a:solidFill>
                  <a:schemeClr val="tx1"/>
                </a:solidFill>
                <a:cs typeface="Arial"/>
              </a:rPr>
              <a:t>) ˄ </a:t>
            </a:r>
            <a:r>
              <a:rPr lang="en-US" sz="2300" i="1" dirty="0" err="1" smtClean="0">
                <a:solidFill>
                  <a:schemeClr val="tx1"/>
                </a:solidFill>
                <a:cs typeface="Arial"/>
              </a:rPr>
              <a:t>n_event</a:t>
            </a:r>
            <a:r>
              <a:rPr lang="en-US" sz="2300" dirty="0" smtClean="0">
                <a:solidFill>
                  <a:schemeClr val="tx1"/>
                </a:solidFill>
                <a:cs typeface="Arial"/>
              </a:rPr>
              <a:t>(</a:t>
            </a:r>
            <a:r>
              <a:rPr lang="en-US" sz="2300" i="1" dirty="0" smtClean="0">
                <a:solidFill>
                  <a:schemeClr val="tx1"/>
                </a:solidFill>
                <a:cs typeface="Arial"/>
              </a:rPr>
              <a:t>e</a:t>
            </a:r>
            <a:r>
              <a:rPr lang="en-US" sz="2300" dirty="0" smtClean="0">
                <a:solidFill>
                  <a:schemeClr val="tx1"/>
                </a:solidFill>
                <a:cs typeface="Arial"/>
              </a:rPr>
              <a:t>) ˄ </a:t>
            </a:r>
            <a:r>
              <a:rPr lang="en-US" sz="2300" i="1" dirty="0" err="1" smtClean="0">
                <a:solidFill>
                  <a:schemeClr val="tx1"/>
                </a:solidFill>
                <a:cs typeface="Arial"/>
              </a:rPr>
              <a:t>v_unveil</a:t>
            </a:r>
            <a:r>
              <a:rPr lang="en-US" sz="2300" dirty="0" smtClean="0">
                <a:solidFill>
                  <a:schemeClr val="tx1"/>
                </a:solidFill>
                <a:cs typeface="Arial"/>
              </a:rPr>
              <a:t>(</a:t>
            </a:r>
            <a:r>
              <a:rPr lang="en-US" sz="2300" i="1" dirty="0" smtClean="0">
                <a:solidFill>
                  <a:schemeClr val="tx1"/>
                </a:solidFill>
                <a:cs typeface="Arial"/>
              </a:rPr>
              <a:t>e</a:t>
            </a:r>
            <a:r>
              <a:rPr lang="en-US" sz="2300" dirty="0" smtClean="0">
                <a:solidFill>
                  <a:schemeClr val="tx1"/>
                </a:solidFill>
                <a:cs typeface="Arial"/>
              </a:rPr>
              <a:t>) ˄ </a:t>
            </a:r>
            <a:r>
              <a:rPr lang="en-US" sz="2300" i="1" dirty="0" err="1" smtClean="0">
                <a:solidFill>
                  <a:schemeClr val="tx1"/>
                </a:solidFill>
                <a:cs typeface="Arial"/>
              </a:rPr>
              <a:t>r_agent</a:t>
            </a:r>
            <a:r>
              <a:rPr lang="en-US" sz="2300" dirty="0" smtClean="0">
                <a:solidFill>
                  <a:schemeClr val="tx1"/>
                </a:solidFill>
                <a:cs typeface="Arial"/>
              </a:rPr>
              <a:t>(</a:t>
            </a:r>
            <a:r>
              <a:rPr lang="en-US" sz="2300" i="1" dirty="0" err="1" smtClean="0">
                <a:solidFill>
                  <a:schemeClr val="tx1"/>
                </a:solidFill>
                <a:cs typeface="Arial"/>
              </a:rPr>
              <a:t>e</a:t>
            </a:r>
            <a:r>
              <a:rPr lang="en-US" sz="2300" dirty="0" err="1" smtClean="0">
                <a:solidFill>
                  <a:schemeClr val="tx1"/>
                </a:solidFill>
                <a:cs typeface="Arial"/>
              </a:rPr>
              <a:t>,</a:t>
            </a:r>
            <a:r>
              <a:rPr lang="en-US" sz="2300" i="1" dirty="0" err="1" smtClean="0">
                <a:solidFill>
                  <a:schemeClr val="tx1"/>
                </a:solidFill>
                <a:cs typeface="Arial"/>
              </a:rPr>
              <a:t>x</a:t>
            </a:r>
            <a:r>
              <a:rPr lang="en-US" sz="2300" dirty="0" smtClean="0">
                <a:solidFill>
                  <a:schemeClr val="tx1"/>
                </a:solidFill>
                <a:cs typeface="Arial"/>
              </a:rPr>
              <a:t>) ˄ </a:t>
            </a:r>
            <a:r>
              <a:rPr lang="en-US" sz="2300" i="1" dirty="0" err="1" smtClean="0">
                <a:solidFill>
                  <a:schemeClr val="tx1"/>
                </a:solidFill>
                <a:cs typeface="Arial"/>
              </a:rPr>
              <a:t>r_patient</a:t>
            </a:r>
            <a:r>
              <a:rPr lang="en-US" sz="2300" dirty="0" smtClean="0">
                <a:solidFill>
                  <a:schemeClr val="tx1"/>
                </a:solidFill>
                <a:cs typeface="Arial"/>
              </a:rPr>
              <a:t>(</a:t>
            </a:r>
            <a:r>
              <a:rPr lang="en-US" sz="2300" i="1" dirty="0" err="1" smtClean="0">
                <a:solidFill>
                  <a:schemeClr val="tx1"/>
                </a:solidFill>
                <a:cs typeface="Arial"/>
              </a:rPr>
              <a:t>e</a:t>
            </a:r>
            <a:r>
              <a:rPr lang="en-US" sz="2300" dirty="0" err="1" smtClean="0">
                <a:solidFill>
                  <a:schemeClr val="tx1"/>
                </a:solidFill>
                <a:cs typeface="Arial"/>
              </a:rPr>
              <a:t>,</a:t>
            </a:r>
            <a:r>
              <a:rPr lang="en-US" sz="2300" i="1" dirty="0" err="1" smtClean="0">
                <a:solidFill>
                  <a:schemeClr val="tx1"/>
                </a:solidFill>
                <a:cs typeface="Arial"/>
              </a:rPr>
              <a:t>y</a:t>
            </a:r>
            <a:r>
              <a:rPr lang="en-US" sz="2300" dirty="0" smtClean="0">
                <a:solidFill>
                  <a:schemeClr val="tx1"/>
                </a:solidFill>
                <a:cs typeface="Arial"/>
              </a:rPr>
              <a:t>))</a:t>
            </a:r>
            <a:endParaRPr lang="en-US" sz="2300" dirty="0" smtClean="0">
              <a:solidFill>
                <a:schemeClr val="tx1"/>
              </a:solidFill>
            </a:endParaRPr>
          </a:p>
          <a:p>
            <a:pPr marL="109728" indent="0">
              <a:buNone/>
            </a:pPr>
            <a:endParaRPr lang="en-US" sz="2500" dirty="0">
              <a:cs typeface="Arial"/>
            </a:endParaRPr>
          </a:p>
          <a:p>
            <a:pPr marL="109728" indent="0" algn="ctr">
              <a:buNone/>
            </a:pPr>
            <a:endParaRPr lang="en-US" sz="2500" dirty="0" smtClean="0">
              <a:solidFill>
                <a:schemeClr val="tx1"/>
              </a:solidFill>
              <a:cs typeface="Arial"/>
            </a:endParaRPr>
          </a:p>
        </p:txBody>
      </p:sp>
      <p:sp>
        <p:nvSpPr>
          <p:cNvPr id="4" name="Slide Number Placeholder 3"/>
          <p:cNvSpPr>
            <a:spLocks noGrp="1"/>
          </p:cNvSpPr>
          <p:nvPr>
            <p:ph type="sldNum" sz="quarter" idx="12"/>
          </p:nvPr>
        </p:nvSpPr>
        <p:spPr/>
        <p:txBody>
          <a:bodyPr/>
          <a:lstStyle/>
          <a:p>
            <a:fld id="{BD2D953A-77D8-49DC-A37F-12EBED0C7145}" type="slidenum">
              <a:rPr lang="en-US" smtClean="0"/>
              <a:pPr/>
              <a:t>45</a:t>
            </a:fld>
            <a:endParaRPr lang="en-US"/>
          </a:p>
        </p:txBody>
      </p:sp>
    </p:spTree>
    <p:extLst>
      <p:ext uri="{BB962C8B-B14F-4D97-AF65-F5344CB8AC3E}">
        <p14:creationId xmlns:p14="http://schemas.microsoft.com/office/powerpoint/2010/main" val="322920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of algorithm</a:t>
            </a:r>
            <a:endParaRPr lang="en-US" dirty="0"/>
          </a:p>
        </p:txBody>
      </p:sp>
      <p:sp>
        <p:nvSpPr>
          <p:cNvPr id="3" name="Content Placeholder 2"/>
          <p:cNvSpPr>
            <a:spLocks noGrp="1"/>
          </p:cNvSpPr>
          <p:nvPr>
            <p:ph idx="1"/>
          </p:nvPr>
        </p:nvSpPr>
        <p:spPr/>
        <p:txBody>
          <a:bodyPr/>
          <a:lstStyle/>
          <a:p>
            <a:r>
              <a:rPr lang="en-US" dirty="0" smtClean="0"/>
              <a:t>Background knowledge (BK)</a:t>
            </a:r>
          </a:p>
          <a:p>
            <a:pPr marL="109728" indent="0">
              <a:buNone/>
            </a:pPr>
            <a:r>
              <a:rPr lang="en-US" dirty="0" smtClean="0"/>
              <a:t>Domain specific:</a:t>
            </a:r>
            <a:endParaRPr lang="en-US" dirty="0"/>
          </a:p>
          <a:p>
            <a:pPr marL="109728" indent="0">
              <a:buNone/>
            </a:pPr>
            <a:r>
              <a:rPr lang="en-US" dirty="0" smtClean="0"/>
              <a:t>∀</a:t>
            </a:r>
            <a:r>
              <a:rPr lang="en-US" i="1" dirty="0" smtClean="0"/>
              <a:t>x y </a:t>
            </a:r>
            <a:r>
              <a:rPr lang="en-US" dirty="0" smtClean="0"/>
              <a:t>(</a:t>
            </a:r>
            <a:r>
              <a:rPr lang="en-US" i="1" dirty="0" err="1" smtClean="0"/>
              <a:t>n_husband</a:t>
            </a:r>
            <a:r>
              <a:rPr lang="en-US" dirty="0" smtClean="0"/>
              <a:t>(</a:t>
            </a:r>
            <a:r>
              <a:rPr lang="en-US" i="1" dirty="0" smtClean="0"/>
              <a:t>x</a:t>
            </a:r>
            <a:r>
              <a:rPr lang="en-US" dirty="0" smtClean="0"/>
              <a:t>) </a:t>
            </a:r>
            <a:r>
              <a:rPr lang="en-US" dirty="0" smtClean="0">
                <a:cs typeface="Arial"/>
              </a:rPr>
              <a:t>˄ </a:t>
            </a:r>
            <a:r>
              <a:rPr lang="en-US" i="1" dirty="0" err="1" smtClean="0">
                <a:cs typeface="Arial"/>
              </a:rPr>
              <a:t>a_late</a:t>
            </a:r>
            <a:r>
              <a:rPr lang="en-US" dirty="0" smtClean="0">
                <a:cs typeface="Arial"/>
              </a:rPr>
              <a:t>(</a:t>
            </a:r>
            <a:r>
              <a:rPr lang="en-US" i="1" dirty="0" smtClean="0">
                <a:cs typeface="Arial"/>
              </a:rPr>
              <a:t>x</a:t>
            </a:r>
            <a:r>
              <a:rPr lang="en-US" dirty="0" smtClean="0">
                <a:cs typeface="Arial"/>
              </a:rPr>
              <a:t>) ˄ </a:t>
            </a:r>
            <a:r>
              <a:rPr lang="en-US" i="1" dirty="0" err="1" smtClean="0">
                <a:cs typeface="Arial"/>
              </a:rPr>
              <a:t>r_of</a:t>
            </a:r>
            <a:r>
              <a:rPr lang="en-US" dirty="0" smtClean="0">
                <a:cs typeface="Arial"/>
              </a:rPr>
              <a:t>(</a:t>
            </a:r>
            <a:r>
              <a:rPr lang="en-US" i="1" dirty="0" err="1" smtClean="0">
                <a:cs typeface="Arial"/>
              </a:rPr>
              <a:t>x,y</a:t>
            </a:r>
            <a:r>
              <a:rPr lang="en-US" i="1" dirty="0" smtClean="0">
                <a:cs typeface="Arial"/>
              </a:rPr>
              <a:t>)</a:t>
            </a:r>
            <a:r>
              <a:rPr lang="en-US" dirty="0" smtClean="0">
                <a:cs typeface="Arial"/>
              </a:rPr>
              <a:t> → (</a:t>
            </a:r>
            <a:r>
              <a:rPr lang="en-US" i="1" dirty="0" err="1" smtClean="0">
                <a:cs typeface="Arial"/>
              </a:rPr>
              <a:t>n_widow</a:t>
            </a:r>
            <a:r>
              <a:rPr lang="en-US" dirty="0" smtClean="0">
                <a:cs typeface="Arial"/>
              </a:rPr>
              <a:t>(</a:t>
            </a:r>
            <a:r>
              <a:rPr lang="en-US" i="1" dirty="0" smtClean="0">
                <a:cs typeface="Arial"/>
              </a:rPr>
              <a:t>y</a:t>
            </a:r>
            <a:r>
              <a:rPr lang="en-US" dirty="0" smtClean="0">
                <a:cs typeface="Arial"/>
              </a:rPr>
              <a:t>) ˄ </a:t>
            </a:r>
            <a:r>
              <a:rPr lang="en-US" i="1" dirty="0" err="1" smtClean="0">
                <a:cs typeface="Arial"/>
              </a:rPr>
              <a:t>r_of</a:t>
            </a:r>
            <a:r>
              <a:rPr lang="en-US" dirty="0" smtClean="0">
                <a:cs typeface="Arial"/>
              </a:rPr>
              <a:t>(</a:t>
            </a:r>
            <a:r>
              <a:rPr lang="en-US" i="1" dirty="0" err="1" smtClean="0">
                <a:cs typeface="Arial"/>
              </a:rPr>
              <a:t>y</a:t>
            </a:r>
            <a:r>
              <a:rPr lang="en-US" dirty="0" err="1" smtClean="0">
                <a:cs typeface="Arial"/>
              </a:rPr>
              <a:t>,</a:t>
            </a:r>
            <a:r>
              <a:rPr lang="en-US" i="1" dirty="0" err="1" smtClean="0">
                <a:cs typeface="Arial"/>
              </a:rPr>
              <a:t>x</a:t>
            </a:r>
            <a:r>
              <a:rPr lang="en-US" dirty="0" smtClean="0">
                <a:cs typeface="Arial"/>
              </a:rPr>
              <a:t>)))</a:t>
            </a:r>
          </a:p>
          <a:p>
            <a:pPr marL="109728" indent="0">
              <a:buNone/>
            </a:pPr>
            <a:endParaRPr lang="en-US" i="1" dirty="0">
              <a:cs typeface="Arial"/>
            </a:endParaRPr>
          </a:p>
          <a:p>
            <a:pPr marL="109728" indent="0">
              <a:buNone/>
            </a:pPr>
            <a:r>
              <a:rPr lang="en-US" dirty="0" smtClean="0">
                <a:cs typeface="Arial"/>
              </a:rPr>
              <a:t>Generic knowledge</a:t>
            </a:r>
          </a:p>
          <a:p>
            <a:pPr marL="109728" indent="0">
              <a:buNone/>
            </a:pPr>
            <a:r>
              <a:rPr lang="en-US" dirty="0" smtClean="0"/>
              <a:t>∀</a:t>
            </a:r>
            <a:r>
              <a:rPr lang="en-US" i="1" dirty="0" smtClean="0"/>
              <a:t>e x </a:t>
            </a:r>
            <a:r>
              <a:rPr lang="en-US" i="1" dirty="0"/>
              <a:t>y </a:t>
            </a:r>
            <a:r>
              <a:rPr lang="en-US" dirty="0"/>
              <a:t>(</a:t>
            </a:r>
            <a:r>
              <a:rPr lang="en-US" i="1" dirty="0" err="1" smtClean="0"/>
              <a:t>n_event</a:t>
            </a:r>
            <a:r>
              <a:rPr lang="en-US" dirty="0" smtClean="0"/>
              <a:t>(</a:t>
            </a:r>
            <a:r>
              <a:rPr lang="en-US" i="1" dirty="0" smtClean="0"/>
              <a:t>e</a:t>
            </a:r>
            <a:r>
              <a:rPr lang="en-US" dirty="0" smtClean="0"/>
              <a:t>) </a:t>
            </a:r>
            <a:r>
              <a:rPr lang="en-US" dirty="0">
                <a:cs typeface="Arial"/>
              </a:rPr>
              <a:t>˄ </a:t>
            </a:r>
            <a:r>
              <a:rPr lang="en-US" i="1" dirty="0" err="1" smtClean="0">
                <a:cs typeface="Arial"/>
              </a:rPr>
              <a:t>r_agent</a:t>
            </a:r>
            <a:r>
              <a:rPr lang="en-US" dirty="0" smtClean="0">
                <a:cs typeface="Arial"/>
              </a:rPr>
              <a:t>(</a:t>
            </a:r>
            <a:r>
              <a:rPr lang="en-US" i="1" dirty="0" err="1" smtClean="0">
                <a:cs typeface="Arial"/>
              </a:rPr>
              <a:t>e,x</a:t>
            </a:r>
            <a:r>
              <a:rPr lang="en-US" dirty="0" smtClean="0">
                <a:cs typeface="Arial"/>
              </a:rPr>
              <a:t>) </a:t>
            </a:r>
            <a:r>
              <a:rPr lang="en-US" dirty="0">
                <a:cs typeface="Arial"/>
              </a:rPr>
              <a:t>˄ </a:t>
            </a:r>
            <a:r>
              <a:rPr lang="en-US" i="1" dirty="0" err="1" smtClean="0">
                <a:cs typeface="Arial"/>
              </a:rPr>
              <a:t>f_in</a:t>
            </a:r>
            <a:r>
              <a:rPr lang="en-US" dirty="0" smtClean="0">
                <a:cs typeface="Arial"/>
              </a:rPr>
              <a:t>(</a:t>
            </a:r>
            <a:r>
              <a:rPr lang="en-US" i="1" dirty="0" err="1">
                <a:cs typeface="Arial"/>
              </a:rPr>
              <a:t>e</a:t>
            </a:r>
            <a:r>
              <a:rPr lang="en-US" i="1" dirty="0" err="1" smtClean="0">
                <a:cs typeface="Arial"/>
              </a:rPr>
              <a:t>,y</a:t>
            </a:r>
            <a:r>
              <a:rPr lang="en-US" i="1" dirty="0">
                <a:cs typeface="Arial"/>
              </a:rPr>
              <a:t>)</a:t>
            </a:r>
            <a:r>
              <a:rPr lang="en-US" dirty="0">
                <a:cs typeface="Arial"/>
              </a:rPr>
              <a:t> → </a:t>
            </a:r>
            <a:r>
              <a:rPr lang="en-US" i="1" dirty="0" err="1" smtClean="0">
                <a:cs typeface="Arial"/>
              </a:rPr>
              <a:t>f</a:t>
            </a:r>
            <a:r>
              <a:rPr lang="en-US" dirty="0" err="1" smtClean="0">
                <a:cs typeface="Arial"/>
              </a:rPr>
              <a:t>_</a:t>
            </a:r>
            <a:r>
              <a:rPr lang="en-US" i="1" dirty="0" err="1" smtClean="0">
                <a:cs typeface="Arial"/>
              </a:rPr>
              <a:t>in</a:t>
            </a:r>
            <a:r>
              <a:rPr lang="en-US" i="1" dirty="0" smtClean="0">
                <a:cs typeface="Arial"/>
              </a:rPr>
              <a:t>(</a:t>
            </a:r>
            <a:r>
              <a:rPr lang="en-US" i="1" dirty="0" err="1" smtClean="0">
                <a:cs typeface="Arial"/>
              </a:rPr>
              <a:t>x,y</a:t>
            </a:r>
            <a:r>
              <a:rPr lang="en-US" i="1" dirty="0" smtClean="0">
                <a:cs typeface="Arial"/>
              </a:rPr>
              <a:t>))</a:t>
            </a:r>
            <a:endParaRPr lang="en-US" i="1" dirty="0">
              <a:cs typeface="Arial"/>
            </a:endParaRPr>
          </a:p>
          <a:p>
            <a:pPr marL="109728" indent="0">
              <a:buNone/>
            </a:pPr>
            <a:endParaRPr lang="en-US" dirty="0" smtClean="0">
              <a:cs typeface="Arial"/>
            </a:endParaRPr>
          </a:p>
          <a:p>
            <a:pPr marL="109728" indent="0">
              <a:buNone/>
            </a:pP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46</a:t>
            </a:fld>
            <a:endParaRPr lang="en-US"/>
          </a:p>
        </p:txBody>
      </p:sp>
    </p:spTree>
    <p:extLst>
      <p:ext uri="{BB962C8B-B14F-4D97-AF65-F5344CB8AC3E}">
        <p14:creationId xmlns:p14="http://schemas.microsoft.com/office/powerpoint/2010/main" val="2831941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of algorithm</a:t>
            </a:r>
            <a:endParaRPr lang="en-US" dirty="0"/>
          </a:p>
        </p:txBody>
      </p:sp>
      <p:sp>
        <p:nvSpPr>
          <p:cNvPr id="3" name="Content Placeholder 2"/>
          <p:cNvSpPr>
            <a:spLocks noGrp="1"/>
          </p:cNvSpPr>
          <p:nvPr>
            <p:ph idx="1"/>
          </p:nvPr>
        </p:nvSpPr>
        <p:spPr/>
        <p:txBody>
          <a:bodyPr>
            <a:normAutofit/>
          </a:bodyPr>
          <a:lstStyle/>
          <a:p>
            <a:pPr marL="868680" lvl="1" indent="-457200">
              <a:buFont typeface="+mj-lt"/>
              <a:buAutoNum type="arabicPeriod"/>
            </a:pPr>
            <a:r>
              <a:rPr lang="en-US" sz="2200" dirty="0" smtClean="0">
                <a:solidFill>
                  <a:schemeClr val="tx1"/>
                </a:solidFill>
              </a:rPr>
              <a:t>if a theorem </a:t>
            </a:r>
            <a:r>
              <a:rPr lang="en-US" sz="2200" dirty="0" err="1" smtClean="0">
                <a:solidFill>
                  <a:schemeClr val="tx1"/>
                </a:solidFill>
              </a:rPr>
              <a:t>prover</a:t>
            </a:r>
            <a:r>
              <a:rPr lang="en-US" sz="2200" dirty="0" smtClean="0">
                <a:solidFill>
                  <a:schemeClr val="tx1"/>
                </a:solidFill>
              </a:rPr>
              <a:t> finds a proof for the formula,</a:t>
            </a:r>
            <a:r>
              <a:rPr lang="en-US" sz="2200" dirty="0">
                <a:solidFill>
                  <a:schemeClr val="tx1"/>
                </a:solidFill>
                <a:cs typeface="Arial"/>
              </a:rPr>
              <a:t> </a:t>
            </a:r>
            <a:r>
              <a:rPr lang="en-US" sz="2200" dirty="0" smtClean="0">
                <a:solidFill>
                  <a:schemeClr val="tx1"/>
                </a:solidFill>
              </a:rPr>
              <a:t>Nutcracker concludes that </a:t>
            </a:r>
            <a:r>
              <a:rPr lang="en-US" sz="2200" i="1" dirty="0" smtClean="0">
                <a:solidFill>
                  <a:schemeClr val="tx1"/>
                </a:solidFill>
              </a:rPr>
              <a:t>Text</a:t>
            </a:r>
            <a:r>
              <a:rPr lang="en-US" sz="2200" dirty="0" smtClean="0">
                <a:solidFill>
                  <a:schemeClr val="tx1"/>
                </a:solidFill>
              </a:rPr>
              <a:t> entails</a:t>
            </a:r>
            <a:r>
              <a:rPr lang="en-US" sz="2200" i="1" dirty="0" smtClean="0">
                <a:solidFill>
                  <a:schemeClr val="tx1"/>
                </a:solidFill>
              </a:rPr>
              <a:t> Hypothesis</a:t>
            </a:r>
          </a:p>
          <a:p>
            <a:pPr marL="925830" lvl="1" indent="-514350">
              <a:buFont typeface="+mj-lt"/>
              <a:buAutoNum type="arabicPeriod"/>
            </a:pPr>
            <a:endParaRPr lang="en-US" sz="2200" i="1" dirty="0">
              <a:solidFill>
                <a:schemeClr val="tx1"/>
              </a:solidFill>
            </a:endParaRPr>
          </a:p>
          <a:p>
            <a:pPr marL="925830" lvl="1" indent="-514350">
              <a:buFont typeface="+mj-lt"/>
              <a:buAutoNum type="arabicPeriod"/>
            </a:pPr>
            <a:r>
              <a:rPr lang="en-US" sz="2200" dirty="0" smtClean="0">
                <a:solidFill>
                  <a:schemeClr val="tx1"/>
                </a:solidFill>
              </a:rPr>
              <a:t>if a theorem </a:t>
            </a:r>
            <a:r>
              <a:rPr lang="en-US" sz="2200" dirty="0" err="1" smtClean="0">
                <a:solidFill>
                  <a:schemeClr val="tx1"/>
                </a:solidFill>
              </a:rPr>
              <a:t>prover</a:t>
            </a:r>
            <a:r>
              <a:rPr lang="en-US" sz="2200" dirty="0" smtClean="0">
                <a:solidFill>
                  <a:schemeClr val="tx1"/>
                </a:solidFill>
              </a:rPr>
              <a:t> finds a proof for the formula </a:t>
            </a:r>
          </a:p>
          <a:p>
            <a:pPr marL="932688" lvl="3" indent="0">
              <a:buNone/>
            </a:pPr>
            <a:r>
              <a:rPr lang="en-US" dirty="0" smtClean="0">
                <a:solidFill>
                  <a:schemeClr val="tx1"/>
                </a:solidFill>
                <a:cs typeface="Arial"/>
              </a:rPr>
              <a:t>¬(</a:t>
            </a:r>
            <a:r>
              <a:rPr lang="en-US" i="1" dirty="0">
                <a:solidFill>
                  <a:schemeClr val="tx1"/>
                </a:solidFill>
                <a:cs typeface="Arial"/>
              </a:rPr>
              <a:t>T </a:t>
            </a:r>
            <a:r>
              <a:rPr lang="en-US" dirty="0">
                <a:solidFill>
                  <a:schemeClr val="tx1"/>
                </a:solidFill>
                <a:cs typeface="Arial"/>
              </a:rPr>
              <a:t>˄ </a:t>
            </a:r>
            <a:r>
              <a:rPr lang="en-US" i="1" dirty="0">
                <a:solidFill>
                  <a:schemeClr val="tx1"/>
                </a:solidFill>
                <a:cs typeface="Arial"/>
              </a:rPr>
              <a:t>BK</a:t>
            </a:r>
            <a:r>
              <a:rPr lang="en-US" dirty="0">
                <a:solidFill>
                  <a:schemeClr val="tx1"/>
                </a:solidFill>
                <a:cs typeface="Arial"/>
              </a:rPr>
              <a:t>) ˄ </a:t>
            </a:r>
            <a:r>
              <a:rPr lang="en-US" i="1" dirty="0" smtClean="0">
                <a:solidFill>
                  <a:schemeClr val="tx1"/>
                </a:solidFill>
                <a:cs typeface="Arial"/>
              </a:rPr>
              <a:t>C</a:t>
            </a:r>
            <a:r>
              <a:rPr lang="en-US" dirty="0" smtClean="0">
                <a:solidFill>
                  <a:schemeClr val="tx1"/>
                </a:solidFill>
                <a:cs typeface="Arial"/>
              </a:rPr>
              <a:t>, then </a:t>
            </a:r>
            <a:r>
              <a:rPr lang="en-US" dirty="0">
                <a:solidFill>
                  <a:schemeClr val="tx1"/>
                </a:solidFill>
                <a:cs typeface="Arial"/>
              </a:rPr>
              <a:t>Nutcracker concludes that </a:t>
            </a:r>
            <a:r>
              <a:rPr lang="en-US" i="1" dirty="0">
                <a:solidFill>
                  <a:schemeClr val="tx1"/>
                </a:solidFill>
                <a:cs typeface="Arial"/>
              </a:rPr>
              <a:t>Text</a:t>
            </a:r>
            <a:r>
              <a:rPr lang="en-US" dirty="0">
                <a:solidFill>
                  <a:schemeClr val="tx1"/>
                </a:solidFill>
                <a:cs typeface="Arial"/>
              </a:rPr>
              <a:t> does not entail </a:t>
            </a:r>
            <a:r>
              <a:rPr lang="en-US" dirty="0" smtClean="0">
                <a:solidFill>
                  <a:schemeClr val="tx1"/>
                </a:solidFill>
                <a:cs typeface="Arial"/>
              </a:rPr>
              <a:t>the </a:t>
            </a:r>
            <a:r>
              <a:rPr lang="en-US" i="1" dirty="0" smtClean="0">
                <a:solidFill>
                  <a:schemeClr val="tx1"/>
                </a:solidFill>
                <a:cs typeface="Arial"/>
              </a:rPr>
              <a:t>Hypothesis </a:t>
            </a:r>
            <a:r>
              <a:rPr lang="en-US" dirty="0">
                <a:solidFill>
                  <a:schemeClr val="tx1"/>
                </a:solidFill>
                <a:cs typeface="Arial"/>
              </a:rPr>
              <a:t>due to the fact that they are inconsistent</a:t>
            </a:r>
          </a:p>
          <a:p>
            <a:pPr marL="925830" lvl="1" indent="-514350">
              <a:buFont typeface="+mj-lt"/>
              <a:buAutoNum type="arabicPeriod"/>
            </a:pPr>
            <a:endParaRPr lang="en-US" sz="2200" dirty="0">
              <a:solidFill>
                <a:schemeClr val="tx1"/>
              </a:solidFill>
            </a:endParaRPr>
          </a:p>
          <a:p>
            <a:pPr marL="925830" lvl="1" indent="-514350">
              <a:buFont typeface="+mj-lt"/>
              <a:buAutoNum type="arabicPeriod"/>
            </a:pPr>
            <a:r>
              <a:rPr lang="en-US" sz="2200" dirty="0" smtClean="0">
                <a:solidFill>
                  <a:schemeClr val="tx1"/>
                </a:solidFill>
              </a:rPr>
              <a:t>if a model builder finds a model for the negation of the formula </a:t>
            </a:r>
            <a:r>
              <a:rPr lang="en-US" sz="2200" i="1" dirty="0" smtClean="0">
                <a:solidFill>
                  <a:schemeClr val="tx1"/>
                </a:solidFill>
              </a:rPr>
              <a:t>T</a:t>
            </a:r>
            <a:r>
              <a:rPr lang="en-US" sz="2200" dirty="0" smtClean="0">
                <a:solidFill>
                  <a:schemeClr val="tx1"/>
                </a:solidFill>
              </a:rPr>
              <a:t> </a:t>
            </a:r>
            <a:r>
              <a:rPr lang="en-US" sz="2200" dirty="0" smtClean="0">
                <a:solidFill>
                  <a:schemeClr val="tx1"/>
                </a:solidFill>
                <a:cs typeface="Arial"/>
              </a:rPr>
              <a:t>˄ </a:t>
            </a:r>
            <a:r>
              <a:rPr lang="en-US" sz="2200" i="1" dirty="0" smtClean="0">
                <a:solidFill>
                  <a:schemeClr val="tx1"/>
                </a:solidFill>
                <a:cs typeface="Arial"/>
              </a:rPr>
              <a:t>BK </a:t>
            </a:r>
            <a:r>
              <a:rPr lang="en-US" sz="2200" dirty="0" smtClean="0">
                <a:solidFill>
                  <a:schemeClr val="tx1"/>
                </a:solidFill>
                <a:cs typeface="Arial"/>
              </a:rPr>
              <a:t>˄ ¬</a:t>
            </a:r>
            <a:r>
              <a:rPr lang="en-US" sz="2200" i="1" dirty="0" smtClean="0">
                <a:solidFill>
                  <a:schemeClr val="tx1"/>
                </a:solidFill>
                <a:cs typeface="Arial"/>
              </a:rPr>
              <a:t>C, </a:t>
            </a:r>
            <a:r>
              <a:rPr lang="en-US" sz="2200" dirty="0" smtClean="0">
                <a:solidFill>
                  <a:schemeClr val="tx1"/>
                </a:solidFill>
                <a:cs typeface="Arial"/>
              </a:rPr>
              <a:t>then the system concludes that there is no entailment</a:t>
            </a:r>
            <a:endParaRPr lang="en-US" sz="2200" dirty="0" smtClean="0">
              <a:solidFill>
                <a:schemeClr val="tx1"/>
              </a:solidFill>
            </a:endParaRPr>
          </a:p>
          <a:p>
            <a:pPr marL="624078"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47</a:t>
            </a:fld>
            <a:endParaRPr lang="en-US"/>
          </a:p>
        </p:txBody>
      </p:sp>
    </p:spTree>
    <p:extLst>
      <p:ext uri="{BB962C8B-B14F-4D97-AF65-F5344CB8AC3E}">
        <p14:creationId xmlns:p14="http://schemas.microsoft.com/office/powerpoint/2010/main" val="495003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Mueller and Event Calculus</a:t>
            </a:r>
            <a:endParaRPr lang="en-US" dirty="0"/>
          </a:p>
        </p:txBody>
      </p:sp>
      <p:sp>
        <p:nvSpPr>
          <p:cNvPr id="3" name="Content Placeholder 2"/>
          <p:cNvSpPr>
            <a:spLocks noGrp="1"/>
          </p:cNvSpPr>
          <p:nvPr>
            <p:ph idx="1"/>
          </p:nvPr>
        </p:nvSpPr>
        <p:spPr/>
        <p:txBody>
          <a:bodyPr>
            <a:normAutofit/>
          </a:bodyPr>
          <a:lstStyle/>
          <a:p>
            <a:r>
              <a:rPr lang="en-US" dirty="0" smtClean="0"/>
              <a:t>Mueller developed a technique for obtaining a semantic representation of the discourse</a:t>
            </a:r>
          </a:p>
          <a:p>
            <a:pPr marL="109728" indent="0">
              <a:buNone/>
            </a:pPr>
            <a:endParaRPr lang="en-US" dirty="0" smtClean="0"/>
          </a:p>
          <a:p>
            <a:pPr lvl="1"/>
            <a:r>
              <a:rPr lang="en-US" dirty="0" smtClean="0"/>
              <a:t>Uses Event Calculus</a:t>
            </a:r>
          </a:p>
          <a:p>
            <a:endParaRPr lang="en-US" dirty="0" smtClean="0"/>
          </a:p>
          <a:p>
            <a:pPr marL="109728" indent="0">
              <a:buNone/>
            </a:pPr>
            <a:endParaRPr lang="en-US" dirty="0" smtClean="0"/>
          </a:p>
        </p:txBody>
      </p:sp>
      <p:sp>
        <p:nvSpPr>
          <p:cNvPr id="4" name="Slide Number Placeholder 3"/>
          <p:cNvSpPr>
            <a:spLocks noGrp="1"/>
          </p:cNvSpPr>
          <p:nvPr>
            <p:ph type="sldNum" sz="quarter" idx="12"/>
          </p:nvPr>
        </p:nvSpPr>
        <p:spPr/>
        <p:txBody>
          <a:bodyPr/>
          <a:lstStyle/>
          <a:p>
            <a:fld id="{BD2D953A-77D8-49DC-A37F-12EBED0C7145}" type="slidenum">
              <a:rPr lang="en-US" smtClean="0"/>
              <a:pPr/>
              <a:t>48</a:t>
            </a:fld>
            <a:endParaRPr lang="en-US"/>
          </a:p>
        </p:txBody>
      </p:sp>
    </p:spTree>
    <p:extLst>
      <p:ext uri="{BB962C8B-B14F-4D97-AF65-F5344CB8AC3E}">
        <p14:creationId xmlns:p14="http://schemas.microsoft.com/office/powerpoint/2010/main" val="3600179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Content Placeholder 4"/>
          <p:cNvSpPr>
            <a:spLocks noGrp="1"/>
          </p:cNvSpPr>
          <p:nvPr>
            <p:ph idx="1"/>
          </p:nvPr>
        </p:nvSpPr>
        <p:spPr/>
        <p:txBody>
          <a:bodyPr>
            <a:noAutofit/>
          </a:bodyPr>
          <a:lstStyle/>
          <a:p>
            <a:pPr marL="109728" indent="0" algn="ctr">
              <a:buNone/>
            </a:pPr>
            <a:r>
              <a:rPr lang="en-US" sz="2000" i="1" dirty="0" smtClean="0"/>
              <a:t>“Bogota, 15 Jan 90—In an action that is unprecedented in Columbia’s history of violence, unidentified persons kidnapped 31 people in the strife-torn banana-growing region of </a:t>
            </a:r>
            <a:r>
              <a:rPr lang="en-US" sz="2000" i="1" dirty="0" err="1" smtClean="0"/>
              <a:t>Uraba</a:t>
            </a:r>
            <a:r>
              <a:rPr lang="en-US" sz="2000" i="1" dirty="0" smtClean="0"/>
              <a:t>, the </a:t>
            </a:r>
            <a:r>
              <a:rPr lang="en-US" sz="2000" i="1" dirty="0" err="1" smtClean="0"/>
              <a:t>Antiouqia</a:t>
            </a:r>
            <a:r>
              <a:rPr lang="en-US" sz="2000" i="1" dirty="0" smtClean="0"/>
              <a:t> governor’s office reported today.  The incident took place in Puerto Bello, a village in Turbo municipality, 460 Km northwest of Bogota.”</a:t>
            </a:r>
          </a:p>
          <a:p>
            <a:pPr marL="109728" indent="0">
              <a:buNone/>
            </a:pPr>
            <a:endParaRPr lang="en-US" sz="2000" i="1" dirty="0"/>
          </a:p>
          <a:p>
            <a:pPr marL="109728" indent="0">
              <a:buNone/>
            </a:pPr>
            <a:endParaRPr lang="en-US" sz="2000"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49</a:t>
            </a:fld>
            <a:endParaRPr lang="en-US"/>
          </a:p>
        </p:txBody>
      </p:sp>
      <p:cxnSp>
        <p:nvCxnSpPr>
          <p:cNvPr id="9" name="Straight Connector 8"/>
          <p:cNvCxnSpPr/>
          <p:nvPr/>
        </p:nvCxnSpPr>
        <p:spPr>
          <a:xfrm>
            <a:off x="457200" y="4038600"/>
            <a:ext cx="8229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4100303140"/>
              </p:ext>
            </p:extLst>
          </p:nvPr>
        </p:nvGraphicFramePr>
        <p:xfrm>
          <a:off x="990600" y="4267200"/>
          <a:ext cx="7162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95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Representation in QA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2866"/>
              </p:ext>
            </p:extLst>
          </p:nvPr>
        </p:nvGraphicFramePr>
        <p:xfrm>
          <a:off x="457200" y="2249488"/>
          <a:ext cx="8229600" cy="3291840"/>
        </p:xfrm>
        <a:graphic>
          <a:graphicData uri="http://schemas.openxmlformats.org/drawingml/2006/table">
            <a:tbl>
              <a:tblPr firstRow="1" bandRow="1">
                <a:tableStyleId>{5C22544A-7EE6-4342-B048-85BDC9FD1C3A}</a:tableStyleId>
              </a:tblPr>
              <a:tblGrid>
                <a:gridCol w="1752600"/>
                <a:gridCol w="6477000"/>
              </a:tblGrid>
              <a:tr h="370840">
                <a:tc>
                  <a:txBody>
                    <a:bodyPr/>
                    <a:lstStyle/>
                    <a:p>
                      <a:r>
                        <a:rPr lang="en-US" dirty="0" smtClean="0"/>
                        <a:t>Text</a:t>
                      </a:r>
                      <a:endParaRPr lang="en-US" dirty="0"/>
                    </a:p>
                  </a:txBody>
                  <a:tcPr/>
                </a:tc>
                <a:tc>
                  <a:txBody>
                    <a:bodyPr/>
                    <a:lstStyle/>
                    <a:p>
                      <a:r>
                        <a:rPr lang="en-US" dirty="0" smtClean="0"/>
                        <a:t>John and Mike took a plane from Paris to Baghdad.  On the way, the plane stopped in Rome, where John</a:t>
                      </a:r>
                      <a:r>
                        <a:rPr lang="en-US" baseline="0" dirty="0" smtClean="0"/>
                        <a:t> was arrested</a:t>
                      </a:r>
                      <a:endParaRPr lang="en-US" dirty="0"/>
                    </a:p>
                  </a:txBody>
                  <a:tcPr/>
                </a:tc>
              </a:tr>
              <a:tr h="370840">
                <a:tc>
                  <a:txBody>
                    <a:bodyPr/>
                    <a:lstStyle/>
                    <a:p>
                      <a:r>
                        <a:rPr lang="en-US" dirty="0" smtClean="0"/>
                        <a:t>Questions</a:t>
                      </a:r>
                      <a:endParaRPr lang="en-US" dirty="0"/>
                    </a:p>
                  </a:txBody>
                  <a:tcPr/>
                </a:tc>
                <a:tc>
                  <a:txBody>
                    <a:bodyPr/>
                    <a:lstStyle/>
                    <a:p>
                      <a:r>
                        <a:rPr lang="en-US" dirty="0" smtClean="0"/>
                        <a:t>Where is Mike at the end of this</a:t>
                      </a:r>
                      <a:r>
                        <a:rPr lang="en-US" baseline="0" dirty="0" smtClean="0"/>
                        <a:t> trip?</a:t>
                      </a:r>
                    </a:p>
                    <a:p>
                      <a:r>
                        <a:rPr lang="en-US" baseline="0" dirty="0" smtClean="0"/>
                        <a:t>Where is John at the end of this trip?</a:t>
                      </a:r>
                    </a:p>
                    <a:p>
                      <a:r>
                        <a:rPr lang="en-US" baseline="0" dirty="0" smtClean="0"/>
                        <a:t>Where is the plane at the end of this trip?</a:t>
                      </a:r>
                    </a:p>
                    <a:p>
                      <a:r>
                        <a:rPr lang="en-US" baseline="0" dirty="0" smtClean="0"/>
                        <a:t>Where would John be if he was not arrested?</a:t>
                      </a:r>
                      <a:endParaRPr lang="en-US" dirty="0"/>
                    </a:p>
                  </a:txBody>
                  <a:tcPr/>
                </a:tc>
              </a:tr>
              <a:tr h="370840">
                <a:tc>
                  <a:txBody>
                    <a:bodyPr/>
                    <a:lstStyle/>
                    <a:p>
                      <a:r>
                        <a:rPr lang="en-US" dirty="0" smtClean="0"/>
                        <a:t>Analysis</a:t>
                      </a:r>
                      <a:endParaRPr lang="en-US" dirty="0"/>
                    </a:p>
                  </a:txBody>
                  <a:tcPr/>
                </a:tc>
                <a:tc>
                  <a:txBody>
                    <a:bodyPr/>
                    <a:lstStyle/>
                    <a:p>
                      <a:r>
                        <a:rPr lang="en-US" dirty="0" smtClean="0"/>
                        <a:t>Baghdad</a:t>
                      </a:r>
                    </a:p>
                    <a:p>
                      <a:r>
                        <a:rPr lang="en-US" dirty="0" smtClean="0"/>
                        <a:t>Rome</a:t>
                      </a:r>
                    </a:p>
                    <a:p>
                      <a:r>
                        <a:rPr lang="en-US" dirty="0" smtClean="0"/>
                        <a:t>Baghdad</a:t>
                      </a:r>
                    </a:p>
                    <a:p>
                      <a:r>
                        <a:rPr lang="en-US" dirty="0" smtClean="0"/>
                        <a:t>Baghdad</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BD2D953A-77D8-49DC-A37F-12EBED0C7145}" type="slidenum">
              <a:rPr lang="en-US" smtClean="0"/>
              <a:pPr/>
              <a:t>5</a:t>
            </a:fld>
            <a:endParaRPr lang="en-US"/>
          </a:p>
        </p:txBody>
      </p:sp>
    </p:spTree>
    <p:extLst>
      <p:ext uri="{BB962C8B-B14F-4D97-AF65-F5344CB8AC3E}">
        <p14:creationId xmlns:p14="http://schemas.microsoft.com/office/powerpoint/2010/main" val="1088130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(Template)</a:t>
            </a:r>
            <a:endParaRPr lang="en-US" dirty="0"/>
          </a:p>
        </p:txBody>
      </p:sp>
      <p:sp>
        <p:nvSpPr>
          <p:cNvPr id="5" name="Content Placeholder 4"/>
          <p:cNvSpPr>
            <a:spLocks noGrp="1"/>
          </p:cNvSpPr>
          <p:nvPr>
            <p:ph idx="1"/>
          </p:nvPr>
        </p:nvSpPr>
        <p:spPr/>
        <p:txBody>
          <a:bodyPr>
            <a:noAutofit/>
          </a:bodyPr>
          <a:lstStyle/>
          <a:p>
            <a:pPr marL="109728" indent="0">
              <a:buNone/>
            </a:pPr>
            <a:r>
              <a:rPr lang="en-US" sz="2000" dirty="0" smtClean="0"/>
              <a:t>0. MESSAGE: ID </a:t>
            </a:r>
            <a:r>
              <a:rPr lang="en-US" sz="2000" dirty="0" err="1" smtClean="0"/>
              <a:t>DEV</a:t>
            </a:r>
            <a:r>
              <a:rPr lang="en-US" sz="2000" dirty="0" smtClean="0"/>
              <a:t>-</a:t>
            </a:r>
            <a:r>
              <a:rPr lang="en-US" sz="2000" dirty="0" err="1" smtClean="0"/>
              <a:t>MUC3</a:t>
            </a:r>
            <a:r>
              <a:rPr lang="en-US" sz="2000" dirty="0" smtClean="0"/>
              <a:t>-00040 (</a:t>
            </a:r>
            <a:r>
              <a:rPr lang="en-US" sz="2000" dirty="0" err="1" smtClean="0"/>
              <a:t>NNCOSC</a:t>
            </a:r>
            <a:r>
              <a:rPr lang="en-US" sz="2000" dirty="0" smtClean="0"/>
              <a:t>)</a:t>
            </a:r>
          </a:p>
          <a:p>
            <a:pPr marL="109728" indent="0">
              <a:buNone/>
            </a:pPr>
            <a:r>
              <a:rPr lang="en-US" sz="2000" dirty="0" smtClean="0"/>
              <a:t>1. MESSAGE: TEMPLATE 1</a:t>
            </a:r>
          </a:p>
          <a:p>
            <a:pPr marL="109728" indent="0">
              <a:buNone/>
            </a:pPr>
            <a:r>
              <a:rPr lang="en-US" sz="2000" dirty="0" smtClean="0"/>
              <a:t>2. INCIDENT: DATE – 15 JAN 90</a:t>
            </a:r>
          </a:p>
          <a:p>
            <a:pPr marL="109728" indent="0">
              <a:buNone/>
            </a:pPr>
            <a:r>
              <a:rPr lang="en-US" sz="2000" dirty="0" smtClean="0"/>
              <a:t>3. INCIDENT: LOCATION COLUMBIA: </a:t>
            </a:r>
            <a:r>
              <a:rPr lang="en-US" sz="2000" dirty="0" err="1" smtClean="0"/>
              <a:t>URABA</a:t>
            </a:r>
            <a:r>
              <a:rPr lang="en-US" sz="2000" dirty="0"/>
              <a:t> </a:t>
            </a:r>
            <a:r>
              <a:rPr lang="en-US" sz="2000" dirty="0" smtClean="0"/>
              <a:t>(REGION)</a:t>
            </a:r>
          </a:p>
          <a:p>
            <a:pPr marL="109728" indent="0">
              <a:buNone/>
            </a:pPr>
            <a:r>
              <a:rPr lang="en-US" sz="2000" dirty="0"/>
              <a:t> </a:t>
            </a:r>
            <a:r>
              <a:rPr lang="en-US" sz="2000" dirty="0" smtClean="0"/>
              <a:t>                          TURBO(MUNICIPALITY):PUERTO BELLO(VILLAGE)</a:t>
            </a:r>
          </a:p>
          <a:p>
            <a:pPr marL="109728" indent="0">
              <a:buNone/>
            </a:pPr>
            <a:r>
              <a:rPr lang="en-US" sz="2000" dirty="0" smtClean="0"/>
              <a:t>4. INCIDENT: TYPE KIDNAPPING</a:t>
            </a:r>
          </a:p>
          <a:p>
            <a:pPr marL="109728" indent="0">
              <a:buNone/>
            </a:pPr>
            <a:r>
              <a:rPr lang="en-US" sz="2000" dirty="0" smtClean="0"/>
              <a:t>[…]</a:t>
            </a:r>
          </a:p>
          <a:p>
            <a:pPr marL="109728" indent="0">
              <a:buNone/>
            </a:pPr>
            <a:r>
              <a:rPr lang="en-US" sz="2000" dirty="0" smtClean="0"/>
              <a:t>8. PERP: INCIDENT CATEGORY TERRORIST ACT</a:t>
            </a:r>
          </a:p>
          <a:p>
            <a:pPr marL="109728" indent="0">
              <a:buNone/>
            </a:pPr>
            <a:r>
              <a:rPr lang="en-US" sz="2000" dirty="0" smtClean="0"/>
              <a:t> 9. PERP: INDIVIDUAL ID “</a:t>
            </a:r>
            <a:r>
              <a:rPr lang="en-US" sz="2000" dirty="0"/>
              <a:t>U</a:t>
            </a:r>
            <a:r>
              <a:rPr lang="en-US" sz="2000" dirty="0" smtClean="0"/>
              <a:t>NIDENTIFIED PERSONS”/[…]</a:t>
            </a:r>
          </a:p>
          <a:p>
            <a:pPr marL="109728" indent="0">
              <a:buNone/>
            </a:pPr>
            <a:r>
              <a:rPr lang="en-US" sz="2000" dirty="0" smtClean="0"/>
              <a:t>[…]</a:t>
            </a:r>
          </a:p>
          <a:p>
            <a:pPr marL="109728" indent="0">
              <a:buNone/>
            </a:pPr>
            <a:r>
              <a:rPr lang="en-US" sz="2000" dirty="0" smtClean="0"/>
              <a:t>19: HUM TGT: NAME –</a:t>
            </a:r>
          </a:p>
          <a:p>
            <a:pPr marL="109728" indent="0">
              <a:buNone/>
            </a:pPr>
            <a:r>
              <a:rPr lang="en-US" sz="2000" dirty="0" smtClean="0"/>
              <a:t>20: HUM TGT: DESCRIPTION: “VILLAGERS”</a:t>
            </a:r>
            <a:endParaRPr lang="en-US" sz="2000" dirty="0"/>
          </a:p>
        </p:txBody>
      </p:sp>
      <p:sp>
        <p:nvSpPr>
          <p:cNvPr id="4" name="Slide Number Placeholder 3"/>
          <p:cNvSpPr>
            <a:spLocks noGrp="1"/>
          </p:cNvSpPr>
          <p:nvPr>
            <p:ph type="sldNum" sz="quarter" idx="12"/>
          </p:nvPr>
        </p:nvSpPr>
        <p:spPr/>
        <p:txBody>
          <a:bodyPr/>
          <a:lstStyle/>
          <a:p>
            <a:fld id="{BD2D953A-77D8-49DC-A37F-12EBED0C7145}" type="slidenum">
              <a:rPr lang="en-US" smtClean="0"/>
              <a:pPr/>
              <a:t>50</a:t>
            </a:fld>
            <a:endParaRPr lang="en-US"/>
          </a:p>
        </p:txBody>
      </p:sp>
    </p:spTree>
    <p:extLst>
      <p:ext uri="{BB962C8B-B14F-4D97-AF65-F5344CB8AC3E}">
        <p14:creationId xmlns:p14="http://schemas.microsoft.com/office/powerpoint/2010/main" val="106851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(Script)</a:t>
            </a:r>
            <a:endParaRPr lang="en-US" dirty="0"/>
          </a:p>
        </p:txBody>
      </p:sp>
      <p:sp>
        <p:nvSpPr>
          <p:cNvPr id="5" name="Content Placeholder 4"/>
          <p:cNvSpPr>
            <a:spLocks noGrp="1"/>
          </p:cNvSpPr>
          <p:nvPr>
            <p:ph sz="half" idx="1"/>
          </p:nvPr>
        </p:nvSpPr>
        <p:spPr/>
        <p:txBody>
          <a:bodyPr>
            <a:normAutofit lnSpcReduction="10000"/>
          </a:bodyPr>
          <a:lstStyle/>
          <a:p>
            <a:pPr marL="566928" indent="-457200">
              <a:buFont typeface="+mj-lt"/>
              <a:buAutoNum type="arabicPeriod"/>
            </a:pPr>
            <a:r>
              <a:rPr lang="en-US" sz="1600" dirty="0" smtClean="0"/>
              <a:t>Initially the human targets are at a first location and the perpetrator is at a second location</a:t>
            </a:r>
          </a:p>
          <a:p>
            <a:pPr marL="566928" indent="-457200">
              <a:buFont typeface="+mj-lt"/>
              <a:buAutoNum type="arabicPeriod"/>
            </a:pPr>
            <a:endParaRPr lang="en-US" sz="1600" dirty="0" smtClean="0"/>
          </a:p>
          <a:p>
            <a:pPr marL="566928" indent="-457200">
              <a:buFont typeface="+mj-lt"/>
              <a:buAutoNum type="arabicPeriod"/>
            </a:pPr>
            <a:r>
              <a:rPr lang="en-US" sz="1600" dirty="0" smtClean="0"/>
              <a:t>Initially the human targets are alive, calm, and uninjured</a:t>
            </a:r>
          </a:p>
          <a:p>
            <a:pPr marL="566928" indent="-457200">
              <a:buFont typeface="+mj-lt"/>
              <a:buAutoNum type="arabicPeriod"/>
            </a:pPr>
            <a:endParaRPr lang="en-US" sz="1600" dirty="0" smtClean="0"/>
          </a:p>
          <a:p>
            <a:pPr marL="452628" indent="-342900">
              <a:buFont typeface="+mj-lt"/>
              <a:buAutoNum type="arabicPeriod"/>
            </a:pPr>
            <a:r>
              <a:rPr lang="en-US" sz="1600" dirty="0" smtClean="0"/>
              <a:t>The perpetrator loads a gun</a:t>
            </a:r>
          </a:p>
          <a:p>
            <a:pPr marL="452628" indent="-342900">
              <a:buFont typeface="+mj-lt"/>
              <a:buAutoNum type="arabicPeriod"/>
            </a:pPr>
            <a:endParaRPr lang="en-US" sz="1600" dirty="0" smtClean="0"/>
          </a:p>
          <a:p>
            <a:pPr marL="452628" indent="-342900">
              <a:buFont typeface="+mj-lt"/>
              <a:buAutoNum type="arabicPeriod"/>
            </a:pPr>
            <a:r>
              <a:rPr lang="en-US" sz="1600" dirty="0" smtClean="0"/>
              <a:t>The perpetrator walks to the first location</a:t>
            </a:r>
          </a:p>
          <a:p>
            <a:pPr marL="452628" indent="-342900">
              <a:buFont typeface="+mj-lt"/>
              <a:buAutoNum type="arabicPeriod"/>
            </a:pPr>
            <a:endParaRPr lang="en-US" sz="1600" dirty="0" smtClean="0"/>
          </a:p>
          <a:p>
            <a:pPr marL="452628" indent="-342900">
              <a:buFont typeface="+mj-lt"/>
              <a:buAutoNum type="arabicPeriod"/>
            </a:pPr>
            <a:r>
              <a:rPr lang="en-US" sz="1600" dirty="0" smtClean="0"/>
              <a:t>The perpetrator threatens the human targets with the gun</a:t>
            </a:r>
          </a:p>
          <a:p>
            <a:pPr marL="452628" indent="-342900">
              <a:buFont typeface="+mj-lt"/>
              <a:buAutoNum type="arabicPeriod"/>
            </a:pPr>
            <a:endParaRPr lang="en-US" sz="1600" dirty="0" smtClean="0"/>
          </a:p>
          <a:p>
            <a:pPr marL="452628" indent="-342900">
              <a:buFont typeface="+mj-lt"/>
              <a:buAutoNum type="arabicPeriod"/>
            </a:pPr>
            <a:r>
              <a:rPr lang="en-US" sz="1600" dirty="0" smtClean="0"/>
              <a:t>The perpetrator walks to the second location with the human targets</a:t>
            </a:r>
          </a:p>
        </p:txBody>
      </p:sp>
      <p:sp>
        <p:nvSpPr>
          <p:cNvPr id="6" name="Content Placeholder 5"/>
          <p:cNvSpPr>
            <a:spLocks noGrp="1"/>
          </p:cNvSpPr>
          <p:nvPr>
            <p:ph sz="half" idx="2"/>
          </p:nvPr>
        </p:nvSpPr>
        <p:spPr/>
        <p:txBody>
          <a:bodyPr>
            <a:noAutofit/>
          </a:bodyPr>
          <a:lstStyle/>
          <a:p>
            <a:pPr marL="566928" indent="-457200">
              <a:buAutoNum type="arabicPeriod" startAt="10"/>
            </a:pPr>
            <a:r>
              <a:rPr lang="en-US" sz="1600" dirty="0" smtClean="0"/>
              <a:t>For each target:</a:t>
            </a:r>
          </a:p>
          <a:p>
            <a:pPr marL="566928" indent="-457200">
              <a:buAutoNum type="arabicPeriod" startAt="10"/>
            </a:pPr>
            <a:endParaRPr lang="en-US" sz="1600" dirty="0" smtClean="0"/>
          </a:p>
          <a:p>
            <a:pPr marL="859536" lvl="1" indent="-457200">
              <a:buAutoNum type="alphaLcParenBoth"/>
            </a:pPr>
            <a:r>
              <a:rPr lang="en-US" sz="1600" dirty="0" smtClean="0">
                <a:solidFill>
                  <a:schemeClr val="tx1"/>
                </a:solidFill>
              </a:rPr>
              <a:t>If the effect on the human target is </a:t>
            </a:r>
            <a:r>
              <a:rPr lang="en-US" sz="1600" i="1" dirty="0" smtClean="0"/>
              <a:t>death</a:t>
            </a:r>
            <a:r>
              <a:rPr lang="en-US" sz="1600" dirty="0" smtClean="0">
                <a:solidFill>
                  <a:schemeClr val="tx1"/>
                </a:solidFill>
              </a:rPr>
              <a:t>, the perpetrator shoots the human target resulting in death</a:t>
            </a:r>
          </a:p>
          <a:p>
            <a:pPr marL="859536" lvl="1" indent="-457200">
              <a:buAutoNum type="alphaLcParenBoth"/>
            </a:pPr>
            <a:endParaRPr lang="en-US" sz="1600" dirty="0" smtClean="0"/>
          </a:p>
          <a:p>
            <a:pPr marL="859536" lvl="1" indent="-457200">
              <a:buAutoNum type="alphaLcParenBoth"/>
            </a:pPr>
            <a:r>
              <a:rPr lang="en-US" sz="1600" dirty="0" smtClean="0">
                <a:solidFill>
                  <a:schemeClr val="tx1"/>
                </a:solidFill>
              </a:rPr>
              <a:t>Otherwise, if the effect is </a:t>
            </a:r>
            <a:r>
              <a:rPr lang="en-US" sz="1600" i="1" dirty="0" smtClean="0"/>
              <a:t>injury</a:t>
            </a:r>
            <a:r>
              <a:rPr lang="en-US" sz="1600" dirty="0" smtClean="0">
                <a:solidFill>
                  <a:schemeClr val="tx1"/>
                </a:solidFill>
              </a:rPr>
              <a:t>, the perpetrator shoots the human resulting in injury</a:t>
            </a:r>
          </a:p>
          <a:p>
            <a:pPr marL="859536" lvl="1" indent="-457200">
              <a:buAutoNum type="alphaLcParenBoth"/>
            </a:pPr>
            <a:endParaRPr lang="en-US" sz="1600" dirty="0" smtClean="0"/>
          </a:p>
          <a:p>
            <a:pPr marL="859536" lvl="1" indent="-457200">
              <a:buAutoNum type="alphaLcParenBoth"/>
            </a:pPr>
            <a:r>
              <a:rPr lang="en-US" sz="1600" dirty="0" smtClean="0">
                <a:solidFill>
                  <a:schemeClr val="tx1"/>
                </a:solidFill>
              </a:rPr>
              <a:t>Otherwise, if the effect is </a:t>
            </a:r>
            <a:r>
              <a:rPr lang="en-US" sz="1600" i="1" dirty="0" smtClean="0"/>
              <a:t>regained</a:t>
            </a:r>
            <a:r>
              <a:rPr lang="en-US" sz="1600" dirty="0" smtClean="0"/>
              <a:t> </a:t>
            </a:r>
            <a:r>
              <a:rPr lang="en-US" sz="1600" i="1" dirty="0" smtClean="0"/>
              <a:t>freedom</a:t>
            </a:r>
            <a:r>
              <a:rPr lang="en-US" sz="1600" dirty="0" smtClean="0">
                <a:solidFill>
                  <a:schemeClr val="tx1"/>
                </a:solidFill>
              </a:rPr>
              <a:t>, the human leaves the building and walks back to the first location</a:t>
            </a:r>
            <a:endParaRPr lang="en-US" sz="1600" dirty="0">
              <a:solidFill>
                <a:schemeClr val="tx1"/>
              </a:solidFill>
            </a:endParaRPr>
          </a:p>
        </p:txBody>
      </p:sp>
      <p:sp>
        <p:nvSpPr>
          <p:cNvPr id="4" name="Slide Number Placeholder 3"/>
          <p:cNvSpPr>
            <a:spLocks noGrp="1"/>
          </p:cNvSpPr>
          <p:nvPr>
            <p:ph type="sldNum" sz="quarter" idx="12"/>
          </p:nvPr>
        </p:nvSpPr>
        <p:spPr/>
        <p:txBody>
          <a:bodyPr/>
          <a:lstStyle/>
          <a:p>
            <a:fld id="{BD2D953A-77D8-49DC-A37F-12EBED0C7145}" type="slidenum">
              <a:rPr lang="en-US" smtClean="0"/>
              <a:pPr/>
              <a:t>51</a:t>
            </a:fld>
            <a:endParaRPr lang="en-US"/>
          </a:p>
        </p:txBody>
      </p:sp>
    </p:spTree>
    <p:extLst>
      <p:ext uri="{BB962C8B-B14F-4D97-AF65-F5344CB8AC3E}">
        <p14:creationId xmlns:p14="http://schemas.microsoft.com/office/powerpoint/2010/main" val="2616243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Event Calculus</a:t>
            </a:r>
            <a:endParaRPr lang="en-US" dirty="0"/>
          </a:p>
        </p:txBody>
      </p:sp>
      <p:sp>
        <p:nvSpPr>
          <p:cNvPr id="7" name="Content Placeholder 6"/>
          <p:cNvSpPr>
            <a:spLocks noGrp="1"/>
          </p:cNvSpPr>
          <p:nvPr>
            <p:ph idx="1"/>
          </p:nvPr>
        </p:nvSpPr>
        <p:spPr/>
        <p:txBody>
          <a:bodyPr>
            <a:normAutofit fontScale="92500"/>
          </a:bodyPr>
          <a:lstStyle/>
          <a:p>
            <a:r>
              <a:rPr lang="en-US" sz="2400" dirty="0" err="1" smtClean="0"/>
              <a:t>Reasoner</a:t>
            </a:r>
            <a:r>
              <a:rPr lang="en-US" sz="2400" dirty="0" smtClean="0"/>
              <a:t> performs inferences on the theory formed by the problem and the commonsense knowledge</a:t>
            </a:r>
          </a:p>
          <a:p>
            <a:pPr marL="109728" indent="0">
              <a:buNone/>
            </a:pPr>
            <a:endParaRPr lang="en-US" dirty="0" smtClean="0"/>
          </a:p>
          <a:p>
            <a:pPr marL="109728" indent="0">
              <a:buNone/>
            </a:pPr>
            <a:r>
              <a:rPr lang="en-US" sz="2600" dirty="0" smtClean="0"/>
              <a:t>	</a:t>
            </a:r>
            <a:r>
              <a:rPr lang="en-US" sz="2400" dirty="0" smtClean="0"/>
              <a:t>% An object can be only in one location at a time</a:t>
            </a:r>
          </a:p>
          <a:p>
            <a:pPr marL="109728" indent="0">
              <a:buNone/>
            </a:pPr>
            <a:r>
              <a:rPr lang="en-US" sz="2400" i="1" dirty="0" smtClean="0">
                <a:solidFill>
                  <a:schemeClr val="accent1"/>
                </a:solidFill>
              </a:rPr>
              <a:t>	</a:t>
            </a:r>
            <a:r>
              <a:rPr lang="en-US" sz="2400" i="1" dirty="0" err="1" smtClean="0">
                <a:solidFill>
                  <a:schemeClr val="accent1"/>
                </a:solidFill>
              </a:rPr>
              <a:t>HoldsAt</a:t>
            </a:r>
            <a:r>
              <a:rPr lang="en-US" sz="2400" dirty="0" smtClean="0">
                <a:solidFill>
                  <a:schemeClr val="accent1"/>
                </a:solidFill>
              </a:rPr>
              <a:t>(</a:t>
            </a:r>
            <a:r>
              <a:rPr lang="en-US" sz="2400" i="1" dirty="0" smtClean="0">
                <a:solidFill>
                  <a:schemeClr val="accent1"/>
                </a:solidFill>
              </a:rPr>
              <a:t>At</a:t>
            </a:r>
            <a:r>
              <a:rPr lang="en-US" sz="2400" dirty="0" smtClean="0">
                <a:solidFill>
                  <a:schemeClr val="accent1"/>
                </a:solidFill>
              </a:rPr>
              <a:t>(</a:t>
            </a:r>
            <a:r>
              <a:rPr lang="en-US" sz="2400" i="1" dirty="0" smtClean="0">
                <a:solidFill>
                  <a:schemeClr val="accent1"/>
                </a:solidFill>
              </a:rPr>
              <a:t>object</a:t>
            </a:r>
            <a:r>
              <a:rPr lang="en-US" sz="2400" dirty="0" smtClean="0">
                <a:solidFill>
                  <a:schemeClr val="accent1"/>
                </a:solidFill>
              </a:rPr>
              <a:t>, </a:t>
            </a:r>
            <a:r>
              <a:rPr lang="en-US" sz="2400" i="1" dirty="0" smtClean="0">
                <a:solidFill>
                  <a:schemeClr val="accent1"/>
                </a:solidFill>
              </a:rPr>
              <a:t>location1</a:t>
            </a:r>
            <a:r>
              <a:rPr lang="en-US" sz="2400" dirty="0" smtClean="0">
                <a:solidFill>
                  <a:schemeClr val="accent1"/>
                </a:solidFill>
              </a:rPr>
              <a:t>), </a:t>
            </a:r>
            <a:r>
              <a:rPr lang="en-US" sz="2400" i="1" dirty="0" smtClean="0">
                <a:solidFill>
                  <a:schemeClr val="accent1"/>
                </a:solidFill>
              </a:rPr>
              <a:t>time</a:t>
            </a:r>
            <a:r>
              <a:rPr lang="en-US" sz="2400" dirty="0" smtClean="0">
                <a:solidFill>
                  <a:schemeClr val="accent1"/>
                </a:solidFill>
              </a:rPr>
              <a:t>) </a:t>
            </a:r>
            <a:r>
              <a:rPr lang="en-US" sz="2400" dirty="0" smtClean="0">
                <a:solidFill>
                  <a:schemeClr val="accent1"/>
                </a:solidFill>
                <a:cs typeface="Arial"/>
              </a:rPr>
              <a:t>˄ </a:t>
            </a:r>
          </a:p>
          <a:p>
            <a:pPr marL="109728" indent="0">
              <a:buNone/>
            </a:pPr>
            <a:r>
              <a:rPr lang="en-US" sz="2400" i="1" dirty="0" smtClean="0">
                <a:solidFill>
                  <a:schemeClr val="accent1"/>
                </a:solidFill>
                <a:cs typeface="Arial"/>
              </a:rPr>
              <a:t>	</a:t>
            </a:r>
            <a:r>
              <a:rPr lang="en-US" sz="2400" i="1" dirty="0" err="1" smtClean="0">
                <a:solidFill>
                  <a:schemeClr val="accent1"/>
                </a:solidFill>
                <a:cs typeface="Arial"/>
              </a:rPr>
              <a:t>HoldsAt</a:t>
            </a:r>
            <a:r>
              <a:rPr lang="en-US" sz="2400" dirty="0" smtClean="0">
                <a:solidFill>
                  <a:schemeClr val="accent1"/>
                </a:solidFill>
                <a:cs typeface="Arial"/>
              </a:rPr>
              <a:t>(</a:t>
            </a:r>
            <a:r>
              <a:rPr lang="en-US" sz="2400" i="1" dirty="0" smtClean="0">
                <a:solidFill>
                  <a:schemeClr val="accent1"/>
                </a:solidFill>
                <a:cs typeface="Arial"/>
              </a:rPr>
              <a:t>At</a:t>
            </a:r>
            <a:r>
              <a:rPr lang="en-US" sz="2400" dirty="0" smtClean="0">
                <a:solidFill>
                  <a:schemeClr val="accent1"/>
                </a:solidFill>
                <a:cs typeface="Arial"/>
              </a:rPr>
              <a:t>(</a:t>
            </a:r>
            <a:r>
              <a:rPr lang="en-US" sz="2400" i="1" dirty="0" smtClean="0">
                <a:solidFill>
                  <a:schemeClr val="accent1"/>
                </a:solidFill>
                <a:cs typeface="Arial"/>
              </a:rPr>
              <a:t>object</a:t>
            </a:r>
            <a:r>
              <a:rPr lang="en-US" sz="2400" dirty="0" smtClean="0">
                <a:solidFill>
                  <a:schemeClr val="accent1"/>
                </a:solidFill>
                <a:cs typeface="Arial"/>
              </a:rPr>
              <a:t>, </a:t>
            </a:r>
            <a:r>
              <a:rPr lang="en-US" sz="2400" i="1" dirty="0" smtClean="0">
                <a:solidFill>
                  <a:schemeClr val="accent1"/>
                </a:solidFill>
                <a:cs typeface="Arial"/>
              </a:rPr>
              <a:t>location2</a:t>
            </a:r>
            <a:r>
              <a:rPr lang="en-US" sz="2400" dirty="0" smtClean="0">
                <a:solidFill>
                  <a:schemeClr val="accent1"/>
                </a:solidFill>
                <a:cs typeface="Arial"/>
              </a:rPr>
              <a:t>), </a:t>
            </a:r>
            <a:r>
              <a:rPr lang="en-US" sz="2400" i="1" dirty="0" smtClean="0">
                <a:solidFill>
                  <a:schemeClr val="accent1"/>
                </a:solidFill>
                <a:cs typeface="Arial"/>
              </a:rPr>
              <a:t>time</a:t>
            </a:r>
            <a:r>
              <a:rPr lang="en-US" sz="2400" dirty="0" smtClean="0">
                <a:solidFill>
                  <a:schemeClr val="accent1"/>
                </a:solidFill>
                <a:cs typeface="Arial"/>
              </a:rPr>
              <a:t>) → </a:t>
            </a:r>
          </a:p>
          <a:p>
            <a:pPr marL="109728" indent="0">
              <a:buNone/>
            </a:pPr>
            <a:r>
              <a:rPr lang="en-US" sz="2400" i="1" dirty="0" smtClean="0">
                <a:solidFill>
                  <a:schemeClr val="accent1"/>
                </a:solidFill>
                <a:cs typeface="Arial"/>
              </a:rPr>
              <a:t>	location1</a:t>
            </a:r>
            <a:r>
              <a:rPr lang="en-US" sz="2400" dirty="0" smtClean="0">
                <a:solidFill>
                  <a:schemeClr val="accent1"/>
                </a:solidFill>
                <a:cs typeface="Arial"/>
              </a:rPr>
              <a:t> = </a:t>
            </a:r>
            <a:r>
              <a:rPr lang="en-US" sz="2400" i="1" dirty="0" smtClean="0">
                <a:solidFill>
                  <a:schemeClr val="accent1"/>
                </a:solidFill>
                <a:cs typeface="Arial"/>
              </a:rPr>
              <a:t>location2</a:t>
            </a:r>
          </a:p>
          <a:p>
            <a:pPr marL="109728" indent="0">
              <a:buNone/>
            </a:pPr>
            <a:endParaRPr lang="en-US" sz="2400" i="1" dirty="0">
              <a:cs typeface="Arial"/>
            </a:endParaRPr>
          </a:p>
          <a:p>
            <a:pPr marL="109728" indent="0">
              <a:buNone/>
            </a:pPr>
            <a:r>
              <a:rPr lang="en-US" sz="2400" dirty="0" smtClean="0">
                <a:cs typeface="Arial"/>
              </a:rPr>
              <a:t>	% For an actor to activate a bomb, he must be holding it</a:t>
            </a:r>
          </a:p>
          <a:p>
            <a:pPr marL="109728" indent="0">
              <a:buNone/>
            </a:pPr>
            <a:r>
              <a:rPr lang="en-US" sz="2400" i="1" dirty="0" smtClean="0">
                <a:solidFill>
                  <a:schemeClr val="accent1"/>
                </a:solidFill>
                <a:cs typeface="Arial"/>
              </a:rPr>
              <a:t>	Happens</a:t>
            </a:r>
            <a:r>
              <a:rPr lang="en-US" sz="2400" dirty="0" smtClean="0">
                <a:solidFill>
                  <a:schemeClr val="accent1"/>
                </a:solidFill>
                <a:cs typeface="Arial"/>
              </a:rPr>
              <a:t>(</a:t>
            </a:r>
            <a:r>
              <a:rPr lang="en-US" sz="2400" i="1" dirty="0" err="1" smtClean="0">
                <a:solidFill>
                  <a:schemeClr val="accent1"/>
                </a:solidFill>
                <a:cs typeface="Arial"/>
              </a:rPr>
              <a:t>BombActivate</a:t>
            </a:r>
            <a:r>
              <a:rPr lang="en-US" sz="2400" dirty="0" smtClean="0">
                <a:solidFill>
                  <a:schemeClr val="accent1"/>
                </a:solidFill>
                <a:cs typeface="Arial"/>
              </a:rPr>
              <a:t>(</a:t>
            </a:r>
            <a:r>
              <a:rPr lang="en-US" sz="2400" i="1" dirty="0" smtClean="0">
                <a:solidFill>
                  <a:schemeClr val="accent1"/>
                </a:solidFill>
                <a:cs typeface="Arial"/>
              </a:rPr>
              <a:t>actor</a:t>
            </a:r>
            <a:r>
              <a:rPr lang="en-US" sz="2400" dirty="0" smtClean="0">
                <a:solidFill>
                  <a:schemeClr val="accent1"/>
                </a:solidFill>
                <a:cs typeface="Arial"/>
              </a:rPr>
              <a:t>, </a:t>
            </a:r>
            <a:r>
              <a:rPr lang="en-US" sz="2400" i="1" dirty="0" smtClean="0">
                <a:solidFill>
                  <a:schemeClr val="accent1"/>
                </a:solidFill>
                <a:cs typeface="Arial"/>
              </a:rPr>
              <a:t>bomb</a:t>
            </a:r>
            <a:r>
              <a:rPr lang="en-US" sz="2400" dirty="0" smtClean="0">
                <a:solidFill>
                  <a:schemeClr val="accent1"/>
                </a:solidFill>
                <a:cs typeface="Arial"/>
              </a:rPr>
              <a:t>), </a:t>
            </a:r>
            <a:r>
              <a:rPr lang="en-US" sz="2400" i="1" dirty="0" smtClean="0">
                <a:solidFill>
                  <a:schemeClr val="accent1"/>
                </a:solidFill>
                <a:cs typeface="Arial"/>
              </a:rPr>
              <a:t>time</a:t>
            </a:r>
            <a:r>
              <a:rPr lang="en-US" sz="2400" dirty="0" smtClean="0">
                <a:solidFill>
                  <a:schemeClr val="accent1"/>
                </a:solidFill>
                <a:cs typeface="Arial"/>
              </a:rPr>
              <a:t>) → 	</a:t>
            </a:r>
            <a:r>
              <a:rPr lang="en-US" sz="2400" i="1" dirty="0" err="1" smtClean="0">
                <a:solidFill>
                  <a:schemeClr val="accent1"/>
                </a:solidFill>
                <a:cs typeface="Arial"/>
              </a:rPr>
              <a:t>HoldsAt</a:t>
            </a:r>
            <a:r>
              <a:rPr lang="en-US" sz="2400" dirty="0" smtClean="0">
                <a:solidFill>
                  <a:schemeClr val="accent1"/>
                </a:solidFill>
                <a:cs typeface="Arial"/>
              </a:rPr>
              <a:t>(</a:t>
            </a:r>
            <a:r>
              <a:rPr lang="en-US" sz="2400" i="1" dirty="0" smtClean="0">
                <a:solidFill>
                  <a:schemeClr val="accent1"/>
                </a:solidFill>
                <a:cs typeface="Arial"/>
              </a:rPr>
              <a:t>Holding</a:t>
            </a:r>
            <a:r>
              <a:rPr lang="en-US" sz="2400" dirty="0" smtClean="0">
                <a:solidFill>
                  <a:schemeClr val="accent1"/>
                </a:solidFill>
                <a:cs typeface="Arial"/>
              </a:rPr>
              <a:t>(</a:t>
            </a:r>
            <a:r>
              <a:rPr lang="en-US" sz="2400" i="1" dirty="0" smtClean="0">
                <a:solidFill>
                  <a:schemeClr val="accent1"/>
                </a:solidFill>
                <a:cs typeface="Arial"/>
              </a:rPr>
              <a:t>actor</a:t>
            </a:r>
            <a:r>
              <a:rPr lang="en-US" sz="2400" dirty="0" smtClean="0">
                <a:solidFill>
                  <a:schemeClr val="accent1"/>
                </a:solidFill>
                <a:cs typeface="Arial"/>
              </a:rPr>
              <a:t>, </a:t>
            </a:r>
            <a:r>
              <a:rPr lang="en-US" sz="2400" i="1" dirty="0" smtClean="0">
                <a:solidFill>
                  <a:schemeClr val="accent1"/>
                </a:solidFill>
                <a:cs typeface="Arial"/>
              </a:rPr>
              <a:t>bomb</a:t>
            </a:r>
            <a:r>
              <a:rPr lang="en-US" sz="2400" dirty="0" smtClean="0">
                <a:solidFill>
                  <a:schemeClr val="accent1"/>
                </a:solidFill>
                <a:cs typeface="Arial"/>
              </a:rPr>
              <a:t>), </a:t>
            </a:r>
            <a:r>
              <a:rPr lang="en-US" sz="2400" i="1" dirty="0" smtClean="0">
                <a:solidFill>
                  <a:schemeClr val="accent1"/>
                </a:solidFill>
                <a:cs typeface="Arial"/>
              </a:rPr>
              <a:t>time</a:t>
            </a:r>
            <a:r>
              <a:rPr lang="en-US" sz="2400" dirty="0" smtClean="0">
                <a:solidFill>
                  <a:schemeClr val="accent1"/>
                </a:solidFill>
                <a:cs typeface="Arial"/>
              </a:rPr>
              <a:t>)</a:t>
            </a:r>
            <a:endParaRPr lang="en-US" sz="2400" dirty="0">
              <a:solidFill>
                <a:schemeClr val="accent1"/>
              </a:solidFill>
            </a:endParaRPr>
          </a:p>
        </p:txBody>
      </p:sp>
      <p:sp>
        <p:nvSpPr>
          <p:cNvPr id="5" name="Slide Number Placeholder 4"/>
          <p:cNvSpPr>
            <a:spLocks noGrp="1"/>
          </p:cNvSpPr>
          <p:nvPr>
            <p:ph type="sldNum" sz="quarter" idx="12"/>
          </p:nvPr>
        </p:nvSpPr>
        <p:spPr/>
        <p:txBody>
          <a:bodyPr/>
          <a:lstStyle/>
          <a:p>
            <a:fld id="{BD2D953A-77D8-49DC-A37F-12EBED0C7145}" type="slidenum">
              <a:rPr lang="en-US" smtClean="0"/>
              <a:pPr/>
              <a:t>52</a:t>
            </a:fld>
            <a:endParaRPr lang="en-US"/>
          </a:p>
        </p:txBody>
      </p:sp>
    </p:spTree>
    <p:extLst>
      <p:ext uri="{BB962C8B-B14F-4D97-AF65-F5344CB8AC3E}">
        <p14:creationId xmlns:p14="http://schemas.microsoft.com/office/powerpoint/2010/main" val="25845412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Calculus</a:t>
            </a:r>
            <a:endParaRPr lang="en-US" dirty="0"/>
          </a:p>
        </p:txBody>
      </p:sp>
      <p:sp>
        <p:nvSpPr>
          <p:cNvPr id="3" name="Content Placeholder 2"/>
          <p:cNvSpPr>
            <a:spLocks noGrp="1"/>
          </p:cNvSpPr>
          <p:nvPr>
            <p:ph sz="half" idx="1"/>
          </p:nvPr>
        </p:nvSpPr>
        <p:spPr>
          <a:ln>
            <a:noFill/>
          </a:ln>
        </p:spPr>
        <p:txBody>
          <a:bodyPr>
            <a:normAutofit lnSpcReduction="10000"/>
          </a:bodyPr>
          <a:lstStyle/>
          <a:p>
            <a:pPr marL="118872" indent="0">
              <a:buNone/>
            </a:pPr>
            <a:r>
              <a:rPr lang="en-US" i="1" dirty="0">
                <a:solidFill>
                  <a:schemeClr val="accent1"/>
                </a:solidFill>
              </a:rPr>
              <a:t>Was actor “a” present when event “e” occurred</a:t>
            </a:r>
            <a:r>
              <a:rPr lang="en-US" i="1" dirty="0" smtClean="0">
                <a:solidFill>
                  <a:schemeClr val="accent1"/>
                </a:solidFill>
              </a:rPr>
              <a:t>?</a:t>
            </a:r>
          </a:p>
          <a:p>
            <a:pPr marL="118872" indent="0">
              <a:buNone/>
            </a:pPr>
            <a:endParaRPr lang="en-US" i="1" dirty="0"/>
          </a:p>
          <a:p>
            <a:pPr marL="461772" indent="-342900"/>
            <a:r>
              <a:rPr lang="en-US" dirty="0" smtClean="0"/>
              <a:t>If for every time point </a:t>
            </a:r>
            <a:r>
              <a:rPr lang="en-US" i="1" dirty="0" smtClean="0"/>
              <a:t>t</a:t>
            </a:r>
            <a:r>
              <a:rPr lang="en-US" dirty="0" smtClean="0"/>
              <a:t> at which </a:t>
            </a:r>
            <a:r>
              <a:rPr lang="en-US" i="1" dirty="0" smtClean="0"/>
              <a:t>e </a:t>
            </a:r>
            <a:r>
              <a:rPr lang="en-US" dirty="0" smtClean="0"/>
              <a:t>occurs, the locations of </a:t>
            </a:r>
            <a:r>
              <a:rPr lang="en-US" i="1" dirty="0" smtClean="0"/>
              <a:t>a</a:t>
            </a:r>
            <a:r>
              <a:rPr lang="en-US" dirty="0" smtClean="0"/>
              <a:t> and the actor of </a:t>
            </a:r>
            <a:r>
              <a:rPr lang="en-US" i="1" dirty="0" smtClean="0"/>
              <a:t>e </a:t>
            </a:r>
            <a:r>
              <a:rPr lang="en-US" dirty="0" smtClean="0"/>
              <a:t>are the same, </a:t>
            </a:r>
            <a:r>
              <a:rPr lang="en-US" i="1" dirty="0" smtClean="0">
                <a:solidFill>
                  <a:schemeClr val="accent1"/>
                </a:solidFill>
              </a:rPr>
              <a:t>the answer is “yes”</a:t>
            </a:r>
          </a:p>
          <a:p>
            <a:pPr marL="461772" indent="-342900"/>
            <a:endParaRPr lang="en-US" i="1" dirty="0" smtClean="0">
              <a:solidFill>
                <a:schemeClr val="accent1"/>
              </a:solidFill>
            </a:endParaRPr>
          </a:p>
          <a:p>
            <a:pPr marL="461772" indent="-342900"/>
            <a:r>
              <a:rPr lang="en-US" dirty="0" smtClean="0"/>
              <a:t>If for every time point </a:t>
            </a:r>
            <a:r>
              <a:rPr lang="en-US" i="1" dirty="0" smtClean="0"/>
              <a:t>t</a:t>
            </a:r>
            <a:r>
              <a:rPr lang="en-US" dirty="0" smtClean="0"/>
              <a:t> at which </a:t>
            </a:r>
            <a:r>
              <a:rPr lang="en-US" i="1" dirty="0" smtClean="0"/>
              <a:t>e </a:t>
            </a:r>
            <a:r>
              <a:rPr lang="en-US" dirty="0" smtClean="0"/>
              <a:t>occurs, the two locations are not the same, </a:t>
            </a:r>
            <a:r>
              <a:rPr lang="en-US" i="1" dirty="0" smtClean="0">
                <a:solidFill>
                  <a:schemeClr val="accent1"/>
                </a:solidFill>
              </a:rPr>
              <a:t>the answer is “no”</a:t>
            </a:r>
          </a:p>
          <a:p>
            <a:pPr marL="461772" indent="-342900"/>
            <a:endParaRPr lang="en-US" i="1" dirty="0" smtClean="0">
              <a:solidFill>
                <a:schemeClr val="accent1"/>
              </a:solidFill>
            </a:endParaRPr>
          </a:p>
          <a:p>
            <a:pPr marL="461772" indent="-342900"/>
            <a:r>
              <a:rPr lang="en-US" dirty="0" smtClean="0"/>
              <a:t>Otherwise, the answer is </a:t>
            </a:r>
            <a:r>
              <a:rPr lang="en-US" i="1" dirty="0" smtClean="0">
                <a:solidFill>
                  <a:schemeClr val="accent1"/>
                </a:solidFill>
              </a:rPr>
              <a:t>“some of the times”</a:t>
            </a:r>
            <a:endParaRPr lang="en-US" i="1" dirty="0"/>
          </a:p>
        </p:txBody>
      </p:sp>
      <p:sp>
        <p:nvSpPr>
          <p:cNvPr id="5" name="Text Placeholder 4"/>
          <p:cNvSpPr>
            <a:spLocks noGrp="1"/>
          </p:cNvSpPr>
          <p:nvPr>
            <p:ph sz="half" idx="2"/>
          </p:nvPr>
        </p:nvSpPr>
        <p:spPr>
          <a:ln>
            <a:noFill/>
          </a:ln>
        </p:spPr>
        <p:txBody>
          <a:bodyPr>
            <a:normAutofit lnSpcReduction="10000"/>
          </a:bodyPr>
          <a:lstStyle/>
          <a:p>
            <a:pPr marL="118872" indent="0">
              <a:buNone/>
            </a:pPr>
            <a:r>
              <a:rPr lang="en-US" i="1" dirty="0">
                <a:solidFill>
                  <a:schemeClr val="accent1"/>
                </a:solidFill>
              </a:rPr>
              <a:t>Was fluent f true before event e </a:t>
            </a:r>
            <a:r>
              <a:rPr lang="en-US" i="1" dirty="0" smtClean="0">
                <a:solidFill>
                  <a:schemeClr val="accent1"/>
                </a:solidFill>
              </a:rPr>
              <a:t>occurred</a:t>
            </a:r>
          </a:p>
          <a:p>
            <a:pPr marL="461772" indent="-342900"/>
            <a:endParaRPr lang="en-US" i="1" dirty="0">
              <a:solidFill>
                <a:schemeClr val="accent1"/>
              </a:solidFill>
            </a:endParaRPr>
          </a:p>
          <a:p>
            <a:pPr marL="461772" indent="-342900"/>
            <a:r>
              <a:rPr lang="en-US" dirty="0" smtClean="0"/>
              <a:t>If </a:t>
            </a:r>
            <a:r>
              <a:rPr lang="en-US" i="1" dirty="0" smtClean="0"/>
              <a:t>f</a:t>
            </a:r>
            <a:r>
              <a:rPr lang="en-US" dirty="0" smtClean="0"/>
              <a:t> is true for all time points less than or equal to </a:t>
            </a:r>
            <a:r>
              <a:rPr lang="en-US" i="1" dirty="0" smtClean="0"/>
              <a:t>t</a:t>
            </a:r>
            <a:r>
              <a:rPr lang="en-US" dirty="0" smtClean="0"/>
              <a:t>, </a:t>
            </a:r>
            <a:r>
              <a:rPr lang="en-US" i="1" dirty="0" smtClean="0">
                <a:solidFill>
                  <a:schemeClr val="accent1"/>
                </a:solidFill>
              </a:rPr>
              <a:t>the answer is “yes”</a:t>
            </a:r>
          </a:p>
          <a:p>
            <a:pPr marL="461772" indent="-342900"/>
            <a:endParaRPr lang="en-US" i="1" dirty="0">
              <a:solidFill>
                <a:schemeClr val="accent1"/>
              </a:solidFill>
            </a:endParaRPr>
          </a:p>
          <a:p>
            <a:pPr marL="461772" indent="-342900"/>
            <a:r>
              <a:rPr lang="en-US" dirty="0" smtClean="0"/>
              <a:t>If </a:t>
            </a:r>
            <a:r>
              <a:rPr lang="en-US" i="1" dirty="0" smtClean="0"/>
              <a:t>f</a:t>
            </a:r>
            <a:r>
              <a:rPr lang="en-US" dirty="0" smtClean="0"/>
              <a:t> is false for all time points less than or equal to </a:t>
            </a:r>
            <a:r>
              <a:rPr lang="en-US" i="1" dirty="0" smtClean="0"/>
              <a:t>t</a:t>
            </a:r>
            <a:r>
              <a:rPr lang="en-US" dirty="0" smtClean="0"/>
              <a:t>, </a:t>
            </a:r>
            <a:r>
              <a:rPr lang="en-US" i="1" dirty="0" smtClean="0">
                <a:solidFill>
                  <a:schemeClr val="accent1"/>
                </a:solidFill>
              </a:rPr>
              <a:t>the answer is “no”</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fld id="{BD2D953A-77D8-49DC-A37F-12EBED0C7145}" type="slidenum">
              <a:rPr lang="en-US" smtClean="0"/>
              <a:pPr/>
              <a:t>53</a:t>
            </a:fld>
            <a:endParaRPr lang="en-US"/>
          </a:p>
        </p:txBody>
      </p:sp>
    </p:spTree>
    <p:extLst>
      <p:ext uri="{BB962C8B-B14F-4D97-AF65-F5344CB8AC3E}">
        <p14:creationId xmlns:p14="http://schemas.microsoft.com/office/powerpoint/2010/main" val="3543071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a:bodyPr>
          <a:lstStyle/>
          <a:p>
            <a:r>
              <a:rPr lang="en-US" dirty="0" smtClean="0"/>
              <a:t>To answer natural language questions posed with respect to natural language text, one either needs to develop a reasoning engine directly in natural language or needs a way to translate natural language to a formal language for which reasoning engines are available.</a:t>
            </a:r>
          </a:p>
          <a:p>
            <a:endParaRPr lang="en-US" dirty="0"/>
          </a:p>
        </p:txBody>
      </p:sp>
      <p:sp>
        <p:nvSpPr>
          <p:cNvPr id="4" name="Content Placeholder 3"/>
          <p:cNvSpPr>
            <a:spLocks noGrp="1"/>
          </p:cNvSpPr>
          <p:nvPr>
            <p:ph sz="half" idx="2"/>
          </p:nvPr>
        </p:nvSpPr>
        <p:spPr/>
        <p:txBody>
          <a:bodyPr>
            <a:normAutofit/>
          </a:bodyPr>
          <a:lstStyle/>
          <a:p>
            <a:r>
              <a:rPr lang="en-US" dirty="0" smtClean="0"/>
              <a:t>we discussed two approaches to go from natural language to a formal representation. The first approach converts natural language to particular representations in classical logic.</a:t>
            </a:r>
          </a:p>
          <a:p>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a:bodyPr>
          <a:lstStyle/>
          <a:p>
            <a:r>
              <a:rPr lang="en-US" dirty="0" smtClean="0"/>
              <a:t>We discussed two such attempts: </a:t>
            </a:r>
          </a:p>
          <a:p>
            <a:r>
              <a:rPr lang="en-US" dirty="0" smtClean="0"/>
              <a:t>One does a syntactic parsing of the text, disambiguates the meaning of sentences using </a:t>
            </a:r>
            <a:r>
              <a:rPr lang="en-US" dirty="0" err="1" smtClean="0"/>
              <a:t>WordNet</a:t>
            </a:r>
            <a:r>
              <a:rPr lang="en-US" dirty="0" smtClean="0"/>
              <a:t>, creates a logic form, and uses a specialized reasoning </a:t>
            </a:r>
            <a:r>
              <a:rPr lang="en-US" dirty="0" smtClean="0"/>
              <a:t>engine (</a:t>
            </a:r>
            <a:r>
              <a:rPr lang="en-US" dirty="0" err="1" smtClean="0"/>
              <a:t>COGEX</a:t>
            </a:r>
            <a:r>
              <a:rPr lang="en-US" dirty="0" smtClean="0"/>
              <a:t>)</a:t>
            </a:r>
            <a:endParaRPr lang="en-US" dirty="0"/>
          </a:p>
        </p:txBody>
      </p:sp>
      <p:sp>
        <p:nvSpPr>
          <p:cNvPr id="4" name="Content Placeholder 3"/>
          <p:cNvSpPr>
            <a:spLocks noGrp="1"/>
          </p:cNvSpPr>
          <p:nvPr>
            <p:ph sz="half" idx="2"/>
          </p:nvPr>
        </p:nvSpPr>
        <p:spPr/>
        <p:txBody>
          <a:bodyPr>
            <a:normAutofit/>
          </a:bodyPr>
          <a:lstStyle/>
          <a:p>
            <a:r>
              <a:rPr lang="en-US" dirty="0" smtClean="0"/>
              <a:t>Second uses parsing but does not disambiguate, constructs first-order representations of knowledge and then uses first-order reasoning tools</a:t>
            </a:r>
            <a:r>
              <a:rPr lang="en-US" dirty="0" smtClean="0"/>
              <a:t>. (Nutcracker)</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a:bodyPr>
          <a:lstStyle/>
          <a:p>
            <a:r>
              <a:rPr lang="en-US" dirty="0" smtClean="0"/>
              <a:t>The second approach extracts relevant facts from the natural language. We discussed three such attempts:</a:t>
            </a:r>
          </a:p>
          <a:p>
            <a:endParaRPr lang="en-US" dirty="0" smtClean="0"/>
          </a:p>
          <a:p>
            <a:r>
              <a:rPr lang="en-US" dirty="0" smtClean="0"/>
              <a:t>One that obtains relevant facts from the logic form mentioned </a:t>
            </a:r>
            <a:r>
              <a:rPr lang="en-US" dirty="0" smtClean="0"/>
              <a:t>earlier (DD)</a:t>
            </a:r>
            <a:endParaRPr lang="en-US" dirty="0"/>
          </a:p>
        </p:txBody>
      </p:sp>
      <p:sp>
        <p:nvSpPr>
          <p:cNvPr id="4" name="Content Placeholder 3"/>
          <p:cNvSpPr>
            <a:spLocks noGrp="1"/>
          </p:cNvSpPr>
          <p:nvPr>
            <p:ph sz="half" idx="2"/>
          </p:nvPr>
        </p:nvSpPr>
        <p:spPr/>
        <p:txBody>
          <a:bodyPr>
            <a:normAutofit/>
          </a:bodyPr>
          <a:lstStyle/>
          <a:p>
            <a:r>
              <a:rPr lang="en-US" dirty="0" smtClean="0"/>
              <a:t>Second that uses the semantic parser Link Grammar, the </a:t>
            </a:r>
            <a:r>
              <a:rPr lang="en-US" dirty="0" err="1" smtClean="0"/>
              <a:t>WordNet</a:t>
            </a:r>
            <a:r>
              <a:rPr lang="en-US" dirty="0" smtClean="0"/>
              <a:t> database and background knowledge to obtain relevant facts</a:t>
            </a:r>
            <a:r>
              <a:rPr lang="en-US" dirty="0" smtClean="0"/>
              <a:t>. (ASU)</a:t>
            </a:r>
            <a:endParaRPr lang="en-US" dirty="0" smtClean="0"/>
          </a:p>
          <a:p>
            <a:endParaRPr lang="en-US" dirty="0" smtClean="0"/>
          </a:p>
          <a:p>
            <a:r>
              <a:rPr lang="en-US" dirty="0" smtClean="0"/>
              <a:t>Third that uses an information extraction system to fill slots in </a:t>
            </a:r>
            <a:r>
              <a:rPr lang="en-US" dirty="0" smtClean="0"/>
              <a:t>templates (Muelle</a:t>
            </a:r>
            <a:r>
              <a:rPr lang="en-US" dirty="0" smtClean="0"/>
              <a:t>r)</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What is needed is a community wide effort to build a knowledge repository that is open and to which anyone can contribute.</a:t>
            </a:r>
          </a:p>
          <a:p>
            <a:endParaRPr lang="en-US" dirty="0" smtClean="0"/>
          </a:p>
          <a:p>
            <a:r>
              <a:rPr lang="en-US" dirty="0" smtClean="0"/>
              <a:t>Some of the issues are:</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solidFill>
                  <a:schemeClr val="accent1"/>
                </a:solidFill>
              </a:rPr>
              <a:t>Which formal language(s) should be used by the community.</a:t>
            </a:r>
          </a:p>
          <a:p>
            <a:endParaRPr lang="en-US" dirty="0" smtClean="0">
              <a:solidFill>
                <a:schemeClr val="accent1"/>
              </a:solidFill>
            </a:endParaRPr>
          </a:p>
          <a:p>
            <a:r>
              <a:rPr lang="en-US" dirty="0" smtClean="0">
                <a:solidFill>
                  <a:schemeClr val="accent1"/>
                </a:solidFill>
              </a:rPr>
              <a:t>How do we organize knowledge modules and how do we figure out which modules are needed to answer a particular question with respect to a particular text collection?</a:t>
            </a:r>
          </a:p>
          <a:p>
            <a:endParaRPr lang="en-US" dirty="0" smtClean="0">
              <a:solidFill>
                <a:schemeClr val="accent1"/>
              </a:solidFill>
            </a:endParaRPr>
          </a:p>
          <a:p>
            <a:r>
              <a:rPr lang="en-US" dirty="0" smtClean="0">
                <a:solidFill>
                  <a:schemeClr val="accent1"/>
                </a:solidFill>
              </a:rPr>
              <a:t>If more than one logic needs to be used how do modules in different logics interact seamlessly?</a:t>
            </a:r>
          </a:p>
          <a:p>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BD2D953A-77D8-49DC-A37F-12EBED0C714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066800"/>
          </a:xfrm>
        </p:spPr>
        <p:txBody>
          <a:bodyPr/>
          <a:lstStyle/>
          <a:p>
            <a:pPr algn="ctr"/>
            <a:r>
              <a:rPr lang="en-US" dirty="0" smtClean="0"/>
              <a:t>Thank You</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BD2D953A-77D8-49DC-A37F-12EBED0C7145}" type="slidenum">
              <a:rPr lang="en-US" smtClean="0"/>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Representation in QA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6389905"/>
              </p:ext>
            </p:extLst>
          </p:nvPr>
        </p:nvGraphicFramePr>
        <p:xfrm>
          <a:off x="457200" y="2249488"/>
          <a:ext cx="8229600" cy="1656080"/>
        </p:xfrm>
        <a:graphic>
          <a:graphicData uri="http://schemas.openxmlformats.org/drawingml/2006/table">
            <a:tbl>
              <a:tblPr firstRow="1" bandRow="1">
                <a:tableStyleId>{5C22544A-7EE6-4342-B048-85BDC9FD1C3A}</a:tableStyleId>
              </a:tblPr>
              <a:tblGrid>
                <a:gridCol w="1752600"/>
                <a:gridCol w="6477000"/>
              </a:tblGrid>
              <a:tr h="370840">
                <a:tc>
                  <a:txBody>
                    <a:bodyPr/>
                    <a:lstStyle/>
                    <a:p>
                      <a:r>
                        <a:rPr lang="en-US" dirty="0" smtClean="0"/>
                        <a:t>Text</a:t>
                      </a:r>
                      <a:endParaRPr lang="en-US" dirty="0"/>
                    </a:p>
                  </a:txBody>
                  <a:tcPr/>
                </a:tc>
                <a:tc>
                  <a:txBody>
                    <a:bodyPr/>
                    <a:lstStyle/>
                    <a:p>
                      <a:r>
                        <a:rPr lang="en-US" dirty="0" smtClean="0"/>
                        <a:t>John took the plan from Paris</a:t>
                      </a:r>
                      <a:r>
                        <a:rPr lang="en-US" baseline="0" dirty="0" smtClean="0"/>
                        <a:t> to Baghdad.  He planned to meet his friend Mike, who was waiting for him there.</a:t>
                      </a:r>
                      <a:endParaRPr lang="en-US" dirty="0"/>
                    </a:p>
                  </a:txBody>
                  <a:tcPr/>
                </a:tc>
              </a:tr>
              <a:tr h="370840">
                <a:tc>
                  <a:txBody>
                    <a:bodyPr/>
                    <a:lstStyle/>
                    <a:p>
                      <a:r>
                        <a:rPr lang="en-US" dirty="0" smtClean="0"/>
                        <a:t>Questions</a:t>
                      </a:r>
                      <a:endParaRPr lang="en-US" dirty="0"/>
                    </a:p>
                  </a:txBody>
                  <a:tcPr/>
                </a:tc>
                <a:tc>
                  <a:txBody>
                    <a:bodyPr/>
                    <a:lstStyle/>
                    <a:p>
                      <a:r>
                        <a:rPr lang="en-US" dirty="0" smtClean="0"/>
                        <a:t>Did John meet Mike?</a:t>
                      </a:r>
                      <a:endParaRPr lang="en-US" dirty="0"/>
                    </a:p>
                  </a:txBody>
                  <a:tcPr/>
                </a:tc>
              </a:tr>
              <a:tr h="370840">
                <a:tc>
                  <a:txBody>
                    <a:bodyPr/>
                    <a:lstStyle/>
                    <a:p>
                      <a:r>
                        <a:rPr lang="en-US" dirty="0" smtClean="0"/>
                        <a:t>Analysis</a:t>
                      </a:r>
                      <a:endParaRPr lang="en-US" dirty="0"/>
                    </a:p>
                  </a:txBody>
                  <a:tcPr/>
                </a:tc>
                <a:tc>
                  <a:txBody>
                    <a:bodyPr/>
                    <a:lstStyle/>
                    <a:p>
                      <a:r>
                        <a:rPr lang="en-US" dirty="0" smtClean="0"/>
                        <a:t>Yes</a:t>
                      </a:r>
                    </a:p>
                  </a:txBody>
                  <a:tcPr/>
                </a:tc>
              </a:tr>
            </a:tbl>
          </a:graphicData>
        </a:graphic>
      </p:graphicFrame>
      <p:sp>
        <p:nvSpPr>
          <p:cNvPr id="3" name="Slide Number Placeholder 2"/>
          <p:cNvSpPr>
            <a:spLocks noGrp="1"/>
          </p:cNvSpPr>
          <p:nvPr>
            <p:ph type="sldNum" sz="quarter" idx="12"/>
          </p:nvPr>
        </p:nvSpPr>
        <p:spPr/>
        <p:txBody>
          <a:bodyPr/>
          <a:lstStyle/>
          <a:p>
            <a:fld id="{BD2D953A-77D8-49DC-A37F-12EBED0C7145}" type="slidenum">
              <a:rPr lang="en-US" smtClean="0"/>
              <a:pPr/>
              <a:t>6</a:t>
            </a:fld>
            <a:endParaRPr lang="en-US"/>
          </a:p>
        </p:txBody>
      </p:sp>
    </p:spTree>
    <p:extLst>
      <p:ext uri="{BB962C8B-B14F-4D97-AF65-F5344CB8AC3E}">
        <p14:creationId xmlns:p14="http://schemas.microsoft.com/office/powerpoint/2010/main" val="3777179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Representation in QA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0567024"/>
              </p:ext>
            </p:extLst>
          </p:nvPr>
        </p:nvGraphicFramePr>
        <p:xfrm>
          <a:off x="457200" y="2249488"/>
          <a:ext cx="8229600" cy="1112520"/>
        </p:xfrm>
        <a:graphic>
          <a:graphicData uri="http://schemas.openxmlformats.org/drawingml/2006/table">
            <a:tbl>
              <a:tblPr firstRow="1" bandRow="1">
                <a:tableStyleId>{5C22544A-7EE6-4342-B048-85BDC9FD1C3A}</a:tableStyleId>
              </a:tblPr>
              <a:tblGrid>
                <a:gridCol w="1752600"/>
                <a:gridCol w="6477000"/>
              </a:tblGrid>
              <a:tr h="370840">
                <a:tc>
                  <a:txBody>
                    <a:bodyPr/>
                    <a:lstStyle/>
                    <a:p>
                      <a:r>
                        <a:rPr lang="en-US" dirty="0" smtClean="0"/>
                        <a:t>Text</a:t>
                      </a:r>
                      <a:endParaRPr lang="en-US" dirty="0"/>
                    </a:p>
                  </a:txBody>
                  <a:tcPr/>
                </a:tc>
                <a:tc>
                  <a:txBody>
                    <a:bodyPr/>
                    <a:lstStyle/>
                    <a:p>
                      <a:r>
                        <a:rPr lang="en-US" dirty="0" smtClean="0"/>
                        <a:t>John is in Boston on Dec 1.  He has no passport.</a:t>
                      </a:r>
                      <a:endParaRPr lang="en-US" dirty="0"/>
                    </a:p>
                  </a:txBody>
                  <a:tcPr/>
                </a:tc>
              </a:tr>
              <a:tr h="370840">
                <a:tc>
                  <a:txBody>
                    <a:bodyPr/>
                    <a:lstStyle/>
                    <a:p>
                      <a:r>
                        <a:rPr lang="en-US" dirty="0" smtClean="0"/>
                        <a:t>Questions</a:t>
                      </a:r>
                      <a:endParaRPr lang="en-US" dirty="0"/>
                    </a:p>
                  </a:txBody>
                  <a:tcPr/>
                </a:tc>
                <a:tc>
                  <a:txBody>
                    <a:bodyPr/>
                    <a:lstStyle/>
                    <a:p>
                      <a:r>
                        <a:rPr lang="en-US" dirty="0" smtClean="0"/>
                        <a:t>Can he go to Paris on Dec. 4?</a:t>
                      </a:r>
                      <a:endParaRPr lang="en-US" dirty="0"/>
                    </a:p>
                  </a:txBody>
                  <a:tcPr/>
                </a:tc>
              </a:tr>
              <a:tr h="370840">
                <a:tc>
                  <a:txBody>
                    <a:bodyPr/>
                    <a:lstStyle/>
                    <a:p>
                      <a:r>
                        <a:rPr lang="en-US" dirty="0" smtClean="0"/>
                        <a:t>Analysis</a:t>
                      </a:r>
                      <a:endParaRPr lang="en-US" dirty="0"/>
                    </a:p>
                  </a:txBody>
                  <a:tcPr/>
                </a:tc>
                <a:tc>
                  <a:txBody>
                    <a:bodyPr/>
                    <a:lstStyle/>
                    <a:p>
                      <a:r>
                        <a:rPr lang="en-US" dirty="0" smtClean="0"/>
                        <a:t>No</a:t>
                      </a:r>
                    </a:p>
                  </a:txBody>
                  <a:tcPr/>
                </a:tc>
              </a:tr>
            </a:tbl>
          </a:graphicData>
        </a:graphic>
      </p:graphicFrame>
      <p:sp>
        <p:nvSpPr>
          <p:cNvPr id="3" name="Slide Number Placeholder 2"/>
          <p:cNvSpPr>
            <a:spLocks noGrp="1"/>
          </p:cNvSpPr>
          <p:nvPr>
            <p:ph type="sldNum" sz="quarter" idx="12"/>
          </p:nvPr>
        </p:nvSpPr>
        <p:spPr/>
        <p:txBody>
          <a:bodyPr/>
          <a:lstStyle/>
          <a:p>
            <a:fld id="{BD2D953A-77D8-49DC-A37F-12EBED0C7145}" type="slidenum">
              <a:rPr lang="en-US" smtClean="0"/>
              <a:pPr/>
              <a:t>7</a:t>
            </a:fld>
            <a:endParaRPr lang="en-US"/>
          </a:p>
        </p:txBody>
      </p:sp>
    </p:spTree>
    <p:extLst>
      <p:ext uri="{BB962C8B-B14F-4D97-AF65-F5344CB8AC3E}">
        <p14:creationId xmlns:p14="http://schemas.microsoft.com/office/powerpoint/2010/main" val="119245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Approaches</a:t>
            </a:r>
            <a:endParaRPr lang="en-US" dirty="0"/>
          </a:p>
        </p:txBody>
      </p:sp>
      <p:sp>
        <p:nvSpPr>
          <p:cNvPr id="3" name="Text Placeholder 2"/>
          <p:cNvSpPr>
            <a:spLocks noGrp="1"/>
          </p:cNvSpPr>
          <p:nvPr>
            <p:ph type="body" idx="1"/>
          </p:nvPr>
        </p:nvSpPr>
        <p:spPr/>
        <p:txBody>
          <a:bodyPr/>
          <a:lstStyle/>
          <a:p>
            <a:r>
              <a:rPr lang="en-US" dirty="0" smtClean="0"/>
              <a:t>Logic Form</a:t>
            </a:r>
            <a:endParaRPr lang="en-US" dirty="0"/>
          </a:p>
        </p:txBody>
      </p:sp>
      <p:sp>
        <p:nvSpPr>
          <p:cNvPr id="7" name="Text Placeholder 6"/>
          <p:cNvSpPr>
            <a:spLocks noGrp="1"/>
          </p:cNvSpPr>
          <p:nvPr>
            <p:ph type="body" sz="half" idx="3"/>
          </p:nvPr>
        </p:nvSpPr>
        <p:spPr/>
        <p:txBody>
          <a:bodyPr/>
          <a:lstStyle/>
          <a:p>
            <a:r>
              <a:rPr lang="en-US" dirty="0" smtClean="0"/>
              <a:t>Information Extraction</a:t>
            </a:r>
            <a:endParaRPr lang="en-US" dirty="0"/>
          </a:p>
        </p:txBody>
      </p:sp>
      <p:sp>
        <p:nvSpPr>
          <p:cNvPr id="5" name="Content Placeholder 4"/>
          <p:cNvSpPr>
            <a:spLocks noGrp="1"/>
          </p:cNvSpPr>
          <p:nvPr>
            <p:ph sz="quarter" idx="2"/>
          </p:nvPr>
        </p:nvSpPr>
        <p:spPr/>
        <p:txBody>
          <a:bodyPr/>
          <a:lstStyle/>
          <a:p>
            <a:pPr marL="566928" indent="-457200">
              <a:buFont typeface="+mj-lt"/>
              <a:buAutoNum type="arabicPeriod"/>
            </a:pPr>
            <a:r>
              <a:rPr lang="en-US" dirty="0" smtClean="0"/>
              <a:t>Select relevant text from a selection of relevant documents</a:t>
            </a:r>
          </a:p>
          <a:p>
            <a:pPr marL="566928" indent="-457200">
              <a:buFont typeface="+mj-lt"/>
              <a:buAutoNum type="arabicPeriod"/>
            </a:pPr>
            <a:r>
              <a:rPr lang="en-US" dirty="0" smtClean="0"/>
              <a:t>Convert text to logical theory</a:t>
            </a:r>
          </a:p>
          <a:p>
            <a:pPr marL="566928" indent="-457200">
              <a:buFont typeface="+mj-lt"/>
              <a:buAutoNum type="arabicPeriod"/>
            </a:pPr>
            <a:r>
              <a:rPr lang="en-US" dirty="0" smtClean="0"/>
              <a:t>The logical theory, domain and commonsense knowledge form the Knowledge Base (KB)</a:t>
            </a:r>
          </a:p>
          <a:p>
            <a:pPr marL="566928" indent="-457200">
              <a:buFont typeface="+mj-lt"/>
              <a:buAutoNum type="arabicPeriod"/>
            </a:pPr>
            <a:r>
              <a:rPr lang="en-US" dirty="0" smtClean="0"/>
              <a:t>Convert Question to a logic form, pose it against the KB, and use a theorem </a:t>
            </a:r>
            <a:r>
              <a:rPr lang="en-US" dirty="0" err="1" smtClean="0"/>
              <a:t>prover</a:t>
            </a:r>
            <a:endParaRPr lang="en-US" dirty="0" smtClean="0"/>
          </a:p>
          <a:p>
            <a:pPr marL="109728" indent="0">
              <a:buNone/>
            </a:pPr>
            <a:endParaRPr lang="en-US" dirty="0"/>
          </a:p>
        </p:txBody>
      </p:sp>
      <p:sp>
        <p:nvSpPr>
          <p:cNvPr id="6" name="Content Placeholder 5"/>
          <p:cNvSpPr>
            <a:spLocks noGrp="1"/>
          </p:cNvSpPr>
          <p:nvPr>
            <p:ph sz="quarter" idx="4"/>
          </p:nvPr>
        </p:nvSpPr>
        <p:spPr/>
        <p:txBody>
          <a:bodyPr/>
          <a:lstStyle/>
          <a:p>
            <a:pPr marL="566928" indent="-457200">
              <a:buFont typeface="+mj-lt"/>
              <a:buAutoNum type="arabicPeriod"/>
            </a:pPr>
            <a:r>
              <a:rPr lang="en-US" dirty="0" smtClean="0"/>
              <a:t>Select relevant text from a selection of relevant documents</a:t>
            </a:r>
          </a:p>
          <a:p>
            <a:pPr marL="566928" indent="-457200">
              <a:buFont typeface="+mj-lt"/>
              <a:buAutoNum type="arabicPeriod"/>
            </a:pPr>
            <a:r>
              <a:rPr lang="en-US" dirty="0" smtClean="0"/>
              <a:t>Classifier is used to determine the text to extract</a:t>
            </a:r>
          </a:p>
          <a:p>
            <a:pPr marL="566928" indent="-457200">
              <a:buFont typeface="+mj-lt"/>
              <a:buAutoNum type="arabicPeriod"/>
            </a:pPr>
            <a:r>
              <a:rPr lang="en-US" dirty="0" smtClean="0"/>
              <a:t>Extracted text is added to the domain and commonsense knowledge (KB)</a:t>
            </a:r>
          </a:p>
          <a:p>
            <a:pPr marL="566928" indent="-457200">
              <a:buFont typeface="+mj-lt"/>
              <a:buAutoNum type="arabicPeriod"/>
            </a:pPr>
            <a:r>
              <a:rPr lang="en-US" dirty="0" smtClean="0"/>
              <a:t>Translate question to the logical language of the KB and pose against it</a:t>
            </a:r>
            <a:endParaRPr lang="en-US" dirty="0"/>
          </a:p>
        </p:txBody>
      </p:sp>
      <p:sp>
        <p:nvSpPr>
          <p:cNvPr id="4" name="Slide Number Placeholder 3"/>
          <p:cNvSpPr>
            <a:spLocks noGrp="1"/>
          </p:cNvSpPr>
          <p:nvPr>
            <p:ph type="sldNum" sz="quarter" idx="11"/>
          </p:nvPr>
        </p:nvSpPr>
        <p:spPr/>
        <p:txBody>
          <a:bodyPr/>
          <a:lstStyle/>
          <a:p>
            <a:fld id="{BD2D953A-77D8-49DC-A37F-12EBED0C7145}" type="slidenum">
              <a:rPr lang="en-US" smtClean="0"/>
              <a:pPr/>
              <a:t>8</a:t>
            </a:fld>
            <a:endParaRPr lang="en-US"/>
          </a:p>
        </p:txBody>
      </p:sp>
    </p:spTree>
    <p:extLst>
      <p:ext uri="{BB962C8B-B14F-4D97-AF65-F5344CB8AC3E}">
        <p14:creationId xmlns:p14="http://schemas.microsoft.com/office/powerpoint/2010/main" val="412296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English </a:t>
            </a:r>
            <a:r>
              <a:rPr lang="en-US" dirty="0">
                <a:sym typeface="Wingdings"/>
              </a:rPr>
              <a:t></a:t>
            </a:r>
            <a:r>
              <a:rPr lang="en-US" dirty="0" smtClean="0"/>
              <a:t> Logical Theories</a:t>
            </a:r>
            <a:endParaRPr lang="en-US" dirty="0"/>
          </a:p>
        </p:txBody>
      </p:sp>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454758"/>
            <a:ext cx="4038600" cy="4115421"/>
          </a:xfrm>
        </p:spPr>
      </p:pic>
      <p:sp>
        <p:nvSpPr>
          <p:cNvPr id="9" name="Content Placeholder 8"/>
          <p:cNvSpPr>
            <a:spLocks noGrp="1"/>
          </p:cNvSpPr>
          <p:nvPr>
            <p:ph sz="half" idx="2"/>
          </p:nvPr>
        </p:nvSpPr>
        <p:spPr/>
        <p:txBody>
          <a:bodyPr/>
          <a:lstStyle/>
          <a:p>
            <a:r>
              <a:rPr lang="en-US" dirty="0" smtClean="0"/>
              <a:t>Identify syntactic structure of sentence</a:t>
            </a:r>
          </a:p>
          <a:p>
            <a:pPr lvl="1"/>
            <a:r>
              <a:rPr lang="en-US" dirty="0" smtClean="0"/>
              <a:t>“parse tree”</a:t>
            </a:r>
          </a:p>
          <a:p>
            <a:endParaRPr lang="en-US" dirty="0" smtClean="0"/>
          </a:p>
          <a:p>
            <a:r>
              <a:rPr lang="en-US" dirty="0" smtClean="0"/>
              <a:t>Assign logic encoding to the lexical items </a:t>
            </a:r>
          </a:p>
          <a:p>
            <a:endParaRPr lang="en-US" dirty="0"/>
          </a:p>
          <a:p>
            <a:r>
              <a:rPr lang="en-US" dirty="0" smtClean="0"/>
              <a:t>Describe how logical representations of sub-parts of the discourse are to be combined in the representation of larger parts of it</a:t>
            </a:r>
            <a:endParaRPr lang="en-US" dirty="0"/>
          </a:p>
        </p:txBody>
      </p:sp>
      <p:sp>
        <p:nvSpPr>
          <p:cNvPr id="5" name="Slide Number Placeholder 4"/>
          <p:cNvSpPr>
            <a:spLocks noGrp="1"/>
          </p:cNvSpPr>
          <p:nvPr>
            <p:ph type="sldNum" sz="quarter" idx="12"/>
          </p:nvPr>
        </p:nvSpPr>
        <p:spPr/>
        <p:txBody>
          <a:bodyPr/>
          <a:lstStyle/>
          <a:p>
            <a:fld id="{BD2D953A-77D8-49DC-A37F-12EBED0C7145}" type="slidenum">
              <a:rPr lang="en-US" smtClean="0"/>
              <a:pPr/>
              <a:t>9</a:t>
            </a:fld>
            <a:endParaRPr lang="en-US"/>
          </a:p>
        </p:txBody>
      </p:sp>
    </p:spTree>
    <p:extLst>
      <p:ext uri="{BB962C8B-B14F-4D97-AF65-F5344CB8AC3E}">
        <p14:creationId xmlns:p14="http://schemas.microsoft.com/office/powerpoint/2010/main" val="1254248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1147</TotalTime>
  <Words>3677</Words>
  <Application>Microsoft Office PowerPoint</Application>
  <PresentationFormat>On-screen Show (4:3)</PresentationFormat>
  <Paragraphs>520</Paragraphs>
  <Slides>58</Slides>
  <Notes>11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Urban</vt:lpstr>
      <vt:lpstr>Knowledge Representation and Question Answering Marcello Balduccini, Chitta Baral, Yuliya Lierler</vt:lpstr>
      <vt:lpstr>Outline</vt:lpstr>
      <vt:lpstr>Introduction</vt:lpstr>
      <vt:lpstr>Question Answering System</vt:lpstr>
      <vt:lpstr>Knowledge Representation in QA</vt:lpstr>
      <vt:lpstr>Knowledge Representation in QA</vt:lpstr>
      <vt:lpstr>Knowledge Representation in QA</vt:lpstr>
      <vt:lpstr>Approaches</vt:lpstr>
      <vt:lpstr>English  Logical Theories</vt:lpstr>
      <vt:lpstr>Lambda calculus</vt:lpstr>
      <vt:lpstr>Lambda calculus</vt:lpstr>
      <vt:lpstr>Lambda calculus (place holders)</vt:lpstr>
      <vt:lpstr>COGEX Logic Prover</vt:lpstr>
      <vt:lpstr>COGEX Logic Prover</vt:lpstr>
      <vt:lpstr>WordNet and Glosses</vt:lpstr>
      <vt:lpstr>WordNet and Glosses</vt:lpstr>
      <vt:lpstr>WordNet and Glosses</vt:lpstr>
      <vt:lpstr>Prover Task</vt:lpstr>
      <vt:lpstr>LCC style logic forms (LLF)</vt:lpstr>
      <vt:lpstr>LCC style logic forms (LLF)</vt:lpstr>
      <vt:lpstr>LCC style logic forms (LLF)</vt:lpstr>
      <vt:lpstr>DD Question Answering system</vt:lpstr>
      <vt:lpstr>DD Question Answering system</vt:lpstr>
      <vt:lpstr>Overall Architecture of DD system</vt:lpstr>
      <vt:lpstr>Overall Architecture of DD system</vt:lpstr>
      <vt:lpstr>Overall Architecture of DD system</vt:lpstr>
      <vt:lpstr>An example of the DD system</vt:lpstr>
      <vt:lpstr>An example of the DD system</vt:lpstr>
      <vt:lpstr>An example of the DD system</vt:lpstr>
      <vt:lpstr>An example of the DD system</vt:lpstr>
      <vt:lpstr>An example of the DD system</vt:lpstr>
      <vt:lpstr>An example of the DD system</vt:lpstr>
      <vt:lpstr>An example of the DD system</vt:lpstr>
      <vt:lpstr>An example of the DD system</vt:lpstr>
      <vt:lpstr>An example of the DD system</vt:lpstr>
      <vt:lpstr>ASU QA system:</vt:lpstr>
      <vt:lpstr>ASU QA system algorithm</vt:lpstr>
      <vt:lpstr>ASU QA system example</vt:lpstr>
      <vt:lpstr>ASU QA system example</vt:lpstr>
      <vt:lpstr>ASU QA system example</vt:lpstr>
      <vt:lpstr>ASU QA system example</vt:lpstr>
      <vt:lpstr>Recognizing Textual Entailment (RTE)</vt:lpstr>
      <vt:lpstr>Recognizing Textual Entailment (RTE)</vt:lpstr>
      <vt:lpstr>Nutcracker - Algorithm</vt:lpstr>
      <vt:lpstr>Step 1 of algorithm</vt:lpstr>
      <vt:lpstr>Step 2 of algorithm</vt:lpstr>
      <vt:lpstr>Step 3 of algorithm</vt:lpstr>
      <vt:lpstr>Mueller and Event Calculus</vt:lpstr>
      <vt:lpstr>Example</vt:lpstr>
      <vt:lpstr>Example (Template)</vt:lpstr>
      <vt:lpstr>Example (Script)</vt:lpstr>
      <vt:lpstr>Event Calculus</vt:lpstr>
      <vt:lpstr>Event Calculus</vt:lpstr>
      <vt:lpstr>Conclusion</vt:lpstr>
      <vt:lpstr>Conclusion</vt:lpstr>
      <vt:lpstr>Conclusion</vt:lpstr>
      <vt:lpstr>Conclusion</vt:lpstr>
      <vt:lpstr>Thank You</vt:lpstr>
    </vt:vector>
  </TitlesOfParts>
  <Company>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Representation and Question Answering Chapter 20 in Handbook of Knowledge Representation</dc:title>
  <dc:creator>MCCASLIN, RHEA NICHOLE</dc:creator>
  <cp:lastModifiedBy>Rhea</cp:lastModifiedBy>
  <cp:revision>71</cp:revision>
  <cp:lastPrinted>2013-04-23T11:51:17Z</cp:lastPrinted>
  <dcterms:created xsi:type="dcterms:W3CDTF">2013-04-07T17:55:49Z</dcterms:created>
  <dcterms:modified xsi:type="dcterms:W3CDTF">2013-04-23T12:49:53Z</dcterms:modified>
</cp:coreProperties>
</file>