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1"/>
  </p:notesMasterIdLst>
  <p:sldIdLst>
    <p:sldId id="256" r:id="rId2"/>
    <p:sldId id="257" r:id="rId3"/>
    <p:sldId id="258" r:id="rId4"/>
    <p:sldId id="259" r:id="rId5"/>
    <p:sldId id="308" r:id="rId6"/>
    <p:sldId id="309" r:id="rId7"/>
    <p:sldId id="310" r:id="rId8"/>
    <p:sldId id="260" r:id="rId9"/>
    <p:sldId id="261" r:id="rId10"/>
    <p:sldId id="339" r:id="rId11"/>
    <p:sldId id="304" r:id="rId12"/>
    <p:sldId id="312" r:id="rId13"/>
    <p:sldId id="307" r:id="rId14"/>
    <p:sldId id="313" r:id="rId15"/>
    <p:sldId id="305" r:id="rId16"/>
    <p:sldId id="335" r:id="rId17"/>
    <p:sldId id="266" r:id="rId18"/>
    <p:sldId id="267" r:id="rId19"/>
    <p:sldId id="270" r:id="rId20"/>
    <p:sldId id="311" r:id="rId21"/>
    <p:sldId id="271" r:id="rId22"/>
    <p:sldId id="272" r:id="rId23"/>
    <p:sldId id="273" r:id="rId24"/>
    <p:sldId id="314" r:id="rId25"/>
    <p:sldId id="276" r:id="rId26"/>
    <p:sldId id="315" r:id="rId27"/>
    <p:sldId id="277" r:id="rId28"/>
    <p:sldId id="336" r:id="rId29"/>
    <p:sldId id="337" r:id="rId30"/>
    <p:sldId id="278" r:id="rId31"/>
    <p:sldId id="279" r:id="rId32"/>
    <p:sldId id="281" r:id="rId33"/>
    <p:sldId id="338" r:id="rId34"/>
    <p:sldId id="282" r:id="rId35"/>
    <p:sldId id="290" r:id="rId36"/>
    <p:sldId id="342" r:id="rId37"/>
    <p:sldId id="283" r:id="rId38"/>
    <p:sldId id="292" r:id="rId39"/>
    <p:sldId id="293" r:id="rId40"/>
    <p:sldId id="295" r:id="rId41"/>
    <p:sldId id="296" r:id="rId42"/>
    <p:sldId id="297" r:id="rId43"/>
    <p:sldId id="299" r:id="rId44"/>
    <p:sldId id="302" r:id="rId45"/>
    <p:sldId id="300" r:id="rId46"/>
    <p:sldId id="301" r:id="rId47"/>
    <p:sldId id="303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328" r:id="rId61"/>
    <p:sldId id="329" r:id="rId62"/>
    <p:sldId id="340" r:id="rId63"/>
    <p:sldId id="330" r:id="rId64"/>
    <p:sldId id="331" r:id="rId65"/>
    <p:sldId id="332" r:id="rId66"/>
    <p:sldId id="341" r:id="rId67"/>
    <p:sldId id="343" r:id="rId68"/>
    <p:sldId id="344" r:id="rId69"/>
    <p:sldId id="334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36CF0-1A39-4D74-AFFA-8BA074F67B6F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CECA3-CFA9-4AC5-B1E0-5EDE8E7B2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word </a:t>
            </a:r>
            <a:r>
              <a:rPr lang="en-US" dirty="0" smtClean="0"/>
              <a:t>Description comes from the concept description which</a:t>
            </a:r>
            <a:r>
              <a:rPr lang="en-US" baseline="0" dirty="0" smtClean="0"/>
              <a:t> is the main</a:t>
            </a:r>
            <a:r>
              <a:rPr lang="en-US" dirty="0" smtClean="0"/>
              <a:t> part of this</a:t>
            </a:r>
            <a:r>
              <a:rPr lang="en-US" baseline="0" dirty="0" smtClean="0"/>
              <a:t> system</a:t>
            </a:r>
            <a:r>
              <a:rPr lang="en-US" dirty="0" smtClean="0"/>
              <a:t> to represent</a:t>
            </a:r>
            <a:r>
              <a:rPr lang="en-US" baseline="0" dirty="0" smtClean="0"/>
              <a:t> the application domain or our world.</a:t>
            </a:r>
          </a:p>
          <a:p>
            <a:r>
              <a:rPr lang="en-US" baseline="0" dirty="0" smtClean="0"/>
              <a:t>And the word logic obviously tells that it is equipped with formal logic based </a:t>
            </a:r>
            <a:r>
              <a:rPr lang="en-US" baseline="0" dirty="0" err="1" smtClean="0"/>
              <a:t>sementics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dirty="0" smtClean="0"/>
              <a:t>C </a:t>
            </a:r>
            <a:r>
              <a:rPr lang="en-US" sz="1200" b="1" baseline="30000" dirty="0" smtClean="0"/>
              <a:t>I   </a:t>
            </a:r>
            <a:r>
              <a:rPr lang="en-US" sz="1200" b="0" i="0" baseline="0" dirty="0" smtClean="0"/>
              <a:t>e</a:t>
            </a:r>
            <a:r>
              <a:rPr lang="en-US" b="0" i="0" dirty="0" smtClean="0"/>
              <a:t>xtension of C in  I</a:t>
            </a:r>
          </a:p>
          <a:p>
            <a:r>
              <a:rPr lang="en-US" sz="1200" b="1" dirty="0" smtClean="0"/>
              <a:t>a </a:t>
            </a:r>
            <a:r>
              <a:rPr lang="az-Cyrl-AZ" sz="1200" b="1" dirty="0" smtClean="0"/>
              <a:t>є</a:t>
            </a:r>
            <a:r>
              <a:rPr lang="en-US" sz="1200" b="1" dirty="0" smtClean="0"/>
              <a:t> ∆ </a:t>
            </a:r>
            <a:r>
              <a:rPr lang="en-US" sz="1200" b="1" baseline="30000" dirty="0" smtClean="0"/>
              <a:t>I</a:t>
            </a:r>
            <a:r>
              <a:rPr lang="en-US" b="0" i="0" dirty="0" smtClean="0"/>
              <a:t> an</a:t>
            </a:r>
            <a:r>
              <a:rPr lang="en-US" b="0" i="0" baseline="0" dirty="0" smtClean="0"/>
              <a:t> instance of C in I if </a:t>
            </a:r>
            <a:r>
              <a:rPr lang="en-US" sz="1200" b="1" dirty="0" smtClean="0"/>
              <a:t>a</a:t>
            </a:r>
            <a:r>
              <a:rPr lang="en-US" sz="1200" b="1" baseline="30000" dirty="0" smtClean="0"/>
              <a:t> </a:t>
            </a:r>
            <a:r>
              <a:rPr lang="az-Cyrl-AZ" sz="1200" b="1" dirty="0" smtClean="0"/>
              <a:t>є</a:t>
            </a:r>
            <a:r>
              <a:rPr lang="en-US" sz="1200" b="1" dirty="0" smtClean="0"/>
              <a:t> ∆ </a:t>
            </a:r>
            <a:r>
              <a:rPr lang="en-US" sz="1200" b="1" baseline="30000" dirty="0" smtClean="0"/>
              <a:t>I</a:t>
            </a:r>
            <a:endParaRPr lang="en-US" b="0" i="0" baseline="0" dirty="0" smtClean="0"/>
          </a:p>
          <a:p>
            <a:r>
              <a:rPr lang="en-US" sz="1200" b="1" dirty="0" smtClean="0"/>
              <a:t> b</a:t>
            </a:r>
            <a:r>
              <a:rPr lang="en-US" sz="1200" b="1" baseline="30000" dirty="0" smtClean="0"/>
              <a:t> </a:t>
            </a:r>
            <a:r>
              <a:rPr lang="az-Cyrl-AZ" sz="1200" b="1" dirty="0" smtClean="0"/>
              <a:t>є</a:t>
            </a:r>
            <a:r>
              <a:rPr lang="en-US" sz="1200" b="1" dirty="0" smtClean="0"/>
              <a:t> ∆ </a:t>
            </a:r>
            <a:r>
              <a:rPr lang="en-US" sz="1200" b="1" baseline="30000" dirty="0" smtClean="0"/>
              <a:t>I</a:t>
            </a:r>
            <a:r>
              <a:rPr lang="en-US" b="0" i="0" baseline="0" dirty="0" smtClean="0"/>
              <a:t>  an r-filler of a in I if &lt;</a:t>
            </a:r>
            <a:r>
              <a:rPr lang="en-US" b="0" i="0" baseline="0" dirty="0" err="1" smtClean="0"/>
              <a:t>a,b</a:t>
            </a:r>
            <a:r>
              <a:rPr lang="en-US" b="0" i="0" baseline="0" dirty="0" smtClean="0"/>
              <a:t>&gt;</a:t>
            </a:r>
            <a:r>
              <a:rPr lang="en-US" sz="1200" b="1" baseline="30000" dirty="0" smtClean="0"/>
              <a:t> </a:t>
            </a:r>
            <a:r>
              <a:rPr lang="az-Cyrl-AZ" sz="1200" b="1" dirty="0" smtClean="0"/>
              <a:t>є</a:t>
            </a:r>
            <a:r>
              <a:rPr lang="en-US" sz="1200" b="1" dirty="0" smtClean="0"/>
              <a:t> R</a:t>
            </a:r>
            <a:r>
              <a:rPr lang="en-US" sz="1200" b="1" baseline="30000" dirty="0" smtClean="0"/>
              <a:t>I</a:t>
            </a:r>
            <a:endParaRPr lang="en-US" b="0" i="0" dirty="0" smtClean="0"/>
          </a:p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comes DL KB semantics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satisfies because et works for some company but not a employee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this kind of restriction one can additionally describe the type of individuals that are counted by a given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individual name Turing we can describe all the computer scientists who  have met Turing</a:t>
            </a:r>
          </a:p>
          <a:p>
            <a:r>
              <a:rPr lang="en-US" dirty="0" smtClean="0"/>
              <a:t>\\\\\\\\\\\\\\\\\\\\\\\\\\\\\\\\\\\\\\\\\\\\\\\\\\\\\\\\\\\\\\\\\\\\\\\\\\\\\\\\\\\\\\\\\\\\\\\\\\\\\\\\\\\\\\\\</a:t>
            </a:r>
          </a:p>
          <a:p>
            <a:r>
              <a:rPr lang="en-US" smtClean="0"/>
              <a:t>GIVE UP</a:t>
            </a:r>
            <a:r>
              <a:rPr lang="en-US" baseline="0" smtClean="0"/>
              <a:t>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Industrial strength DL</a:t>
            </a:r>
            <a:r>
              <a:rPr lang="en-US" baseline="0" dirty="0" smtClean="0"/>
              <a:t> are being </a:t>
            </a:r>
            <a:r>
              <a:rPr lang="en-US" baseline="0" dirty="0" err="1" smtClean="0"/>
              <a:t>develed</a:t>
            </a:r>
            <a:r>
              <a:rPr lang="en-US" baseline="0" dirty="0" smtClean="0"/>
              <a:t> using the result of previous phase which are employing very expressive DL.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………………………………..For</a:t>
            </a:r>
            <a:r>
              <a:rPr lang="en-US" baseline="0" dirty="0" smtClean="0"/>
              <a:t> the next slide </a:t>
            </a:r>
            <a:r>
              <a:rPr lang="en-US" dirty="0" smtClean="0"/>
              <a:t>Obviously our example can easily be represented</a:t>
            </a:r>
            <a:r>
              <a:rPr lang="en-US" baseline="0" dirty="0" smtClean="0"/>
              <a:t> by the formulae of FOL.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Obviously our example can easily be represented</a:t>
            </a:r>
            <a:r>
              <a:rPr lang="en-US" baseline="0" dirty="0" smtClean="0"/>
              <a:t> by the formulae of FOL.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Sets</a:t>
            </a:r>
            <a:r>
              <a:rPr lang="en-US" baseline="0" dirty="0" smtClean="0"/>
              <a:t> of definition forms a terminology </a:t>
            </a:r>
            <a:r>
              <a:rPr lang="en-US" baseline="0" dirty="0" err="1" smtClean="0"/>
              <a:t>TBox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Express ground facts (</a:t>
            </a:r>
            <a:r>
              <a:rPr lang="en-US" baseline="0" dirty="0" err="1" smtClean="0"/>
              <a:t>wht</a:t>
            </a:r>
            <a:r>
              <a:rPr lang="en-US" baseline="0" dirty="0" smtClean="0"/>
              <a:t> is really going on) with assertions </a:t>
            </a:r>
            <a:r>
              <a:rPr lang="en-US" baseline="0" dirty="0" err="1" smtClean="0"/>
              <a:t>ABox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</a:t>
            </a:r>
            <a:r>
              <a:rPr lang="en-US" baseline="0" dirty="0" smtClean="0"/>
              <a:t> in summary of the dl kb we can say that it</a:t>
            </a:r>
            <a:r>
              <a:rPr lang="en-US" dirty="0" smtClean="0"/>
              <a:t> first define the</a:t>
            </a:r>
            <a:r>
              <a:rPr lang="en-US" baseline="0" dirty="0" smtClean="0"/>
              <a:t> </a:t>
            </a:r>
            <a:r>
              <a:rPr lang="en-US" dirty="0" smtClean="0"/>
              <a:t>relevant </a:t>
            </a:r>
            <a:r>
              <a:rPr lang="en-US" i="0" u="none" dirty="0" smtClean="0"/>
              <a:t>concepts</a:t>
            </a:r>
            <a:r>
              <a:rPr lang="en-US" i="0" u="none" baseline="0" dirty="0" smtClean="0"/>
              <a:t> </a:t>
            </a:r>
            <a:r>
              <a:rPr lang="en-US" i="0" u="none" dirty="0" smtClean="0"/>
              <a:t>of</a:t>
            </a:r>
            <a:r>
              <a:rPr lang="en-US" dirty="0" smtClean="0"/>
              <a:t> the domain (its terminology) and then use those concepts to specify the properties of objects and individuals occurring in the domain(the world description)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many </a:t>
            </a:r>
            <a:r>
              <a:rPr lang="en-US" baseline="0" dirty="0" err="1" smtClean="0"/>
              <a:t>varities</a:t>
            </a:r>
            <a:r>
              <a:rPr lang="en-US" baseline="0" dirty="0" smtClean="0"/>
              <a:t> of </a:t>
            </a:r>
            <a:r>
              <a:rPr lang="en-US" dirty="0" smtClean="0"/>
              <a:t>DL. But we</a:t>
            </a:r>
            <a:r>
              <a:rPr lang="en-US" baseline="0" dirty="0" smtClean="0"/>
              <a:t> will talk about DL ALC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CECA3-CFA9-4AC5-B1E0-5EDE8E7B25A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3C5D-C53D-496D-A909-1F4392695C44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D65D-2EA8-4CDB-A51B-600C9783746E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A5D-E333-486A-9302-E2BA8DAC307C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08D9-DA2E-46E0-866C-C79425AA41DC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D7B1-6E42-4485-A70C-2F9B0F41B2F3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25B72-C4AF-4EB6-9117-90A1726E414D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BC6B-C317-46F9-B2A7-243A55CA1B7B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949F-9734-4140-9622-4FC8785B0713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2C22A-CEAE-4CAB-9B0D-CB9214CB0F2F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FB12-48DD-458C-AACA-FDD3A2D4347F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77E2-136D-4E91-A935-C7D3B28F5789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961D43-626A-48D8-BC01-8F0299C9467D}" type="datetime1">
              <a:rPr lang="en-US" smtClean="0"/>
              <a:pPr/>
              <a:t>4/25/2013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E7EB87-FB04-440F-A348-F16A77F3254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629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dobe Garamond Pro Bold" pitchFamily="18" charset="0"/>
              </a:rPr>
              <a:t/>
            </a:r>
            <a:br>
              <a:rPr lang="en-US" dirty="0" smtClean="0">
                <a:latin typeface="Adobe Garamond Pro Bold" pitchFamily="18" charset="0"/>
              </a:rPr>
            </a:br>
            <a:r>
              <a:rPr lang="en-US" dirty="0" smtClean="0">
                <a:latin typeface="Adobe Garamond Pro Bold" pitchFamily="18" charset="0"/>
              </a:rPr>
              <a:t/>
            </a:r>
            <a:br>
              <a:rPr lang="en-US" dirty="0" smtClean="0">
                <a:latin typeface="Adobe Garamond Pro Bold" pitchFamily="18" charset="0"/>
              </a:rPr>
            </a:br>
            <a:r>
              <a:rPr lang="en-US" dirty="0" smtClean="0">
                <a:latin typeface="Adobe Garamond Pro Bold" pitchFamily="18" charset="0"/>
              </a:rPr>
              <a:t/>
            </a:r>
            <a:br>
              <a:rPr lang="en-US" dirty="0" smtClean="0">
                <a:latin typeface="Adobe Garamond Pro Bold" pitchFamily="18" charset="0"/>
              </a:rPr>
            </a:br>
            <a:r>
              <a:rPr lang="en-US" dirty="0" smtClean="0">
                <a:latin typeface="Adobe Garamond Pro Bold" pitchFamily="18" charset="0"/>
              </a:rPr>
              <a:t>Description Logics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3124200"/>
            <a:ext cx="8382000" cy="9144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Franz </a:t>
            </a:r>
            <a:r>
              <a:rPr lang="en-US" b="1" dirty="0" err="1" smtClean="0">
                <a:solidFill>
                  <a:schemeClr val="tx2"/>
                </a:solidFill>
              </a:rPr>
              <a:t>Baader</a:t>
            </a:r>
            <a:r>
              <a:rPr lang="en-US" b="1" dirty="0" smtClean="0">
                <a:solidFill>
                  <a:schemeClr val="tx2"/>
                </a:solidFill>
              </a:rPr>
              <a:t>, Ian </a:t>
            </a:r>
            <a:r>
              <a:rPr lang="en-US" b="1" dirty="0" err="1" smtClean="0">
                <a:solidFill>
                  <a:schemeClr val="tx2"/>
                </a:solidFill>
              </a:rPr>
              <a:t>Horrocks</a:t>
            </a:r>
            <a:r>
              <a:rPr lang="en-US" b="1" dirty="0" smtClean="0">
                <a:solidFill>
                  <a:schemeClr val="tx2"/>
                </a:solidFill>
              </a:rPr>
              <a:t>, Ulrike  Sattler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" y="4038600"/>
            <a:ext cx="8153400" cy="231632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dirty="0" smtClean="0">
              <a:solidFill>
                <a:srgbClr val="C00000"/>
              </a:solidFill>
              <a:latin typeface="Lucida Handwriting" pitchFamily="66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  <a:latin typeface="Lucida Handwriting" pitchFamily="66" charset="0"/>
              </a:rPr>
              <a:t>Presented By</a:t>
            </a:r>
          </a:p>
          <a:p>
            <a:pPr algn="ctr"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Adobe Garamond Pro Bold" pitchFamily="18" charset="0"/>
              </a:rPr>
              <a:t>Jahan</a:t>
            </a:r>
            <a:r>
              <a:rPr lang="en-US" sz="3200" dirty="0" smtClean="0">
                <a:solidFill>
                  <a:schemeClr val="tx2"/>
                </a:solidFill>
                <a:latin typeface="Adobe Garamond Pro Bol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dobe Garamond Pro Bold" pitchFamily="18" charset="0"/>
              </a:rPr>
              <a:t>Ara</a:t>
            </a:r>
            <a:r>
              <a:rPr lang="en-US" sz="3200" dirty="0" smtClean="0">
                <a:solidFill>
                  <a:schemeClr val="tx2"/>
                </a:solidFill>
                <a:latin typeface="Adobe Garamond Pro Bol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dobe Garamond Pro Bold" pitchFamily="18" charset="0"/>
              </a:rPr>
              <a:t>Arju</a:t>
            </a:r>
            <a:r>
              <a:rPr lang="en-US" sz="3200" dirty="0" smtClean="0">
                <a:solidFill>
                  <a:schemeClr val="tx2"/>
                </a:solidFill>
                <a:latin typeface="Adobe Garamond Pro Bold" pitchFamily="18" charset="0"/>
              </a:rPr>
              <a:t> </a:t>
            </a:r>
          </a:p>
          <a:p>
            <a:pPr algn="ctr">
              <a:buNone/>
            </a:pPr>
            <a:r>
              <a:rPr lang="en-US" sz="3200" dirty="0" smtClean="0">
                <a:solidFill>
                  <a:schemeClr val="tx2"/>
                </a:solidFill>
                <a:latin typeface="Adobe Garamond Pro Bold" pitchFamily="18" charset="0"/>
              </a:rPr>
              <a:t>Muhammad </a:t>
            </a:r>
            <a:r>
              <a:rPr lang="en-US" sz="3200" dirty="0" err="1" smtClean="0">
                <a:solidFill>
                  <a:schemeClr val="tx2"/>
                </a:solidFill>
                <a:latin typeface="Adobe Garamond Pro Bold" pitchFamily="18" charset="0"/>
              </a:rPr>
              <a:t>Nazmus</a:t>
            </a:r>
            <a:r>
              <a:rPr lang="en-US" sz="3200" dirty="0" smtClean="0">
                <a:solidFill>
                  <a:schemeClr val="tx2"/>
                </a:solidFill>
                <a:latin typeface="Adobe Garamond Pro Bol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dobe Garamond Pro Bold" pitchFamily="18" charset="0"/>
              </a:rPr>
              <a:t>Sakib</a:t>
            </a:r>
            <a:endParaRPr lang="en-US" sz="3200" dirty="0" smtClean="0">
              <a:solidFill>
                <a:schemeClr val="tx2"/>
              </a:solidFill>
              <a:latin typeface="Adobe Garamond Pro Bold" pitchFamily="18" charset="0"/>
            </a:endParaRPr>
          </a:p>
          <a:p>
            <a:pPr algn="ctr">
              <a:buNone/>
            </a:pPr>
            <a:r>
              <a:rPr lang="en-US" sz="3200" dirty="0" smtClean="0">
                <a:solidFill>
                  <a:schemeClr val="tx2"/>
                </a:solidFill>
                <a:latin typeface="Adobe Garamond Pro Bold" pitchFamily="18" charset="0"/>
              </a:rPr>
              <a:t>CSCE 781</a:t>
            </a:r>
            <a:endParaRPr lang="en-US" sz="3200" dirty="0">
              <a:solidFill>
                <a:schemeClr val="tx2"/>
              </a:solidFill>
              <a:latin typeface="Adobe Garamond Pro Bold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Comic Sans MS" pitchFamily="66" charset="0"/>
              </a:rPr>
              <a:t>Why DL rather than Predicate Logic?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DL has variable-free syntax.</a:t>
            </a:r>
          </a:p>
          <a:p>
            <a:r>
              <a:rPr lang="en-US" dirty="0" smtClean="0"/>
              <a:t>Easier to read than corresponding Predicate logic formulae.</a:t>
            </a:r>
          </a:p>
          <a:p>
            <a:r>
              <a:rPr lang="en-US" dirty="0" smtClean="0"/>
              <a:t>Combine means of </a:t>
            </a:r>
            <a:r>
              <a:rPr lang="en-US" b="1" dirty="0" smtClean="0"/>
              <a:t>expressiveness</a:t>
            </a:r>
            <a:r>
              <a:rPr lang="en-US" dirty="0" smtClean="0"/>
              <a:t> with </a:t>
            </a:r>
            <a:r>
              <a:rPr lang="en-US" b="1" dirty="0" smtClean="0"/>
              <a:t>decidability</a:t>
            </a:r>
            <a:r>
              <a:rPr lang="en-US" dirty="0" smtClean="0"/>
              <a:t> of the important reasoning problems.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Most DL are decidable fragments of FOL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DL Architecture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DL Knowledge base (KB) statement is build with Concept Description which has two parts: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2200" dirty="0" smtClean="0"/>
              <a:t>Terminological part (</a:t>
            </a:r>
            <a:r>
              <a:rPr lang="en-US" sz="2200" dirty="0" err="1" smtClean="0"/>
              <a:t>TBox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err="1" smtClean="0"/>
              <a:t>Assertional</a:t>
            </a:r>
            <a:r>
              <a:rPr lang="en-US" sz="2200" dirty="0" smtClean="0"/>
              <a:t> part (</a:t>
            </a:r>
            <a:r>
              <a:rPr lang="en-US" sz="2200" dirty="0" err="1" smtClean="0"/>
              <a:t>Abox</a:t>
            </a:r>
            <a:r>
              <a:rPr lang="en-US" sz="2200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i="1" u="sng" dirty="0" smtClean="0">
                <a:solidFill>
                  <a:srgbClr val="C00000"/>
                </a:solidFill>
              </a:rPr>
              <a:t>Terminological part (</a:t>
            </a:r>
            <a:r>
              <a:rPr lang="en-US" b="1" i="1" u="sng" dirty="0" err="1" smtClean="0">
                <a:solidFill>
                  <a:srgbClr val="C00000"/>
                </a:solidFill>
              </a:rPr>
              <a:t>TBox</a:t>
            </a:r>
            <a:r>
              <a:rPr lang="en-US" b="1" i="1" u="sng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sz="2400" dirty="0" smtClean="0"/>
              <a:t>Introduce  a name(abbreviation) for  a complex description.</a:t>
            </a:r>
          </a:p>
          <a:p>
            <a:r>
              <a:rPr lang="en-US" sz="2400" dirty="0" smtClean="0"/>
              <a:t>Corresponds to </a:t>
            </a:r>
            <a:r>
              <a:rPr lang="en-US" sz="2400" b="1" i="1" u="sng" dirty="0" smtClean="0"/>
              <a:t>Schema</a:t>
            </a:r>
            <a:r>
              <a:rPr lang="en-US" sz="2400" dirty="0" smtClean="0"/>
              <a:t> (sentence) in database settings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	{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HappyMan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≡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Human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⊓⌝ Female ⊓ (∃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married.Doctor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) ⊓ 				(∀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hasChild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.(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Doctor⊔Porfessor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)</a:t>
            </a:r>
            <a:endParaRPr lang="en-US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2200" dirty="0" smtClean="0"/>
              <a:t>	</a:t>
            </a: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</a:rPr>
              <a:t>Doctor </a:t>
            </a: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  <a:ea typeface="Cambria Math"/>
              </a:rPr>
              <a:t>⊑</a:t>
            </a: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</a:rPr>
              <a:t> Person</a:t>
            </a:r>
          </a:p>
          <a:p>
            <a:pPr lvl="1">
              <a:lnSpc>
                <a:spcPct val="80000"/>
              </a:lnSpc>
              <a:buNone/>
            </a:pP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  <a:ea typeface="Cambria Math"/>
              </a:rPr>
              <a:t>	∃</a:t>
            </a:r>
            <a:r>
              <a:rPr lang="en-GB" sz="2200" b="1" dirty="0" err="1" smtClean="0">
                <a:solidFill>
                  <a:schemeClr val="accent1">
                    <a:lumMod val="75000"/>
                  </a:schemeClr>
                </a:solidFill>
                <a:ea typeface="Cambria Math"/>
              </a:rPr>
              <a:t>has.Child.Human</a:t>
            </a: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  <a:ea typeface="Cambria Math"/>
              </a:rPr>
              <a:t>⊑</a:t>
            </a: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</a:rPr>
              <a:t>  Human }</a:t>
            </a:r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solidFill>
                  <a:srgbClr val="C00000"/>
                </a:solidFill>
              </a:rPr>
              <a:t>Summary of 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Trminological</a:t>
            </a:r>
            <a:r>
              <a:rPr lang="en-US" sz="2800" b="1" u="sng" dirty="0" smtClean="0">
                <a:solidFill>
                  <a:srgbClr val="C00000"/>
                </a:solidFill>
              </a:rPr>
              <a:t> knowledge: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br>
              <a:rPr lang="en-US" sz="2800" dirty="0" smtClean="0">
                <a:solidFill>
                  <a:srgbClr val="C00000"/>
                </a:solidFill>
              </a:rPr>
            </a:b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 smtClean="0"/>
              <a:t>TBox</a:t>
            </a:r>
            <a:r>
              <a:rPr lang="en-US" sz="2400" dirty="0" smtClean="0"/>
              <a:t> (</a:t>
            </a:r>
            <a:r>
              <a:rPr lang="en-US" sz="2400" i="1" dirty="0" smtClean="0"/>
              <a:t>T</a:t>
            </a:r>
            <a:r>
              <a:rPr lang="en-US" sz="2400" dirty="0" smtClean="0"/>
              <a:t>)contains</a:t>
            </a:r>
          </a:p>
          <a:p>
            <a:pPr>
              <a:buNone/>
            </a:pPr>
            <a:r>
              <a:rPr lang="en-US" sz="2400" b="1" dirty="0" smtClean="0"/>
              <a:t>Concept definitions : </a:t>
            </a:r>
            <a:r>
              <a:rPr lang="en-US" sz="2400" dirty="0" smtClean="0"/>
              <a:t>	A </a:t>
            </a:r>
            <a:r>
              <a:rPr lang="en-US" sz="2400" dirty="0" smtClean="0">
                <a:latin typeface="Calibri"/>
              </a:rPr>
              <a:t>≡</a:t>
            </a:r>
            <a:r>
              <a:rPr lang="en-US" sz="2400" dirty="0" smtClean="0"/>
              <a:t> C ( A  concept name, C complex concept)</a:t>
            </a:r>
          </a:p>
          <a:p>
            <a:pPr>
              <a:buNone/>
            </a:pPr>
            <a:r>
              <a:rPr lang="en-US" sz="2400" dirty="0" smtClean="0"/>
              <a:t>				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Father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≡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Man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</a:rPr>
              <a:t>⊓∃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has-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child.Human</a:t>
            </a:r>
            <a:endParaRPr lang="en-US" sz="2400" dirty="0" smtClean="0"/>
          </a:p>
          <a:p>
            <a:pPr lvl="1"/>
            <a:r>
              <a:rPr lang="en-US" dirty="0" smtClean="0"/>
              <a:t> can be (a)cyclic (</a:t>
            </a:r>
            <a:r>
              <a:rPr lang="en-US" dirty="0" err="1" smtClean="0"/>
              <a:t>fixpoint</a:t>
            </a:r>
            <a:r>
              <a:rPr lang="en-US" dirty="0" smtClean="0"/>
              <a:t> semantics)</a:t>
            </a:r>
          </a:p>
          <a:p>
            <a:pPr>
              <a:buNone/>
            </a:pPr>
            <a:r>
              <a:rPr lang="fr-FR" sz="2400" b="1" dirty="0" err="1" smtClean="0"/>
              <a:t>Axioms</a:t>
            </a:r>
            <a:r>
              <a:rPr lang="fr-FR" sz="2400" b="1" dirty="0" smtClean="0"/>
              <a:t>:	</a:t>
            </a:r>
            <a:r>
              <a:rPr lang="fr-FR" sz="2400" dirty="0" smtClean="0"/>
              <a:t>	 C1 </a:t>
            </a:r>
            <a:r>
              <a:rPr lang="fr-FR" sz="2400" dirty="0" smtClean="0">
                <a:latin typeface="Cambria Math"/>
                <a:ea typeface="Cambria Math"/>
              </a:rPr>
              <a:t>⊑</a:t>
            </a:r>
            <a:r>
              <a:rPr lang="fr-FR" sz="2400" dirty="0" smtClean="0"/>
              <a:t> C2 (C</a:t>
            </a:r>
            <a:r>
              <a:rPr lang="fr-FR" sz="2400" baseline="-25000" dirty="0" smtClean="0"/>
              <a:t>i</a:t>
            </a:r>
            <a:r>
              <a:rPr lang="fr-FR" sz="2400" dirty="0" smtClean="0"/>
              <a:t> </a:t>
            </a:r>
            <a:r>
              <a:rPr lang="fr-FR" sz="2400" dirty="0" err="1" smtClean="0"/>
              <a:t>complex</a:t>
            </a:r>
            <a:r>
              <a:rPr lang="fr-FR" sz="2400" dirty="0" smtClean="0"/>
              <a:t> concepts)</a:t>
            </a:r>
          </a:p>
          <a:p>
            <a:pPr>
              <a:buNone/>
            </a:pPr>
            <a:r>
              <a:rPr lang="fr-FR" sz="2400" dirty="0" smtClean="0"/>
              <a:t>			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</a:rPr>
              <a:t>∃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works_for.Company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</a:rPr>
              <a:t>⊑ person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restrict the models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DL Architecture cont..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b="1" i="1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i="1" u="sng" dirty="0" err="1" smtClean="0">
                <a:solidFill>
                  <a:srgbClr val="C00000"/>
                </a:solidFill>
              </a:rPr>
              <a:t>Assertional</a:t>
            </a:r>
            <a:r>
              <a:rPr lang="en-US" b="1" i="1" u="sng" dirty="0" smtClean="0">
                <a:solidFill>
                  <a:srgbClr val="C00000"/>
                </a:solidFill>
              </a:rPr>
              <a:t> part (</a:t>
            </a:r>
            <a:r>
              <a:rPr lang="en-US" b="1" i="1" u="sng" dirty="0" err="1" smtClean="0">
                <a:solidFill>
                  <a:srgbClr val="C00000"/>
                </a:solidFill>
              </a:rPr>
              <a:t>ABox</a:t>
            </a:r>
            <a:r>
              <a:rPr lang="en-US" b="1" i="1" u="sng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sz="2400" dirty="0" smtClean="0"/>
              <a:t>Describe a concrete situation by stating properties of individuals.</a:t>
            </a:r>
          </a:p>
          <a:p>
            <a:r>
              <a:rPr lang="en-US" sz="2400" dirty="0" smtClean="0"/>
              <a:t>Corresponds to </a:t>
            </a:r>
            <a:r>
              <a:rPr lang="en-US" sz="2400" b="1" i="1" u="sng" dirty="0" smtClean="0"/>
              <a:t>Data</a:t>
            </a:r>
            <a:r>
              <a:rPr lang="en-US" sz="2400" dirty="0" smtClean="0"/>
              <a:t> (ground facts) in database settings.</a:t>
            </a:r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			{  Bob: Person,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 			    Mary : Person ⊓⌝ Doctor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			   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hasChild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(Bob, Mary) }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 lvl="1">
              <a:buFontTx/>
              <a:buNone/>
            </a:pPr>
            <a:endParaRPr lang="en-US" dirty="0" smtClean="0">
              <a:latin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solidFill>
                  <a:srgbClr val="C00000"/>
                </a:solidFill>
              </a:rPr>
              <a:t>Summary of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assertional</a:t>
            </a:r>
            <a:r>
              <a:rPr lang="en-US" sz="2800" b="1" u="sng" dirty="0" smtClean="0">
                <a:solidFill>
                  <a:srgbClr val="C00000"/>
                </a:solidFill>
              </a:rPr>
              <a:t> knowledge: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br>
              <a:rPr lang="en-US" sz="2800" dirty="0" smtClean="0">
                <a:solidFill>
                  <a:srgbClr val="C00000"/>
                </a:solidFill>
              </a:rPr>
            </a:b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 smtClean="0"/>
              <a:t>ABox</a:t>
            </a:r>
            <a:r>
              <a:rPr lang="en-US" sz="2400" dirty="0" smtClean="0"/>
              <a:t> (</a:t>
            </a:r>
            <a:r>
              <a:rPr lang="en-US" sz="2400" i="1" dirty="0" smtClean="0"/>
              <a:t>A</a:t>
            </a:r>
            <a:r>
              <a:rPr lang="en-US" sz="2400" dirty="0" smtClean="0"/>
              <a:t>)contains</a:t>
            </a:r>
          </a:p>
          <a:p>
            <a:pPr>
              <a:buNone/>
            </a:pPr>
            <a:r>
              <a:rPr lang="en-US" sz="2400" b="1" dirty="0" smtClean="0"/>
              <a:t>Concept assertions : 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b="1" dirty="0" smtClean="0"/>
              <a:t>		a : C </a:t>
            </a:r>
            <a:r>
              <a:rPr lang="en-US" sz="2400" dirty="0" smtClean="0"/>
              <a:t> </a:t>
            </a:r>
            <a:r>
              <a:rPr lang="en-US" sz="1800" dirty="0" smtClean="0"/>
              <a:t>( a an individual name, C a complex concept)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John: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≡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Man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⊓ ∀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haschild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.( Male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⊓ Happy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2400" b="1" dirty="0" err="1" smtClean="0"/>
              <a:t>Role</a:t>
            </a:r>
            <a:r>
              <a:rPr lang="fr-FR" sz="2400" b="1" dirty="0" smtClean="0"/>
              <a:t> assertions:</a:t>
            </a:r>
            <a:r>
              <a:rPr lang="fr-FR" sz="2400" dirty="0" smtClean="0"/>
              <a:t>	</a:t>
            </a:r>
          </a:p>
          <a:p>
            <a:pPr>
              <a:buNone/>
            </a:pPr>
            <a:r>
              <a:rPr lang="fr-FR" sz="2400" b="1" dirty="0" smtClean="0"/>
              <a:t>		&lt; a</a:t>
            </a:r>
            <a:r>
              <a:rPr lang="fr-FR" sz="2400" b="1" baseline="-25000" dirty="0" smtClean="0"/>
              <a:t>1</a:t>
            </a:r>
            <a:r>
              <a:rPr lang="fr-FR" sz="2400" b="1" dirty="0" smtClean="0"/>
              <a:t> </a:t>
            </a:r>
            <a:r>
              <a:rPr lang="fr-FR" sz="2400" b="1" baseline="-25000" dirty="0" smtClean="0"/>
              <a:t> </a:t>
            </a:r>
            <a:r>
              <a:rPr lang="fr-FR" sz="2400" b="1" dirty="0" smtClean="0"/>
              <a:t>, a</a:t>
            </a:r>
            <a:r>
              <a:rPr lang="fr-FR" sz="2400" b="1" baseline="-25000" dirty="0" smtClean="0"/>
              <a:t>2 </a:t>
            </a:r>
            <a:r>
              <a:rPr lang="fr-FR" sz="2400" b="1" dirty="0" smtClean="0"/>
              <a:t>&gt; : R </a:t>
            </a:r>
            <a:r>
              <a:rPr lang="fr-FR" sz="1800" dirty="0" smtClean="0"/>
              <a:t>(a</a:t>
            </a:r>
            <a:r>
              <a:rPr lang="fr-FR" sz="1800" baseline="-25000" dirty="0" smtClean="0"/>
              <a:t>i</a:t>
            </a:r>
            <a:r>
              <a:rPr lang="fr-FR" sz="1800" dirty="0" smtClean="0"/>
              <a:t> </a:t>
            </a:r>
            <a:r>
              <a:rPr lang="fr-FR" sz="1800" dirty="0" err="1" smtClean="0"/>
              <a:t>individual</a:t>
            </a:r>
            <a:r>
              <a:rPr lang="fr-FR" sz="1800" dirty="0" smtClean="0"/>
              <a:t> </a:t>
            </a:r>
            <a:r>
              <a:rPr lang="fr-FR" sz="1800" dirty="0" err="1" smtClean="0"/>
              <a:t>names</a:t>
            </a:r>
            <a:r>
              <a:rPr lang="fr-FR" sz="1800" dirty="0" smtClean="0"/>
              <a:t>, R a </a:t>
            </a:r>
            <a:r>
              <a:rPr lang="fr-FR" sz="1800" dirty="0" err="1" smtClean="0"/>
              <a:t>role</a:t>
            </a:r>
            <a:r>
              <a:rPr lang="fr-FR" sz="1800" dirty="0" smtClean="0"/>
              <a:t>)</a:t>
            </a:r>
          </a:p>
          <a:p>
            <a:pPr>
              <a:buNone/>
            </a:pPr>
            <a:r>
              <a:rPr lang="fr-FR" sz="2400" dirty="0" smtClean="0"/>
              <a:t>				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&lt;John, Mary&gt; : has-</a:t>
            </a:r>
            <a:r>
              <a:rPr lang="fr-FR" sz="2400" b="1" dirty="0" err="1" smtClean="0">
                <a:solidFill>
                  <a:schemeClr val="accent1">
                    <a:lumMod val="75000"/>
                  </a:schemeClr>
                </a:solidFill>
              </a:rPr>
              <a:t>child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DL Architecture…..</a:t>
            </a:r>
            <a:endParaRPr lang="en-US" b="1" dirty="0"/>
          </a:p>
        </p:txBody>
      </p:sp>
      <p:pic>
        <p:nvPicPr>
          <p:cNvPr id="7" name="Content Placeholder 6" descr="Untitled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1905000"/>
            <a:ext cx="7620000" cy="477658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Outline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 Description Logics(DL)?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Basic DL and its Extensions</a:t>
            </a:r>
          </a:p>
          <a:p>
            <a:pPr lvl="1"/>
            <a:r>
              <a:rPr lang="en-US" sz="2000" dirty="0" smtClean="0"/>
              <a:t>Syntax &amp; Semantics of </a:t>
            </a:r>
            <a:r>
              <a:rPr lang="en-US" sz="2000" b="1" i="1" dirty="0" smtClean="0">
                <a:latin typeface="Comic Sans MS" pitchFamily="66" charset="0"/>
              </a:rPr>
              <a:t>ALC</a:t>
            </a:r>
          </a:p>
          <a:p>
            <a:pPr lvl="1"/>
            <a:r>
              <a:rPr lang="en-US" sz="2000" dirty="0" smtClean="0"/>
              <a:t>Important Inference problem</a:t>
            </a:r>
          </a:p>
          <a:p>
            <a:pPr lvl="1"/>
            <a:r>
              <a:rPr lang="en-US" sz="2000" dirty="0" smtClean="0"/>
              <a:t>Important extensions to </a:t>
            </a:r>
            <a:r>
              <a:rPr lang="en-US" sz="2000" b="1" i="1" dirty="0" smtClean="0">
                <a:latin typeface="Comic Sans MS" pitchFamily="66" charset="0"/>
              </a:rPr>
              <a:t>ALC</a:t>
            </a:r>
            <a:endParaRPr lang="en-US" sz="2000" dirty="0" smtClean="0"/>
          </a:p>
          <a:p>
            <a:r>
              <a:rPr lang="en-US" dirty="0" smtClean="0"/>
              <a:t>Tableau Based Reasoning Techniques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Basic DL &amp; its Extensions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600" b="1" u="sng" dirty="0" smtClean="0">
                <a:latin typeface="Comic Sans MS" pitchFamily="66" charset="0"/>
              </a:rPr>
              <a:t>DL ALC:</a:t>
            </a:r>
          </a:p>
          <a:p>
            <a:r>
              <a:rPr lang="en-US" dirty="0" smtClean="0"/>
              <a:t>“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ttributive concept </a:t>
            </a: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anguage with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omplements”</a:t>
            </a:r>
          </a:p>
          <a:p>
            <a:r>
              <a:rPr lang="en-US" dirty="0" smtClean="0"/>
              <a:t>Base of many more expressive DL.</a:t>
            </a:r>
          </a:p>
          <a:p>
            <a:r>
              <a:rPr lang="en-US" dirty="0" smtClean="0"/>
              <a:t>The most widely used DL reasoning services.</a:t>
            </a:r>
          </a:p>
          <a:p>
            <a:r>
              <a:rPr lang="en-US" i="1" dirty="0" smtClean="0">
                <a:latin typeface="Comic Sans MS" pitchFamily="66" charset="0"/>
              </a:rPr>
              <a:t>ALC </a:t>
            </a:r>
            <a:r>
              <a:rPr lang="en-US" dirty="0" smtClean="0"/>
              <a:t> includes the set of constructors</a:t>
            </a:r>
          </a:p>
          <a:p>
            <a:pPr lvl="1"/>
            <a:r>
              <a:rPr lang="en-US" dirty="0" smtClean="0"/>
              <a:t>Conjunction</a:t>
            </a:r>
          </a:p>
          <a:p>
            <a:pPr lvl="1"/>
            <a:r>
              <a:rPr lang="en-US" dirty="0" smtClean="0"/>
              <a:t>Disjunction</a:t>
            </a:r>
          </a:p>
          <a:p>
            <a:pPr lvl="1"/>
            <a:r>
              <a:rPr lang="en-US" dirty="0" smtClean="0"/>
              <a:t>Negation</a:t>
            </a:r>
          </a:p>
          <a:p>
            <a:pPr lvl="1"/>
            <a:r>
              <a:rPr lang="en-US" dirty="0" smtClean="0"/>
              <a:t>Existential restriction</a:t>
            </a:r>
          </a:p>
          <a:p>
            <a:pPr lvl="1"/>
            <a:r>
              <a:rPr lang="en-US" dirty="0" smtClean="0"/>
              <a:t>Value restriction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8961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omic Sans MS" pitchFamily="66" charset="0"/>
              </a:rPr>
              <a:t/>
            </a:r>
            <a:br>
              <a:rPr lang="en-US" sz="4000" dirty="0" smtClean="0">
                <a:latin typeface="Comic Sans MS" pitchFamily="66" charset="0"/>
              </a:rPr>
            </a:br>
            <a:endParaRPr lang="en-US" sz="40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8305800" cy="670715"/>
          </a:xfrm>
        </p:spPr>
        <p:txBody>
          <a:bodyPr/>
          <a:lstStyle/>
          <a:p>
            <a:pPr algn="ctr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Definition 1: ALC Syntax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8229600" cy="4449925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N</a:t>
            </a:r>
            <a:r>
              <a:rPr lang="en-US" b="1" baseline="-25000" dirty="0" smtClean="0"/>
              <a:t>C</a:t>
            </a:r>
            <a:r>
              <a:rPr lang="en-US" dirty="0" smtClean="0"/>
              <a:t> be a set of concept names and </a:t>
            </a:r>
            <a:r>
              <a:rPr lang="en-US" b="1" dirty="0" smtClean="0"/>
              <a:t>N</a:t>
            </a:r>
            <a:r>
              <a:rPr lang="en-US" b="1" baseline="-25000" dirty="0" smtClean="0"/>
              <a:t>R</a:t>
            </a:r>
            <a:r>
              <a:rPr lang="en-US" dirty="0" smtClean="0"/>
              <a:t> a set of role names, then </a:t>
            </a:r>
            <a:r>
              <a:rPr lang="en-US" b="1" dirty="0" smtClean="0"/>
              <a:t>ALC</a:t>
            </a:r>
            <a:r>
              <a:rPr lang="en-US" dirty="0" smtClean="0"/>
              <a:t> concept description is the smallest set such that: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3200400"/>
          <a:ext cx="7543800" cy="32441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  <a:gridCol w="1447800"/>
                <a:gridCol w="2667000"/>
              </a:tblGrid>
              <a:tr h="40099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Every</a:t>
                      </a:r>
                      <a:r>
                        <a:rPr lang="en-US" baseline="0" dirty="0" smtClean="0"/>
                        <a:t> concept name A 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 </a:t>
                      </a:r>
                      <a:r>
                        <a:rPr lang="az-Cyrl-AZ" b="1" dirty="0" smtClean="0"/>
                        <a:t>є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N</a:t>
                      </a:r>
                      <a:r>
                        <a:rPr lang="en-US" b="1" baseline="-25000" dirty="0" smtClean="0"/>
                        <a:t>C</a:t>
                      </a:r>
                      <a:r>
                        <a:rPr lang="en-US" b="1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Atomic concept</a:t>
                      </a:r>
                      <a:endParaRPr lang="en-US" b="1" dirty="0"/>
                    </a:p>
                  </a:txBody>
                  <a:tcPr/>
                </a:tc>
              </a:tr>
              <a:tr h="437201"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Universal concept</a:t>
                      </a:r>
                      <a:endParaRPr lang="en-US" b="1" dirty="0"/>
                    </a:p>
                  </a:txBody>
                  <a:tcPr/>
                </a:tc>
              </a:tr>
              <a:tr h="400999"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⏊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Bottom concept</a:t>
                      </a:r>
                      <a:endParaRPr lang="en-US" b="1" dirty="0"/>
                    </a:p>
                  </a:txBody>
                  <a:tcPr/>
                </a:tc>
              </a:tr>
              <a:tr h="400999"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Concept C,D </a:t>
                      </a:r>
                      <a:r>
                        <a:rPr lang="az-Cyrl-AZ" dirty="0" smtClean="0"/>
                        <a:t>є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N</a:t>
                      </a:r>
                      <a:r>
                        <a:rPr lang="en-US" b="1" baseline="-25000" dirty="0" smtClean="0"/>
                        <a:t>C </a:t>
                      </a:r>
                      <a:r>
                        <a:rPr lang="en-US" b="1" baseline="0" dirty="0" smtClean="0"/>
                        <a:t> ,</a:t>
                      </a:r>
                      <a:r>
                        <a:rPr lang="en-US" b="0" baseline="0" dirty="0" smtClean="0"/>
                        <a:t> Role r </a:t>
                      </a:r>
                      <a:r>
                        <a:rPr lang="az-Cyrl-AZ" dirty="0" smtClean="0"/>
                        <a:t>є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N</a:t>
                      </a:r>
                      <a:r>
                        <a:rPr lang="en-US" b="1" baseline="-25000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C⊔D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Disjunction</a:t>
                      </a:r>
                      <a:endParaRPr lang="en-US" b="1" dirty="0"/>
                    </a:p>
                  </a:txBody>
                  <a:tcPr/>
                </a:tc>
              </a:tr>
              <a:tr h="400999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C⊓D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Conjunction</a:t>
                      </a:r>
                      <a:endParaRPr lang="en-US" b="1" dirty="0"/>
                    </a:p>
                  </a:txBody>
                  <a:tcPr/>
                </a:tc>
              </a:tr>
              <a:tr h="400999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¬ 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Negation</a:t>
                      </a:r>
                      <a:endParaRPr lang="en-US" b="1" dirty="0"/>
                    </a:p>
                  </a:txBody>
                  <a:tcPr/>
                </a:tc>
              </a:tr>
              <a:tr h="400999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Existential restriction</a:t>
                      </a:r>
                      <a:endParaRPr lang="en-US" b="1" dirty="0"/>
                    </a:p>
                  </a:txBody>
                  <a:tcPr/>
                </a:tc>
              </a:tr>
              <a:tr h="400999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Value restriction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6096000"/>
            <a:ext cx="619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715000"/>
            <a:ext cx="561975" cy="27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8961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omic Sans MS" pitchFamily="66" charset="0"/>
              </a:rPr>
              <a:t/>
            </a:r>
            <a:br>
              <a:rPr lang="en-US" sz="4000" dirty="0" smtClean="0">
                <a:latin typeface="Comic Sans MS" pitchFamily="66" charset="0"/>
              </a:rPr>
            </a:br>
            <a:endParaRPr lang="en-US" sz="40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8305800" cy="9144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Definition 2: ALC Semantics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8229600" cy="444992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Define by means of </a:t>
            </a:r>
            <a:r>
              <a:rPr lang="en-US" sz="3000" b="1" dirty="0" smtClean="0"/>
              <a:t>Interpretation </a:t>
            </a:r>
            <a:r>
              <a:rPr lang="en-US" sz="3000" dirty="0" smtClean="0"/>
              <a:t>which is expressed as </a:t>
            </a:r>
            <a:r>
              <a:rPr lang="en-US" sz="3000" dirty="0" smtClean="0">
                <a:latin typeface="JasmineUPC"/>
                <a:cs typeface="JasmineUPC"/>
              </a:rPr>
              <a:t> 	</a:t>
            </a:r>
          </a:p>
          <a:p>
            <a:pPr algn="ctr">
              <a:buNone/>
            </a:pPr>
            <a:r>
              <a:rPr lang="en-US" sz="3000" b="1" i="1" dirty="0" smtClean="0"/>
              <a:t>I = (∆ </a:t>
            </a:r>
            <a:r>
              <a:rPr lang="en-US" sz="3000" b="1" i="1" baseline="30000" dirty="0" smtClean="0"/>
              <a:t>I</a:t>
            </a:r>
            <a:r>
              <a:rPr lang="en-US" sz="3000" b="1" i="1" dirty="0" smtClean="0"/>
              <a:t>, </a:t>
            </a:r>
            <a:r>
              <a:rPr lang="en-US" sz="3000" b="1" i="1" baseline="30000" dirty="0" smtClean="0"/>
              <a:t>. I</a:t>
            </a:r>
            <a:r>
              <a:rPr lang="en-US" sz="3000" b="1" i="1" dirty="0" smtClean="0"/>
              <a:t>) </a:t>
            </a:r>
          </a:p>
          <a:p>
            <a:pPr>
              <a:buNone/>
            </a:pPr>
            <a:r>
              <a:rPr lang="en-US" sz="3000" i="1" dirty="0" smtClean="0"/>
              <a:t>W</a:t>
            </a:r>
            <a:r>
              <a:rPr lang="en-US" sz="3000" dirty="0" smtClean="0"/>
              <a:t>here, </a:t>
            </a:r>
          </a:p>
          <a:p>
            <a:pPr lvl="1"/>
            <a:r>
              <a:rPr lang="en-US" sz="3000" dirty="0" smtClean="0"/>
              <a:t>∆ </a:t>
            </a:r>
            <a:r>
              <a:rPr lang="en-US" sz="3000" baseline="30000" dirty="0" smtClean="0"/>
              <a:t>I </a:t>
            </a:r>
            <a:r>
              <a:rPr lang="en-US" sz="3000" dirty="0" smtClean="0"/>
              <a:t>is a non empty set in domain of </a:t>
            </a:r>
            <a:r>
              <a:rPr lang="en-US" sz="3000" b="1" i="1" dirty="0" smtClean="0"/>
              <a:t>I</a:t>
            </a:r>
          </a:p>
          <a:p>
            <a:pPr lvl="1"/>
            <a:r>
              <a:rPr lang="en-US" sz="3000" dirty="0" smtClean="0"/>
              <a:t> </a:t>
            </a:r>
            <a:r>
              <a:rPr lang="en-US" sz="3000" b="1" baseline="30000" dirty="0" smtClean="0"/>
              <a:t>.I</a:t>
            </a:r>
            <a:r>
              <a:rPr lang="en-US" sz="3000" dirty="0" smtClean="0"/>
              <a:t> is a interpretation function that maps </a:t>
            </a:r>
          </a:p>
          <a:p>
            <a:pPr lvl="2"/>
            <a:r>
              <a:rPr lang="en-US" sz="2600" dirty="0" smtClean="0"/>
              <a:t>every individual </a:t>
            </a:r>
            <a:r>
              <a:rPr lang="en-US" sz="2600" b="1" dirty="0" smtClean="0"/>
              <a:t>a </a:t>
            </a:r>
            <a:r>
              <a:rPr lang="en-US" sz="2600" dirty="0" smtClean="0"/>
              <a:t>to an element </a:t>
            </a:r>
            <a:r>
              <a:rPr lang="en-US" sz="2600" b="1" dirty="0" smtClean="0"/>
              <a:t>a </a:t>
            </a:r>
            <a:r>
              <a:rPr lang="en-US" sz="2600" b="1" baseline="30000" dirty="0" smtClean="0"/>
              <a:t>I </a:t>
            </a:r>
            <a:r>
              <a:rPr lang="az-Cyrl-AZ" sz="2600" b="1" dirty="0" smtClean="0"/>
              <a:t>є</a:t>
            </a:r>
            <a:r>
              <a:rPr lang="en-US" sz="2600" b="1" dirty="0" smtClean="0"/>
              <a:t> ∆ </a:t>
            </a:r>
            <a:r>
              <a:rPr lang="en-US" sz="2600" b="1" baseline="30000" dirty="0" smtClean="0"/>
              <a:t>I</a:t>
            </a:r>
            <a:endParaRPr lang="en-US" sz="2600" b="1" dirty="0" smtClean="0"/>
          </a:p>
          <a:p>
            <a:pPr lvl="2"/>
            <a:r>
              <a:rPr lang="en-US" sz="2600" dirty="0" smtClean="0"/>
              <a:t>every ALC concepts to a subset of  ∆ </a:t>
            </a:r>
            <a:r>
              <a:rPr lang="en-US" sz="2600" baseline="30000" dirty="0" smtClean="0"/>
              <a:t>I</a:t>
            </a:r>
            <a:r>
              <a:rPr lang="en-US" sz="2600" dirty="0" smtClean="0"/>
              <a:t> </a:t>
            </a:r>
          </a:p>
          <a:p>
            <a:pPr lvl="2"/>
            <a:r>
              <a:rPr lang="en-US" sz="2600" dirty="0" smtClean="0"/>
              <a:t>every role name to a subset of  ∆ </a:t>
            </a:r>
            <a:r>
              <a:rPr lang="en-US" sz="2600" baseline="30000" dirty="0" smtClean="0"/>
              <a:t>I </a:t>
            </a:r>
            <a:r>
              <a:rPr lang="en-US" sz="2600" dirty="0" smtClean="0"/>
              <a:t>X ∆ </a:t>
            </a:r>
            <a:r>
              <a:rPr lang="en-US" sz="2600" baseline="30000" dirty="0" smtClean="0"/>
              <a:t>I </a:t>
            </a:r>
            <a:endParaRPr lang="en-US" sz="2600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Outline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 Description Logics(DL)?</a:t>
            </a:r>
          </a:p>
          <a:p>
            <a:r>
              <a:rPr lang="en-US" dirty="0" smtClean="0"/>
              <a:t>Basic DL and its Extensions</a:t>
            </a:r>
          </a:p>
          <a:p>
            <a:pPr lvl="1"/>
            <a:r>
              <a:rPr lang="en-US" sz="2000" dirty="0" smtClean="0"/>
              <a:t>Syntax &amp; Semantics of </a:t>
            </a:r>
            <a:r>
              <a:rPr lang="en-US" sz="2000" b="1" i="1" dirty="0" smtClean="0">
                <a:latin typeface="Comic Sans MS" pitchFamily="66" charset="0"/>
              </a:rPr>
              <a:t>ALC</a:t>
            </a:r>
          </a:p>
          <a:p>
            <a:pPr lvl="1"/>
            <a:r>
              <a:rPr lang="en-US" sz="2000" dirty="0" smtClean="0"/>
              <a:t>Important Inference problem</a:t>
            </a:r>
          </a:p>
          <a:p>
            <a:pPr lvl="1"/>
            <a:r>
              <a:rPr lang="en-US" sz="2000" dirty="0" smtClean="0"/>
              <a:t>Important extensions to </a:t>
            </a:r>
            <a:r>
              <a:rPr lang="en-US" sz="2000" b="1" i="1" dirty="0" smtClean="0">
                <a:latin typeface="Comic Sans MS" pitchFamily="66" charset="0"/>
              </a:rPr>
              <a:t>ALC</a:t>
            </a:r>
            <a:endParaRPr lang="en-US" sz="2000" dirty="0" smtClean="0"/>
          </a:p>
          <a:p>
            <a:r>
              <a:rPr lang="en-US" dirty="0" smtClean="0"/>
              <a:t>Tableau Based Reasoning Techniques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8961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omic Sans MS" pitchFamily="66" charset="0"/>
              </a:rPr>
              <a:t/>
            </a:r>
            <a:br>
              <a:rPr lang="en-US" sz="4000" dirty="0" smtClean="0">
                <a:latin typeface="Comic Sans MS" pitchFamily="66" charset="0"/>
              </a:rPr>
            </a:br>
            <a:endParaRPr lang="en-US" sz="40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8305800" cy="670715"/>
          </a:xfrm>
        </p:spPr>
        <p:txBody>
          <a:bodyPr/>
          <a:lstStyle/>
          <a:p>
            <a:pPr algn="ctr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Definition 2: ALC Semantics cont..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8229600" cy="44499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Let </a:t>
            </a:r>
            <a:r>
              <a:rPr lang="en-US" sz="2400" dirty="0" smtClean="0">
                <a:latin typeface="JasmineUPC"/>
                <a:cs typeface="JasmineUPC"/>
              </a:rPr>
              <a:t> </a:t>
            </a:r>
            <a:r>
              <a:rPr lang="en-US" sz="2400" b="1" i="1" dirty="0" smtClean="0"/>
              <a:t>I = (∆ </a:t>
            </a:r>
            <a:r>
              <a:rPr lang="en-US" sz="2400" b="1" i="1" baseline="30000" dirty="0" smtClean="0"/>
              <a:t>I</a:t>
            </a:r>
            <a:r>
              <a:rPr lang="en-US" sz="2400" b="1" i="1" dirty="0" smtClean="0"/>
              <a:t>, </a:t>
            </a:r>
            <a:r>
              <a:rPr lang="en-US" sz="2400" b="1" i="1" baseline="30000" dirty="0" smtClean="0"/>
              <a:t>. I</a:t>
            </a:r>
            <a:r>
              <a:rPr lang="en-US" sz="2400" b="1" i="1" dirty="0" smtClean="0"/>
              <a:t>)</a:t>
            </a:r>
            <a:r>
              <a:rPr lang="en-US" sz="2400" dirty="0" smtClean="0"/>
              <a:t> be an interpretation</a:t>
            </a:r>
          </a:p>
          <a:p>
            <a:pPr>
              <a:buNone/>
            </a:pPr>
            <a:r>
              <a:rPr lang="en-US" sz="2400" dirty="0" smtClean="0"/>
              <a:t>Then the mapping extended to complex concepts as follows:</a:t>
            </a:r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8" name="Picture 7" descr="Untitled2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" y="3048000"/>
            <a:ext cx="8756232" cy="350520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Comic Sans MS" pitchFamily="66" charset="0"/>
              </a:rPr>
              <a:t>Example Interpretation </a:t>
            </a:r>
            <a:endParaRPr lang="en-US" sz="4400" dirty="0">
              <a:latin typeface="Comic Sans MS" pitchFamily="66" charset="0"/>
            </a:endParaRPr>
          </a:p>
        </p:txBody>
      </p:sp>
      <p:pic>
        <p:nvPicPr>
          <p:cNvPr id="17" name="Content Placeholder 16" descr="Untitled3.pn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200" y="1981200"/>
            <a:ext cx="7402025" cy="2438400"/>
          </a:xfrm>
        </p:spPr>
      </p:pic>
      <p:pic>
        <p:nvPicPr>
          <p:cNvPr id="18" name="Content Placeholder 17" descr="Untitled4.png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7000" y="4572000"/>
            <a:ext cx="4682520" cy="19050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Comic Sans MS" pitchFamily="66" charset="0"/>
              </a:rPr>
              <a:t>Definition 3: DL Knowledge base (Terminological part)</a:t>
            </a:r>
            <a:endParaRPr lang="en-US" sz="24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 numCol="1">
            <a:noAutofit/>
          </a:bodyPr>
          <a:lstStyle/>
          <a:p>
            <a:endParaRPr lang="en-US" sz="2400" dirty="0" smtClean="0"/>
          </a:p>
          <a:p>
            <a:r>
              <a:rPr lang="en-US" sz="2400" b="1" dirty="0" smtClean="0"/>
              <a:t>ALC </a:t>
            </a:r>
            <a:r>
              <a:rPr lang="en-US" sz="2400" dirty="0" smtClean="0"/>
              <a:t>General Concept Inclusion (</a:t>
            </a:r>
            <a:r>
              <a:rPr lang="en-US" sz="2400" b="1" dirty="0" smtClean="0"/>
              <a:t>GCI</a:t>
            </a:r>
            <a:r>
              <a:rPr lang="en-US" sz="2400" dirty="0" smtClean="0"/>
              <a:t>) is an expression of the form </a:t>
            </a:r>
          </a:p>
          <a:p>
            <a:pPr lvl="1"/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C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⊑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D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smtClean="0"/>
              <a:t>where </a:t>
            </a:r>
            <a:r>
              <a:rPr lang="en-US" sz="2200" b="1" dirty="0" smtClean="0"/>
              <a:t>C</a:t>
            </a:r>
            <a:r>
              <a:rPr lang="en-US" sz="2200" dirty="0" smtClean="0"/>
              <a:t> and </a:t>
            </a:r>
            <a:r>
              <a:rPr lang="en-US" sz="2200" b="1" dirty="0" smtClean="0"/>
              <a:t>D</a:t>
            </a:r>
            <a:r>
              <a:rPr lang="en-US" sz="2200" dirty="0" smtClean="0"/>
              <a:t> are </a:t>
            </a:r>
            <a:r>
              <a:rPr lang="en-US" sz="2200" b="1" dirty="0" smtClean="0"/>
              <a:t>ALC</a:t>
            </a:r>
            <a:r>
              <a:rPr lang="en-US" sz="2200" dirty="0" smtClean="0"/>
              <a:t> concepts.</a:t>
            </a:r>
          </a:p>
          <a:p>
            <a:r>
              <a:rPr lang="en-US" sz="2400" dirty="0" smtClean="0"/>
              <a:t>A finite set of GCI’s is called a </a:t>
            </a:r>
            <a:r>
              <a:rPr lang="en-US" sz="2400" b="1" dirty="0" err="1" smtClean="0"/>
              <a:t>TBox</a:t>
            </a:r>
            <a:endParaRPr lang="en-US" sz="2400" b="1" dirty="0" smtClean="0"/>
          </a:p>
          <a:p>
            <a:r>
              <a:rPr lang="en-US" sz="2400" dirty="0" smtClean="0"/>
              <a:t>An interpretation </a:t>
            </a:r>
            <a:r>
              <a:rPr lang="en-US" sz="2400" b="1" i="1" dirty="0" smtClean="0"/>
              <a:t>I</a:t>
            </a:r>
            <a:r>
              <a:rPr lang="en-US" sz="2400" dirty="0" smtClean="0"/>
              <a:t>  is a model of a GCI </a:t>
            </a:r>
            <a:r>
              <a:rPr lang="en-US" sz="2400" b="1" dirty="0" smtClean="0"/>
              <a:t>C </a:t>
            </a:r>
            <a:r>
              <a:rPr lang="en-US" sz="2400" b="1" dirty="0" smtClean="0">
                <a:latin typeface="Cambria Math"/>
                <a:ea typeface="Cambria Math"/>
              </a:rPr>
              <a:t>⊑</a:t>
            </a:r>
            <a:r>
              <a:rPr lang="en-US" sz="2400" b="1" dirty="0" smtClean="0"/>
              <a:t> D </a:t>
            </a:r>
          </a:p>
          <a:p>
            <a:pPr lvl="1"/>
            <a:r>
              <a:rPr lang="en-US" sz="2200" dirty="0" err="1" smtClean="0"/>
              <a:t>iff</a:t>
            </a:r>
            <a:r>
              <a:rPr lang="en-US" sz="2200" dirty="0" smtClean="0"/>
              <a:t>  </a:t>
            </a:r>
            <a:r>
              <a:rPr lang="en-US" sz="2200" b="1" dirty="0" smtClean="0"/>
              <a:t>C</a:t>
            </a:r>
            <a:r>
              <a:rPr lang="en-US" sz="2200" b="1" i="1" baseline="30000" dirty="0" smtClean="0">
                <a:latin typeface="Comic Sans MS" pitchFamily="66" charset="0"/>
              </a:rPr>
              <a:t>I</a:t>
            </a:r>
            <a:r>
              <a:rPr lang="en-US" sz="2200" b="1" dirty="0" smtClean="0"/>
              <a:t> </a:t>
            </a:r>
            <a:r>
              <a:rPr lang="en-US" sz="2200" b="1" dirty="0" smtClean="0">
                <a:latin typeface="Cambria Math"/>
                <a:ea typeface="Cambria Math"/>
              </a:rPr>
              <a:t>⊆</a:t>
            </a:r>
            <a:r>
              <a:rPr lang="en-US" sz="2200" b="1" dirty="0" smtClean="0"/>
              <a:t> D</a:t>
            </a:r>
            <a:r>
              <a:rPr lang="en-US" sz="2200" b="1" i="1" baseline="30000" dirty="0" smtClean="0">
                <a:latin typeface="Comic Sans MS" pitchFamily="66" charset="0"/>
              </a:rPr>
              <a:t>I</a:t>
            </a:r>
          </a:p>
          <a:p>
            <a:r>
              <a:rPr lang="en-US" sz="2400" b="1" i="1" dirty="0" smtClean="0"/>
              <a:t>I </a:t>
            </a:r>
            <a:r>
              <a:rPr lang="en-US" sz="2400" i="1" dirty="0" smtClean="0">
                <a:latin typeface="Comic Sans MS" pitchFamily="66" charset="0"/>
              </a:rPr>
              <a:t> </a:t>
            </a:r>
            <a:r>
              <a:rPr lang="en-US" sz="2400" dirty="0" smtClean="0"/>
              <a:t>is a model of a </a:t>
            </a:r>
            <a:r>
              <a:rPr lang="en-US" sz="2400" dirty="0" err="1" smtClean="0"/>
              <a:t>TBox</a:t>
            </a:r>
            <a:r>
              <a:rPr lang="en-US" sz="2400" dirty="0" smtClean="0"/>
              <a:t> </a:t>
            </a:r>
            <a:r>
              <a:rPr lang="en-US" sz="2400" b="1" i="1" dirty="0" smtClean="0"/>
              <a:t>T</a:t>
            </a:r>
            <a:r>
              <a:rPr lang="en-US" sz="2400" dirty="0" smtClean="0"/>
              <a:t> if satisfies each GCI in a </a:t>
            </a:r>
            <a:r>
              <a:rPr lang="en-US" sz="2400" b="1" i="1" dirty="0" smtClean="0"/>
              <a:t>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Comic Sans MS" pitchFamily="66" charset="0"/>
              </a:rPr>
              <a:t>An Example For </a:t>
            </a:r>
            <a:r>
              <a:rPr lang="en-US" sz="4400" dirty="0" err="1" smtClean="0">
                <a:latin typeface="Comic Sans MS" pitchFamily="66" charset="0"/>
              </a:rPr>
              <a:t>TBox</a:t>
            </a:r>
            <a:endParaRPr lang="en-US" sz="4400" dirty="0">
              <a:latin typeface="Comic Sans MS" pitchFamily="66" charset="0"/>
            </a:endParaRPr>
          </a:p>
        </p:txBody>
      </p:sp>
      <p:pic>
        <p:nvPicPr>
          <p:cNvPr id="11" name="Content Placeholder 10" descr="Untitled3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71600" y="1981200"/>
            <a:ext cx="6291641" cy="1879752"/>
          </a:xfrm>
        </p:spPr>
      </p:pic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57200" y="3962400"/>
          <a:ext cx="8229600" cy="252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u="sng" dirty="0" smtClean="0">
                          <a:solidFill>
                            <a:srgbClr val="FF0000"/>
                          </a:solidFill>
                        </a:rPr>
                        <a:t>satisfies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 each of the GCI in </a:t>
                      </a:r>
                    </a:p>
                    <a:p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000" b="1" i="1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≡</a:t>
                      </a: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{  </a:t>
                      </a:r>
                      <a:r>
                        <a:rPr lang="en-US" sz="2000" b="0" dirty="0" err="1" smtClean="0">
                          <a:solidFill>
                            <a:srgbClr val="FF0000"/>
                          </a:solidFill>
                          <a:latin typeface="Calibri"/>
                        </a:rPr>
                        <a:t>Employee</a:t>
                      </a:r>
                      <a:r>
                        <a:rPr lang="en-US" sz="2000" b="0" dirty="0" err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⊑Person</a:t>
                      </a:r>
                      <a:endParaRPr lang="en-US" sz="2000" b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endParaRP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   Incorporation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⊑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¬Person</a:t>
                      </a: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    Employee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⊑ ∃</a:t>
                      </a:r>
                      <a:r>
                        <a:rPr lang="en-US" sz="2000" b="0" dirty="0" err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works_for.Company</a:t>
                      </a:r>
                      <a:endParaRPr lang="en-US" sz="2000" b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endParaRP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     ∃ </a:t>
                      </a:r>
                      <a:r>
                        <a:rPr lang="en-US" sz="2000" b="0" dirty="0" err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worksFor.Company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 ⊑ Person</a:t>
                      </a:r>
                      <a:endParaRPr lang="en-US" sz="2000" b="0" dirty="0" smtClean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        }</a:t>
                      </a:r>
                    </a:p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Thus</a:t>
                      </a: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is a model of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sz="2000" b="1" i="1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In contrast 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I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  </a:t>
                      </a:r>
                      <a:r>
                        <a:rPr lang="en-US" sz="2000" b="0" u="sng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does</a:t>
                      </a:r>
                      <a:r>
                        <a:rPr lang="en-US" sz="2000" b="0" u="sng" baseline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 not satisfies </a:t>
                      </a: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the GCI</a:t>
                      </a:r>
                      <a:endParaRPr lang="en-US" sz="2000" b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                ∃</a:t>
                      </a:r>
                      <a:r>
                        <a:rPr lang="en-US" sz="2000" b="0" dirty="0" err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worksFor.Company⊑Employee</a:t>
                      </a:r>
                      <a:endParaRPr lang="en-US" sz="2000" b="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endParaRPr>
                    </a:p>
                    <a:p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Comic Sans MS" pitchFamily="66" charset="0"/>
              </a:rPr>
              <a:t>Definition 4: DL Knowledge base (</a:t>
            </a:r>
            <a:r>
              <a:rPr lang="en-US" sz="2400" b="1" dirty="0" err="1" smtClean="0">
                <a:latin typeface="Comic Sans MS" pitchFamily="66" charset="0"/>
              </a:rPr>
              <a:t>Assertional</a:t>
            </a:r>
            <a:r>
              <a:rPr lang="en-US" sz="2400" b="1" dirty="0" smtClean="0">
                <a:latin typeface="Comic Sans MS" pitchFamily="66" charset="0"/>
              </a:rPr>
              <a:t> part)</a:t>
            </a:r>
            <a:endParaRPr lang="en-US" sz="24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 numCol="1">
            <a:no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Assertional</a:t>
            </a:r>
            <a:r>
              <a:rPr lang="en-US" sz="2400" dirty="0" smtClean="0"/>
              <a:t> axioms are of the form</a:t>
            </a:r>
          </a:p>
          <a:p>
            <a:pPr lvl="1"/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x : C  </a:t>
            </a:r>
            <a:r>
              <a:rPr lang="en-US" sz="2200" dirty="0" smtClean="0"/>
              <a:t>where C is an ALC concept</a:t>
            </a:r>
          </a:p>
          <a:p>
            <a:pPr lvl="1"/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(x, y) : r  </a:t>
            </a:r>
            <a:r>
              <a:rPr lang="en-US" sz="2200" dirty="0" smtClean="0"/>
              <a:t>where r is an ALC role and x &amp; y are individual name</a:t>
            </a:r>
          </a:p>
          <a:p>
            <a:r>
              <a:rPr lang="en-US" sz="2400" dirty="0" smtClean="0"/>
              <a:t>A finite set of </a:t>
            </a:r>
            <a:r>
              <a:rPr lang="en-US" sz="2400" dirty="0" err="1" smtClean="0"/>
              <a:t>assertional</a:t>
            </a:r>
            <a:r>
              <a:rPr lang="en-US" sz="2400" dirty="0" smtClean="0"/>
              <a:t> axioms is called a </a:t>
            </a:r>
            <a:r>
              <a:rPr lang="en-US" sz="2400" b="1" dirty="0" err="1" smtClean="0"/>
              <a:t>ABox</a:t>
            </a:r>
            <a:endParaRPr lang="en-US" sz="2400" b="1" dirty="0" smtClean="0"/>
          </a:p>
          <a:p>
            <a:r>
              <a:rPr lang="en-US" sz="2400" dirty="0" smtClean="0"/>
              <a:t>An interpretation </a:t>
            </a:r>
            <a:r>
              <a:rPr lang="en-US" sz="2400" b="1" i="1" dirty="0" smtClean="0"/>
              <a:t>I</a:t>
            </a:r>
            <a:r>
              <a:rPr lang="en-US" sz="2400" dirty="0" smtClean="0"/>
              <a:t>  is a model of an </a:t>
            </a:r>
            <a:r>
              <a:rPr lang="en-US" sz="2400" dirty="0" err="1" smtClean="0"/>
              <a:t>assertional</a:t>
            </a:r>
            <a:r>
              <a:rPr lang="en-US" sz="2400" dirty="0" smtClean="0"/>
              <a:t> axiom </a:t>
            </a:r>
            <a:r>
              <a:rPr lang="en-US" sz="2400" b="1" dirty="0" smtClean="0"/>
              <a:t>x : C </a:t>
            </a:r>
            <a:endParaRPr lang="en-US" sz="2400" dirty="0" smtClean="0"/>
          </a:p>
          <a:p>
            <a:pPr lvl="1"/>
            <a:r>
              <a:rPr lang="en-US" sz="2200" dirty="0" smtClean="0"/>
              <a:t>If </a:t>
            </a:r>
            <a:r>
              <a:rPr lang="en-US" sz="2200" b="1" dirty="0" smtClean="0"/>
              <a:t>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000" b="1" i="1" baseline="300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є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C</a:t>
            </a:r>
            <a:r>
              <a:rPr lang="en-US" sz="2000" b="1" i="1" baseline="30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</a:t>
            </a:r>
          </a:p>
          <a:p>
            <a:r>
              <a:rPr lang="en-US" sz="2400" b="1" i="1" dirty="0" smtClean="0"/>
              <a:t>I </a:t>
            </a:r>
            <a:r>
              <a:rPr lang="en-US" sz="2400" i="1" dirty="0" smtClean="0">
                <a:latin typeface="Comic Sans MS" pitchFamily="66" charset="0"/>
              </a:rPr>
              <a:t> </a:t>
            </a:r>
            <a:r>
              <a:rPr lang="en-US" sz="2400" dirty="0" smtClean="0"/>
              <a:t>is a model of an </a:t>
            </a:r>
            <a:r>
              <a:rPr lang="en-US" sz="2400" dirty="0" err="1" smtClean="0"/>
              <a:t>assertional</a:t>
            </a:r>
            <a:r>
              <a:rPr lang="en-US" sz="2400" dirty="0" smtClean="0"/>
              <a:t> axiom 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 : r</a:t>
            </a:r>
            <a:r>
              <a:rPr lang="en-US" sz="2400" dirty="0" smtClean="0"/>
              <a:t> </a:t>
            </a:r>
          </a:p>
          <a:p>
            <a:pPr lvl="1"/>
            <a:r>
              <a:rPr lang="en-US" sz="2200" dirty="0" smtClean="0"/>
              <a:t>If 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&lt;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000" b="1" i="1" baseline="300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000" b="1" i="1" baseline="300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</a:t>
            </a:r>
            <a:r>
              <a:rPr lang="en-US" sz="2000" b="1" i="1" baseline="30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Cambria Math"/>
                <a:ea typeface="Cambria Math"/>
              </a:rPr>
              <a:t>є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sz="2200" b="1" i="1" baseline="300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</a:t>
            </a:r>
            <a:endParaRPr lang="en-US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i="1" dirty="0" smtClean="0"/>
              <a:t>I </a:t>
            </a:r>
            <a:r>
              <a:rPr lang="en-US" sz="2400" i="1" dirty="0" smtClean="0">
                <a:latin typeface="Comic Sans MS" pitchFamily="66" charset="0"/>
              </a:rPr>
              <a:t> </a:t>
            </a:r>
            <a:r>
              <a:rPr lang="en-US" sz="2400" dirty="0" smtClean="0"/>
              <a:t>is a model of an </a:t>
            </a:r>
            <a:r>
              <a:rPr lang="en-US" sz="2400" b="1" dirty="0" err="1" smtClean="0"/>
              <a:t>Abox</a:t>
            </a:r>
            <a:r>
              <a:rPr lang="en-US" sz="2400" dirty="0" smtClean="0"/>
              <a:t> if it satisfies every axioms in </a:t>
            </a:r>
            <a:r>
              <a:rPr lang="en-US" sz="2400" b="1" i="1" dirty="0" smtClean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Comic Sans MS" pitchFamily="66" charset="0"/>
              </a:rPr>
              <a:t>An Example For </a:t>
            </a:r>
            <a:r>
              <a:rPr lang="en-US" sz="4400" dirty="0" err="1" smtClean="0">
                <a:latin typeface="Comic Sans MS" pitchFamily="66" charset="0"/>
              </a:rPr>
              <a:t>ABox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 above example is an </a:t>
            </a:r>
            <a:r>
              <a:rPr lang="en-US" b="1" dirty="0" err="1" smtClean="0"/>
              <a:t>Abox</a:t>
            </a:r>
            <a:r>
              <a:rPr lang="en-US" dirty="0" smtClean="0"/>
              <a:t> with concept and role assertions and the following interpretation </a:t>
            </a:r>
            <a:r>
              <a:rPr lang="en-US" b="1" i="1" dirty="0" smtClean="0"/>
              <a:t>I</a:t>
            </a:r>
            <a:r>
              <a:rPr lang="en-US" dirty="0" smtClean="0"/>
              <a:t> is a model of this </a:t>
            </a:r>
            <a:r>
              <a:rPr lang="en-US" dirty="0" err="1" smtClean="0"/>
              <a:t>ABox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2057400"/>
          <a:ext cx="75438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0"/>
                <a:gridCol w="3505200"/>
              </a:tblGrid>
              <a:tr h="18288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A  :=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      { Mary : Person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       Comp1 : Company,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       Hugo : Person,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      Betty : Person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a:t>⊓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Employee </a:t>
                      </a:r>
                    </a:p>
                    <a:p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&lt;Mary, comp1&gt; :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worksFor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&lt;Hugo, comp2&gt; :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worksFor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&lt;Betty, comp2&gt; : owns,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&lt;Mary, comp2&gt; : owns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Comic Sans MS" pitchFamily="66" charset="0"/>
              </a:rPr>
              <a:t>Example Interpretation </a:t>
            </a:r>
            <a:r>
              <a:rPr lang="en-US" sz="2800" b="1" i="1" dirty="0" smtClean="0">
                <a:latin typeface="Comic Sans MS" pitchFamily="66" charset="0"/>
              </a:rPr>
              <a:t>I</a:t>
            </a:r>
            <a:r>
              <a:rPr lang="en-US" sz="2800" b="1" dirty="0" smtClean="0">
                <a:latin typeface="Comic Sans MS" pitchFamily="66" charset="0"/>
              </a:rPr>
              <a:t> which is a model of the previous </a:t>
            </a:r>
            <a:r>
              <a:rPr lang="en-US" sz="2800" b="1" dirty="0" err="1" smtClean="0">
                <a:latin typeface="Comic Sans MS" pitchFamily="66" charset="0"/>
              </a:rPr>
              <a:t>Abox</a:t>
            </a:r>
            <a:r>
              <a:rPr lang="en-US" sz="2800" b="1" dirty="0" smtClean="0">
                <a:latin typeface="Comic Sans MS" pitchFamily="66" charset="0"/>
              </a:rPr>
              <a:t>:</a:t>
            </a:r>
            <a:endParaRPr lang="en-US" sz="28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∆ </a:t>
            </a:r>
            <a:r>
              <a:rPr lang="en-US" baseline="30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= {h, m, c6, c4}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Mary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m, </a:t>
            </a:r>
            <a:r>
              <a:rPr lang="en-US" dirty="0" err="1" smtClean="0">
                <a:solidFill>
                  <a:srgbClr val="FF0000"/>
                </a:solidFill>
              </a:rPr>
              <a:t>Betty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 err="1" smtClean="0">
                <a:solidFill>
                  <a:srgbClr val="FF0000"/>
                </a:solidFill>
              </a:rPr>
              <a:t>Hugo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h, comp1</a:t>
            </a:r>
            <a:r>
              <a:rPr lang="en-US" baseline="30000" dirty="0" smtClean="0">
                <a:solidFill>
                  <a:srgbClr val="FF0000"/>
                </a:solidFill>
              </a:rPr>
              <a:t>I </a:t>
            </a:r>
            <a:r>
              <a:rPr lang="en-US" dirty="0" smtClean="0">
                <a:solidFill>
                  <a:srgbClr val="FF0000"/>
                </a:solidFill>
              </a:rPr>
              <a:t>= c6, comp2</a:t>
            </a:r>
            <a:r>
              <a:rPr lang="en-US" baseline="30000" dirty="0" smtClean="0">
                <a:solidFill>
                  <a:srgbClr val="FF0000"/>
                </a:solidFill>
              </a:rPr>
              <a:t>I </a:t>
            </a:r>
            <a:r>
              <a:rPr lang="en-US" dirty="0" smtClean="0">
                <a:solidFill>
                  <a:srgbClr val="FF0000"/>
                </a:solidFill>
              </a:rPr>
              <a:t>= c4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Person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={h, m, c6,c4}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Employee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={h, m}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Company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={c6,c4}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Incorporation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={c4}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Entrepreneur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 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worksFor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={&lt;m, c6&gt;,&lt;h,c4&gt;}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owns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={&lt;m, c4&gt;,&lt;h,c4&gt;}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Rosewood Std Regular"/>
              </a:rPr>
              <a:t> </a:t>
            </a:r>
            <a:r>
              <a:rPr lang="en-US" sz="4800" dirty="0" smtClean="0">
                <a:latin typeface="Comic Sans MS" pitchFamily="66" charset="0"/>
              </a:rPr>
              <a:t>Knowledge Base (KB)</a:t>
            </a:r>
            <a:endParaRPr lang="en-US" sz="4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Now we can define that Knowledge Base is a pair (</a:t>
            </a:r>
            <a:r>
              <a:rPr lang="en-US" sz="2400" b="1" i="1" dirty="0" smtClean="0">
                <a:ea typeface="Cambria Math"/>
              </a:rPr>
              <a:t>T</a:t>
            </a:r>
            <a:r>
              <a:rPr lang="en-US" sz="2400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, </a:t>
            </a:r>
            <a:r>
              <a:rPr lang="en-US" sz="2400" b="1" i="1" dirty="0" smtClean="0">
                <a:ea typeface="Cambria Math"/>
              </a:rPr>
              <a:t>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sz="2800" b="1" i="1" dirty="0" smtClean="0">
                <a:ea typeface="Cambria Math"/>
              </a:rPr>
              <a:t>T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is a </a:t>
            </a:r>
            <a:r>
              <a:rPr lang="en-US" dirty="0" err="1" smtClean="0"/>
              <a:t>TBox</a:t>
            </a:r>
            <a:r>
              <a:rPr lang="en-US" dirty="0" smtClean="0"/>
              <a:t> and </a:t>
            </a:r>
            <a:r>
              <a:rPr lang="en-US" sz="3200" b="1" i="1" dirty="0" smtClean="0">
                <a:ea typeface="Cambria Math"/>
              </a:rPr>
              <a:t>A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is an </a:t>
            </a:r>
            <a:r>
              <a:rPr lang="en-US" dirty="0" err="1" smtClean="0"/>
              <a:t>Abox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interpretation </a:t>
            </a:r>
            <a:r>
              <a:rPr lang="en-US" sz="2800" b="1" i="1" dirty="0" smtClean="0">
                <a:ea typeface="Cambria Math"/>
              </a:rPr>
              <a:t>I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is a model of a KB </a:t>
            </a:r>
            <a:r>
              <a:rPr lang="en-US" sz="3200" b="1" dirty="0" smtClean="0">
                <a:latin typeface="Informal Roman" pitchFamily="66" charset="0"/>
                <a:ea typeface="Cambria Math"/>
              </a:rPr>
              <a:t>K</a:t>
            </a:r>
            <a:r>
              <a:rPr lang="en-US" dirty="0" smtClean="0"/>
              <a:t>= (</a:t>
            </a:r>
            <a:r>
              <a:rPr lang="en-US" sz="2800" b="1" i="1" dirty="0" smtClean="0">
                <a:ea typeface="Cambria Math"/>
              </a:rPr>
              <a:t>T</a:t>
            </a:r>
            <a:r>
              <a:rPr lang="en-US" sz="2800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, </a:t>
            </a:r>
            <a:r>
              <a:rPr lang="en-US" sz="2800" b="1" i="1" dirty="0" smtClean="0">
                <a:ea typeface="Cambria Math"/>
              </a:rPr>
              <a:t>A</a:t>
            </a:r>
            <a:r>
              <a:rPr lang="en-US" dirty="0" smtClean="0"/>
              <a:t>) if </a:t>
            </a:r>
            <a:r>
              <a:rPr lang="en-US" sz="3200" b="1" i="1" dirty="0" smtClean="0">
                <a:ea typeface="Cambria Math"/>
              </a:rPr>
              <a:t>I </a:t>
            </a:r>
            <a:r>
              <a:rPr lang="en-US" dirty="0" smtClean="0"/>
              <a:t>is a model of both </a:t>
            </a:r>
            <a:r>
              <a:rPr lang="en-US" sz="3200" b="1" i="1" dirty="0" smtClean="0">
                <a:ea typeface="Cambria Math"/>
              </a:rPr>
              <a:t>T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and </a:t>
            </a:r>
            <a:r>
              <a:rPr lang="en-US" sz="3200" b="1" i="1" dirty="0" smtClean="0">
                <a:ea typeface="Cambria Math"/>
              </a:rPr>
              <a:t>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denote </a:t>
            </a:r>
            <a:r>
              <a:rPr lang="en-US" sz="3200" b="1" i="1" dirty="0" smtClean="0">
                <a:ea typeface="Cambria Math"/>
              </a:rPr>
              <a:t>I </a:t>
            </a:r>
            <a:r>
              <a:rPr lang="en-US" dirty="0" smtClean="0"/>
              <a:t>is a model of KB </a:t>
            </a:r>
            <a:r>
              <a:rPr lang="en-US" sz="3200" b="1" dirty="0" smtClean="0">
                <a:latin typeface="Informal Roman" pitchFamily="66" charset="0"/>
                <a:ea typeface="Cambria Math"/>
              </a:rPr>
              <a:t>K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sz="3200" b="1" i="1" dirty="0" smtClean="0">
                <a:ea typeface="Cambria Math"/>
              </a:rPr>
              <a:t>I </a:t>
            </a:r>
            <a:r>
              <a:rPr lang="en-US" sz="3200" dirty="0" smtClean="0">
                <a:latin typeface="Cambria Math"/>
                <a:ea typeface="Cambria Math"/>
              </a:rPr>
              <a:t>⊨ </a:t>
            </a:r>
            <a:r>
              <a:rPr lang="en-US" sz="3200" b="1" dirty="0" smtClean="0">
                <a:latin typeface="Informal Roman" pitchFamily="66" charset="0"/>
                <a:ea typeface="Cambria Math"/>
              </a:rPr>
              <a:t>K</a:t>
            </a:r>
            <a:r>
              <a:rPr lang="en-US" dirty="0" smtClean="0">
                <a:latin typeface="Cambria Math"/>
                <a:ea typeface="Cambria Math"/>
              </a:rPr>
              <a:t>(resp. </a:t>
            </a:r>
            <a:r>
              <a:rPr lang="en-US" sz="3200" b="1" i="1" dirty="0" smtClean="0">
                <a:ea typeface="Cambria Math"/>
              </a:rPr>
              <a:t>I </a:t>
            </a:r>
            <a:r>
              <a:rPr lang="en-US" sz="3200" dirty="0" smtClean="0">
                <a:latin typeface="Cambria Math"/>
                <a:ea typeface="Cambria Math"/>
              </a:rPr>
              <a:t>⊨ </a:t>
            </a:r>
            <a:r>
              <a:rPr lang="en-US" sz="3200" b="1" i="1" dirty="0" smtClean="0">
                <a:ea typeface="Cambria Math"/>
              </a:rPr>
              <a:t>T</a:t>
            </a:r>
            <a:r>
              <a:rPr lang="en-US" sz="3200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sz="3200" b="1" i="1" dirty="0" smtClean="0">
                <a:ea typeface="Cambria Math"/>
              </a:rPr>
              <a:t>I </a:t>
            </a:r>
            <a:r>
              <a:rPr lang="en-US" sz="3200" dirty="0" smtClean="0">
                <a:latin typeface="Cambria Math"/>
                <a:ea typeface="Cambria Math"/>
              </a:rPr>
              <a:t>⊨ </a:t>
            </a:r>
            <a:r>
              <a:rPr lang="en-US" sz="3200" b="1" i="1" dirty="0" smtClean="0">
                <a:ea typeface="Cambria Math"/>
              </a:rPr>
              <a:t>A</a:t>
            </a:r>
            <a:r>
              <a:rPr lang="en-US" sz="3200" dirty="0" smtClean="0">
                <a:latin typeface="Cambria Math"/>
                <a:ea typeface="Cambria Math"/>
              </a:rPr>
              <a:t>, </a:t>
            </a:r>
            <a:r>
              <a:rPr lang="en-US" sz="3200" b="1" i="1" dirty="0" smtClean="0">
                <a:ea typeface="Cambria Math"/>
              </a:rPr>
              <a:t>I </a:t>
            </a:r>
            <a:r>
              <a:rPr lang="en-US" sz="3200" dirty="0" smtClean="0">
                <a:latin typeface="Cambria Math"/>
                <a:ea typeface="Cambria Math"/>
              </a:rPr>
              <a:t>⊨ a </a:t>
            </a:r>
            <a:r>
              <a:rPr lang="en-US" dirty="0" smtClean="0">
                <a:latin typeface="Cambria Math"/>
                <a:ea typeface="Cambria Math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!!!!! Open-world-assumption</a:t>
            </a:r>
          </a:p>
          <a:p>
            <a:r>
              <a:rPr lang="en-US" dirty="0" smtClean="0">
                <a:latin typeface="Cambria Math"/>
                <a:ea typeface="Cambria Math"/>
              </a:rPr>
              <a:t> Model of </a:t>
            </a:r>
            <a:r>
              <a:rPr lang="en-US" sz="3200" b="1" i="1" dirty="0" smtClean="0">
                <a:ea typeface="Cambria Math"/>
              </a:rPr>
              <a:t>T</a:t>
            </a:r>
            <a:r>
              <a:rPr lang="en-US" sz="3200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and </a:t>
            </a:r>
            <a:r>
              <a:rPr lang="en-US" sz="3200" b="1" i="1" dirty="0" smtClean="0">
                <a:ea typeface="Cambria Math"/>
              </a:rPr>
              <a:t>A </a:t>
            </a:r>
            <a:r>
              <a:rPr lang="en-US" dirty="0" smtClean="0">
                <a:latin typeface="Cambria Math"/>
                <a:ea typeface="Cambria Math"/>
              </a:rPr>
              <a:t>is an abstraction of a concrete world.                    </a:t>
            </a:r>
            <a:endParaRPr lang="en-US" b="1" dirty="0">
              <a:latin typeface="Informal Roman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Example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" y="1935161"/>
          <a:ext cx="8229600" cy="45418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9600"/>
              </a:tblGrid>
              <a:tr h="24262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56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" name="Picture 14" descr="Tbox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1981200"/>
            <a:ext cx="4800600" cy="2346428"/>
          </a:xfrm>
          <a:prstGeom prst="rect">
            <a:avLst/>
          </a:prstGeom>
        </p:spPr>
      </p:pic>
      <p:pic>
        <p:nvPicPr>
          <p:cNvPr id="16" name="Picture 15" descr="Abox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1800" y="4648200"/>
            <a:ext cx="5567657" cy="1752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Comic Sans MS" pitchFamily="66" charset="0"/>
              </a:rPr>
              <a:t>This Interpretation </a:t>
            </a:r>
            <a:r>
              <a:rPr lang="en-US" sz="2800" b="1" i="1" dirty="0" smtClean="0">
                <a:latin typeface="Comic Sans MS" pitchFamily="66" charset="0"/>
              </a:rPr>
              <a:t>I</a:t>
            </a:r>
            <a:r>
              <a:rPr lang="en-US" sz="2800" b="1" dirty="0" smtClean="0">
                <a:latin typeface="Comic Sans MS" pitchFamily="66" charset="0"/>
              </a:rPr>
              <a:t> is not a model of the </a:t>
            </a:r>
            <a:r>
              <a:rPr lang="en-US" sz="2800" b="1" i="1" dirty="0" smtClean="0">
                <a:latin typeface="Comic Sans MS" pitchFamily="66" charset="0"/>
              </a:rPr>
              <a:t>K</a:t>
            </a:r>
            <a:r>
              <a:rPr lang="en-US" sz="2800" b="1" dirty="0" smtClean="0">
                <a:latin typeface="Comic Sans MS" pitchFamily="66" charset="0"/>
              </a:rPr>
              <a:t>:</a:t>
            </a:r>
            <a:endParaRPr lang="en-US" sz="28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∆ </a:t>
            </a:r>
            <a:r>
              <a:rPr lang="en-US" baseline="30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= {h, m, c6, c4}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Mary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m, </a:t>
            </a:r>
            <a:r>
              <a:rPr lang="en-US" dirty="0" err="1" smtClean="0">
                <a:solidFill>
                  <a:srgbClr val="FF0000"/>
                </a:solidFill>
              </a:rPr>
              <a:t>Betty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 err="1" smtClean="0">
                <a:solidFill>
                  <a:srgbClr val="FF0000"/>
                </a:solidFill>
              </a:rPr>
              <a:t>Hugo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h</a:t>
            </a:r>
            <a:r>
              <a:rPr lang="en-US" smtClean="0">
                <a:solidFill>
                  <a:srgbClr val="FF0000"/>
                </a:solidFill>
              </a:rPr>
              <a:t>, comp1</a:t>
            </a:r>
            <a:r>
              <a:rPr lang="en-US" baseline="30000" smtClean="0">
                <a:solidFill>
                  <a:srgbClr val="FF0000"/>
                </a:solidFill>
              </a:rPr>
              <a:t>I </a:t>
            </a:r>
            <a:r>
              <a:rPr lang="en-US" dirty="0" smtClean="0">
                <a:solidFill>
                  <a:srgbClr val="FF0000"/>
                </a:solidFill>
              </a:rPr>
              <a:t>= c6, comp2</a:t>
            </a:r>
            <a:r>
              <a:rPr lang="en-US" baseline="30000" dirty="0" smtClean="0">
                <a:solidFill>
                  <a:srgbClr val="FF0000"/>
                </a:solidFill>
              </a:rPr>
              <a:t>I </a:t>
            </a:r>
            <a:r>
              <a:rPr lang="en-US" dirty="0" smtClean="0">
                <a:solidFill>
                  <a:srgbClr val="FF0000"/>
                </a:solidFill>
              </a:rPr>
              <a:t>= c4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Person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={h, m, c6,c4}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Employee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={h, m}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Company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={c6,c4}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Incorporation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={c4}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Entrepreneur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 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worksFor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={&lt;m, c6&gt;,&lt;h,c4&gt;}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owns</a:t>
            </a:r>
            <a:r>
              <a:rPr lang="en-US" baseline="30000" dirty="0" err="1" smtClean="0">
                <a:solidFill>
                  <a:srgbClr val="FF0000"/>
                </a:solidFill>
              </a:rPr>
              <a:t>I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={&lt;m, c4&gt;,&lt;h,c4&gt;}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What is Description Logic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 family of  formal (logic-based) knowledge representation languages to represent the knowledge of an application domain in a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u="sng" dirty="0" smtClean="0"/>
              <a:t>structured</a:t>
            </a:r>
            <a:r>
              <a:rPr lang="en-US" dirty="0" smtClean="0"/>
              <a:t> and </a:t>
            </a:r>
            <a:r>
              <a:rPr lang="en-US" u="sng" dirty="0" smtClean="0"/>
              <a:t>well- understood way.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Comic Sans MS" pitchFamily="66" charset="0"/>
              </a:rPr>
              <a:t>Basic Inference problem</a:t>
            </a:r>
            <a:endParaRPr lang="en-US" sz="4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Inference problems are defined </a:t>
            </a:r>
            <a:r>
              <a:rPr lang="en-US" dirty="0" err="1" smtClean="0"/>
              <a:t>w.r.t</a:t>
            </a:r>
            <a:r>
              <a:rPr lang="en-US" dirty="0" smtClean="0"/>
              <a:t>  a KB </a:t>
            </a:r>
            <a:r>
              <a:rPr lang="en-US" sz="2800" b="1" dirty="0" smtClean="0">
                <a:latin typeface="Informal Roman" pitchFamily="66" charset="0"/>
                <a:ea typeface="Cambria Math"/>
              </a:rPr>
              <a:t>K </a:t>
            </a:r>
            <a:r>
              <a:rPr lang="en-US" dirty="0" smtClean="0"/>
              <a:t>=(</a:t>
            </a:r>
            <a:r>
              <a:rPr lang="en-US" sz="2800" b="1" i="1" dirty="0" smtClean="0">
                <a:ea typeface="Cambria Math"/>
              </a:rPr>
              <a:t>T</a:t>
            </a:r>
            <a:r>
              <a:rPr lang="en-US" sz="2800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, </a:t>
            </a:r>
            <a:r>
              <a:rPr lang="en-US" sz="2800" b="1" i="1" dirty="0" smtClean="0">
                <a:ea typeface="Cambria Math"/>
              </a:rPr>
              <a:t>A</a:t>
            </a:r>
            <a:r>
              <a:rPr lang="en-US" dirty="0" smtClean="0"/>
              <a:t>) consisting of a </a:t>
            </a:r>
            <a:r>
              <a:rPr lang="en-US" dirty="0" err="1" smtClean="0"/>
              <a:t>TBox</a:t>
            </a:r>
            <a:r>
              <a:rPr lang="en-US" dirty="0" smtClean="0"/>
              <a:t> (</a:t>
            </a:r>
            <a:r>
              <a:rPr lang="en-US" sz="2800" b="1" i="1" dirty="0" smtClean="0">
                <a:ea typeface="Cambria Math"/>
              </a:rPr>
              <a:t>T</a:t>
            </a:r>
            <a:r>
              <a:rPr lang="en-US" sz="2800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) and </a:t>
            </a:r>
            <a:r>
              <a:rPr lang="en-US" dirty="0" err="1" smtClean="0"/>
              <a:t>Abox</a:t>
            </a:r>
            <a:r>
              <a:rPr lang="en-US" dirty="0" smtClean="0"/>
              <a:t> (</a:t>
            </a:r>
            <a:r>
              <a:rPr lang="en-US" sz="2800" b="1" i="1" dirty="0" smtClean="0">
                <a:ea typeface="Cambria Math"/>
              </a:rPr>
              <a:t>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i="1" u="sng" dirty="0" smtClean="0"/>
              <a:t>Note: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Satisfiability</a:t>
            </a:r>
            <a:r>
              <a:rPr lang="en-US" dirty="0" smtClean="0"/>
              <a:t> and </a:t>
            </a:r>
            <a:r>
              <a:rPr lang="en-US" dirty="0" err="1" smtClean="0"/>
              <a:t>subsumption</a:t>
            </a:r>
            <a:r>
              <a:rPr lang="en-US" dirty="0" smtClean="0"/>
              <a:t> are defined </a:t>
            </a:r>
            <a:r>
              <a:rPr lang="en-US" dirty="0" err="1" smtClean="0"/>
              <a:t>w.r.t</a:t>
            </a:r>
            <a:r>
              <a:rPr lang="en-US" dirty="0" smtClean="0"/>
              <a:t> a </a:t>
            </a:r>
            <a:r>
              <a:rPr lang="en-US" dirty="0" err="1" smtClean="0"/>
              <a:t>TBox</a:t>
            </a:r>
            <a:r>
              <a:rPr lang="en-US" dirty="0" smtClean="0"/>
              <a:t> T, meaning </a:t>
            </a:r>
            <a:r>
              <a:rPr lang="en-US" dirty="0" err="1" smtClean="0"/>
              <a:t>w.r.t</a:t>
            </a:r>
            <a:r>
              <a:rPr lang="en-US" dirty="0" smtClean="0"/>
              <a:t> a KB </a:t>
            </a:r>
            <a:r>
              <a:rPr lang="en-US" sz="2800" b="1" dirty="0" smtClean="0">
                <a:latin typeface="Informal Roman" pitchFamily="66" charset="0"/>
                <a:ea typeface="Cambria Math"/>
              </a:rPr>
              <a:t>K</a:t>
            </a:r>
            <a:r>
              <a:rPr lang="en-US" dirty="0" smtClean="0"/>
              <a:t> (</a:t>
            </a:r>
            <a:r>
              <a:rPr lang="en-US" sz="2800" b="1" i="1" dirty="0" smtClean="0">
                <a:ea typeface="Cambria Math"/>
              </a:rPr>
              <a:t>T</a:t>
            </a:r>
            <a:r>
              <a:rPr lang="en-US" sz="2800" b="1" dirty="0" smtClean="0">
                <a:latin typeface="Informal Roman" pitchFamily="66" charset="0"/>
                <a:ea typeface="Cambria Math"/>
              </a:rPr>
              <a:t> </a:t>
            </a:r>
            <a:r>
              <a:rPr lang="en-US" dirty="0" smtClean="0"/>
              <a:t>, </a:t>
            </a:r>
            <a:r>
              <a:rPr lang="el-GR" dirty="0" smtClean="0"/>
              <a:t>φ</a:t>
            </a:r>
            <a:r>
              <a:rPr lang="en-US" dirty="0" smtClean="0"/>
              <a:t>); referred as Terminological reasoning.</a:t>
            </a:r>
          </a:p>
          <a:p>
            <a:r>
              <a:rPr lang="en-US" dirty="0" smtClean="0"/>
              <a:t>Consistency and instance are defined </a:t>
            </a:r>
            <a:r>
              <a:rPr lang="en-US" dirty="0" err="1" smtClean="0"/>
              <a:t>w.r.t</a:t>
            </a:r>
            <a:r>
              <a:rPr lang="en-US" dirty="0" smtClean="0"/>
              <a:t>  a </a:t>
            </a:r>
            <a:r>
              <a:rPr lang="en-US" dirty="0" err="1" smtClean="0"/>
              <a:t>TBox</a:t>
            </a:r>
            <a:r>
              <a:rPr lang="en-US" dirty="0" smtClean="0"/>
              <a:t> and </a:t>
            </a:r>
            <a:r>
              <a:rPr lang="en-US" dirty="0" err="1" smtClean="0"/>
              <a:t>ABox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In </a:t>
            </a:r>
            <a:r>
              <a:rPr lang="en-US" sz="4000" dirty="0" err="1" smtClean="0">
                <a:latin typeface="Comic Sans MS" pitchFamily="66" charset="0"/>
              </a:rPr>
              <a:t>TBox</a:t>
            </a:r>
            <a:r>
              <a:rPr lang="en-US" sz="4000" dirty="0" smtClean="0">
                <a:latin typeface="Comic Sans MS" pitchFamily="66" charset="0"/>
              </a:rPr>
              <a:t>: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/>
              <a:t>Satisfiability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concept C is </a:t>
            </a:r>
            <a:r>
              <a:rPr lang="en-US" dirty="0" err="1" smtClean="0"/>
              <a:t>satisfiable</a:t>
            </a:r>
            <a:r>
              <a:rPr lang="en-US" dirty="0" smtClean="0"/>
              <a:t> </a:t>
            </a:r>
            <a:r>
              <a:rPr lang="en-US" dirty="0" err="1" smtClean="0"/>
              <a:t>w.r.t</a:t>
            </a:r>
            <a:r>
              <a:rPr lang="en-US" dirty="0" smtClean="0"/>
              <a:t>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T  </a:t>
            </a:r>
            <a:r>
              <a:rPr lang="en-US" dirty="0" err="1" smtClean="0"/>
              <a:t>iff</a:t>
            </a:r>
            <a:r>
              <a:rPr lang="en-US" dirty="0" smtClean="0"/>
              <a:t> there exists a model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I </a:t>
            </a:r>
            <a:r>
              <a:rPr lang="en-US" dirty="0" smtClean="0"/>
              <a:t>of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T </a:t>
            </a:r>
            <a:r>
              <a:rPr lang="en-US" dirty="0" smtClean="0"/>
              <a:t>such that C</a:t>
            </a:r>
            <a:r>
              <a:rPr lang="en-US" baseline="30000" dirty="0" smtClean="0"/>
              <a:t>I</a:t>
            </a:r>
            <a:r>
              <a:rPr lang="en-US" dirty="0" smtClean="0"/>
              <a:t> ≠ </a:t>
            </a:r>
            <a:r>
              <a:rPr lang="el-GR" dirty="0" smtClean="0"/>
              <a:t>φ</a:t>
            </a:r>
            <a:endParaRPr lang="en-US" dirty="0" smtClean="0"/>
          </a:p>
          <a:p>
            <a:r>
              <a:rPr lang="en-US" u="sng" dirty="0" err="1" smtClean="0"/>
              <a:t>Subsumption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concept D subsumes the concept C </a:t>
            </a:r>
            <a:r>
              <a:rPr lang="en-US" dirty="0" err="1" smtClean="0"/>
              <a:t>w.r.t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 </a:t>
            </a:r>
            <a:r>
              <a:rPr lang="en-US" dirty="0" smtClean="0"/>
              <a:t>(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 </a:t>
            </a:r>
            <a:r>
              <a:rPr lang="en-US" dirty="0" smtClean="0">
                <a:latin typeface="Cambria Math"/>
                <a:ea typeface="Cambria Math"/>
              </a:rPr>
              <a:t>⊨ C⊑D</a:t>
            </a:r>
            <a:r>
              <a:rPr lang="en-US" dirty="0" smtClean="0"/>
              <a:t>) if  C</a:t>
            </a:r>
            <a:r>
              <a:rPr lang="en-US" baseline="30000" dirty="0" smtClean="0"/>
              <a:t>I</a:t>
            </a:r>
            <a:r>
              <a:rPr lang="en-US" dirty="0" smtClean="0">
                <a:latin typeface="Cambria Math"/>
                <a:ea typeface="Cambria Math"/>
              </a:rPr>
              <a:t>⊆ </a:t>
            </a:r>
            <a:r>
              <a:rPr lang="en-US" dirty="0" smtClean="0"/>
              <a:t>D</a:t>
            </a:r>
            <a:r>
              <a:rPr lang="en-US" baseline="30000" dirty="0" smtClean="0"/>
              <a:t>I</a:t>
            </a:r>
            <a:r>
              <a:rPr lang="en-US" dirty="0" smtClean="0"/>
              <a:t>  holds for all models I of K.</a:t>
            </a:r>
          </a:p>
          <a:p>
            <a:r>
              <a:rPr lang="en-US" u="sng" dirty="0" smtClean="0"/>
              <a:t>Equivalence</a:t>
            </a:r>
            <a:r>
              <a:rPr lang="en-US" dirty="0" smtClean="0"/>
              <a:t>:  </a:t>
            </a:r>
          </a:p>
          <a:p>
            <a:pPr lvl="1"/>
            <a:r>
              <a:rPr lang="en-US" dirty="0" smtClean="0"/>
              <a:t>Two concepts C, D are equivalent </a:t>
            </a:r>
            <a:r>
              <a:rPr lang="en-US" dirty="0" err="1" smtClean="0"/>
              <a:t>w.r.t</a:t>
            </a:r>
            <a:r>
              <a:rPr lang="en-US" dirty="0" smtClean="0"/>
              <a:t>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 </a:t>
            </a:r>
            <a:r>
              <a:rPr lang="en-US" dirty="0" smtClean="0"/>
              <a:t>(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 </a:t>
            </a:r>
            <a:r>
              <a:rPr lang="en-US" dirty="0" smtClean="0">
                <a:latin typeface="Cambria Math"/>
                <a:ea typeface="Cambria Math"/>
              </a:rPr>
              <a:t>⊨ C</a:t>
            </a:r>
            <a:r>
              <a:rPr lang="en-US" dirty="0" smtClean="0">
                <a:latin typeface="Calibri"/>
                <a:ea typeface="Cambria Math"/>
              </a:rPr>
              <a:t>≡</a:t>
            </a:r>
            <a:r>
              <a:rPr lang="en-US" dirty="0" smtClean="0">
                <a:latin typeface="Cambria Math"/>
                <a:ea typeface="Cambria Math"/>
              </a:rPr>
              <a:t>D</a:t>
            </a:r>
            <a:r>
              <a:rPr lang="en-US" dirty="0" smtClean="0"/>
              <a:t>) if they subsume each other </a:t>
            </a:r>
            <a:r>
              <a:rPr lang="en-US" dirty="0" err="1" smtClean="0"/>
              <a:t>w.r.t</a:t>
            </a:r>
            <a:r>
              <a:rPr lang="en-US" dirty="0" smtClean="0"/>
              <a:t>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 </a:t>
            </a:r>
            <a:r>
              <a:rPr lang="en-US" dirty="0" smtClean="0"/>
              <a:t>(C</a:t>
            </a:r>
            <a:r>
              <a:rPr lang="en-US" baseline="30000" dirty="0" smtClean="0"/>
              <a:t>I</a:t>
            </a:r>
            <a:r>
              <a:rPr lang="en-US" dirty="0" smtClean="0">
                <a:latin typeface="Cambria Math"/>
                <a:ea typeface="Cambria Math"/>
              </a:rPr>
              <a:t> =</a:t>
            </a:r>
            <a:r>
              <a:rPr lang="en-US" dirty="0" smtClean="0"/>
              <a:t>D</a:t>
            </a:r>
            <a:r>
              <a:rPr lang="en-US" baseline="30000" dirty="0" smtClean="0"/>
              <a:t>I</a:t>
            </a:r>
            <a:r>
              <a:rPr lang="en-US" dirty="0" smtClean="0"/>
              <a:t> for every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I </a:t>
            </a:r>
            <a:r>
              <a:rPr lang="en-US" dirty="0" smtClean="0"/>
              <a:t>of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T </a:t>
            </a:r>
            <a:r>
              <a:rPr lang="en-US" dirty="0" smtClean="0"/>
              <a:t>)</a:t>
            </a:r>
            <a:endParaRPr lang="en-US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In </a:t>
            </a:r>
            <a:r>
              <a:rPr lang="en-US" sz="4000" dirty="0" err="1" smtClean="0">
                <a:latin typeface="Comic Sans MS" pitchFamily="66" charset="0"/>
              </a:rPr>
              <a:t>ABox</a:t>
            </a:r>
            <a:r>
              <a:rPr lang="en-US" sz="4000" dirty="0" smtClean="0">
                <a:latin typeface="Comic Sans MS" pitchFamily="66" charset="0"/>
              </a:rPr>
              <a:t>: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Consistency of </a:t>
            </a:r>
            <a:r>
              <a:rPr lang="en-US" u="sng" dirty="0" err="1" smtClean="0"/>
              <a:t>Abox</a:t>
            </a:r>
            <a:r>
              <a:rPr lang="en-US" u="sng" dirty="0" smtClean="0"/>
              <a:t>  </a:t>
            </a:r>
            <a:r>
              <a:rPr lang="en-US" b="1" u="sng" dirty="0" smtClean="0">
                <a:latin typeface="Informal Roman" pitchFamily="66" charset="0"/>
                <a:ea typeface="Cambria Math"/>
              </a:rPr>
              <a:t>A </a:t>
            </a:r>
            <a:r>
              <a:rPr lang="en-US" u="sng" dirty="0" smtClean="0"/>
              <a:t>with </a:t>
            </a:r>
            <a:r>
              <a:rPr lang="en-US" b="1" u="sng" dirty="0" smtClean="0">
                <a:latin typeface="Informal Roman" pitchFamily="66" charset="0"/>
                <a:ea typeface="Cambria Math"/>
              </a:rPr>
              <a:t>T</a:t>
            </a:r>
            <a:r>
              <a:rPr lang="en-US" u="sng" dirty="0" smtClean="0"/>
              <a:t> :</a:t>
            </a:r>
          </a:p>
          <a:p>
            <a:pPr lvl="1"/>
            <a:r>
              <a:rPr lang="en-US" dirty="0" smtClean="0"/>
              <a:t>There exists interpretation 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I  </a:t>
            </a:r>
            <a:r>
              <a:rPr lang="en-US" dirty="0" smtClean="0">
                <a:ea typeface="Cambria Math"/>
              </a:rPr>
              <a:t>which is  a model of both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A </a:t>
            </a:r>
            <a:r>
              <a:rPr lang="en-US" dirty="0" smtClean="0">
                <a:ea typeface="Cambria Math"/>
              </a:rPr>
              <a:t>and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T.</a:t>
            </a:r>
            <a:endParaRPr lang="en-US" dirty="0" smtClean="0"/>
          </a:p>
          <a:p>
            <a:r>
              <a:rPr lang="en-US" u="sng" dirty="0" smtClean="0"/>
              <a:t>Instantiation of assertion a by </a:t>
            </a:r>
            <a:r>
              <a:rPr lang="en-US" b="1" u="sng" dirty="0" smtClean="0">
                <a:latin typeface="Informal Roman" pitchFamily="66" charset="0"/>
                <a:ea typeface="Cambria Math"/>
              </a:rPr>
              <a:t>A</a:t>
            </a:r>
            <a:r>
              <a:rPr lang="en-US" u="sng" dirty="0" smtClean="0"/>
              <a:t> :  </a:t>
            </a:r>
            <a:endParaRPr lang="en-US" dirty="0" smtClean="0"/>
          </a:p>
          <a:p>
            <a:pPr lvl="1"/>
            <a:r>
              <a:rPr lang="en-US" dirty="0" smtClean="0"/>
              <a:t>An individual </a:t>
            </a:r>
            <a:r>
              <a:rPr lang="en-US" b="1" dirty="0" smtClean="0"/>
              <a:t>a</a:t>
            </a:r>
            <a:r>
              <a:rPr lang="en-US" dirty="0" smtClean="0"/>
              <a:t> is an instance of concept </a:t>
            </a:r>
            <a:r>
              <a:rPr lang="en-US" b="1" dirty="0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w.r.t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b="1" dirty="0" smtClean="0">
                <a:latin typeface="Informal Roman" pitchFamily="66" charset="0"/>
                <a:ea typeface="Cambria Math"/>
              </a:rPr>
              <a:t> K  </a:t>
            </a:r>
            <a:r>
              <a:rPr lang="en-US" dirty="0" smtClean="0">
                <a:ea typeface="Cambria Math"/>
              </a:rPr>
              <a:t>(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  </a:t>
            </a:r>
            <a:r>
              <a:rPr lang="en-US" dirty="0" smtClean="0">
                <a:latin typeface="Calibri"/>
                <a:ea typeface="Cambria Math"/>
              </a:rPr>
              <a:t>≡ </a:t>
            </a:r>
            <a:r>
              <a:rPr lang="en-US" dirty="0" smtClean="0">
                <a:ea typeface="Cambria Math"/>
              </a:rPr>
              <a:t>a : C) if  </a:t>
            </a:r>
            <a:r>
              <a:rPr lang="en-US" b="1" dirty="0" err="1" smtClean="0"/>
              <a:t>a</a:t>
            </a:r>
            <a:r>
              <a:rPr lang="en-US" b="1" i="1" baseline="30000" dirty="0" err="1" smtClean="0">
                <a:latin typeface="Comic Sans MS" pitchFamily="66" charset="0"/>
              </a:rPr>
              <a:t>I</a:t>
            </a:r>
            <a:r>
              <a:rPr lang="en-US" b="1" dirty="0" smtClean="0"/>
              <a:t>  </a:t>
            </a:r>
            <a:r>
              <a:rPr lang="az-Cyrl-AZ" b="1" dirty="0" smtClean="0"/>
              <a:t>є</a:t>
            </a:r>
            <a:r>
              <a:rPr lang="en-US" b="1" dirty="0" smtClean="0"/>
              <a:t> C</a:t>
            </a:r>
            <a:r>
              <a:rPr lang="en-US" b="1" i="1" baseline="30000" dirty="0" smtClean="0">
                <a:latin typeface="Comic Sans MS" pitchFamily="66" charset="0"/>
              </a:rPr>
              <a:t>I </a:t>
            </a:r>
            <a:r>
              <a:rPr lang="en-US" b="1" i="1" dirty="0" smtClean="0">
                <a:latin typeface="Comic Sans MS" pitchFamily="66" charset="0"/>
              </a:rPr>
              <a:t> </a:t>
            </a:r>
            <a:r>
              <a:rPr lang="en-US" dirty="0" smtClean="0"/>
              <a:t>holds for all models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I </a:t>
            </a:r>
            <a:r>
              <a:rPr lang="en-US" dirty="0" smtClean="0"/>
              <a:t> of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K.</a:t>
            </a:r>
            <a:endParaRPr lang="en-US" b="1" dirty="0" smtClean="0"/>
          </a:p>
          <a:p>
            <a:pPr lvl="1"/>
            <a:r>
              <a:rPr lang="en-US" dirty="0" smtClean="0">
                <a:ea typeface="Cambria Math"/>
              </a:rPr>
              <a:t>A pair of individuals (a, b) is an instance of a role r </a:t>
            </a:r>
            <a:r>
              <a:rPr lang="en-US" dirty="0" err="1" smtClean="0">
                <a:ea typeface="Cambria Math"/>
              </a:rPr>
              <a:t>w.r.t</a:t>
            </a:r>
            <a:r>
              <a:rPr lang="en-US" dirty="0" smtClean="0">
                <a:ea typeface="Cambria Math"/>
              </a:rPr>
              <a:t> to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 </a:t>
            </a:r>
            <a:r>
              <a:rPr lang="en-US" b="1" dirty="0" smtClean="0">
                <a:ea typeface="Cambria Math"/>
              </a:rPr>
              <a:t>(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  </a:t>
            </a:r>
            <a:r>
              <a:rPr lang="en-US" dirty="0" smtClean="0">
                <a:latin typeface="Calibri"/>
                <a:ea typeface="Cambria Math"/>
              </a:rPr>
              <a:t>≡ (</a:t>
            </a:r>
            <a:r>
              <a:rPr lang="en-US" dirty="0" smtClean="0">
                <a:ea typeface="Cambria Math"/>
              </a:rPr>
              <a:t>a, b) : r)  if &lt;</a:t>
            </a:r>
            <a:r>
              <a:rPr lang="en-US" b="1" dirty="0" err="1" smtClean="0"/>
              <a:t>a</a:t>
            </a:r>
            <a:r>
              <a:rPr lang="en-US" b="1" i="1" baseline="30000" dirty="0" err="1" smtClean="0">
                <a:latin typeface="Comic Sans MS" pitchFamily="66" charset="0"/>
              </a:rPr>
              <a:t>I</a:t>
            </a:r>
            <a:r>
              <a:rPr lang="en-US" b="1" dirty="0" smtClean="0"/>
              <a:t> , </a:t>
            </a:r>
            <a:r>
              <a:rPr lang="en-US" b="1" dirty="0" err="1" smtClean="0"/>
              <a:t>b</a:t>
            </a:r>
            <a:r>
              <a:rPr lang="en-US" b="1" i="1" baseline="30000" dirty="0" err="1" smtClean="0">
                <a:latin typeface="Comic Sans MS" pitchFamily="66" charset="0"/>
              </a:rPr>
              <a:t>I</a:t>
            </a:r>
            <a:r>
              <a:rPr lang="en-US" b="1" dirty="0" smtClean="0"/>
              <a:t> &gt; </a:t>
            </a:r>
            <a:r>
              <a:rPr lang="az-Cyrl-AZ" b="1" dirty="0" smtClean="0"/>
              <a:t>є</a:t>
            </a:r>
            <a:r>
              <a:rPr lang="en-US" b="1" dirty="0" smtClean="0"/>
              <a:t> </a:t>
            </a:r>
            <a:r>
              <a:rPr lang="en-US" b="1" dirty="0" err="1" smtClean="0"/>
              <a:t>r</a:t>
            </a:r>
            <a:r>
              <a:rPr lang="en-US" b="1" i="1" baseline="30000" dirty="0" err="1" smtClean="0">
                <a:latin typeface="Comic Sans MS" pitchFamily="66" charset="0"/>
              </a:rPr>
              <a:t>I</a:t>
            </a:r>
            <a:r>
              <a:rPr lang="en-US" b="1" i="1" baseline="30000" dirty="0" smtClean="0">
                <a:latin typeface="Comic Sans MS" pitchFamily="66" charset="0"/>
              </a:rPr>
              <a:t> </a:t>
            </a:r>
            <a:r>
              <a:rPr lang="en-US" dirty="0" smtClean="0"/>
              <a:t>holds for all models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I </a:t>
            </a:r>
            <a:r>
              <a:rPr lang="en-US" dirty="0" smtClean="0"/>
              <a:t> of </a:t>
            </a:r>
            <a:r>
              <a:rPr lang="en-US" b="1" dirty="0" smtClean="0">
                <a:latin typeface="Informal Roman" pitchFamily="66" charset="0"/>
                <a:ea typeface="Cambria Math"/>
              </a:rPr>
              <a:t>K.</a:t>
            </a:r>
            <a:endParaRPr lang="en-US" dirty="0" smtClean="0">
              <a:ea typeface="Cambria Math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Outline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Description Logics(DL)?</a:t>
            </a:r>
          </a:p>
          <a:p>
            <a:r>
              <a:rPr lang="en-US" dirty="0" smtClean="0"/>
              <a:t>Basic DL and its Extensions</a:t>
            </a:r>
          </a:p>
          <a:p>
            <a:pPr lvl="1"/>
            <a:r>
              <a:rPr lang="en-US" sz="2000" dirty="0" smtClean="0"/>
              <a:t>Syntax &amp; Semantics of </a:t>
            </a:r>
            <a:r>
              <a:rPr lang="en-US" sz="2000" b="1" i="1" dirty="0" smtClean="0">
                <a:latin typeface="Comic Sans MS" pitchFamily="66" charset="0"/>
              </a:rPr>
              <a:t>ALC</a:t>
            </a:r>
          </a:p>
          <a:p>
            <a:pPr lvl="1"/>
            <a:r>
              <a:rPr lang="en-US" sz="2000" dirty="0" smtClean="0"/>
              <a:t>Important Inference problem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Important extensions to </a:t>
            </a:r>
            <a:r>
              <a:rPr lang="en-US" sz="2000" b="1" i="1" dirty="0" smtClean="0">
                <a:solidFill>
                  <a:srgbClr val="FF0000"/>
                </a:solidFill>
                <a:latin typeface="Comic Sans MS" pitchFamily="66" charset="0"/>
              </a:rPr>
              <a:t>ALC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Tableau Based Reasoning Techniques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Comic Sans MS" pitchFamily="66" charset="0"/>
              </a:rPr>
              <a:t>Why Extensions in ALC were needed?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construction and evaluation of High quality </a:t>
            </a:r>
            <a:r>
              <a:rPr lang="en-US" dirty="0" err="1" smtClean="0"/>
              <a:t>ontologies</a:t>
            </a:r>
            <a:r>
              <a:rPr lang="en-US" dirty="0" smtClean="0"/>
              <a:t> are greatly depends on the availability of a well defined semantics and powerful reasoning tools.</a:t>
            </a:r>
          </a:p>
          <a:p>
            <a:r>
              <a:rPr lang="en-US" dirty="0" smtClean="0"/>
              <a:t>But there was a mismatch between the expressive power and the efficiency of reasoning which was provided by the DL systems of that time.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With the important extensions of DL  ALC systems the gap has become narrow enough to build stable bridges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Comic Sans MS" pitchFamily="66" charset="0"/>
              </a:rPr>
              <a:t>Important Extensions of ALC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Number restrictions:</a:t>
            </a:r>
          </a:p>
          <a:p>
            <a:pPr>
              <a:buNone/>
            </a:pPr>
            <a:r>
              <a:rPr lang="en-US" dirty="0" smtClean="0"/>
              <a:t>		It can be said that a person can be married to at 	most 1 other individual:</a:t>
            </a:r>
          </a:p>
          <a:p>
            <a:pPr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⊑ ≤ 1married</a:t>
            </a:r>
          </a:p>
          <a:p>
            <a:pPr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……….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may want to extend the definition of our </a:t>
            </a:r>
            <a:r>
              <a:rPr lang="en-US" dirty="0" err="1" smtClean="0"/>
              <a:t>HappyMan</a:t>
            </a:r>
            <a:r>
              <a:rPr lang="en-US" dirty="0" smtClean="0"/>
              <a:t> concept with the instance of having children between two and four.</a:t>
            </a: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HappyMan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≡ Human</a:t>
            </a:r>
            <a:r>
              <a:rPr lang="en-US" sz="2400" b="1" dirty="0" smtClean="0">
                <a:solidFill>
                  <a:srgbClr val="FF0000"/>
                </a:solidFill>
                <a:latin typeface="Cambria Math"/>
                <a:ea typeface="Cambria Math"/>
              </a:rPr>
              <a:t>⊓¬Female ⊓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(∃</a:t>
            </a:r>
            <a:r>
              <a:rPr lang="en-US" b="1" dirty="0" err="1" smtClean="0">
                <a:solidFill>
                  <a:srgbClr val="FF0000"/>
                </a:solidFill>
                <a:latin typeface="Cambria Math"/>
                <a:ea typeface="Cambria Math"/>
              </a:rPr>
              <a:t>married.Doctor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) ⊓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(∀</a:t>
            </a:r>
            <a:r>
              <a:rPr lang="en-US" b="1" dirty="0" err="1" smtClean="0">
                <a:solidFill>
                  <a:srgbClr val="FF0000"/>
                </a:solidFill>
                <a:latin typeface="Cambria Math"/>
                <a:ea typeface="Cambria Math"/>
              </a:rPr>
              <a:t>hasChild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.(</a:t>
            </a:r>
            <a:r>
              <a:rPr lang="en-US" b="1" dirty="0" err="1" smtClean="0">
                <a:solidFill>
                  <a:srgbClr val="FF0000"/>
                </a:solidFill>
                <a:latin typeface="Cambria Math"/>
                <a:ea typeface="Cambria Math"/>
              </a:rPr>
              <a:t>Doctor⊔Professor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))⊓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(≥2hasChild⊓≤4hasChild)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6" name="Picture 5" descr="Untitled5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38800" y="2843154"/>
            <a:ext cx="2819400" cy="3698321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Comic Sans MS" pitchFamily="66" charset="0"/>
              </a:rPr>
              <a:t>Important Extensions of ALC cont.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Qualified number restrictions:</a:t>
            </a:r>
          </a:p>
          <a:p>
            <a:pPr>
              <a:buNone/>
            </a:pPr>
            <a:r>
              <a:rPr lang="en-US" dirty="0" smtClean="0"/>
              <a:t>		The definition of the </a:t>
            </a:r>
            <a:r>
              <a:rPr lang="en-US" dirty="0" err="1" smtClean="0"/>
              <a:t>HappyMan</a:t>
            </a:r>
            <a:r>
              <a:rPr lang="en-US" dirty="0" smtClean="0"/>
              <a:t> concept can be extended by including the instances of the having at least two children who are professors.</a:t>
            </a: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HappyMan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/>
              </a:rPr>
              <a:t>≡ Human</a:t>
            </a:r>
            <a:r>
              <a:rPr lang="en-US" sz="2400" b="1" dirty="0" smtClean="0">
                <a:solidFill>
                  <a:srgbClr val="FF0000"/>
                </a:solidFill>
                <a:latin typeface="Cambria Math"/>
                <a:ea typeface="Cambria Math"/>
              </a:rPr>
              <a:t>⊓¬Female ⊓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(∃</a:t>
            </a:r>
            <a:r>
              <a:rPr lang="en-US" b="1" dirty="0" err="1" smtClean="0">
                <a:solidFill>
                  <a:srgbClr val="FF0000"/>
                </a:solidFill>
                <a:latin typeface="Cambria Math"/>
                <a:ea typeface="Cambria Math"/>
              </a:rPr>
              <a:t>married.Doctor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) ⊓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(∀</a:t>
            </a:r>
            <a:r>
              <a:rPr lang="en-US" b="1" dirty="0" err="1" smtClean="0">
                <a:solidFill>
                  <a:srgbClr val="FF0000"/>
                </a:solidFill>
                <a:latin typeface="Cambria Math"/>
                <a:ea typeface="Cambria Math"/>
              </a:rPr>
              <a:t>hasChild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.(</a:t>
            </a:r>
            <a:r>
              <a:rPr lang="en-US" b="1" dirty="0" err="1" smtClean="0">
                <a:solidFill>
                  <a:srgbClr val="FF0000"/>
                </a:solidFill>
                <a:latin typeface="Cambria Math"/>
                <a:ea typeface="Cambria Math"/>
              </a:rPr>
              <a:t>Doctor⊔Professor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))⊓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(≥2hasChild.Professor ⊓≤4hasChild)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Untitled5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400" y="3429000"/>
            <a:ext cx="2265539" cy="2971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Comic Sans MS" pitchFamily="66" charset="0"/>
              </a:rPr>
              <a:t>Important Extensions of ALC cont.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Inverse roles:</a:t>
            </a:r>
          </a:p>
          <a:p>
            <a:pPr>
              <a:buNone/>
            </a:pPr>
            <a:r>
              <a:rPr lang="en-US" b="1" dirty="0" smtClean="0"/>
              <a:t>	- </a:t>
            </a:r>
            <a:r>
              <a:rPr lang="en-US" dirty="0" smtClean="0"/>
              <a:t>the role </a:t>
            </a:r>
            <a:r>
              <a:rPr lang="en-US" b="1" dirty="0" err="1" smtClean="0"/>
              <a:t>hasChild</a:t>
            </a:r>
            <a:r>
              <a:rPr lang="en-US" dirty="0" smtClean="0"/>
              <a:t> has a inverse role </a:t>
            </a:r>
            <a:r>
              <a:rPr lang="en-US" b="1" dirty="0" err="1" smtClean="0"/>
              <a:t>has.Parent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Transitive roles: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- a role is transitive, </a:t>
            </a:r>
            <a:r>
              <a:rPr lang="en-US" dirty="0" err="1" smtClean="0"/>
              <a:t>e.g</a:t>
            </a:r>
            <a:r>
              <a:rPr lang="en-US" dirty="0" smtClean="0"/>
              <a:t> to capture </a:t>
            </a:r>
            <a:r>
              <a:rPr lang="en-US" b="1" dirty="0" err="1" smtClean="0"/>
              <a:t>hasAncestor</a:t>
            </a:r>
            <a:r>
              <a:rPr lang="en-US" b="1" dirty="0" smtClean="0"/>
              <a:t>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err="1" smtClean="0"/>
              <a:t>Subroles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	- one role is a </a:t>
            </a:r>
            <a:r>
              <a:rPr lang="en-US" dirty="0" err="1" smtClean="0"/>
              <a:t>subrole</a:t>
            </a:r>
            <a:r>
              <a:rPr lang="en-US" dirty="0" smtClean="0"/>
              <a:t> of another role,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b="1" dirty="0" err="1" smtClean="0"/>
              <a:t>hasParent</a:t>
            </a:r>
            <a:r>
              <a:rPr lang="en-US" dirty="0" smtClean="0"/>
              <a:t> is a </a:t>
            </a:r>
            <a:r>
              <a:rPr lang="en-US" dirty="0" err="1" smtClean="0"/>
              <a:t>subrole</a:t>
            </a:r>
            <a:r>
              <a:rPr lang="en-US" dirty="0" smtClean="0"/>
              <a:t> of </a:t>
            </a:r>
            <a:r>
              <a:rPr lang="en-US" b="1" dirty="0" err="1" smtClean="0"/>
              <a:t>hasAncestor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Comic Sans MS" pitchFamily="66" charset="0"/>
              </a:rPr>
              <a:t>Important Extensions of ALC cont.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Concrete domains: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Integrate DL with </a:t>
            </a:r>
            <a:r>
              <a:rPr lang="en-US" b="1" dirty="0" smtClean="0"/>
              <a:t>Real numbers,</a:t>
            </a:r>
            <a:r>
              <a:rPr lang="en-US" dirty="0" smtClean="0"/>
              <a:t> </a:t>
            </a:r>
            <a:r>
              <a:rPr lang="en-US" b="1" dirty="0" smtClean="0"/>
              <a:t>Integers</a:t>
            </a:r>
            <a:r>
              <a:rPr lang="en-US" dirty="0" smtClean="0"/>
              <a:t>, </a:t>
            </a:r>
            <a:r>
              <a:rPr lang="en-US" b="1" dirty="0" smtClean="0"/>
              <a:t>Strings,</a:t>
            </a:r>
            <a:r>
              <a:rPr lang="en-US" dirty="0" smtClean="0"/>
              <a:t> </a:t>
            </a:r>
            <a:r>
              <a:rPr lang="en-US" b="1" dirty="0" smtClean="0"/>
              <a:t>Concrete predicates.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For example</a:t>
            </a:r>
            <a:r>
              <a:rPr lang="en-US" dirty="0" smtClean="0"/>
              <a:t>: </a:t>
            </a:r>
            <a:endParaRPr lang="en-US" u="sng" dirty="0" smtClean="0"/>
          </a:p>
          <a:p>
            <a:pPr marL="880110" lvl="1" indent="-514350"/>
            <a:r>
              <a:rPr lang="en-US" dirty="0" smtClean="0"/>
              <a:t>numerical comparisons (</a:t>
            </a:r>
            <a:r>
              <a:rPr lang="en-US" dirty="0" err="1" smtClean="0"/>
              <a:t>e.g</a:t>
            </a:r>
            <a:r>
              <a:rPr lang="en-US" dirty="0" smtClean="0"/>
              <a:t> ≤), </a:t>
            </a:r>
          </a:p>
          <a:p>
            <a:pPr marL="880110" lvl="1" indent="-514350"/>
            <a:r>
              <a:rPr lang="en-US" dirty="0" smtClean="0"/>
              <a:t>comparisons with constant (</a:t>
            </a:r>
            <a:r>
              <a:rPr lang="en-US" dirty="0" err="1" smtClean="0"/>
              <a:t>e.g</a:t>
            </a:r>
            <a:r>
              <a:rPr lang="en-US" dirty="0" smtClean="0"/>
              <a:t> ≤ 15), </a:t>
            </a:r>
          </a:p>
          <a:p>
            <a:pPr marL="880110" lvl="1" indent="-514350"/>
            <a:r>
              <a:rPr lang="en-US" dirty="0" smtClean="0"/>
              <a:t>string comparison (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isPrefixof</a:t>
            </a:r>
            <a:r>
              <a:rPr lang="en-US" dirty="0" smtClean="0"/>
              <a:t>),</a:t>
            </a:r>
          </a:p>
          <a:p>
            <a:pPr marL="880110" lvl="1" indent="-514350"/>
            <a:r>
              <a:rPr lang="en-US" dirty="0" err="1" smtClean="0"/>
              <a:t>modelling</a:t>
            </a:r>
            <a:r>
              <a:rPr lang="en-US" dirty="0" smtClean="0"/>
              <a:t> of concrete properties of abstract object, </a:t>
            </a:r>
            <a:r>
              <a:rPr lang="en-US" dirty="0" err="1" smtClean="0"/>
              <a:t>e.g</a:t>
            </a:r>
            <a:r>
              <a:rPr lang="en-US" dirty="0" smtClean="0"/>
              <a:t> age, weight etc.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Why the name DL?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  <a:buNone/>
            </a:pPr>
            <a:endParaRPr lang="en-US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Application domain (world) are described by concept </a:t>
            </a:r>
            <a:r>
              <a:rPr lang="en-US" b="1" i="1" u="sng" dirty="0" smtClean="0"/>
              <a:t>description</a:t>
            </a:r>
            <a:r>
              <a:rPr lang="en-US" dirty="0" smtClean="0"/>
              <a:t> </a:t>
            </a:r>
            <a:r>
              <a:rPr lang="en-US" dirty="0" err="1" smtClean="0"/>
              <a:t>i.e</a:t>
            </a:r>
            <a:r>
              <a:rPr lang="en-US" dirty="0" smtClean="0"/>
              <a:t> expressions are built from atomic </a:t>
            </a:r>
            <a:r>
              <a:rPr lang="en-GB" dirty="0" smtClean="0"/>
              <a:t>concepts (classes),  atomic roles (relationships) and individuals.</a:t>
            </a:r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endParaRPr lang="en-GB" dirty="0" smtClean="0"/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endParaRPr lang="en-US" dirty="0" smtClean="0"/>
          </a:p>
          <a:p>
            <a:r>
              <a:rPr lang="en-US" dirty="0" smtClean="0"/>
              <a:t>Equipped with formal </a:t>
            </a:r>
            <a:r>
              <a:rPr lang="en-US" b="1" i="1" u="sng" dirty="0" smtClean="0"/>
              <a:t>logic</a:t>
            </a:r>
            <a:r>
              <a:rPr lang="en-US" dirty="0" smtClean="0"/>
              <a:t> based semantics which is different from their predecessors (semantic networks and frames)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Comic Sans MS" pitchFamily="66" charset="0"/>
              </a:rPr>
              <a:t>Important Extensions of ALC cont.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Nominal constructors:</a:t>
            </a:r>
          </a:p>
          <a:p>
            <a:pPr lvl="1"/>
            <a:r>
              <a:rPr lang="en-US" dirty="0" smtClean="0"/>
              <a:t>Allows to use individual names within concept description.</a:t>
            </a:r>
          </a:p>
          <a:p>
            <a:pPr lvl="1">
              <a:buNone/>
            </a:pPr>
            <a:r>
              <a:rPr lang="en-US" dirty="0" smtClean="0"/>
              <a:t>	For example:</a:t>
            </a:r>
          </a:p>
          <a:p>
            <a:pPr lvl="1">
              <a:buNone/>
            </a:pPr>
            <a:r>
              <a:rPr lang="en-US" dirty="0" smtClean="0"/>
              <a:t>		</a:t>
            </a:r>
          </a:p>
          <a:p>
            <a:pPr lvl="1" algn="ctr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Cscientist</a:t>
            </a:r>
            <a:r>
              <a:rPr lang="en-US" b="1" dirty="0" smtClean="0"/>
              <a:t> </a:t>
            </a:r>
            <a:r>
              <a:rPr lang="en-US" b="1" dirty="0" smtClean="0">
                <a:latin typeface="Cambria Math"/>
                <a:ea typeface="Cambria Math"/>
              </a:rPr>
              <a:t>⊓ ∃</a:t>
            </a:r>
            <a:r>
              <a:rPr lang="en-US" b="1" dirty="0" err="1" smtClean="0">
                <a:latin typeface="Cambria Math"/>
                <a:ea typeface="Cambria Math"/>
              </a:rPr>
              <a:t>hasMet</a:t>
            </a:r>
            <a:r>
              <a:rPr lang="en-US" b="1" dirty="0" smtClean="0">
                <a:latin typeface="Cambria Math"/>
                <a:ea typeface="Cambria Math"/>
              </a:rPr>
              <a:t>.</a:t>
            </a:r>
            <a:r>
              <a:rPr lang="en-US" b="1" dirty="0" smtClean="0"/>
              <a:t>{Turing}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Nominals</a:t>
            </a:r>
            <a:r>
              <a:rPr lang="en-US" dirty="0" smtClean="0"/>
              <a:t> have dramatic effect on the complexity of </a:t>
            </a:r>
            <a:r>
              <a:rPr lang="en-US" dirty="0" err="1" smtClean="0"/>
              <a:t>reasoniong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Comic Sans MS" pitchFamily="66" charset="0"/>
              </a:rPr>
              <a:t>Relationships with other Logical Formalism: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8153400" cy="105171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000" dirty="0" smtClean="0">
                <a:latin typeface="Comic Sans MS" pitchFamily="66" charset="0"/>
              </a:rPr>
              <a:t>DLs and First Order Predicate Logic (FOL)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81000" y="3429000"/>
            <a:ext cx="8305800" cy="29259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Most DLs are decidable fragments of FOL </a:t>
            </a:r>
            <a:r>
              <a:rPr lang="en-US" dirty="0" err="1" smtClean="0"/>
              <a:t>i.e</a:t>
            </a:r>
            <a:r>
              <a:rPr lang="en-US" dirty="0" smtClean="0"/>
              <a:t> there are effective procedures for deciding the inference problem.</a:t>
            </a:r>
          </a:p>
          <a:p>
            <a:r>
              <a:rPr lang="en-US" dirty="0" smtClean="0"/>
              <a:t>Introduce </a:t>
            </a:r>
          </a:p>
          <a:p>
            <a:pPr lvl="1"/>
            <a:r>
              <a:rPr lang="en-US" dirty="0" smtClean="0"/>
              <a:t>A unary predicate for a concept name A</a:t>
            </a:r>
          </a:p>
          <a:p>
            <a:pPr lvl="1"/>
            <a:r>
              <a:rPr lang="en-US" dirty="0" smtClean="0"/>
              <a:t>A binary predicate for a role name 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Comic Sans MS" pitchFamily="66" charset="0"/>
              </a:rPr>
              <a:t>DLs and (FOL) cont..</a:t>
            </a:r>
            <a:endParaRPr lang="en-US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translation functions </a:t>
            </a:r>
            <a:r>
              <a:rPr lang="el-GR" sz="2800" b="1" dirty="0" smtClean="0">
                <a:latin typeface="Cambria Math"/>
                <a:ea typeface="Cambria Math"/>
              </a:rPr>
              <a:t>ᴨ</a:t>
            </a:r>
            <a:r>
              <a:rPr lang="en-US" sz="2800" b="1" baseline="-25000" dirty="0" smtClean="0">
                <a:latin typeface="Cambria Math"/>
                <a:ea typeface="Cambria Math"/>
              </a:rPr>
              <a:t>x</a:t>
            </a:r>
            <a:r>
              <a:rPr lang="en-US" dirty="0" smtClean="0"/>
              <a:t> and </a:t>
            </a:r>
            <a:r>
              <a:rPr lang="el-GR" sz="2800" b="1" dirty="0" smtClean="0">
                <a:latin typeface="Cambria Math"/>
                <a:ea typeface="Cambria Math"/>
              </a:rPr>
              <a:t>ᴨ</a:t>
            </a:r>
            <a:r>
              <a:rPr lang="en-US" sz="2800" b="1" baseline="-25000" dirty="0" smtClean="0">
                <a:latin typeface="Cambria Math"/>
                <a:ea typeface="Cambria Math"/>
              </a:rPr>
              <a:t>y</a:t>
            </a:r>
            <a:r>
              <a:rPr lang="en-US" dirty="0" smtClean="0"/>
              <a:t> are defined to map complex ALC concepts with first order formulae with one free variable, x or y: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3276600"/>
          <a:ext cx="7772400" cy="312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3886200"/>
              </a:tblGrid>
              <a:tr h="3124200">
                <a:tc>
                  <a:txBody>
                    <a:bodyPr/>
                    <a:lstStyle/>
                    <a:p>
                      <a:pPr algn="ctr"/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(A) = A(x)</a:t>
                      </a:r>
                    </a:p>
                    <a:p>
                      <a:pPr algn="ctr"/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</a:t>
                      </a:r>
                      <a:r>
                        <a:rPr lang="en-US" sz="2400" b="1" i="0" baseline="0" dirty="0" smtClean="0">
                          <a:latin typeface="Cambria Math"/>
                          <a:ea typeface="Cambria Math"/>
                        </a:rPr>
                        <a:t>⊓D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= 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(C)⋀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(D)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</a:t>
                      </a:r>
                      <a:r>
                        <a:rPr lang="en-US" sz="2400" b="1" i="0" baseline="0" dirty="0" smtClean="0">
                          <a:latin typeface="Cambria Math"/>
                          <a:ea typeface="Cambria Math"/>
                        </a:rPr>
                        <a:t>⊔D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= 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(C)</a:t>
                      </a:r>
                      <a:r>
                        <a:rPr lang="en-US" sz="2400" b="1" i="0" baseline="0" dirty="0" smtClean="0">
                          <a:latin typeface="Cambria Math"/>
                          <a:ea typeface="Cambria Math"/>
                        </a:rPr>
                        <a:t> ⋁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(D)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(∃</a:t>
                      </a:r>
                      <a:r>
                        <a:rPr lang="en-US" sz="2400" b="1" i="0" dirty="0" err="1" smtClean="0">
                          <a:latin typeface="Cambria Math"/>
                          <a:ea typeface="Cambria Math"/>
                        </a:rPr>
                        <a:t>r.C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=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∃</a:t>
                      </a:r>
                      <a:r>
                        <a:rPr lang="en-US" sz="2400" b="1" i="0" baseline="-25000" dirty="0" err="1" smtClean="0">
                          <a:latin typeface="Cambria Math"/>
                          <a:ea typeface="Cambria Math"/>
                        </a:rPr>
                        <a:t>y.r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</a:t>
                      </a:r>
                      <a:r>
                        <a:rPr lang="en-US" sz="2400" b="1" i="0" dirty="0" err="1" smtClean="0">
                          <a:latin typeface="Cambria Math"/>
                          <a:ea typeface="Cambria Math"/>
                        </a:rPr>
                        <a:t>x,y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⋀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(∀</a:t>
                      </a:r>
                      <a:r>
                        <a:rPr lang="en-US" sz="2400" b="1" i="0" dirty="0" err="1" smtClean="0">
                          <a:latin typeface="Cambria Math"/>
                          <a:ea typeface="Cambria Math"/>
                        </a:rPr>
                        <a:t>r.C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=∀</a:t>
                      </a:r>
                      <a:r>
                        <a:rPr lang="en-US" sz="2400" b="1" i="0" baseline="-25000" dirty="0" err="1" smtClean="0">
                          <a:latin typeface="Cambria Math"/>
                          <a:ea typeface="Cambria Math"/>
                        </a:rPr>
                        <a:t>y.r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</a:t>
                      </a:r>
                      <a:r>
                        <a:rPr lang="en-US" sz="2400" b="1" i="0" dirty="0" err="1" smtClean="0">
                          <a:latin typeface="Cambria Math"/>
                          <a:ea typeface="Cambria Math"/>
                        </a:rPr>
                        <a:t>x,y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⟹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(C) </a:t>
                      </a:r>
                    </a:p>
                    <a:p>
                      <a:pPr algn="ctr"/>
                      <a:endParaRPr lang="en-US" sz="2400" b="1" i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(A) = A(y)</a:t>
                      </a:r>
                    </a:p>
                    <a:p>
                      <a:pPr algn="ctr"/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</a:t>
                      </a:r>
                      <a:r>
                        <a:rPr lang="en-US" sz="2400" b="1" i="0" baseline="0" dirty="0" smtClean="0">
                          <a:latin typeface="Cambria Math"/>
                          <a:ea typeface="Cambria Math"/>
                        </a:rPr>
                        <a:t>⊓D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= 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(C)⋀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(D)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</a:t>
                      </a:r>
                      <a:r>
                        <a:rPr lang="en-US" sz="2400" b="1" i="0" baseline="0" dirty="0" smtClean="0">
                          <a:latin typeface="Cambria Math"/>
                          <a:ea typeface="Cambria Math"/>
                        </a:rPr>
                        <a:t>⊔D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= 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(C)</a:t>
                      </a:r>
                      <a:r>
                        <a:rPr lang="en-US" sz="2400" b="1" i="0" baseline="0" dirty="0" smtClean="0">
                          <a:latin typeface="Cambria Math"/>
                          <a:ea typeface="Cambria Math"/>
                        </a:rPr>
                        <a:t> ⋁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(D)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(∃</a:t>
                      </a:r>
                      <a:r>
                        <a:rPr lang="en-US" sz="2400" b="1" i="0" dirty="0" err="1" smtClean="0">
                          <a:latin typeface="Cambria Math"/>
                          <a:ea typeface="Cambria Math"/>
                        </a:rPr>
                        <a:t>r.C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=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∃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en-US" sz="2400" b="1" i="0" baseline="-25000" dirty="0" err="1" smtClean="0">
                          <a:latin typeface="Cambria Math"/>
                          <a:ea typeface="Cambria Math"/>
                        </a:rPr>
                        <a:t>x.r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</a:t>
                      </a:r>
                      <a:r>
                        <a:rPr lang="en-US" sz="2400" b="1" i="0" dirty="0" err="1" smtClean="0">
                          <a:latin typeface="Cambria Math"/>
                          <a:ea typeface="Cambria Math"/>
                        </a:rPr>
                        <a:t>y,x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⋀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y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(∀</a:t>
                      </a:r>
                      <a:r>
                        <a:rPr lang="en-US" sz="2400" b="1" i="0" dirty="0" err="1" smtClean="0">
                          <a:latin typeface="Cambria Math"/>
                          <a:ea typeface="Cambria Math"/>
                        </a:rPr>
                        <a:t>r.C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=∀ </a:t>
                      </a:r>
                      <a:r>
                        <a:rPr lang="en-US" sz="2400" b="1" i="0" baseline="-25000" dirty="0" err="1" smtClean="0">
                          <a:latin typeface="Cambria Math"/>
                          <a:ea typeface="Cambria Math"/>
                        </a:rPr>
                        <a:t>x.r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(y,</a:t>
                      </a:r>
                      <a:r>
                        <a:rPr lang="en-US" sz="2400" b="1" i="0" baseline="0" dirty="0" smtClean="0">
                          <a:latin typeface="Cambria Math"/>
                          <a:ea typeface="Cambria Math"/>
                        </a:rPr>
                        <a:t> 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) ⟹ </a:t>
                      </a:r>
                      <a:r>
                        <a:rPr lang="el-GR" sz="2400" b="1" i="0" dirty="0" smtClean="0">
                          <a:latin typeface="Cambria Math"/>
                          <a:ea typeface="Cambria Math"/>
                        </a:rPr>
                        <a:t>ᴨ</a:t>
                      </a:r>
                      <a:r>
                        <a:rPr lang="en-US" sz="2400" b="1" i="0" baseline="-25000" dirty="0" smtClean="0">
                          <a:latin typeface="Cambria Math"/>
                          <a:ea typeface="Cambria Math"/>
                        </a:rPr>
                        <a:t>x</a:t>
                      </a:r>
                      <a:r>
                        <a:rPr lang="en-US" sz="2400" b="1" i="0" dirty="0" smtClean="0">
                          <a:latin typeface="Cambria Math"/>
                          <a:ea typeface="Cambria Math"/>
                        </a:rPr>
                        <a:t>(C) </a:t>
                      </a:r>
                    </a:p>
                    <a:p>
                      <a:pPr algn="ctr"/>
                      <a:endParaRPr lang="en-US" sz="2400" b="1" i="0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Comic Sans MS" pitchFamily="66" charset="0"/>
              </a:rPr>
              <a:t>DLs and (FOL) cont..</a:t>
            </a:r>
            <a:endParaRPr lang="en-US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TBox</a:t>
            </a:r>
            <a:r>
              <a:rPr lang="en-US" dirty="0" smtClean="0"/>
              <a:t> </a:t>
            </a:r>
            <a:r>
              <a:rPr lang="en-US" b="1" dirty="0" smtClean="0">
                <a:latin typeface="Informal Roman" pitchFamily="66" charset="0"/>
              </a:rPr>
              <a:t>T</a:t>
            </a:r>
            <a:r>
              <a:rPr lang="en-US" dirty="0" smtClean="0"/>
              <a:t> and </a:t>
            </a:r>
            <a:r>
              <a:rPr lang="en-US" dirty="0" err="1" smtClean="0"/>
              <a:t>Abox</a:t>
            </a:r>
            <a:r>
              <a:rPr lang="en-US" dirty="0" smtClean="0"/>
              <a:t> </a:t>
            </a:r>
            <a:r>
              <a:rPr lang="en-US" b="1" dirty="0" smtClean="0">
                <a:latin typeface="Informal Roman" pitchFamily="66" charset="0"/>
              </a:rPr>
              <a:t>A</a:t>
            </a:r>
            <a:r>
              <a:rPr lang="en-US" dirty="0" smtClean="0"/>
              <a:t> can be translated as follows: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 ᴨ(</a:t>
            </a:r>
            <a:r>
              <a:rPr lang="en-US" b="1" dirty="0" smtClean="0">
                <a:latin typeface="Informal Roman" pitchFamily="66" charset="0"/>
              </a:rPr>
              <a:t>T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)= </a:t>
            </a:r>
            <a:r>
              <a:rPr lang="en-US" sz="4000" dirty="0" smtClean="0">
                <a:latin typeface="Cambria Math"/>
                <a:ea typeface="Cambria Math"/>
              </a:rPr>
              <a:t>⋀</a:t>
            </a:r>
            <a:r>
              <a:rPr lang="en-US" baseline="-25000" dirty="0" smtClean="0">
                <a:ea typeface="Cambria Math"/>
              </a:rPr>
              <a:t>C </a:t>
            </a:r>
            <a:r>
              <a:rPr lang="en-US" baseline="-25000" dirty="0" smtClean="0">
                <a:latin typeface="Cambria Math"/>
                <a:ea typeface="Cambria Math"/>
              </a:rPr>
              <a:t>⊑D</a:t>
            </a:r>
            <a:r>
              <a:rPr lang="az-Cyrl-AZ" baseline="-25000" dirty="0" smtClean="0">
                <a:latin typeface="Cambria Math"/>
                <a:ea typeface="Cambria Math"/>
              </a:rPr>
              <a:t>є</a:t>
            </a:r>
            <a:r>
              <a:rPr lang="en-US" b="1" i="1" baseline="-25000" dirty="0" smtClean="0">
                <a:latin typeface="Cambria Math"/>
                <a:ea typeface="Cambria Math"/>
              </a:rPr>
              <a:t>T</a:t>
            </a:r>
            <a:r>
              <a:rPr lang="en-US" baseline="-25000" dirty="0" smtClean="0">
                <a:latin typeface="Cambria Math"/>
                <a:ea typeface="Cambria Math"/>
              </a:rPr>
              <a:t> </a:t>
            </a:r>
            <a:r>
              <a:rPr lang="en-US" sz="4000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∀</a:t>
            </a:r>
            <a:r>
              <a:rPr lang="en-US" dirty="0" smtClean="0">
                <a:ea typeface="Cambria Math"/>
              </a:rPr>
              <a:t>x.(</a:t>
            </a:r>
            <a:r>
              <a:rPr lang="el-GR" dirty="0" smtClean="0">
                <a:latin typeface="Cambria Math"/>
                <a:ea typeface="Cambria Math"/>
              </a:rPr>
              <a:t>ᴨ</a:t>
            </a:r>
            <a:r>
              <a:rPr lang="en-US" baseline="-25000" dirty="0" smtClean="0">
                <a:ea typeface="Cambria Math"/>
              </a:rPr>
              <a:t>x</a:t>
            </a:r>
            <a:r>
              <a:rPr lang="en-US" dirty="0" smtClean="0">
                <a:ea typeface="Cambria Math"/>
              </a:rPr>
              <a:t>(C)</a:t>
            </a:r>
            <a:r>
              <a:rPr lang="el-GR" dirty="0" smtClean="0">
                <a:latin typeface="Cambria Math"/>
                <a:ea typeface="Cambria Math"/>
              </a:rPr>
              <a:t>⟹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l-GR" dirty="0" smtClean="0">
                <a:latin typeface="Cambria Math"/>
                <a:ea typeface="Cambria Math"/>
              </a:rPr>
              <a:t>ᴨ</a:t>
            </a:r>
            <a:r>
              <a:rPr lang="en-US" baseline="-25000" dirty="0" smtClean="0">
                <a:ea typeface="Cambria Math"/>
              </a:rPr>
              <a:t>x</a:t>
            </a:r>
            <a:r>
              <a:rPr lang="en-US" dirty="0" smtClean="0">
                <a:ea typeface="Cambria Math"/>
              </a:rPr>
              <a:t>(D))</a:t>
            </a:r>
            <a:endParaRPr lang="en-US" dirty="0" smtClean="0">
              <a:latin typeface="Cambria Math"/>
              <a:ea typeface="Cambria Math"/>
            </a:endParaRPr>
          </a:p>
          <a:p>
            <a:pPr algn="ctr">
              <a:buNone/>
            </a:pPr>
            <a:r>
              <a:rPr lang="en-US" dirty="0" smtClean="0">
                <a:latin typeface="Cambria Math"/>
                <a:ea typeface="Cambria Math"/>
              </a:rPr>
              <a:t>		</a:t>
            </a:r>
            <a:r>
              <a:rPr lang="el-GR" dirty="0" smtClean="0">
                <a:latin typeface="Cambria Math"/>
                <a:ea typeface="Cambria Math"/>
              </a:rPr>
              <a:t>ᴨ</a:t>
            </a:r>
            <a:r>
              <a:rPr lang="en-US" dirty="0" smtClean="0"/>
              <a:t>(</a:t>
            </a:r>
            <a:r>
              <a:rPr lang="en-US" b="1" dirty="0" smtClean="0">
                <a:latin typeface="Informal Roman" pitchFamily="66" charset="0"/>
              </a:rPr>
              <a:t>A</a:t>
            </a:r>
            <a:r>
              <a:rPr lang="en-US" dirty="0" smtClean="0"/>
              <a:t>)</a:t>
            </a:r>
            <a:r>
              <a:rPr lang="en-US" dirty="0" smtClean="0">
                <a:latin typeface="Cambria Math"/>
                <a:ea typeface="Cambria Math"/>
              </a:rPr>
              <a:t> = </a:t>
            </a:r>
            <a:r>
              <a:rPr lang="en-US" sz="4000" dirty="0" smtClean="0">
                <a:latin typeface="Cambria Math"/>
                <a:ea typeface="Cambria Math"/>
              </a:rPr>
              <a:t>⋀</a:t>
            </a:r>
            <a:r>
              <a:rPr lang="en-US" baseline="-25000" dirty="0" smtClean="0">
                <a:ea typeface="Cambria Math"/>
              </a:rPr>
              <a:t>a : C </a:t>
            </a:r>
            <a:r>
              <a:rPr lang="az-Cyrl-AZ" baseline="-25000" dirty="0" smtClean="0">
                <a:latin typeface="Cambria Math"/>
                <a:ea typeface="Cambria Math"/>
              </a:rPr>
              <a:t>є</a:t>
            </a:r>
            <a:r>
              <a:rPr lang="en-US" b="1" i="1" baseline="-25000" dirty="0" smtClean="0">
                <a:latin typeface="Cambria Math"/>
                <a:ea typeface="Cambria Math"/>
              </a:rPr>
              <a:t>A</a:t>
            </a:r>
            <a:r>
              <a:rPr lang="en-US" sz="4000" dirty="0" smtClean="0">
                <a:latin typeface="Cambria Math"/>
                <a:ea typeface="Cambria Math"/>
              </a:rPr>
              <a:t>  </a:t>
            </a:r>
            <a:r>
              <a:rPr lang="en-US" dirty="0" smtClean="0">
                <a:latin typeface="Cambria Math"/>
                <a:ea typeface="Cambria Math"/>
              </a:rPr>
              <a:t>∀</a:t>
            </a:r>
            <a:r>
              <a:rPr lang="en-US" dirty="0" smtClean="0">
                <a:ea typeface="Cambria Math"/>
              </a:rPr>
              <a:t>x(C)[x/a] </a:t>
            </a:r>
            <a:r>
              <a:rPr lang="en-US" dirty="0" smtClean="0">
                <a:latin typeface="Cambria Math"/>
                <a:ea typeface="Cambria Math"/>
              </a:rPr>
              <a:t>⋀ </a:t>
            </a:r>
            <a:r>
              <a:rPr lang="en-US" dirty="0" smtClean="0">
                <a:ea typeface="Cambria Math"/>
              </a:rPr>
              <a:t> </a:t>
            </a:r>
            <a:r>
              <a:rPr lang="en-US" sz="4000" dirty="0" smtClean="0">
                <a:latin typeface="Cambria Math"/>
                <a:ea typeface="Cambria Math"/>
              </a:rPr>
              <a:t>⋀</a:t>
            </a:r>
            <a:r>
              <a:rPr lang="en-US" baseline="-25000" dirty="0" smtClean="0">
                <a:ea typeface="Cambria Math"/>
              </a:rPr>
              <a:t>(</a:t>
            </a:r>
            <a:r>
              <a:rPr lang="en-US" baseline="-25000" dirty="0" err="1" smtClean="0">
                <a:ea typeface="Cambria Math"/>
              </a:rPr>
              <a:t>a,b</a:t>
            </a:r>
            <a:r>
              <a:rPr lang="en-US" baseline="-25000" dirty="0" smtClean="0">
                <a:ea typeface="Cambria Math"/>
              </a:rPr>
              <a:t>) : r </a:t>
            </a:r>
            <a:r>
              <a:rPr lang="az-Cyrl-AZ" baseline="-25000" dirty="0" smtClean="0">
                <a:latin typeface="Cambria Math"/>
                <a:ea typeface="Cambria Math"/>
              </a:rPr>
              <a:t>є</a:t>
            </a:r>
            <a:r>
              <a:rPr lang="en-US" b="1" i="1" baseline="-25000" dirty="0" smtClean="0">
                <a:latin typeface="Cambria Math"/>
                <a:ea typeface="Cambria Math"/>
              </a:rPr>
              <a:t>A</a:t>
            </a:r>
            <a:r>
              <a:rPr lang="en-US" sz="4000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r(</a:t>
            </a:r>
            <a:r>
              <a:rPr lang="en-US" dirty="0" err="1" smtClean="0">
                <a:ea typeface="Cambria Math"/>
              </a:rPr>
              <a:t>a,b</a:t>
            </a:r>
            <a:r>
              <a:rPr lang="en-US" dirty="0" smtClean="0">
                <a:ea typeface="Cambria Math"/>
              </a:rPr>
              <a:t>)</a:t>
            </a:r>
          </a:p>
          <a:p>
            <a:pPr algn="ctr">
              <a:buNone/>
            </a:pPr>
            <a:endParaRPr lang="en-US" sz="1800" dirty="0" smtClean="0">
              <a:ea typeface="Cambria Math"/>
            </a:endParaRPr>
          </a:p>
          <a:p>
            <a:pPr algn="ctr">
              <a:buNone/>
            </a:pPr>
            <a:r>
              <a:rPr lang="en-US" sz="1800" dirty="0" smtClean="0">
                <a:ea typeface="Cambria Math"/>
              </a:rPr>
              <a:t>(</a:t>
            </a:r>
            <a:r>
              <a:rPr lang="az-Cyrl-AZ" sz="1800" dirty="0" smtClean="0">
                <a:latin typeface="Cambria Math"/>
                <a:ea typeface="Cambria Math"/>
              </a:rPr>
              <a:t>ѱ</a:t>
            </a:r>
            <a:r>
              <a:rPr lang="en-US" sz="1800" dirty="0" smtClean="0">
                <a:ea typeface="Cambria Math"/>
              </a:rPr>
              <a:t>[x/a] denotes the formula obtained from </a:t>
            </a:r>
            <a:r>
              <a:rPr lang="az-Cyrl-AZ" sz="1800" dirty="0" smtClean="0">
                <a:latin typeface="Cambria Math"/>
                <a:ea typeface="Cambria Math"/>
              </a:rPr>
              <a:t>ѱ</a:t>
            </a:r>
            <a:r>
              <a:rPr lang="en-US" sz="1800" dirty="0" smtClean="0">
                <a:ea typeface="Cambria Math"/>
              </a:rPr>
              <a:t> by replacing all free occurrences of x with a)</a:t>
            </a:r>
          </a:p>
          <a:p>
            <a:pPr>
              <a:buNone/>
            </a:pPr>
            <a:r>
              <a:rPr lang="en-US" dirty="0" smtClean="0">
                <a:ea typeface="Cambria Math"/>
              </a:rPr>
              <a:t>		</a:t>
            </a:r>
          </a:p>
          <a:p>
            <a:pPr>
              <a:buNone/>
            </a:pPr>
            <a:r>
              <a:rPr lang="en-US" dirty="0" smtClean="0">
                <a:ea typeface="Cambria Math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Comic Sans MS" pitchFamily="66" charset="0"/>
              </a:rPr>
              <a:t>DLs and (FOL) cont..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(</a:t>
            </a:r>
            <a:r>
              <a:rPr lang="en-US" b="1" dirty="0" smtClean="0">
                <a:latin typeface="Informal Roman" pitchFamily="66" charset="0"/>
              </a:rPr>
              <a:t>T, A</a:t>
            </a:r>
            <a:r>
              <a:rPr lang="en-US" dirty="0" smtClean="0"/>
              <a:t>) be an ALC-knowledge base, C, D possibly complex ALC concepts and a an individual name. Then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b="1" dirty="0" smtClean="0">
                <a:latin typeface="Informal Roman" pitchFamily="66" charset="0"/>
              </a:rPr>
              <a:t>T, A</a:t>
            </a:r>
            <a:r>
              <a:rPr lang="en-US" dirty="0" smtClean="0"/>
              <a:t>) is consistent </a:t>
            </a:r>
            <a:r>
              <a:rPr lang="en-US" dirty="0" err="1" smtClean="0"/>
              <a:t>iff</a:t>
            </a:r>
            <a:r>
              <a:rPr lang="en-US" dirty="0" smtClean="0"/>
              <a:t>  </a:t>
            </a:r>
            <a:r>
              <a:rPr lang="el-GR" b="1" dirty="0" smtClean="0">
                <a:latin typeface="Cambria Math"/>
                <a:ea typeface="Cambria Math"/>
              </a:rPr>
              <a:t>ᴨ</a:t>
            </a:r>
            <a:r>
              <a:rPr lang="en-US" b="1" dirty="0" smtClean="0"/>
              <a:t>(</a:t>
            </a:r>
            <a:r>
              <a:rPr lang="en-US" b="1" dirty="0" smtClean="0">
                <a:latin typeface="Informal Roman" pitchFamily="66" charset="0"/>
              </a:rPr>
              <a:t>T</a:t>
            </a:r>
            <a:r>
              <a:rPr lang="en-US" b="1" dirty="0" smtClean="0"/>
              <a:t>) </a:t>
            </a:r>
            <a:r>
              <a:rPr lang="en-US" b="1" dirty="0" smtClean="0">
                <a:latin typeface="Cambria Math"/>
                <a:ea typeface="Cambria Math"/>
              </a:rPr>
              <a:t>⋀ </a:t>
            </a:r>
            <a:r>
              <a:rPr lang="el-GR" b="1" dirty="0" smtClean="0">
                <a:latin typeface="Cambria Math"/>
                <a:ea typeface="Cambria Math"/>
              </a:rPr>
              <a:t>ᴨ</a:t>
            </a:r>
            <a:r>
              <a:rPr lang="en-US" b="1" dirty="0" smtClean="0"/>
              <a:t>(</a:t>
            </a:r>
            <a:r>
              <a:rPr lang="en-US" b="1" dirty="0" smtClean="0">
                <a:latin typeface="Informal Roman" pitchFamily="66" charset="0"/>
              </a:rPr>
              <a:t>A</a:t>
            </a:r>
            <a:r>
              <a:rPr lang="en-US" b="1" dirty="0" smtClean="0"/>
              <a:t>)  </a:t>
            </a:r>
            <a:r>
              <a:rPr lang="en-US" dirty="0" smtClean="0"/>
              <a:t>is consistent</a:t>
            </a:r>
          </a:p>
          <a:p>
            <a:pPr lvl="1"/>
            <a:r>
              <a:rPr lang="en-US" dirty="0" smtClean="0"/>
              <a:t>(</a:t>
            </a:r>
            <a:r>
              <a:rPr lang="en-US" b="1" dirty="0" smtClean="0">
                <a:latin typeface="Informal Roman" pitchFamily="66" charset="0"/>
              </a:rPr>
              <a:t>T, A</a:t>
            </a:r>
            <a:r>
              <a:rPr lang="en-US" dirty="0" smtClean="0"/>
              <a:t>)</a:t>
            </a:r>
            <a:r>
              <a:rPr lang="en-US" dirty="0" smtClean="0">
                <a:latin typeface="Cambria Math"/>
                <a:ea typeface="Cambria Math"/>
              </a:rPr>
              <a:t>⊨ C⊑D             </a:t>
            </a:r>
            <a:r>
              <a:rPr lang="en-US" dirty="0" err="1" smtClean="0">
                <a:latin typeface="Cambria Math"/>
                <a:ea typeface="Cambria Math"/>
              </a:rPr>
              <a:t>iff</a:t>
            </a:r>
            <a:r>
              <a:rPr lang="en-US" dirty="0" smtClean="0">
                <a:latin typeface="Cambria Math"/>
                <a:ea typeface="Cambria Math"/>
              </a:rPr>
              <a:t> (</a:t>
            </a:r>
            <a:r>
              <a:rPr lang="el-GR" b="1" dirty="0" smtClean="0">
                <a:latin typeface="Cambria Math"/>
                <a:ea typeface="Cambria Math"/>
              </a:rPr>
              <a:t>ᴨ</a:t>
            </a:r>
            <a:r>
              <a:rPr lang="en-US" b="1" dirty="0" smtClean="0"/>
              <a:t>(</a:t>
            </a:r>
            <a:r>
              <a:rPr lang="en-US" b="1" dirty="0" smtClean="0">
                <a:latin typeface="Informal Roman" pitchFamily="66" charset="0"/>
              </a:rPr>
              <a:t>T</a:t>
            </a:r>
            <a:r>
              <a:rPr lang="en-US" b="1" dirty="0" smtClean="0"/>
              <a:t>) </a:t>
            </a:r>
            <a:r>
              <a:rPr lang="en-US" b="1" dirty="0" smtClean="0">
                <a:latin typeface="Cambria Math"/>
                <a:ea typeface="Cambria Math"/>
              </a:rPr>
              <a:t>⋀ </a:t>
            </a:r>
            <a:r>
              <a:rPr lang="el-GR" b="1" dirty="0" smtClean="0">
                <a:latin typeface="Cambria Math"/>
                <a:ea typeface="Cambria Math"/>
              </a:rPr>
              <a:t>ᴨ</a:t>
            </a:r>
            <a:r>
              <a:rPr lang="en-US" b="1" dirty="0" smtClean="0"/>
              <a:t>(</a:t>
            </a:r>
            <a:r>
              <a:rPr lang="en-US" b="1" dirty="0" smtClean="0">
                <a:latin typeface="Informal Roman" pitchFamily="66" charset="0"/>
              </a:rPr>
              <a:t>A</a:t>
            </a:r>
            <a:r>
              <a:rPr lang="en-US" b="1" dirty="0" smtClean="0"/>
              <a:t>))</a:t>
            </a:r>
            <a:r>
              <a:rPr lang="en-US" b="1" dirty="0" smtClean="0">
                <a:latin typeface="Cambria Math"/>
                <a:ea typeface="Cambria Math"/>
              </a:rPr>
              <a:t>⟹(</a:t>
            </a:r>
            <a:r>
              <a:rPr lang="el-GR" b="1" dirty="0" smtClean="0">
                <a:latin typeface="Cambria Math"/>
                <a:ea typeface="Cambria Math"/>
              </a:rPr>
              <a:t>ᴨ</a:t>
            </a:r>
            <a:r>
              <a:rPr lang="en-US" b="1" dirty="0" smtClean="0">
                <a:latin typeface="Cambria Math"/>
                <a:ea typeface="Cambria Math"/>
              </a:rPr>
              <a:t>({C</a:t>
            </a:r>
            <a:r>
              <a:rPr lang="el-GR" b="1" dirty="0" smtClean="0">
                <a:latin typeface="Cambria Math"/>
                <a:ea typeface="Cambria Math"/>
              </a:rPr>
              <a:t>⊑</a:t>
            </a:r>
            <a:r>
              <a:rPr lang="en-US" b="1" dirty="0" smtClean="0">
                <a:latin typeface="Cambria Math"/>
                <a:ea typeface="Cambria Math"/>
              </a:rPr>
              <a:t>D}))</a:t>
            </a:r>
            <a:r>
              <a:rPr lang="en-US" dirty="0" smtClean="0">
                <a:latin typeface="Cambria Math"/>
                <a:ea typeface="Cambria Math"/>
              </a:rPr>
              <a:t> is valid</a:t>
            </a:r>
          </a:p>
          <a:p>
            <a:pPr lvl="1"/>
            <a:r>
              <a:rPr lang="en-US" dirty="0" smtClean="0"/>
              <a:t>(</a:t>
            </a:r>
            <a:r>
              <a:rPr lang="en-US" b="1" dirty="0" smtClean="0">
                <a:latin typeface="Informal Roman" pitchFamily="66" charset="0"/>
              </a:rPr>
              <a:t>T, A</a:t>
            </a:r>
            <a:r>
              <a:rPr lang="en-US" dirty="0" smtClean="0"/>
              <a:t>)</a:t>
            </a:r>
            <a:r>
              <a:rPr lang="en-US" dirty="0" smtClean="0">
                <a:latin typeface="Cambria Math"/>
                <a:ea typeface="Cambria Math"/>
              </a:rPr>
              <a:t>⊨ a : C              </a:t>
            </a:r>
            <a:r>
              <a:rPr lang="en-US" dirty="0" err="1" smtClean="0">
                <a:latin typeface="Cambria Math"/>
                <a:ea typeface="Cambria Math"/>
              </a:rPr>
              <a:t>iff</a:t>
            </a:r>
            <a:r>
              <a:rPr lang="en-US" dirty="0" smtClean="0">
                <a:latin typeface="Cambria Math"/>
                <a:ea typeface="Cambria Math"/>
              </a:rPr>
              <a:t> (</a:t>
            </a:r>
            <a:r>
              <a:rPr lang="el-GR" b="1" dirty="0" smtClean="0">
                <a:latin typeface="Cambria Math"/>
                <a:ea typeface="Cambria Math"/>
              </a:rPr>
              <a:t>ᴨ</a:t>
            </a:r>
            <a:r>
              <a:rPr lang="en-US" b="1" dirty="0" smtClean="0"/>
              <a:t>(</a:t>
            </a:r>
            <a:r>
              <a:rPr lang="en-US" b="1" dirty="0" smtClean="0">
                <a:latin typeface="Informal Roman" pitchFamily="66" charset="0"/>
              </a:rPr>
              <a:t>T</a:t>
            </a:r>
            <a:r>
              <a:rPr lang="en-US" b="1" dirty="0" smtClean="0"/>
              <a:t>) </a:t>
            </a:r>
            <a:r>
              <a:rPr lang="en-US" b="1" dirty="0" smtClean="0">
                <a:latin typeface="Cambria Math"/>
                <a:ea typeface="Cambria Math"/>
              </a:rPr>
              <a:t>⋀ </a:t>
            </a:r>
            <a:r>
              <a:rPr lang="el-GR" b="1" dirty="0" smtClean="0">
                <a:latin typeface="Cambria Math"/>
                <a:ea typeface="Cambria Math"/>
              </a:rPr>
              <a:t>ᴨ</a:t>
            </a:r>
            <a:r>
              <a:rPr lang="en-US" b="1" dirty="0" smtClean="0"/>
              <a:t>(</a:t>
            </a:r>
            <a:r>
              <a:rPr lang="en-US" b="1" dirty="0" smtClean="0">
                <a:latin typeface="Informal Roman" pitchFamily="66" charset="0"/>
              </a:rPr>
              <a:t>A</a:t>
            </a:r>
            <a:r>
              <a:rPr lang="en-US" b="1" dirty="0" smtClean="0"/>
              <a:t>))</a:t>
            </a:r>
            <a:r>
              <a:rPr lang="en-US" b="1" dirty="0" smtClean="0">
                <a:latin typeface="Cambria Math"/>
                <a:ea typeface="Cambria Math"/>
              </a:rPr>
              <a:t>⟹(</a:t>
            </a:r>
            <a:r>
              <a:rPr lang="el-GR" b="1" dirty="0" smtClean="0">
                <a:latin typeface="Cambria Math"/>
                <a:ea typeface="Cambria Math"/>
              </a:rPr>
              <a:t>ᴨ</a:t>
            </a:r>
            <a:r>
              <a:rPr lang="en-US" b="1" dirty="0" smtClean="0">
                <a:latin typeface="Cambria Math"/>
                <a:ea typeface="Cambria Math"/>
              </a:rPr>
              <a:t>({a : C}))</a:t>
            </a:r>
            <a:r>
              <a:rPr lang="en-US" dirty="0" smtClean="0">
                <a:latin typeface="Cambria Math"/>
                <a:ea typeface="Cambria Math"/>
              </a:rPr>
              <a:t> is valid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Comic Sans MS" pitchFamily="66" charset="0"/>
              </a:rPr>
              <a:t>DLs and (FOL) cont..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ALC is a fragment of FOL with 2 variables (L2), known to be decidable</a:t>
            </a:r>
          </a:p>
          <a:p>
            <a:r>
              <a:rPr lang="en-US" dirty="0" smtClean="0"/>
              <a:t>ALC with inverse roles and Boolean operators on roles is a fragment of L2</a:t>
            </a:r>
          </a:p>
          <a:p>
            <a:r>
              <a:rPr lang="en-US" dirty="0" smtClean="0"/>
              <a:t>Adding number restrictions yields a fragment of C2</a:t>
            </a:r>
          </a:p>
          <a:p>
            <a:r>
              <a:rPr lang="en-US" dirty="0" smtClean="0"/>
              <a:t>(L2 with “counting quantifiers"), known to be decidable</a:t>
            </a:r>
          </a:p>
          <a:p>
            <a:pPr lvl="1"/>
            <a:r>
              <a:rPr lang="en-US" dirty="0" smtClean="0"/>
              <a:t>F in contrast to most DLs, adding transitive roles/transitive closure operator to L2 leads to </a:t>
            </a:r>
            <a:r>
              <a:rPr lang="en-US" dirty="0" err="1" smtClean="0"/>
              <a:t>undecidability</a:t>
            </a:r>
            <a:endParaRPr lang="en-US" dirty="0" smtClean="0"/>
          </a:p>
          <a:p>
            <a:pPr lvl="1"/>
            <a:r>
              <a:rPr lang="en-US" dirty="0" smtClean="0"/>
              <a:t> many DLs (like many modal logics) are fragments of the Guarded Fragment</a:t>
            </a:r>
          </a:p>
          <a:p>
            <a:pPr lvl="1"/>
            <a:r>
              <a:rPr lang="en-US" dirty="0" smtClean="0"/>
              <a:t> most DLs are less complex than L2:</a:t>
            </a:r>
          </a:p>
          <a:p>
            <a:pPr>
              <a:buNone/>
            </a:pPr>
            <a:r>
              <a:rPr lang="en-US" dirty="0" smtClean="0"/>
              <a:t>		L2 is </a:t>
            </a:r>
            <a:r>
              <a:rPr lang="en-US" dirty="0" err="1" smtClean="0"/>
              <a:t>NExpTime</a:t>
            </a:r>
            <a:r>
              <a:rPr lang="en-US" dirty="0" smtClean="0"/>
              <a:t>-complete, most DLs are in </a:t>
            </a:r>
            <a:r>
              <a:rPr lang="en-US" dirty="0" err="1" smtClean="0"/>
              <a:t>ExpTime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Comic Sans MS" pitchFamily="66" charset="0"/>
              </a:rPr>
              <a:t>Relationships with other Logical Formalism: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4199"/>
            <a:ext cx="8229600" cy="3230725"/>
          </a:xfrm>
        </p:spPr>
        <p:txBody>
          <a:bodyPr>
            <a:noAutofit/>
          </a:bodyPr>
          <a:lstStyle/>
          <a:p>
            <a:r>
              <a:rPr lang="en-US" sz="2200" dirty="0" smtClean="0"/>
              <a:t>DLs and Modal Logics are closely related:</a:t>
            </a:r>
          </a:p>
          <a:p>
            <a:pPr lvl="1"/>
            <a:r>
              <a:rPr lang="en-US" sz="2200" dirty="0" smtClean="0"/>
              <a:t>ALC concepts </a:t>
            </a:r>
            <a:r>
              <a:rPr lang="en-US" sz="2200" dirty="0" smtClean="0">
                <a:latin typeface="Cambria Math"/>
                <a:ea typeface="Cambria Math"/>
              </a:rPr>
              <a:t>⇄ </a:t>
            </a:r>
            <a:r>
              <a:rPr lang="en-US" sz="2200" dirty="0" smtClean="0"/>
              <a:t> multi-modal K: </a:t>
            </a:r>
            <a:r>
              <a:rPr lang="en-US" sz="2200" dirty="0" err="1" smtClean="0"/>
              <a:t>Kripke</a:t>
            </a:r>
            <a:r>
              <a:rPr lang="en-US" sz="2200" dirty="0" smtClean="0"/>
              <a:t> structure</a:t>
            </a:r>
          </a:p>
          <a:p>
            <a:pPr lvl="1"/>
            <a:r>
              <a:rPr lang="en-US" sz="2200" dirty="0" smtClean="0"/>
              <a:t>A </a:t>
            </a:r>
            <a:r>
              <a:rPr lang="en-US" sz="2200" dirty="0" smtClean="0">
                <a:latin typeface="Cambria Math"/>
                <a:ea typeface="Cambria Math"/>
              </a:rPr>
              <a:t>⇄ a, for concepts names A and propositional variables a</a:t>
            </a:r>
            <a:endParaRPr lang="en-US" sz="2200" dirty="0" smtClean="0"/>
          </a:p>
          <a:p>
            <a:pPr lvl="1"/>
            <a:r>
              <a:rPr lang="en-US" sz="2200" dirty="0" smtClean="0"/>
              <a:t>C </a:t>
            </a:r>
            <a:r>
              <a:rPr lang="en-US" sz="2200" dirty="0" smtClean="0">
                <a:latin typeface="Cambria Math"/>
                <a:ea typeface="Cambria Math"/>
              </a:rPr>
              <a:t>⊓</a:t>
            </a:r>
            <a:r>
              <a:rPr lang="en-US" sz="2200" dirty="0" smtClean="0"/>
              <a:t> D </a:t>
            </a:r>
            <a:r>
              <a:rPr lang="en-US" sz="2200" dirty="0" smtClean="0">
                <a:latin typeface="Cambria Math"/>
                <a:ea typeface="Cambria Math"/>
              </a:rPr>
              <a:t>⇄</a:t>
            </a:r>
            <a:r>
              <a:rPr lang="en-US" sz="2200" dirty="0" smtClean="0"/>
              <a:t> C </a:t>
            </a:r>
            <a:r>
              <a:rPr lang="en-US" sz="2200" dirty="0" smtClean="0">
                <a:latin typeface="Cambria Math"/>
                <a:ea typeface="Cambria Math"/>
              </a:rPr>
              <a:t>⋀</a:t>
            </a:r>
            <a:r>
              <a:rPr lang="en-US" sz="2200" dirty="0" smtClean="0"/>
              <a:t> D, </a:t>
            </a:r>
          </a:p>
          <a:p>
            <a:pPr lvl="1"/>
            <a:r>
              <a:rPr lang="en-US" sz="2200" dirty="0" smtClean="0"/>
              <a:t>C </a:t>
            </a:r>
            <a:r>
              <a:rPr lang="en-US" sz="2200" dirty="0" smtClean="0">
                <a:latin typeface="Cambria Math"/>
                <a:ea typeface="Cambria Math"/>
              </a:rPr>
              <a:t>⊔</a:t>
            </a:r>
            <a:r>
              <a:rPr lang="en-US" sz="2200" dirty="0" smtClean="0"/>
              <a:t> D </a:t>
            </a:r>
            <a:r>
              <a:rPr lang="en-US" sz="2200" dirty="0" smtClean="0">
                <a:latin typeface="Cambria Math"/>
                <a:ea typeface="Cambria Math"/>
              </a:rPr>
              <a:t>⇄</a:t>
            </a:r>
            <a:r>
              <a:rPr lang="en-US" sz="2200" dirty="0" smtClean="0"/>
              <a:t> C </a:t>
            </a:r>
            <a:r>
              <a:rPr lang="en-US" sz="2200" dirty="0" smtClean="0">
                <a:latin typeface="Cambria Math"/>
                <a:ea typeface="Cambria Math"/>
              </a:rPr>
              <a:t>⋁</a:t>
            </a:r>
            <a:r>
              <a:rPr lang="en-US" sz="2200" dirty="0" smtClean="0"/>
              <a:t> D,</a:t>
            </a:r>
          </a:p>
          <a:p>
            <a:pPr lvl="1"/>
            <a:r>
              <a:rPr lang="en-US" sz="2200" dirty="0" smtClean="0">
                <a:latin typeface="Cambria Math"/>
                <a:ea typeface="Cambria Math"/>
              </a:rPr>
              <a:t>⌝</a:t>
            </a:r>
            <a:r>
              <a:rPr lang="en-US" sz="2200" dirty="0" smtClean="0"/>
              <a:t>C </a:t>
            </a:r>
            <a:r>
              <a:rPr lang="en-US" sz="2200" dirty="0" smtClean="0">
                <a:latin typeface="Cambria Math"/>
                <a:ea typeface="Cambria Math"/>
              </a:rPr>
              <a:t>⇄  ⌝</a:t>
            </a:r>
            <a:r>
              <a:rPr lang="en-US" sz="2200" dirty="0" smtClean="0"/>
              <a:t>C ,</a:t>
            </a:r>
          </a:p>
          <a:p>
            <a:pPr lvl="1"/>
            <a:r>
              <a:rPr lang="en-US" sz="2200" dirty="0" smtClean="0">
                <a:latin typeface="Cambria Math"/>
                <a:ea typeface="Cambria Math"/>
              </a:rPr>
              <a:t>∀r. </a:t>
            </a:r>
            <a:r>
              <a:rPr lang="en-US" sz="2200" dirty="0" smtClean="0"/>
              <a:t>C </a:t>
            </a:r>
            <a:r>
              <a:rPr lang="en-US" sz="2200" dirty="0" smtClean="0">
                <a:latin typeface="Cambria Math"/>
                <a:ea typeface="Cambria Math"/>
              </a:rPr>
              <a:t>⇄ [r]C,</a:t>
            </a:r>
          </a:p>
          <a:p>
            <a:pPr lvl="1"/>
            <a:r>
              <a:rPr lang="en-US" sz="2200" dirty="0" smtClean="0">
                <a:latin typeface="Cambria Math"/>
                <a:ea typeface="Cambria Math"/>
              </a:rPr>
              <a:t>∃r. C ⇄  &lt;r&gt; C</a:t>
            </a:r>
          </a:p>
          <a:p>
            <a:pPr lvl="1">
              <a:buNone/>
            </a:pPr>
            <a:endParaRPr lang="en-US" sz="22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20085"/>
            <a:ext cx="8229600" cy="975515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n-US" sz="36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n-US" sz="5800" dirty="0" smtClean="0">
                <a:latin typeface="Comic Sans MS" pitchFamily="66" charset="0"/>
              </a:rPr>
              <a:t>DLs </a:t>
            </a:r>
            <a:r>
              <a:rPr lang="en-US" sz="5800" smtClean="0">
                <a:latin typeface="Comic Sans MS" pitchFamily="66" charset="0"/>
              </a:rPr>
              <a:t>and Modal </a:t>
            </a:r>
            <a:r>
              <a:rPr lang="en-US" sz="5800" dirty="0" smtClean="0">
                <a:latin typeface="Comic Sans MS" pitchFamily="66" charset="0"/>
              </a:rPr>
              <a:t>Logic</a:t>
            </a:r>
            <a:endParaRPr lang="en-US" sz="5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Comic Sans MS" pitchFamily="66" charset="0"/>
              </a:rPr>
              <a:t>DLs and Modal Logic cont..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 smtClean="0"/>
              <a:t>Let </a:t>
            </a:r>
            <a:r>
              <a:rPr lang="en-US" sz="2400" b="1" dirty="0" smtClean="0">
                <a:latin typeface="Informal Roman" pitchFamily="66" charset="0"/>
              </a:rPr>
              <a:t>T</a:t>
            </a:r>
            <a:r>
              <a:rPr lang="en-US" sz="2400" dirty="0" smtClean="0"/>
              <a:t> be an ALC </a:t>
            </a:r>
            <a:r>
              <a:rPr lang="en-US" sz="2400" dirty="0" err="1" smtClean="0"/>
              <a:t>TBox</a:t>
            </a:r>
            <a:r>
              <a:rPr lang="en-US" sz="2400" dirty="0" smtClean="0"/>
              <a:t> and E, F are complex ALC concepts. Then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en-US" sz="2200" dirty="0" smtClean="0"/>
              <a:t>F is </a:t>
            </a:r>
            <a:r>
              <a:rPr lang="en-US" sz="2200" dirty="0" err="1" smtClean="0"/>
              <a:t>satisfiable</a:t>
            </a:r>
            <a:r>
              <a:rPr lang="en-US" sz="2200" dirty="0" smtClean="0"/>
              <a:t> </a:t>
            </a:r>
            <a:r>
              <a:rPr lang="en-US" sz="2200" dirty="0" err="1" smtClean="0"/>
              <a:t>w.r.t</a:t>
            </a:r>
            <a:r>
              <a:rPr lang="en-US" sz="2200" dirty="0" smtClean="0"/>
              <a:t> </a:t>
            </a:r>
            <a:r>
              <a:rPr lang="en-US" sz="2200" b="1" dirty="0" smtClean="0">
                <a:latin typeface="Informal Roman" pitchFamily="66" charset="0"/>
              </a:rPr>
              <a:t>T</a:t>
            </a:r>
            <a:r>
              <a:rPr lang="en-US" sz="2200" dirty="0" smtClean="0"/>
              <a:t>   </a:t>
            </a:r>
            <a:r>
              <a:rPr lang="en-US" sz="2200" dirty="0" err="1" smtClean="0"/>
              <a:t>iff</a:t>
            </a:r>
            <a:r>
              <a:rPr lang="en-US" sz="2200" dirty="0" smtClean="0"/>
              <a:t>           </a:t>
            </a:r>
            <a:r>
              <a:rPr lang="en-US" sz="2200" dirty="0" smtClean="0">
                <a:latin typeface="Cambria Math"/>
                <a:ea typeface="Cambria Math"/>
              </a:rPr>
              <a:t>Ḟ⋀ </a:t>
            </a:r>
            <a:r>
              <a:rPr lang="en-US" sz="3200" dirty="0" smtClean="0">
                <a:latin typeface="Cambria Math"/>
                <a:ea typeface="Cambria Math"/>
              </a:rPr>
              <a:t>⋀ </a:t>
            </a:r>
            <a:r>
              <a:rPr lang="en-US" sz="2200" baseline="-25000" dirty="0" smtClean="0">
                <a:latin typeface="Cambria Math"/>
                <a:ea typeface="Cambria Math"/>
              </a:rPr>
              <a:t>C⊑D</a:t>
            </a:r>
            <a:r>
              <a:rPr lang="az-Cyrl-AZ" sz="2200" baseline="-25000" dirty="0" smtClean="0">
                <a:latin typeface="Cambria Math"/>
                <a:ea typeface="Cambria Math"/>
              </a:rPr>
              <a:t>є</a:t>
            </a:r>
            <a:r>
              <a:rPr lang="en-US" sz="2200" b="1" baseline="-25000" dirty="0" smtClean="0">
                <a:latin typeface="Cambria Math"/>
                <a:ea typeface="Cambria Math"/>
              </a:rPr>
              <a:t>T</a:t>
            </a:r>
            <a:r>
              <a:rPr lang="en-US" sz="2200" baseline="-25000" dirty="0" smtClean="0">
                <a:latin typeface="Cambria Math"/>
                <a:ea typeface="Cambria Math"/>
              </a:rPr>
              <a:t> </a:t>
            </a:r>
            <a:r>
              <a:rPr lang="en-US" sz="2200" dirty="0" smtClean="0">
                <a:latin typeface="Cambria Math"/>
                <a:ea typeface="Cambria Math"/>
              </a:rPr>
              <a:t>[U]⌝ Ċ ⋀ Ď is </a:t>
            </a:r>
            <a:r>
              <a:rPr lang="en-US" sz="2200" dirty="0" err="1" smtClean="0">
                <a:latin typeface="Cambria Math"/>
                <a:ea typeface="Cambria Math"/>
              </a:rPr>
              <a:t>satisfiable</a:t>
            </a:r>
            <a:endParaRPr lang="en-US" sz="2200" dirty="0" smtClean="0">
              <a:latin typeface="Cambria Math"/>
              <a:ea typeface="Cambria Math"/>
            </a:endParaRPr>
          </a:p>
          <a:p>
            <a:pPr lvl="1"/>
            <a:r>
              <a:rPr lang="en-US" sz="2200" b="1" dirty="0" smtClean="0">
                <a:latin typeface="Informal Roman" pitchFamily="66" charset="0"/>
                <a:ea typeface="Cambria Math"/>
              </a:rPr>
              <a:t>T </a:t>
            </a:r>
            <a:r>
              <a:rPr lang="en-US" sz="2200" dirty="0" smtClean="0">
                <a:latin typeface="Cambria Math"/>
                <a:ea typeface="Cambria Math"/>
              </a:rPr>
              <a:t>⊨ E⊑ F      </a:t>
            </a:r>
            <a:r>
              <a:rPr lang="en-US" sz="2200" dirty="0" err="1" smtClean="0">
                <a:latin typeface="Cambria Math"/>
                <a:ea typeface="Cambria Math"/>
              </a:rPr>
              <a:t>iff</a:t>
            </a:r>
            <a:r>
              <a:rPr lang="en-US" sz="2200" dirty="0" smtClean="0">
                <a:latin typeface="Cambria Math"/>
                <a:ea typeface="Cambria Math"/>
              </a:rPr>
              <a:t>  (⋀ </a:t>
            </a:r>
            <a:r>
              <a:rPr lang="en-US" sz="3200" dirty="0" smtClean="0">
                <a:latin typeface="Cambria Math"/>
                <a:ea typeface="Cambria Math"/>
              </a:rPr>
              <a:t>⋀ </a:t>
            </a:r>
            <a:r>
              <a:rPr lang="en-US" sz="2200" baseline="-25000" dirty="0" smtClean="0">
                <a:latin typeface="Cambria Math"/>
                <a:ea typeface="Cambria Math"/>
              </a:rPr>
              <a:t>C⊑D</a:t>
            </a:r>
            <a:r>
              <a:rPr lang="az-Cyrl-AZ" sz="2200" baseline="-25000" dirty="0" smtClean="0">
                <a:latin typeface="Cambria Math"/>
                <a:ea typeface="Cambria Math"/>
              </a:rPr>
              <a:t>є</a:t>
            </a:r>
            <a:r>
              <a:rPr lang="en-US" sz="2200" b="1" baseline="-25000" dirty="0" smtClean="0">
                <a:latin typeface="Cambria Math"/>
                <a:ea typeface="Cambria Math"/>
              </a:rPr>
              <a:t>T</a:t>
            </a:r>
            <a:r>
              <a:rPr lang="en-US" sz="2200" baseline="-25000" dirty="0" smtClean="0">
                <a:latin typeface="Cambria Math"/>
                <a:ea typeface="Cambria Math"/>
              </a:rPr>
              <a:t> </a:t>
            </a:r>
            <a:r>
              <a:rPr lang="en-US" sz="2200" dirty="0" smtClean="0">
                <a:latin typeface="Cambria Math"/>
                <a:ea typeface="Cambria Math"/>
              </a:rPr>
              <a:t>[U] (⌝ Ċ ⋀ D) ) ⋀ Ė ⊓⌝ </a:t>
            </a:r>
            <a:r>
              <a:rPr lang="en-US" dirty="0" smtClean="0">
                <a:latin typeface="Cambria Math"/>
                <a:ea typeface="Cambria Math"/>
              </a:rPr>
              <a:t>Ḟ is </a:t>
            </a:r>
            <a:r>
              <a:rPr lang="en-US" dirty="0" err="1" smtClean="0">
                <a:latin typeface="Cambria Math"/>
                <a:ea typeface="Cambria Math"/>
              </a:rPr>
              <a:t>unsatisfiable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TBoxes</a:t>
            </a:r>
            <a:r>
              <a:rPr lang="en-US" dirty="0" smtClean="0"/>
              <a:t>  available in modal logics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internalise</a:t>
            </a:r>
            <a:r>
              <a:rPr lang="en-US" dirty="0" smtClean="0"/>
              <a:t>" axioms using a universal role  u : C </a:t>
            </a:r>
            <a:r>
              <a:rPr lang="en-US" dirty="0" smtClean="0">
                <a:latin typeface="Cambria Math"/>
                <a:ea typeface="Cambria Math"/>
              </a:rPr>
              <a:t>⇄ [u] (C ⇔D)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ABox</a:t>
            </a:r>
            <a:r>
              <a:rPr lang="en-US" dirty="0" smtClean="0"/>
              <a:t> available in modal logics 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nominals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Reasoning Techniques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Tableau based approach</a:t>
            </a:r>
          </a:p>
          <a:p>
            <a:r>
              <a:rPr lang="en-US" dirty="0" smtClean="0"/>
              <a:t>Resolution based approach</a:t>
            </a:r>
          </a:p>
          <a:p>
            <a:r>
              <a:rPr lang="en-US" dirty="0" smtClean="0"/>
              <a:t>Automata based approach</a:t>
            </a:r>
          </a:p>
          <a:p>
            <a:r>
              <a:rPr lang="en-US" dirty="0" smtClean="0"/>
              <a:t>Structural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Reasoning Techniques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Tableau based approach</a:t>
            </a:r>
          </a:p>
          <a:p>
            <a:r>
              <a:rPr lang="en-US" dirty="0" smtClean="0"/>
              <a:t>Resolution based approach</a:t>
            </a:r>
          </a:p>
          <a:p>
            <a:r>
              <a:rPr lang="en-US" dirty="0" smtClean="0"/>
              <a:t>Automata based approach</a:t>
            </a:r>
          </a:p>
          <a:p>
            <a:r>
              <a:rPr lang="en-US" dirty="0" smtClean="0"/>
              <a:t>Structural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Comic Sans MS" pitchFamily="66" charset="0"/>
              </a:rPr>
              <a:t>Short History of DL</a:t>
            </a:r>
            <a:endParaRPr lang="en-US" sz="4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3000"/>
              </a:lnSpc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/>
              <a:t> </a:t>
            </a:r>
            <a:r>
              <a:rPr lang="en-GB" b="1" dirty="0" smtClean="0"/>
              <a:t>Phase 0 (</a:t>
            </a:r>
            <a:r>
              <a:rPr lang="en-US" b="1" dirty="0" smtClean="0"/>
              <a:t>Pre-DL phase </a:t>
            </a:r>
            <a:r>
              <a:rPr lang="en-GB" b="1" dirty="0" smtClean="0"/>
              <a:t>): 1965-1980</a:t>
            </a:r>
          </a:p>
          <a:p>
            <a:pPr lvl="1" algn="just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i="1" dirty="0" smtClean="0">
                <a:solidFill>
                  <a:srgbClr val="FF0000"/>
                </a:solidFill>
              </a:rPr>
              <a:t>Semantic networks and frames </a:t>
            </a:r>
            <a:r>
              <a:rPr lang="en-US" dirty="0" smtClean="0"/>
              <a:t>were introduced to represent knowledge in structured way.</a:t>
            </a:r>
          </a:p>
          <a:p>
            <a:pPr lvl="1" algn="just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/>
              <a:t>Criticized because of the lack of formal semantics.</a:t>
            </a:r>
          </a:p>
          <a:p>
            <a:pPr lvl="1" algn="just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/>
              <a:t>An overcome is </a:t>
            </a:r>
            <a:r>
              <a:rPr lang="en-US" dirty="0" err="1" smtClean="0"/>
              <a:t>Branchman’s</a:t>
            </a:r>
            <a:r>
              <a:rPr lang="en-US" dirty="0" smtClean="0"/>
              <a:t> structured inheritance networks (the first DL systems)</a:t>
            </a:r>
            <a:endParaRPr lang="en-GB" dirty="0" smtClean="0"/>
          </a:p>
          <a:p>
            <a:pPr algn="just">
              <a:lnSpc>
                <a:spcPct val="93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Phase 1: 1980-1990</a:t>
            </a:r>
          </a:p>
          <a:p>
            <a:pPr lvl="1" algn="just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Incomplete systems (Back, Classic, Loom, . . . )</a:t>
            </a:r>
          </a:p>
          <a:p>
            <a:pPr lvl="1" algn="just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Based on </a:t>
            </a:r>
            <a:r>
              <a:rPr lang="en-GB" i="1" dirty="0" smtClean="0">
                <a:solidFill>
                  <a:srgbClr val="FF0000"/>
                </a:solidFill>
              </a:rPr>
              <a:t>structural </a:t>
            </a:r>
            <a:r>
              <a:rPr lang="en-GB" i="1" dirty="0" err="1" smtClean="0">
                <a:solidFill>
                  <a:srgbClr val="FF0000"/>
                </a:solidFill>
              </a:rPr>
              <a:t>subsumption</a:t>
            </a:r>
            <a:r>
              <a:rPr lang="en-GB" i="1" dirty="0" smtClean="0">
                <a:solidFill>
                  <a:srgbClr val="FF0000"/>
                </a:solidFill>
              </a:rPr>
              <a:t>  algorithms.</a:t>
            </a:r>
          </a:p>
          <a:p>
            <a:pPr lvl="1" algn="just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Relatively efficient (polynomial) but complete only for inexpressive DLs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Knowledge base consistency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general problem to which many others can be reduced</a:t>
            </a:r>
          </a:p>
          <a:p>
            <a:r>
              <a:rPr lang="en-US" dirty="0" smtClean="0"/>
              <a:t>Example </a:t>
            </a:r>
          </a:p>
          <a:p>
            <a:pPr lvl="1"/>
            <a:r>
              <a:rPr lang="en-US" dirty="0" smtClean="0"/>
              <a:t>Knowledge base    = = (     ,      )</a:t>
            </a:r>
          </a:p>
          <a:p>
            <a:pPr lvl="1"/>
            <a:r>
              <a:rPr lang="en-US" dirty="0" smtClean="0"/>
              <a:t>                                  </a:t>
            </a:r>
            <a:r>
              <a:rPr lang="en-US" dirty="0" err="1" smtClean="0"/>
              <a:t>iff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 is not consistent.</a:t>
            </a:r>
          </a:p>
          <a:p>
            <a:pPr lvl="2"/>
            <a:r>
              <a:rPr lang="en-US" dirty="0" smtClean="0"/>
              <a:t>       is a new individual name.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>
              <a:latin typeface="Monotype Corsiva" pitchFamily="66" charset="0"/>
            </a:endParaRPr>
          </a:p>
          <a:p>
            <a:pPr lvl="1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381000" cy="314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3352800"/>
            <a:ext cx="304800" cy="338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3352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38100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733800"/>
            <a:ext cx="400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4572000"/>
            <a:ext cx="29051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Negation Normal Form (NNF)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Negation is only applied to concept names</a:t>
            </a:r>
          </a:p>
          <a:p>
            <a:r>
              <a:rPr lang="en-US" dirty="0" smtClean="0"/>
              <a:t>Push negation inwards</a:t>
            </a:r>
          </a:p>
          <a:p>
            <a:pPr lvl="1"/>
            <a:r>
              <a:rPr lang="en-US" dirty="0" smtClean="0"/>
              <a:t> a combination of de Morgan’s laws and the duality between existential and universal restrictions</a:t>
            </a:r>
          </a:p>
          <a:p>
            <a:pPr lvl="2"/>
            <a:r>
              <a:rPr lang="en-US" dirty="0" smtClean="0"/>
              <a:t>¬∃</a:t>
            </a:r>
            <a:r>
              <a:rPr lang="en-US" dirty="0" err="1" smtClean="0"/>
              <a:t>r.C</a:t>
            </a:r>
            <a:r>
              <a:rPr lang="en-US" dirty="0" smtClean="0"/>
              <a:t> ≡ ∀</a:t>
            </a:r>
            <a:r>
              <a:rPr lang="en-US" dirty="0" err="1" smtClean="0"/>
              <a:t>r.¬C</a:t>
            </a:r>
            <a:endParaRPr lang="en-US" dirty="0" smtClean="0"/>
          </a:p>
          <a:p>
            <a:pPr lvl="2"/>
            <a:r>
              <a:rPr lang="en-US" dirty="0" smtClean="0"/>
              <a:t>¬∀</a:t>
            </a:r>
            <a:r>
              <a:rPr lang="en-US" dirty="0" err="1" smtClean="0"/>
              <a:t>r.C</a:t>
            </a:r>
            <a:r>
              <a:rPr lang="en-US" dirty="0" smtClean="0"/>
              <a:t> ≡ ∃</a:t>
            </a:r>
            <a:r>
              <a:rPr lang="en-US" dirty="0" err="1" smtClean="0"/>
              <a:t>r.¬C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400" dirty="0" smtClean="0">
                <a:latin typeface="Comic Sans MS" pitchFamily="66" charset="0"/>
              </a:rPr>
              <a:t>The Tableau Algorithm for 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</a:t>
            </a:r>
          </a:p>
          <a:p>
            <a:pPr lvl="1"/>
            <a:r>
              <a:rPr lang="en-US" dirty="0" smtClean="0"/>
              <a:t>Try to prove consistency of a knowledge base      by constructing a model of</a:t>
            </a:r>
          </a:p>
          <a:p>
            <a:pPr lvl="1"/>
            <a:r>
              <a:rPr lang="en-US" dirty="0" smtClean="0"/>
              <a:t>A tableau is a graph representing such a model</a:t>
            </a:r>
          </a:p>
          <a:p>
            <a:pPr lvl="1"/>
            <a:r>
              <a:rPr lang="en-US" dirty="0" smtClean="0"/>
              <a:t>A set of tableau expansion rules</a:t>
            </a:r>
          </a:p>
          <a:p>
            <a:pPr lvl="1"/>
            <a:r>
              <a:rPr lang="en-US" dirty="0" smtClean="0"/>
              <a:t>Either a model has been constructed or there is an obvious contradiction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1219200"/>
            <a:ext cx="10300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2819400"/>
            <a:ext cx="381000" cy="314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2504661"/>
            <a:ext cx="381000" cy="314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 The Tableau Algorithm for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Method</a:t>
            </a:r>
          </a:p>
          <a:p>
            <a:pPr lvl="1"/>
            <a:r>
              <a:rPr lang="en-US" dirty="0" smtClean="0"/>
              <a:t>Uses a completion tree to represent the model being constructed</a:t>
            </a:r>
          </a:p>
          <a:p>
            <a:pPr lvl="1"/>
            <a:r>
              <a:rPr lang="en-US" dirty="0" smtClean="0"/>
              <a:t>Each node x represents an individual: labeled with a set L(x) of concepts it has to satisfy</a:t>
            </a:r>
          </a:p>
          <a:p>
            <a:pPr lvl="1"/>
            <a:r>
              <a:rPr lang="en-US" dirty="0" smtClean="0"/>
              <a:t>Each edge (</a:t>
            </a:r>
            <a:r>
              <a:rPr lang="en-US" dirty="0" err="1" smtClean="0"/>
              <a:t>x,y</a:t>
            </a:r>
            <a:r>
              <a:rPr lang="en-US" dirty="0" smtClean="0"/>
              <a:t>) represents a pair occurring in the interpretation of a role: labeled with a set of role names L((x, y))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219200"/>
            <a:ext cx="10300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 The Tableau Algorithm for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Initialize the tree with </a:t>
            </a:r>
          </a:p>
          <a:p>
            <a:pPr lvl="2"/>
            <a:r>
              <a:rPr lang="en-US" dirty="0" smtClean="0"/>
              <a:t>A root node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 with </a:t>
            </a:r>
            <a:r>
              <a:rPr lang="pt-BR" dirty="0" smtClean="0"/>
              <a:t>L(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pt-BR" dirty="0" smtClean="0"/>
              <a:t>) = {C | a : C ∈ A}</a:t>
            </a:r>
            <a:endParaRPr lang="en-US" dirty="0" smtClean="0"/>
          </a:p>
          <a:p>
            <a:pPr lvl="2"/>
            <a:r>
              <a:rPr lang="en-US" dirty="0" smtClean="0"/>
              <a:t>An edge 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) with </a:t>
            </a:r>
            <a:r>
              <a:rPr lang="pt-BR" dirty="0" smtClean="0"/>
              <a:t>L((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pt-BR" dirty="0" smtClean="0"/>
              <a:t>)) = {r | (a, b) : r ∈ A}</a:t>
            </a:r>
            <a:endParaRPr lang="en-US" dirty="0" smtClean="0"/>
          </a:p>
          <a:p>
            <a:pPr lvl="1"/>
            <a:r>
              <a:rPr lang="en-US" dirty="0" smtClean="0"/>
              <a:t>Expand by repeatedly applying the </a:t>
            </a:r>
            <a:r>
              <a:rPr lang="en-US" b="1" dirty="0" smtClean="0"/>
              <a:t>expansion rules</a:t>
            </a:r>
          </a:p>
          <a:p>
            <a:pPr lvl="1"/>
            <a:r>
              <a:rPr lang="en-US" dirty="0" smtClean="0"/>
              <a:t>Stop </a:t>
            </a:r>
          </a:p>
          <a:p>
            <a:pPr lvl="2"/>
            <a:r>
              <a:rPr lang="en-US" dirty="0" smtClean="0"/>
              <a:t>Encountering a clash: {A,¬A} ⊆ L(x)</a:t>
            </a:r>
          </a:p>
          <a:p>
            <a:pPr lvl="3"/>
            <a:r>
              <a:rPr lang="en-US" dirty="0" smtClean="0"/>
              <a:t>(T ,A) is inconsistent</a:t>
            </a:r>
          </a:p>
          <a:p>
            <a:pPr lvl="2"/>
            <a:r>
              <a:rPr lang="en-US" dirty="0" smtClean="0"/>
              <a:t>Without any clash </a:t>
            </a:r>
          </a:p>
          <a:p>
            <a:pPr lvl="3"/>
            <a:r>
              <a:rPr lang="en-US" dirty="0" smtClean="0"/>
              <a:t>(T ,A) is consistent</a:t>
            </a:r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1219200"/>
            <a:ext cx="10300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The Tableau Algorithm for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Blocking</a:t>
            </a:r>
          </a:p>
          <a:p>
            <a:pPr lvl="1"/>
            <a:r>
              <a:rPr lang="en-US" dirty="0" smtClean="0"/>
              <a:t>Prevents application of expansion rules when the construction becomes repetitive</a:t>
            </a:r>
          </a:p>
          <a:p>
            <a:r>
              <a:rPr lang="en-US" dirty="0" smtClean="0"/>
              <a:t>A node x is blocked </a:t>
            </a:r>
          </a:p>
          <a:p>
            <a:pPr lvl="2"/>
            <a:r>
              <a:rPr lang="en-US" dirty="0" smtClean="0"/>
              <a:t>if there is an ancestor y of x such that L(x) ⊆ L(y)</a:t>
            </a:r>
          </a:p>
          <a:p>
            <a:pPr lvl="2"/>
            <a:r>
              <a:rPr lang="en-US" dirty="0" smtClean="0"/>
              <a:t>if there is an ancestor z of x such that z is blocked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1219200"/>
            <a:ext cx="10300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Expansion Rules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1219200"/>
            <a:ext cx="8229600" cy="5518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⊓-, ⊔- and ∃-rules can only be applied once to a concept in L(x)</a:t>
            </a:r>
          </a:p>
          <a:p>
            <a:r>
              <a:rPr lang="en-US" dirty="0" smtClean="0"/>
              <a:t>The ∀-rule can be applied many times to a given ∀R.C expression in L(x), but only once to a given edge (x, y)</a:t>
            </a:r>
          </a:p>
          <a:p>
            <a:r>
              <a:rPr lang="en-US" dirty="0" smtClean="0"/>
              <a:t>Applying any rule to a concept C extends the labeling with a concept strictly smaller than 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 Knowledge Base</a:t>
            </a:r>
          </a:p>
          <a:p>
            <a:pPr lvl="1"/>
            <a:r>
              <a:rPr lang="en-US" dirty="0" smtClean="0"/>
              <a:t>vegan ≡ person ⊓ ∀</a:t>
            </a:r>
            <a:r>
              <a:rPr lang="en-US" dirty="0" err="1" smtClean="0"/>
              <a:t>eats.plant</a:t>
            </a:r>
            <a:endParaRPr lang="en-US" dirty="0" smtClean="0"/>
          </a:p>
          <a:p>
            <a:pPr lvl="1"/>
            <a:r>
              <a:rPr lang="en-US" dirty="0" smtClean="0"/>
              <a:t>vegetarian ≡ person ⊓ ∀eats.(plants ⊔ dairy)</a:t>
            </a:r>
          </a:p>
          <a:p>
            <a:r>
              <a:rPr lang="en-US" dirty="0" smtClean="0"/>
              <a:t>Query</a:t>
            </a:r>
          </a:p>
          <a:p>
            <a:pPr lvl="1"/>
            <a:r>
              <a:rPr lang="en-US" dirty="0" smtClean="0"/>
              <a:t>vegan ⊑ vegetarian</a:t>
            </a:r>
          </a:p>
          <a:p>
            <a:r>
              <a:rPr lang="en-US" i="1" dirty="0" smtClean="0"/>
              <a:t>Step 1: </a:t>
            </a:r>
            <a:r>
              <a:rPr lang="en-US" dirty="0" smtClean="0"/>
              <a:t>Convert to</a:t>
            </a:r>
          </a:p>
          <a:p>
            <a:pPr lvl="1"/>
            <a:r>
              <a:rPr lang="en-US" dirty="0" smtClean="0"/>
              <a:t>vegan ⊓ ¬vegetarian is inconsistent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Step2: </a:t>
            </a:r>
            <a:r>
              <a:rPr lang="en-US" dirty="0" smtClean="0"/>
              <a:t>Unfold and normalize vegan ⊓ ¬vegetarian</a:t>
            </a:r>
          </a:p>
          <a:p>
            <a:pPr lvl="1"/>
            <a:r>
              <a:rPr lang="en-US" dirty="0" smtClean="0"/>
              <a:t>person ⊓ ∀</a:t>
            </a:r>
            <a:r>
              <a:rPr lang="en-US" dirty="0" err="1" smtClean="0"/>
              <a:t>eats.plant</a:t>
            </a:r>
            <a:r>
              <a:rPr lang="en-US" dirty="0" smtClean="0"/>
              <a:t> ⊓ (¬person ⊔ ∃eats.(¬plant ⊓ ¬dairy))</a:t>
            </a:r>
          </a:p>
          <a:p>
            <a:r>
              <a:rPr lang="en-US" i="1" dirty="0" smtClean="0"/>
              <a:t>Step3: </a:t>
            </a:r>
            <a:r>
              <a:rPr lang="en-US" dirty="0" smtClean="0"/>
              <a:t>Initialize T to L(x) to contain</a:t>
            </a:r>
          </a:p>
          <a:p>
            <a:pPr lvl="1"/>
            <a:r>
              <a:rPr lang="en-US" dirty="0" smtClean="0"/>
              <a:t>person ⊓ ∀</a:t>
            </a:r>
            <a:r>
              <a:rPr lang="en-US" dirty="0" err="1" smtClean="0"/>
              <a:t>eats.plant</a:t>
            </a:r>
            <a:r>
              <a:rPr lang="en-US" dirty="0" smtClean="0"/>
              <a:t> ⊓ (¬person ⊔ ∃eats.(¬plant ⊓ ¬dairy))</a:t>
            </a:r>
          </a:p>
          <a:p>
            <a:r>
              <a:rPr lang="en-US" i="1" dirty="0" smtClean="0"/>
              <a:t>Step 4: </a:t>
            </a:r>
            <a:r>
              <a:rPr lang="en-US" dirty="0" smtClean="0"/>
              <a:t>Apply ⊓-rule and add to L(x)</a:t>
            </a:r>
          </a:p>
          <a:p>
            <a:pPr lvl="1"/>
            <a:r>
              <a:rPr lang="en-US" dirty="0" smtClean="0"/>
              <a:t>{person, ∀</a:t>
            </a:r>
            <a:r>
              <a:rPr lang="en-US" dirty="0" err="1" smtClean="0"/>
              <a:t>eats.plant</a:t>
            </a:r>
            <a:r>
              <a:rPr lang="en-US" dirty="0" smtClean="0"/>
              <a:t> ,¬person ⊔ ∃eats.(¬plant ⊓ ¬dairy)}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Comic Sans MS" pitchFamily="66" charset="0"/>
              </a:rPr>
              <a:t>Short History of DL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Phase 2: 1990-1995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Development of </a:t>
            </a:r>
            <a:r>
              <a:rPr lang="en-GB" i="1" dirty="0" smtClean="0">
                <a:solidFill>
                  <a:srgbClr val="FF0000"/>
                </a:solidFill>
              </a:rPr>
              <a:t>tableau algorithms</a:t>
            </a:r>
            <a:r>
              <a:rPr lang="en-GB" dirty="0" smtClean="0"/>
              <a:t> and complexity results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Tableau-based systems for </a:t>
            </a:r>
            <a:r>
              <a:rPr lang="en-GB" dirty="0" err="1" smtClean="0"/>
              <a:t>Pspace</a:t>
            </a:r>
            <a:r>
              <a:rPr lang="en-GB" dirty="0" smtClean="0"/>
              <a:t> logics (e.g., Kris, Crack)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Investigation of optimisation techniques</a:t>
            </a:r>
          </a:p>
          <a:p>
            <a:pPr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/>
          </a:p>
          <a:p>
            <a:pPr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Phase 3: 1995-2000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Tableau algorithms for very expressive DLs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Highly optimised tableau systems for </a:t>
            </a:r>
            <a:r>
              <a:rPr lang="en-GB" dirty="0" err="1" smtClean="0"/>
              <a:t>ExpTime</a:t>
            </a:r>
            <a:r>
              <a:rPr lang="en-GB" dirty="0" smtClean="0"/>
              <a:t> logics (e.g., </a:t>
            </a:r>
            <a:r>
              <a:rPr lang="en-GB" dirty="0" err="1" smtClean="0"/>
              <a:t>FaCT</a:t>
            </a:r>
            <a:r>
              <a:rPr lang="en-GB" dirty="0" smtClean="0"/>
              <a:t>, DLP, Racer)</a:t>
            </a:r>
          </a:p>
          <a:p>
            <a:pPr lvl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Relationship to modal logic and decidable fragments of FOL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Step 5: </a:t>
            </a:r>
            <a:r>
              <a:rPr lang="en-US" dirty="0" smtClean="0"/>
              <a:t>Apply ⊔-rule to ¬person ⊔ ∃eats.(¬plant ⊓ ¬dairy)</a:t>
            </a:r>
          </a:p>
          <a:p>
            <a:pPr lvl="1"/>
            <a:r>
              <a:rPr lang="en-US" dirty="0" smtClean="0"/>
              <a:t>Add ¬person to L(x): Clash</a:t>
            </a:r>
          </a:p>
          <a:p>
            <a:pPr lvl="1"/>
            <a:r>
              <a:rPr lang="en-US" dirty="0" smtClean="0"/>
              <a:t>Go back and add ∃eats.(¬plant ⊓ ¬dairy) to L(x)</a:t>
            </a:r>
          </a:p>
          <a:p>
            <a:r>
              <a:rPr lang="en-US" i="1" dirty="0" smtClean="0"/>
              <a:t>Step 6: </a:t>
            </a:r>
            <a:r>
              <a:rPr lang="en-US" dirty="0" smtClean="0"/>
              <a:t>Apply ∃-rule to ∃eats.(¬plant ⊓ ¬dairy)</a:t>
            </a:r>
          </a:p>
          <a:p>
            <a:pPr lvl="1"/>
            <a:r>
              <a:rPr lang="en-US" dirty="0" smtClean="0"/>
              <a:t>Create new node y and new edge 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L(y) = {¬plant ⊓ ¬dairy}; L((x, y)) = eats</a:t>
            </a:r>
          </a:p>
          <a:p>
            <a:r>
              <a:rPr lang="en-US" i="1" dirty="0" smtClean="0"/>
              <a:t>Step 7: </a:t>
            </a:r>
            <a:r>
              <a:rPr lang="en-US" dirty="0" smtClean="0"/>
              <a:t>Apply ∀-rule to ∀</a:t>
            </a:r>
            <a:r>
              <a:rPr lang="en-US" dirty="0" err="1" smtClean="0"/>
              <a:t>eats.plant</a:t>
            </a:r>
            <a:r>
              <a:rPr lang="en-US" dirty="0" smtClean="0"/>
              <a:t> in L(x) and L((</a:t>
            </a:r>
            <a:r>
              <a:rPr lang="en-US" dirty="0" err="1" smtClean="0"/>
              <a:t>x,y</a:t>
            </a:r>
            <a:r>
              <a:rPr lang="en-US" dirty="0" smtClean="0"/>
              <a:t>))=eats</a:t>
            </a:r>
          </a:p>
          <a:p>
            <a:pPr lvl="1"/>
            <a:r>
              <a:rPr lang="en-US" dirty="0" smtClean="0"/>
              <a:t>Add plant to L(y)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Step 8: </a:t>
            </a:r>
            <a:r>
              <a:rPr lang="en-US" dirty="0" smtClean="0"/>
              <a:t>Apply ⊓-rule to ¬plant ⊓ ¬dairy in L(y)</a:t>
            </a:r>
          </a:p>
          <a:p>
            <a:pPr lvl="1"/>
            <a:r>
              <a:rPr lang="en-US" dirty="0" smtClean="0"/>
              <a:t>Add {¬plant ,¬dairy} to L(y): Clash</a:t>
            </a:r>
          </a:p>
          <a:p>
            <a:r>
              <a:rPr lang="en-US" i="1" dirty="0" smtClean="0"/>
              <a:t>Conclusion</a:t>
            </a:r>
          </a:p>
          <a:p>
            <a:pPr lvl="1"/>
            <a:r>
              <a:rPr lang="en-US" dirty="0" smtClean="0"/>
              <a:t>Both applications of the ⊔-rule have lead to clashes</a:t>
            </a:r>
          </a:p>
          <a:p>
            <a:pPr lvl="1"/>
            <a:r>
              <a:rPr lang="en-US" dirty="0" smtClean="0"/>
              <a:t>So vegan ⊓ ¬vegetarian is inconsistent</a:t>
            </a:r>
          </a:p>
          <a:p>
            <a:pPr lvl="1"/>
            <a:r>
              <a:rPr lang="en-US" dirty="0" smtClean="0"/>
              <a:t>So vegan ⊑ vegetarian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43200" y="533400"/>
            <a:ext cx="2944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vegan ⊓ ¬vegetarian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15240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person ⊓ ∀</a:t>
            </a:r>
            <a:r>
              <a:rPr lang="en-US" sz="2400" dirty="0" err="1" smtClean="0"/>
              <a:t>eats.plant</a:t>
            </a:r>
            <a:r>
              <a:rPr lang="en-US" sz="2400" dirty="0" smtClean="0"/>
              <a:t> ⊓ (¬person ⊔ ∃eats.(¬plant ⊓ ¬dairy))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4384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{person, ∀</a:t>
            </a:r>
            <a:r>
              <a:rPr lang="en-US" sz="2400" dirty="0" err="1" smtClean="0"/>
              <a:t>eats.plant</a:t>
            </a:r>
            <a:r>
              <a:rPr lang="en-US" sz="2400" dirty="0" smtClean="0"/>
              <a:t> ,¬person ⊔ ∃eats.(¬plant ⊓ ¬dairy)}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3352800"/>
            <a:ext cx="2228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¬person: Clash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3352800"/>
            <a:ext cx="3352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∃eats.(¬plant ⊓ ¬dairy)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676400" y="4648200"/>
            <a:ext cx="878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plant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105400" y="4572000"/>
            <a:ext cx="2568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(¬plant ⊓ ¬dairy) 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876800" y="5715000"/>
            <a:ext cx="3229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{¬plant ,¬dairy}: Clash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114800" y="1066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91000" y="2057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733800" y="28956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828800" y="2895600"/>
            <a:ext cx="8382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324600" y="2971800"/>
            <a:ext cx="76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209800" y="2971800"/>
            <a:ext cx="228600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248400" y="3962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00800" y="4038600"/>
            <a:ext cx="580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eats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324600" y="5105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743200" y="5105400"/>
            <a:ext cx="19050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Query: vegetarian ⊑ vegan</a:t>
            </a:r>
          </a:p>
          <a:p>
            <a:r>
              <a:rPr lang="en-US" i="1" dirty="0" smtClean="0"/>
              <a:t>Step1: </a:t>
            </a:r>
            <a:r>
              <a:rPr lang="en-US" dirty="0" smtClean="0"/>
              <a:t>Convert to</a:t>
            </a:r>
          </a:p>
          <a:p>
            <a:pPr lvl="1"/>
            <a:r>
              <a:rPr lang="en-US" dirty="0" smtClean="0"/>
              <a:t>vegetarian ⊓ ¬vegan is consistent</a:t>
            </a:r>
          </a:p>
          <a:p>
            <a:r>
              <a:rPr lang="en-US" i="1" dirty="0" smtClean="0"/>
              <a:t>Step2: </a:t>
            </a:r>
            <a:r>
              <a:rPr lang="en-US" dirty="0" smtClean="0"/>
              <a:t>Unfold and normalize vegetarian ⊓ ¬vegan</a:t>
            </a:r>
          </a:p>
          <a:p>
            <a:pPr lvl="1"/>
            <a:r>
              <a:rPr lang="en-US" dirty="0" smtClean="0"/>
              <a:t>person ⊓ ∀eats.(plant ⊔ dairy) ⊓ (¬person ⊔ ∃</a:t>
            </a:r>
            <a:r>
              <a:rPr lang="en-US" dirty="0" err="1" smtClean="0"/>
              <a:t>eats.¬plant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Step 3: </a:t>
            </a:r>
            <a:r>
              <a:rPr lang="en-US" dirty="0" smtClean="0"/>
              <a:t>Initialize T to L(x) to contain</a:t>
            </a:r>
          </a:p>
          <a:p>
            <a:pPr lvl="1"/>
            <a:r>
              <a:rPr lang="en-US" dirty="0" smtClean="0"/>
              <a:t>{person ⊓ ∀eats.(plant ⊔ dairy) ⊓ (¬person ⊔ ∃</a:t>
            </a:r>
            <a:r>
              <a:rPr lang="en-US" dirty="0" err="1" smtClean="0"/>
              <a:t>eats.¬plant</a:t>
            </a:r>
            <a:r>
              <a:rPr lang="en-US" dirty="0" smtClean="0"/>
              <a:t>)}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429000" y="2133600"/>
            <a:ext cx="2286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Step 4: </a:t>
            </a:r>
            <a:r>
              <a:rPr lang="en-US" dirty="0" smtClean="0"/>
              <a:t>Apply ⊓-rule and add to L(x)</a:t>
            </a:r>
          </a:p>
          <a:p>
            <a:pPr lvl="1"/>
            <a:r>
              <a:rPr lang="en-US" dirty="0" smtClean="0"/>
              <a:t>{person, ∀eats.(plant ⊔ dairy),¬person ⊔ ∃</a:t>
            </a:r>
            <a:r>
              <a:rPr lang="en-US" dirty="0" err="1" smtClean="0"/>
              <a:t>eats.¬plant</a:t>
            </a:r>
            <a:r>
              <a:rPr lang="en-US" dirty="0" smtClean="0"/>
              <a:t>}</a:t>
            </a:r>
          </a:p>
          <a:p>
            <a:r>
              <a:rPr lang="en-US" i="1" dirty="0" smtClean="0"/>
              <a:t>Step 5: </a:t>
            </a:r>
            <a:r>
              <a:rPr lang="en-US" dirty="0" smtClean="0"/>
              <a:t>Apply ⊔-rule to ¬person ⊔ ∃</a:t>
            </a:r>
            <a:r>
              <a:rPr lang="en-US" dirty="0" err="1" smtClean="0"/>
              <a:t>eats.¬plant</a:t>
            </a:r>
            <a:endParaRPr lang="en-US" dirty="0" smtClean="0"/>
          </a:p>
          <a:p>
            <a:pPr lvl="1"/>
            <a:r>
              <a:rPr lang="en-US" dirty="0" smtClean="0"/>
              <a:t>Add ¬person to L(x): Clash</a:t>
            </a:r>
          </a:p>
          <a:p>
            <a:pPr lvl="1"/>
            <a:r>
              <a:rPr lang="en-US" dirty="0" smtClean="0"/>
              <a:t>Go back and add ∃</a:t>
            </a:r>
            <a:r>
              <a:rPr lang="en-US" dirty="0" err="1" smtClean="0"/>
              <a:t>eats.¬plant</a:t>
            </a:r>
            <a:r>
              <a:rPr lang="en-US" dirty="0" smtClean="0"/>
              <a:t> to L(x)</a:t>
            </a:r>
          </a:p>
          <a:p>
            <a:r>
              <a:rPr lang="en-US" i="1" dirty="0" smtClean="0"/>
              <a:t>Step 6: </a:t>
            </a:r>
            <a:r>
              <a:rPr lang="en-US" dirty="0" smtClean="0"/>
              <a:t>Apply ∃-rule to ∃</a:t>
            </a:r>
            <a:r>
              <a:rPr lang="en-US" dirty="0" err="1" smtClean="0"/>
              <a:t>eats.¬plant</a:t>
            </a:r>
            <a:endParaRPr lang="en-US" dirty="0" smtClean="0"/>
          </a:p>
          <a:p>
            <a:pPr lvl="1"/>
            <a:r>
              <a:rPr lang="en-US" dirty="0" smtClean="0"/>
              <a:t>Create new node y and new edge 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L(y) = {¬plant}; L((x, y)) = eats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Step 7: </a:t>
            </a:r>
            <a:r>
              <a:rPr lang="en-US" dirty="0" smtClean="0"/>
              <a:t>Apply ∀-rule to ∀eats.(plant ⊔dairy) in L(x) and L((</a:t>
            </a:r>
            <a:r>
              <a:rPr lang="en-US" dirty="0" err="1" smtClean="0"/>
              <a:t>x,y</a:t>
            </a:r>
            <a:r>
              <a:rPr lang="en-US" dirty="0" smtClean="0"/>
              <a:t>))=eats</a:t>
            </a:r>
          </a:p>
          <a:p>
            <a:pPr lvl="1"/>
            <a:r>
              <a:rPr lang="en-US" dirty="0" smtClean="0"/>
              <a:t>Add plant ⊔ dairy to L(y)</a:t>
            </a:r>
          </a:p>
          <a:p>
            <a:r>
              <a:rPr lang="en-US" i="1" dirty="0" smtClean="0"/>
              <a:t>Step 8: </a:t>
            </a:r>
            <a:r>
              <a:rPr lang="en-US" dirty="0" smtClean="0"/>
              <a:t>Apply ⊔-rule to plant ⊔ dairy in L(y)</a:t>
            </a:r>
          </a:p>
          <a:p>
            <a:pPr lvl="1"/>
            <a:r>
              <a:rPr lang="en-US" dirty="0" smtClean="0"/>
              <a:t>Add plant to L(y): Clash</a:t>
            </a:r>
          </a:p>
          <a:p>
            <a:pPr lvl="1"/>
            <a:r>
              <a:rPr lang="en-US" dirty="0" smtClean="0"/>
              <a:t>Go back and add dairy to L(y)</a:t>
            </a:r>
          </a:p>
          <a:p>
            <a:r>
              <a:rPr lang="en-US" i="1" dirty="0" smtClean="0"/>
              <a:t>Conclusion</a:t>
            </a:r>
          </a:p>
          <a:p>
            <a:pPr lvl="1"/>
            <a:r>
              <a:rPr lang="en-US" dirty="0" smtClean="0"/>
              <a:t>No rules are applicable, so T is fully expanded</a:t>
            </a:r>
          </a:p>
          <a:p>
            <a:pPr lvl="1"/>
            <a:r>
              <a:rPr lang="en-US" dirty="0" smtClean="0"/>
              <a:t>So vegetarian ⊓ ¬vegan is consistent</a:t>
            </a:r>
          </a:p>
          <a:p>
            <a:pPr lvl="1"/>
            <a:r>
              <a:rPr lang="en-US" dirty="0" smtClean="0"/>
              <a:t>So vegetarian ⊑ vegan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971800" y="5715000"/>
            <a:ext cx="2286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533400"/>
            <a:ext cx="2944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vegetarian ⊓ ¬vegan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33400" y="1371600"/>
            <a:ext cx="838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person ⊓ ∀eats.(plant ⊔ dairy) ⊓ (¬person ⊔ ∃</a:t>
            </a:r>
            <a:r>
              <a:rPr lang="en-US" sz="2400" dirty="0" err="1" smtClean="0"/>
              <a:t>eats.¬plant</a:t>
            </a:r>
            <a:r>
              <a:rPr lang="en-US" sz="2400" dirty="0" smtClean="0"/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2362200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{person, ∀eats.(plant ⊔ dairy),¬person ⊔ ∃</a:t>
            </a:r>
            <a:r>
              <a:rPr lang="en-US" sz="2400" dirty="0" err="1" smtClean="0"/>
              <a:t>eats.¬plant</a:t>
            </a:r>
            <a:r>
              <a:rPr lang="en-US" sz="2400" dirty="0" smtClean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4038600" y="3276600"/>
            <a:ext cx="2228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¬person : Clash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3276600"/>
            <a:ext cx="1902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∃</a:t>
            </a:r>
            <a:r>
              <a:rPr lang="en-US" sz="2400" dirty="0" err="1" smtClean="0"/>
              <a:t>eats.¬plant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6781800" y="4191000"/>
            <a:ext cx="1343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{¬plant}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133600" y="4038600"/>
            <a:ext cx="1986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plant ⊔ dairy 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971800" y="5334000"/>
            <a:ext cx="1004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dairy </a:t>
            </a:r>
            <a:endParaRPr lang="en-US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5257800" y="4800600"/>
            <a:ext cx="1771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plant: Clash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114800" y="990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19600" y="1905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715000" y="2819400"/>
            <a:ext cx="152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315200" y="2895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391400" y="3810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200400" y="28956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71800" y="4495800"/>
            <a:ext cx="2286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14800" y="4572000"/>
            <a:ext cx="10668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543800" y="3810000"/>
            <a:ext cx="580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eats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514600" y="3200400"/>
            <a:ext cx="580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eats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934200" y="4648200"/>
            <a:ext cx="3048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286000" y="2819400"/>
            <a:ext cx="16764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seen</a:t>
            </a:r>
          </a:p>
          <a:p>
            <a:pPr lvl="1"/>
            <a:r>
              <a:rPr lang="en-US" dirty="0" smtClean="0"/>
              <a:t>Description Logics</a:t>
            </a:r>
          </a:p>
          <a:p>
            <a:pPr lvl="1"/>
            <a:r>
              <a:rPr lang="en-US" dirty="0" smtClean="0"/>
              <a:t>Syntax and Semantics of DL  </a:t>
            </a:r>
            <a:r>
              <a:rPr lang="en-US" i="1" dirty="0" smtClean="0">
                <a:latin typeface="Comic Sans MS" pitchFamily="66" charset="0"/>
              </a:rPr>
              <a:t>ALC</a:t>
            </a:r>
          </a:p>
          <a:p>
            <a:pPr lvl="1"/>
            <a:r>
              <a:rPr lang="en-US" dirty="0" smtClean="0"/>
              <a:t>Important Extensions</a:t>
            </a:r>
          </a:p>
          <a:p>
            <a:pPr lvl="1"/>
            <a:r>
              <a:rPr lang="en-US" dirty="0" smtClean="0"/>
              <a:t>Comparison with Other Formalisms</a:t>
            </a:r>
          </a:p>
          <a:p>
            <a:pPr lvl="1"/>
            <a:r>
              <a:rPr lang="en-US" dirty="0" smtClean="0"/>
              <a:t>A Tableau Reasoning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References: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Reasoning in Description Logics: Basics, </a:t>
            </a:r>
            <a:r>
              <a:rPr lang="en-US" b="1" dirty="0" err="1" smtClean="0"/>
              <a:t>extentions</a:t>
            </a:r>
            <a:r>
              <a:rPr lang="en-US" b="1" dirty="0" smtClean="0"/>
              <a:t> and Relatives;</a:t>
            </a:r>
            <a:r>
              <a:rPr lang="en-US" dirty="0" smtClean="0"/>
              <a:t> </a:t>
            </a:r>
            <a:r>
              <a:rPr lang="en-US" i="1" dirty="0" smtClean="0"/>
              <a:t>from the book Reasoning </a:t>
            </a:r>
            <a:r>
              <a:rPr lang="en-US" i="1" dirty="0" smtClean="0"/>
              <a:t>Web: Third International Summer School 2007, Dresden, Germany </a:t>
            </a:r>
            <a:r>
              <a:rPr lang="en-US" i="1" dirty="0" smtClean="0"/>
              <a:t>, September 3-7, 2007, Tutorial Lectures</a:t>
            </a:r>
          </a:p>
          <a:p>
            <a:r>
              <a:rPr lang="en-US" b="1" dirty="0" smtClean="0"/>
              <a:t>The Description Logic Handbook: Theory, Implementation and Application</a:t>
            </a:r>
            <a:r>
              <a:rPr lang="en-US" dirty="0" smtClean="0"/>
              <a:t>; </a:t>
            </a:r>
            <a:r>
              <a:rPr lang="en-US" i="1" dirty="0" smtClean="0"/>
              <a:t>edited by Franz </a:t>
            </a:r>
            <a:r>
              <a:rPr lang="en-US" i="1" dirty="0" err="1" smtClean="0"/>
              <a:t>Badder</a:t>
            </a:r>
            <a:r>
              <a:rPr lang="en-US" i="1" dirty="0" smtClean="0"/>
              <a:t>, Diego </a:t>
            </a:r>
            <a:r>
              <a:rPr lang="en-US" i="1" dirty="0" err="1" smtClean="0"/>
              <a:t>Calvanese</a:t>
            </a:r>
            <a:r>
              <a:rPr lang="en-US" i="1" dirty="0" smtClean="0"/>
              <a:t>, Deborah </a:t>
            </a:r>
            <a:r>
              <a:rPr lang="en-US" i="1" dirty="0" err="1" smtClean="0"/>
              <a:t>McGuinness</a:t>
            </a:r>
            <a:r>
              <a:rPr lang="en-US" i="1" dirty="0" smtClean="0"/>
              <a:t>, Daniele </a:t>
            </a:r>
            <a:r>
              <a:rPr lang="en-US" i="1" dirty="0" err="1" smtClean="0"/>
              <a:t>Nardi</a:t>
            </a:r>
            <a:r>
              <a:rPr lang="en-US" i="1" dirty="0" smtClean="0"/>
              <a:t>, Peter Patel-</a:t>
            </a:r>
            <a:r>
              <a:rPr lang="en-US" i="1" dirty="0" err="1" smtClean="0"/>
              <a:t>Scheider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Thank You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Where are we Now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3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Phase 4: 2000 - present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Mainstream </a:t>
            </a:r>
            <a:r>
              <a:rPr lang="en-US" sz="2000" dirty="0" smtClean="0">
                <a:solidFill>
                  <a:srgbClr val="0033CC"/>
                </a:solidFill>
              </a:rPr>
              <a:t>applications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0033CC"/>
                </a:solidFill>
              </a:rPr>
              <a:t>tools</a:t>
            </a: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rgbClr val="0033CC"/>
                </a:solidFill>
              </a:rPr>
              <a:t>Databases</a:t>
            </a:r>
            <a:endParaRPr lang="en-US" sz="2000" dirty="0" smtClean="0"/>
          </a:p>
          <a:p>
            <a:pPr lvl="3">
              <a:lnSpc>
                <a:spcPct val="90000"/>
              </a:lnSpc>
            </a:pPr>
            <a:r>
              <a:rPr lang="en-US" dirty="0" smtClean="0"/>
              <a:t>Consistency of conceptual schemata (EER, UML etc.)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Schema integration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Query </a:t>
            </a:r>
            <a:r>
              <a:rPr lang="en-US" dirty="0" err="1" smtClean="0"/>
              <a:t>subsumption</a:t>
            </a:r>
            <a:r>
              <a:rPr lang="en-US" dirty="0" smtClean="0"/>
              <a:t> (</a:t>
            </a:r>
            <a:r>
              <a:rPr lang="en-US" dirty="0" err="1" smtClean="0"/>
              <a:t>w.r.t</a:t>
            </a:r>
            <a:r>
              <a:rPr lang="en-US" dirty="0" smtClean="0"/>
              <a:t>. a conceptual schema)</a:t>
            </a:r>
          </a:p>
          <a:p>
            <a:pPr lvl="2">
              <a:lnSpc>
                <a:spcPct val="90000"/>
              </a:lnSpc>
            </a:pPr>
            <a:r>
              <a:rPr lang="en-US" sz="2000" dirty="0" err="1" smtClean="0">
                <a:solidFill>
                  <a:srgbClr val="0033CC"/>
                </a:solidFill>
              </a:rPr>
              <a:t>Ontologies</a:t>
            </a:r>
            <a:r>
              <a:rPr lang="en-US" sz="2000" dirty="0" smtClean="0"/>
              <a:t>, e-Science and Semantic Web/Grid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Ontology engineering (schema design, maintenance, integration)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Reasoning with ontology-based annotations (data)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Mature</a:t>
            </a:r>
            <a:r>
              <a:rPr lang="en-US" sz="2000" dirty="0" smtClean="0">
                <a:solidFill>
                  <a:srgbClr val="0033CC"/>
                </a:solidFill>
              </a:rPr>
              <a:t> implementations</a:t>
            </a: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Research implementations</a:t>
            </a:r>
          </a:p>
          <a:p>
            <a:pPr lvl="3">
              <a:lnSpc>
                <a:spcPct val="90000"/>
              </a:lnSpc>
            </a:pPr>
            <a:r>
              <a:rPr lang="en-US" dirty="0" err="1" smtClean="0"/>
              <a:t>FaCT</a:t>
            </a:r>
            <a:r>
              <a:rPr lang="en-US" dirty="0" smtClean="0"/>
              <a:t>, </a:t>
            </a:r>
            <a:r>
              <a:rPr lang="en-US" dirty="0" err="1" smtClean="0"/>
              <a:t>FaCT</a:t>
            </a:r>
            <a:r>
              <a:rPr lang="en-US" dirty="0" smtClean="0"/>
              <a:t>++, Racer, Pellet, …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Commercial implementations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Cerebra system from Network Inference (and now Racer)</a:t>
            </a:r>
          </a:p>
          <a:p>
            <a:pPr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Example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want to define the concept of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>
                <a:solidFill>
                  <a:srgbClr val="FF0000"/>
                </a:solidFill>
              </a:rPr>
              <a:t>A man who is married to a doctor and all whose children are either doctors or professors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concept description can describe the above concept in the following way using the Boolean constructor: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Example….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935162"/>
          <a:ext cx="8229600" cy="4694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/>
                <a:gridCol w="4343400"/>
              </a:tblGrid>
              <a:tr h="46942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l"/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Human </a:t>
                      </a:r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⊓⌝ Female ⊓</a:t>
                      </a:r>
                      <a:endParaRPr lang="en-US" sz="2400" b="1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mbria Math"/>
                      </a:endParaRPr>
                    </a:p>
                    <a:p>
                      <a:pPr algn="l"/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(∃</a:t>
                      </a:r>
                      <a:r>
                        <a:rPr lang="en-US" sz="24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married.Doctor</a:t>
                      </a:r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) ⊓</a:t>
                      </a:r>
                      <a:r>
                        <a:rPr lang="en-US" sz="2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(∀</a:t>
                      </a:r>
                      <a:r>
                        <a:rPr lang="en-US" sz="24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hasChild</a:t>
                      </a:r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.(</a:t>
                      </a:r>
                      <a:r>
                        <a:rPr lang="en-US" sz="24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Doctor⊔Porfessor</a:t>
                      </a:r>
                      <a:r>
                        <a:rPr lang="en-US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a:t>))</a:t>
                      </a:r>
                      <a:endParaRPr lang="en-US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Untitled5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1981200"/>
            <a:ext cx="3352800" cy="439800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EB87-FB04-440F-A348-F16A77F3254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3526</TotalTime>
  <Words>3815</Words>
  <Application>Microsoft Office PowerPoint</Application>
  <PresentationFormat>On-screen Show (4:3)</PresentationFormat>
  <Paragraphs>652</Paragraphs>
  <Slides>69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Flow</vt:lpstr>
      <vt:lpstr>   Description Logics</vt:lpstr>
      <vt:lpstr>Outline</vt:lpstr>
      <vt:lpstr>What is Description Logic</vt:lpstr>
      <vt:lpstr>Why the name DL?</vt:lpstr>
      <vt:lpstr>Short History of DL</vt:lpstr>
      <vt:lpstr>Short History of DL</vt:lpstr>
      <vt:lpstr>Where are we Now </vt:lpstr>
      <vt:lpstr>Example</vt:lpstr>
      <vt:lpstr>Example….</vt:lpstr>
      <vt:lpstr>Why DL rather than Predicate Logic?</vt:lpstr>
      <vt:lpstr>DL Architecture</vt:lpstr>
      <vt:lpstr>Summary of  Trminological knowledge:  </vt:lpstr>
      <vt:lpstr>DL Architecture cont..</vt:lpstr>
      <vt:lpstr>Summary of assertional knowledge:  </vt:lpstr>
      <vt:lpstr>DL Architecture…..</vt:lpstr>
      <vt:lpstr>Outline</vt:lpstr>
      <vt:lpstr>Basic DL &amp; its Extensions</vt:lpstr>
      <vt:lpstr> </vt:lpstr>
      <vt:lpstr> </vt:lpstr>
      <vt:lpstr> </vt:lpstr>
      <vt:lpstr>Example Interpretation </vt:lpstr>
      <vt:lpstr>Definition 3: DL Knowledge base (Terminological part)</vt:lpstr>
      <vt:lpstr>An Example For TBox</vt:lpstr>
      <vt:lpstr>Definition 4: DL Knowledge base (Assertional part)</vt:lpstr>
      <vt:lpstr>An Example For ABox</vt:lpstr>
      <vt:lpstr>Example Interpretation I which is a model of the previous Abox:</vt:lpstr>
      <vt:lpstr> Knowledge Base (KB)</vt:lpstr>
      <vt:lpstr>Example </vt:lpstr>
      <vt:lpstr>This Interpretation I is not a model of the K:</vt:lpstr>
      <vt:lpstr>Basic Inference problem</vt:lpstr>
      <vt:lpstr>In TBox:</vt:lpstr>
      <vt:lpstr>In ABox:</vt:lpstr>
      <vt:lpstr>Outline</vt:lpstr>
      <vt:lpstr>Why Extensions in ALC were needed?</vt:lpstr>
      <vt:lpstr>Important Extensions of ALC</vt:lpstr>
      <vt:lpstr>Or ……….</vt:lpstr>
      <vt:lpstr>Important Extensions of ALC cont.</vt:lpstr>
      <vt:lpstr>Important Extensions of ALC cont.</vt:lpstr>
      <vt:lpstr>Important Extensions of ALC cont.</vt:lpstr>
      <vt:lpstr>Important Extensions of ALC cont.</vt:lpstr>
      <vt:lpstr>Relationships with other Logical Formalism:</vt:lpstr>
      <vt:lpstr>DLs and (FOL) cont..</vt:lpstr>
      <vt:lpstr>DLs and (FOL) cont..</vt:lpstr>
      <vt:lpstr>DLs and (FOL) cont..</vt:lpstr>
      <vt:lpstr>DLs and (FOL) cont..</vt:lpstr>
      <vt:lpstr>Relationships with other Logical Formalism:</vt:lpstr>
      <vt:lpstr>DLs and Modal Logic cont..</vt:lpstr>
      <vt:lpstr>Reasoning Techniques</vt:lpstr>
      <vt:lpstr>Reasoning Techniques</vt:lpstr>
      <vt:lpstr>Knowledge base consistency</vt:lpstr>
      <vt:lpstr>Negation Normal Form (NNF)</vt:lpstr>
      <vt:lpstr> The Tableau Algorithm for  </vt:lpstr>
      <vt:lpstr>     The Tableau Algorithm for  </vt:lpstr>
      <vt:lpstr>     The Tableau Algorithm for  </vt:lpstr>
      <vt:lpstr>   The Tableau Algorithm for  </vt:lpstr>
      <vt:lpstr>Expansion Rules</vt:lpstr>
      <vt:lpstr>Expansion Rules</vt:lpstr>
      <vt:lpstr>Example</vt:lpstr>
      <vt:lpstr>Example</vt:lpstr>
      <vt:lpstr>Example</vt:lpstr>
      <vt:lpstr>Example</vt:lpstr>
      <vt:lpstr>Slide 62</vt:lpstr>
      <vt:lpstr>Example</vt:lpstr>
      <vt:lpstr>Example</vt:lpstr>
      <vt:lpstr>Example</vt:lpstr>
      <vt:lpstr>Slide 66</vt:lpstr>
      <vt:lpstr>Summary</vt:lpstr>
      <vt:lpstr>References: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arju</dc:creator>
  <cp:lastModifiedBy>arju</cp:lastModifiedBy>
  <cp:revision>237</cp:revision>
  <dcterms:created xsi:type="dcterms:W3CDTF">2013-04-11T01:50:31Z</dcterms:created>
  <dcterms:modified xsi:type="dcterms:W3CDTF">2013-04-25T14:19:36Z</dcterms:modified>
</cp:coreProperties>
</file>