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91" r:id="rId2"/>
    <p:sldId id="324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256" r:id="rId24"/>
    <p:sldId id="269" r:id="rId25"/>
    <p:sldId id="260" r:id="rId26"/>
    <p:sldId id="266" r:id="rId27"/>
    <p:sldId id="268" r:id="rId28"/>
    <p:sldId id="267" r:id="rId29"/>
    <p:sldId id="264" r:id="rId30"/>
    <p:sldId id="265" r:id="rId31"/>
    <p:sldId id="293" r:id="rId32"/>
    <p:sldId id="30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29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06" autoAdjust="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27306-BA19-4BDD-A9D5-A377B27CBCE7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27396-F20F-4EE1-9038-2EC273200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Consistency</a:t>
            </a:r>
            <a:r>
              <a:rPr lang="en-US" baseline="0" dirty="0" smtClean="0"/>
              <a:t> based diagnoses (ok(b1) and ok(b2)) could mean that anything could be wrong (1</a:t>
            </a:r>
            <a:r>
              <a:rPr lang="en-US" baseline="30000" dirty="0" smtClean="0"/>
              <a:t>st</a:t>
            </a:r>
            <a:r>
              <a:rPr lang="en-US" baseline="0" dirty="0" smtClean="0"/>
              <a:t> def.) or that we need to appeal to “parsimony” (2</a:t>
            </a:r>
            <a:r>
              <a:rPr lang="en-US" baseline="30000" dirty="0" smtClean="0"/>
              <a:t>nd</a:t>
            </a:r>
            <a:r>
              <a:rPr lang="en-US" baseline="0" dirty="0" smtClean="0"/>
              <a:t> def.).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to represent</a:t>
            </a:r>
            <a:r>
              <a:rPr lang="en-US" baseline="0" dirty="0" smtClean="0"/>
              <a:t> knowledge in the context of diagnosis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My presentation is based on the first part of the paper, the second part will be presented by Jeremy.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argument of</a:t>
            </a:r>
            <a:r>
              <a:rPr lang="en-US" baseline="0" dirty="0" smtClean="0"/>
              <a:t> this paper is that under certain constraints, we can find a way to represent knowledge so that consistency-based and </a:t>
            </a:r>
            <a:r>
              <a:rPr lang="en-US" baseline="0" dirty="0" err="1" smtClean="0"/>
              <a:t>abductive</a:t>
            </a:r>
            <a:r>
              <a:rPr lang="en-US" baseline="0" dirty="0" smtClean="0"/>
              <a:t> diagnosis will give the same(or similar) answers to the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Bottom</a:t>
            </a:r>
            <a:r>
              <a:rPr lang="en-US" baseline="0" dirty="0" smtClean="0"/>
              <a:t> up, top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another words. Minimal explanation of the observations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abductive</a:t>
            </a:r>
            <a:r>
              <a:rPr lang="en-US" dirty="0" smtClean="0"/>
              <a:t>: F:</a:t>
            </a:r>
            <a:r>
              <a:rPr lang="en-US" baseline="0" dirty="0" smtClean="0"/>
              <a:t> cause -&gt; symptom</a:t>
            </a:r>
            <a:r>
              <a:rPr lang="en-US" dirty="0" smtClean="0"/>
              <a:t> (always)</a:t>
            </a:r>
          </a:p>
          <a:p>
            <a:r>
              <a:rPr lang="en-US" baseline="0" dirty="0" smtClean="0"/>
              <a:t>For consistent-based: F: cause -&gt; symptom, symptom-&gt;c1 v c2 v c3…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AD29D6-D7D6-4EBD-90DC-60600772503F}" type="slidenum">
              <a:rPr lang="en-US"/>
              <a:pPr/>
              <a:t>31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7396-F20F-4EE1-9038-2EC27320012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7A4E89-DA08-4AA8-A398-C2BFD3805EA0}" type="slidenum">
              <a:rPr lang="en-US"/>
              <a:pPr/>
              <a:t>33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62C375-6EEE-4D06-814F-B5D2F6624AE9}" type="slidenum">
              <a:rPr lang="en-US"/>
              <a:pPr/>
              <a:t>34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3A97F8-4E15-435A-AE54-A9E082D58560}" type="slidenum">
              <a:rPr lang="en-US"/>
              <a:pPr/>
              <a:t>35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AE0BB1-6B3C-4FFE-9B0D-B0DC8AE116DC}" type="slidenum">
              <a:rPr lang="en-US"/>
              <a:pPr/>
              <a:t>36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E5A79B-86C6-4514-BF87-F3C8A6F61FC7}" type="slidenum">
              <a:rPr lang="en-US"/>
              <a:pPr/>
              <a:t>37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3A3DFD-F33E-4649-B6DF-83D09ACB247E}" type="slidenum">
              <a:rPr lang="en-US"/>
              <a:pPr/>
              <a:t>38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F47C34-2CC8-473B-98B6-968DF29D7B56}" type="slidenum">
              <a:rPr lang="en-US"/>
              <a:pPr/>
              <a:t>39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64A467-44D8-4E27-B947-49B6254B16BF}" type="slidenum">
              <a:rPr lang="en-US"/>
              <a:pPr/>
              <a:t>40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4F45EB-7614-44F5-A1EA-364C71414FEC}" type="slidenum">
              <a:rPr lang="en-US"/>
              <a:pPr/>
              <a:t>41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C7D5-33C2-46AB-9E93-3468A8D7CF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7"/>
          <p:cNvSpPr txBox="1">
            <a:spLocks noChangeArrowheads="1"/>
          </p:cNvSpPr>
          <p:nvPr userDrawn="1"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0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35" name="Text Box 8"/>
          <p:cNvSpPr txBox="1">
            <a:spLocks noChangeArrowheads="1"/>
          </p:cNvSpPr>
          <p:nvPr userDrawn="1"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0" dirty="0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10"/>
          <p:cNvSpPr>
            <a:spLocks noChangeShapeType="1"/>
          </p:cNvSpPr>
          <p:nvPr userDrawn="1"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 userDrawn="1"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9" name="Object 12"/>
          <p:cNvGraphicFramePr>
            <a:graphicFrameLocks noChangeAspect="1"/>
          </p:cNvGraphicFramePr>
          <p:nvPr userDrawn="1"/>
        </p:nvGraphicFramePr>
        <p:xfrm>
          <a:off x="0" y="0"/>
          <a:ext cx="1066800" cy="1219200"/>
        </p:xfrm>
        <a:graphic>
          <a:graphicData uri="http://schemas.openxmlformats.org/presentationml/2006/ole">
            <p:oleObj spid="_x0000_s1029" name="Photo Editor Photo" r:id="rId15" imgW="2400635" imgH="3104762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Consistency-Based vs. Explanation-Based (Abduction) Diagnosis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Smith</a:t>
            </a:r>
          </a:p>
          <a:p>
            <a:r>
              <a:rPr lang="en-US" dirty="0" err="1" smtClean="0"/>
              <a:t>Jhih-Rong</a:t>
            </a:r>
            <a:r>
              <a:rPr lang="en-US" dirty="0" smtClean="0"/>
              <a:t> Lin</a:t>
            </a:r>
          </a:p>
          <a:p>
            <a:r>
              <a:rPr lang="en-US" dirty="0" smtClean="0"/>
              <a:t>Jeremy Lewis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Abductive</a:t>
            </a:r>
            <a:r>
              <a:rPr lang="en-US" dirty="0" smtClean="0"/>
              <a:t> example extended</a:t>
            </a:r>
          </a:p>
          <a:p>
            <a:r>
              <a:rPr lang="en-US" dirty="0" smtClean="0"/>
              <a:t>Diagnoses: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5565" y="2843213"/>
            <a:ext cx="7066435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Consistency-based example extended</a:t>
            </a:r>
          </a:p>
          <a:p>
            <a:r>
              <a:rPr lang="en-US" dirty="0" smtClean="0"/>
              <a:t>Three choices on what to assume:</a:t>
            </a:r>
          </a:p>
          <a:p>
            <a:pPr lvl="1"/>
            <a:r>
              <a:rPr lang="en-US" dirty="0" smtClean="0"/>
              <a:t>Normality</a:t>
            </a:r>
          </a:p>
          <a:p>
            <a:pPr lvl="2"/>
            <a:r>
              <a:rPr lang="en-US" dirty="0" smtClean="0"/>
              <a:t>and let faults be concluded as a side effect.</a:t>
            </a:r>
          </a:p>
          <a:p>
            <a:pPr lvl="1"/>
            <a:r>
              <a:rPr lang="en-US" dirty="0" smtClean="0"/>
              <a:t>Absence of faults</a:t>
            </a:r>
          </a:p>
          <a:p>
            <a:pPr lvl="2"/>
            <a:r>
              <a:rPr lang="en-US" dirty="0" smtClean="0"/>
              <a:t>And let normality be concluded as a side effect.</a:t>
            </a:r>
          </a:p>
          <a:p>
            <a:pPr lvl="1"/>
            <a:r>
              <a:rPr lang="en-US" dirty="0" smtClean="0"/>
              <a:t>Both Normality and Absence of faults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Consistency-based example extended</a:t>
            </a:r>
          </a:p>
          <a:p>
            <a:r>
              <a:rPr lang="en-US" dirty="0" smtClean="0"/>
              <a:t>Same scenario as </a:t>
            </a:r>
            <a:r>
              <a:rPr lang="en-US" dirty="0" err="1" smtClean="0"/>
              <a:t>abductive</a:t>
            </a:r>
            <a:r>
              <a:rPr lang="en-US" dirty="0" smtClean="0"/>
              <a:t> case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flat(B)</a:t>
            </a:r>
          </a:p>
          <a:p>
            <a:pPr lvl="2"/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shorted(B)</a:t>
            </a:r>
          </a:p>
          <a:p>
            <a:pPr lvl="2"/>
            <a:r>
              <a:rPr lang="en-US" i="1" dirty="0" smtClean="0"/>
              <a:t> </a:t>
            </a:r>
          </a:p>
          <a:p>
            <a:r>
              <a:rPr lang="en-US" dirty="0" smtClean="0"/>
              <a:t>Assuming 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is ok and observing </a:t>
            </a:r>
            <a:r>
              <a:rPr lang="en-US" i="1" dirty="0" smtClean="0"/>
              <a:t>volt(series(b</a:t>
            </a:r>
            <a:r>
              <a:rPr lang="en-US" i="1" baseline="-25000" dirty="0" smtClean="0"/>
              <a:t>1</a:t>
            </a:r>
            <a:r>
              <a:rPr lang="en-US" i="1" dirty="0" smtClean="0"/>
              <a:t>,b</a:t>
            </a:r>
            <a:r>
              <a:rPr lang="en-US" i="1" baseline="-25000" dirty="0" smtClean="0"/>
              <a:t>2</a:t>
            </a:r>
            <a:r>
              <a:rPr lang="en-US" i="1" dirty="0" smtClean="0"/>
              <a:t>))</a:t>
            </a:r>
          </a:p>
          <a:p>
            <a:pPr lvl="1"/>
            <a:r>
              <a:rPr lang="en-US" i="1" dirty="0" smtClean="0"/>
              <a:t> 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819400"/>
            <a:ext cx="569630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838576"/>
            <a:ext cx="4114800" cy="64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5457826"/>
            <a:ext cx="535521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Consistency-based example extended</a:t>
            </a:r>
          </a:p>
          <a:p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Assuming both batteries are ok rules out the possibility of both being flat: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Must treat abnormality as a fault!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7102923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743200"/>
            <a:ext cx="330729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800600"/>
            <a:ext cx="729463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Extended battery example</a:t>
            </a:r>
          </a:p>
          <a:p>
            <a:r>
              <a:rPr lang="en-US" dirty="0" smtClean="0"/>
              <a:t>Overcharged battery (1.6 &lt; V &lt; 2.0)</a:t>
            </a:r>
          </a:p>
          <a:p>
            <a:r>
              <a:rPr lang="en-US" dirty="0" err="1" smtClean="0"/>
              <a:t>Abductive</a:t>
            </a:r>
            <a:r>
              <a:rPr lang="en-US" dirty="0" smtClean="0"/>
              <a:t> case</a:t>
            </a:r>
          </a:p>
          <a:p>
            <a:pPr lvl="1"/>
            <a:r>
              <a:rPr lang="en-US" dirty="0" smtClean="0"/>
              <a:t>Both batteries are OK, or one is overcharged and one is flat</a:t>
            </a:r>
          </a:p>
          <a:p>
            <a:r>
              <a:rPr lang="en-US" dirty="0" smtClean="0"/>
              <a:t>Consistency-based case</a:t>
            </a:r>
          </a:p>
          <a:p>
            <a:pPr lvl="1"/>
            <a:r>
              <a:rPr lang="en-US" dirty="0" smtClean="0"/>
              <a:t>Same, but interpreted differently</a:t>
            </a:r>
          </a:p>
          <a:p>
            <a:pPr lvl="1"/>
            <a:r>
              <a:rPr lang="en-US" dirty="0" smtClean="0"/>
              <a:t>Can compare diagnoses by using explanations in the </a:t>
            </a:r>
            <a:r>
              <a:rPr lang="en-US" dirty="0" err="1" smtClean="0"/>
              <a:t>abductive</a:t>
            </a:r>
            <a:r>
              <a:rPr lang="en-US" dirty="0" smtClean="0"/>
              <a:t> case that assumes less.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Evolving from normality- to fault-based</a:t>
            </a:r>
          </a:p>
          <a:p>
            <a:pPr lvl="1"/>
            <a:r>
              <a:rPr lang="en-US" dirty="0" smtClean="0"/>
              <a:t>Over time, systems evolve as more information is gained.</a:t>
            </a:r>
          </a:p>
          <a:p>
            <a:pPr lvl="1"/>
            <a:r>
              <a:rPr lang="en-US" dirty="0" smtClean="0"/>
              <a:t>Consistency-based</a:t>
            </a:r>
          </a:p>
          <a:p>
            <a:pPr lvl="2"/>
            <a:r>
              <a:rPr lang="en-US" dirty="0" smtClean="0"/>
              <a:t>Assuming abnormalities and faults</a:t>
            </a:r>
          </a:p>
          <a:p>
            <a:pPr lvl="3"/>
            <a:r>
              <a:rPr lang="en-US" dirty="0" smtClean="0"/>
              <a:t>Restricts the number of abnormalities by implying a strict number of faults.</a:t>
            </a:r>
          </a:p>
          <a:p>
            <a:pPr lvl="1"/>
            <a:r>
              <a:rPr lang="en-US" dirty="0" smtClean="0"/>
              <a:t>No fault information</a:t>
            </a:r>
          </a:p>
          <a:p>
            <a:pPr lvl="2"/>
            <a:r>
              <a:rPr lang="en-US" dirty="0" smtClean="0"/>
              <a:t>Treats abnormality (vague) as a fault.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faults</a:t>
            </a:r>
          </a:p>
          <a:p>
            <a:r>
              <a:rPr lang="en-US" dirty="0" smtClean="0"/>
              <a:t>Adding small batteries to </a:t>
            </a:r>
            <a:r>
              <a:rPr lang="en-US" dirty="0" err="1" smtClean="0"/>
              <a:t>abductive</a:t>
            </a:r>
            <a:r>
              <a:rPr lang="en-US" dirty="0" smtClean="0"/>
              <a:t> knowledge-base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Consistency-based is much more difficult due to the assumption of complete knowledge!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241040"/>
            <a:ext cx="7534877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New faults in consistency-based KBs</a:t>
            </a:r>
          </a:p>
          <a:p>
            <a:r>
              <a:rPr lang="en-US" dirty="0" smtClean="0"/>
              <a:t>Replace </a:t>
            </a:r>
            <a:r>
              <a:rPr lang="en-US" i="1" dirty="0" smtClean="0"/>
              <a:t>flat(B)</a:t>
            </a:r>
            <a:r>
              <a:rPr lang="en-US" dirty="0" smtClean="0"/>
              <a:t> rule with:</a:t>
            </a:r>
          </a:p>
          <a:p>
            <a:pPr lvl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Replace the complete knowledge assumption with: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19400"/>
            <a:ext cx="622430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5638800"/>
            <a:ext cx="7391400" cy="5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Suppose </a:t>
            </a:r>
            <a:r>
              <a:rPr lang="en-US" i="1" dirty="0" smtClean="0"/>
              <a:t>lhs(d, 4, t</a:t>
            </a:r>
            <a:r>
              <a:rPr lang="en-US" i="1" baseline="-25000" dirty="0" smtClean="0"/>
              <a:t>0</a:t>
            </a:r>
            <a:r>
              <a:rPr lang="en-US" i="1" dirty="0" smtClean="0"/>
              <a:t>) </a:t>
            </a:r>
            <a:r>
              <a:rPr lang="en-US" dirty="0" smtClean="0"/>
              <a:t>and </a:t>
            </a:r>
            <a:r>
              <a:rPr lang="en-US" i="1" dirty="0" err="1" smtClean="0"/>
              <a:t>rhs</a:t>
            </a:r>
            <a:r>
              <a:rPr lang="en-US" i="1" dirty="0" smtClean="0"/>
              <a:t>(d, 16, t</a:t>
            </a:r>
            <a:r>
              <a:rPr lang="en-US" i="1" baseline="-25000" dirty="0" smtClean="0"/>
              <a:t>1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/>
              <a:t>Two different observations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Consistency-based (1</a:t>
            </a:r>
            <a:r>
              <a:rPr lang="en-US" baseline="30000" dirty="0" smtClean="0"/>
              <a:t>st</a:t>
            </a:r>
            <a:r>
              <a:rPr lang="en-US" dirty="0" smtClean="0"/>
              <a:t> form)</a:t>
            </a:r>
          </a:p>
          <a:p>
            <a:pPr lvl="1"/>
            <a:r>
              <a:rPr lang="en-US" dirty="0" err="1" smtClean="0"/>
              <a:t>Abductive</a:t>
            </a:r>
            <a:r>
              <a:rPr lang="en-US" dirty="0" smtClean="0"/>
              <a:t>-based (2</a:t>
            </a:r>
            <a:r>
              <a:rPr lang="en-US" baseline="30000" dirty="0" smtClean="0"/>
              <a:t>nd</a:t>
            </a:r>
            <a:r>
              <a:rPr lang="en-US" dirty="0" smtClean="0"/>
              <a:t> form)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152775"/>
            <a:ext cx="4293201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 (handling errors)</a:t>
            </a:r>
          </a:p>
          <a:p>
            <a:r>
              <a:rPr lang="en-US" dirty="0" smtClean="0"/>
              <a:t>Consistency-based diagnosis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Abductive</a:t>
            </a:r>
            <a:r>
              <a:rPr lang="en-US" dirty="0" smtClean="0"/>
              <a:t> diagnosis</a:t>
            </a:r>
          </a:p>
          <a:p>
            <a:pPr lvl="1"/>
            <a:r>
              <a:rPr lang="en-US" dirty="0" smtClean="0"/>
              <a:t>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343400"/>
            <a:ext cx="6532324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743200"/>
            <a:ext cx="573778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Normality and Faults</a:t>
            </a:r>
          </a:p>
          <a:p>
            <a:pPr lvl="1"/>
            <a:r>
              <a:rPr lang="en-US" i="1" dirty="0" smtClean="0"/>
              <a:t>Normality and Faults in Logic-Based diagnosis</a:t>
            </a:r>
            <a:r>
              <a:rPr lang="en-US" dirty="0" smtClean="0"/>
              <a:t>, David Poole</a:t>
            </a:r>
          </a:p>
          <a:p>
            <a:r>
              <a:rPr lang="en-US" dirty="0" smtClean="0"/>
              <a:t>Consistency-based vs. </a:t>
            </a:r>
            <a:r>
              <a:rPr lang="en-US" dirty="0" err="1" smtClean="0"/>
              <a:t>Abductive</a:t>
            </a:r>
            <a:r>
              <a:rPr lang="en-US" dirty="0" smtClean="0"/>
              <a:t> diagnosis</a:t>
            </a:r>
          </a:p>
          <a:p>
            <a:pPr lvl="1"/>
            <a:r>
              <a:rPr lang="en-US" i="1" dirty="0" smtClean="0"/>
              <a:t>Representing Diagnosis Knowledge, </a:t>
            </a:r>
            <a:r>
              <a:rPr lang="en-US" dirty="0" smtClean="0"/>
              <a:t>David Poole</a:t>
            </a:r>
          </a:p>
          <a:p>
            <a:r>
              <a:rPr lang="en-US" dirty="0" smtClean="0"/>
              <a:t>Unifying Consistency-based and </a:t>
            </a:r>
            <a:r>
              <a:rPr lang="en-US" dirty="0" err="1" smtClean="0"/>
              <a:t>Abductive</a:t>
            </a:r>
            <a:r>
              <a:rPr lang="en-US" dirty="0" smtClean="0"/>
              <a:t> diagnosis</a:t>
            </a:r>
          </a:p>
          <a:p>
            <a:pPr lvl="1"/>
            <a:r>
              <a:rPr lang="en-US" i="1" dirty="0" smtClean="0"/>
              <a:t>Representing Diagnosis Knowledge, </a:t>
            </a:r>
            <a:r>
              <a:rPr lang="en-US" dirty="0" smtClean="0"/>
              <a:t>David Poole</a:t>
            </a:r>
            <a:endParaRPr lang="en-US" i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Hierarchial</a:t>
            </a:r>
            <a:r>
              <a:rPr lang="en-US" dirty="0" smtClean="0"/>
              <a:t> Reasoning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abductive</a:t>
            </a:r>
            <a:r>
              <a:rPr lang="en-US" dirty="0" smtClean="0"/>
              <a:t> and consistency models can handle </a:t>
            </a:r>
            <a:r>
              <a:rPr lang="en-US" dirty="0" err="1" smtClean="0"/>
              <a:t>hierarchial</a:t>
            </a:r>
            <a:r>
              <a:rPr lang="en-US" dirty="0" smtClean="0"/>
              <a:t> models.</a:t>
            </a:r>
          </a:p>
          <a:p>
            <a:pPr lvl="1"/>
            <a:r>
              <a:rPr lang="en-US" dirty="0" smtClean="0"/>
              <a:t>These are models that have levels of abstraction embedded within them (i.e. the batteries being complex power stations).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Epistemological Assumptions</a:t>
            </a:r>
          </a:p>
          <a:p>
            <a:r>
              <a:rPr lang="en-US" dirty="0" smtClean="0"/>
              <a:t>Consistency-based</a:t>
            </a:r>
          </a:p>
          <a:p>
            <a:pPr lvl="1"/>
            <a:r>
              <a:rPr lang="en-US" dirty="0" smtClean="0"/>
              <a:t>Requires complete knowledge assumption, though this usually is false.</a:t>
            </a:r>
          </a:p>
          <a:p>
            <a:pPr lvl="1"/>
            <a:r>
              <a:rPr lang="en-US" dirty="0" smtClean="0"/>
              <a:t>Unanticipated observations are ignored.</a:t>
            </a:r>
          </a:p>
          <a:p>
            <a:r>
              <a:rPr lang="en-US" dirty="0" err="1" smtClean="0"/>
              <a:t>Abductive</a:t>
            </a:r>
            <a:endParaRPr lang="en-US" dirty="0" smtClean="0"/>
          </a:p>
          <a:p>
            <a:pPr lvl="1"/>
            <a:r>
              <a:rPr lang="en-US" dirty="0" smtClean="0"/>
              <a:t>Does not require this assumption.</a:t>
            </a:r>
          </a:p>
          <a:p>
            <a:pPr lvl="1"/>
            <a:r>
              <a:rPr lang="en-US" dirty="0" smtClean="0"/>
              <a:t>Unanticipated observations result in no diagnosis.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</a:p>
          <a:p>
            <a:r>
              <a:rPr lang="en-US" dirty="0" smtClean="0"/>
              <a:t>Consistency-based</a:t>
            </a:r>
          </a:p>
          <a:p>
            <a:pPr lvl="1"/>
            <a:r>
              <a:rPr lang="en-US" dirty="0" smtClean="0"/>
              <a:t> Forward chaining from observations until a contradiction occurs.</a:t>
            </a:r>
          </a:p>
          <a:p>
            <a:r>
              <a:rPr lang="en-US" dirty="0" err="1" smtClean="0"/>
              <a:t>Abductive</a:t>
            </a:r>
            <a:endParaRPr lang="en-US" dirty="0" smtClean="0"/>
          </a:p>
          <a:p>
            <a:pPr lvl="1"/>
            <a:r>
              <a:rPr lang="en-US" dirty="0" smtClean="0"/>
              <a:t>Backward chaining from observations collecting assumptions to prove a goal.</a:t>
            </a:r>
          </a:p>
          <a:p>
            <a:r>
              <a:rPr lang="en-US" dirty="0" smtClean="0"/>
              <a:t>Same search space (essentially) for both.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Diagnosis Knowledge:</a:t>
            </a:r>
            <a:br>
              <a:rPr lang="en-US" dirty="0" smtClean="0"/>
            </a:br>
            <a:r>
              <a:rPr lang="en-US" sz="4000" dirty="0" smtClean="0"/>
              <a:t>Consistency-based vs. </a:t>
            </a:r>
            <a:r>
              <a:rPr lang="en-US" sz="4000" dirty="0" err="1" smtClean="0"/>
              <a:t>Abductive</a:t>
            </a:r>
            <a:r>
              <a:rPr lang="en-US" sz="4000" dirty="0" smtClean="0"/>
              <a:t> 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Poole</a:t>
            </a:r>
          </a:p>
          <a:p>
            <a:r>
              <a:rPr lang="en-US" i="1" dirty="0" smtClean="0"/>
              <a:t>Presented by </a:t>
            </a:r>
            <a:r>
              <a:rPr lang="en-US" i="1" dirty="0" err="1" smtClean="0"/>
              <a:t>Jhih-Rong</a:t>
            </a:r>
            <a:r>
              <a:rPr lang="en-US" i="1" dirty="0" smtClean="0"/>
              <a:t> Lin</a:t>
            </a:r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knowledge representation problem </a:t>
            </a:r>
          </a:p>
          <a:p>
            <a:r>
              <a:rPr lang="en-US" dirty="0" smtClean="0"/>
              <a:t>The frameworks of representing diagnosis knowledge</a:t>
            </a:r>
          </a:p>
          <a:p>
            <a:r>
              <a:rPr lang="en-US" dirty="0" smtClean="0"/>
              <a:t>An Example to compare </a:t>
            </a:r>
            <a:r>
              <a:rPr lang="en-US" dirty="0" err="1" smtClean="0"/>
              <a:t>abductive</a:t>
            </a:r>
            <a:r>
              <a:rPr lang="en-US" dirty="0" smtClean="0"/>
              <a:t> and consistent-based diagnosis.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Knowledge Representation Problem (KR)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33600"/>
            <a:ext cx="66198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two diagnosis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73056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733800"/>
            <a:ext cx="75628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6736" y="5410200"/>
            <a:ext cx="8737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differences: Consistency-based diagnosis is defined in terms of normality assumptions</a:t>
            </a:r>
          </a:p>
          <a:p>
            <a:r>
              <a:rPr lang="en-US" dirty="0" smtClean="0"/>
              <a:t>                              rather than in terms of fault(cause/symptom) models. </a:t>
            </a:r>
            <a:r>
              <a:rPr lang="en-US" dirty="0" err="1" smtClean="0"/>
              <a:t>Abductive</a:t>
            </a:r>
            <a:r>
              <a:rPr lang="en-US" dirty="0" smtClean="0"/>
              <a:t> diagnosis</a:t>
            </a:r>
          </a:p>
          <a:p>
            <a:r>
              <a:rPr lang="en-US" dirty="0" smtClean="0"/>
              <a:t>                              is </a:t>
            </a:r>
            <a:r>
              <a:rPr lang="en-US" dirty="0" err="1" smtClean="0"/>
              <a:t>conceptualised</a:t>
            </a:r>
            <a:r>
              <a:rPr lang="en-US" dirty="0" smtClean="0"/>
              <a:t> in term of fault models.		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2895600"/>
            <a:ext cx="2943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219200" y="4876800"/>
            <a:ext cx="2691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{influenza, nonsmoker}   -&gt;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0" y="4876800"/>
            <a:ext cx="1773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wheezing ^ fever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to incorporate fault models into consistency-based diagnosis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consistency-based diagnosis is to minimize its negation assumed and maximize assumed.</a:t>
            </a:r>
          </a:p>
          <a:p>
            <a:pPr>
              <a:buNone/>
            </a:pPr>
            <a:r>
              <a:rPr lang="en-US" dirty="0" smtClean="0"/>
              <a:t>=&gt;To assume the negation of a fault assumption as possible hypothesis. (which has similar meaning of finding </a:t>
            </a:r>
            <a:r>
              <a:rPr lang="en-US" dirty="0" err="1" smtClean="0"/>
              <a:t>mimimal</a:t>
            </a:r>
            <a:r>
              <a:rPr lang="en-US" dirty="0" smtClean="0"/>
              <a:t> explanation)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Knowledge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Theorist [15] defined a knowledge base KB is a pair &lt;F,H&gt;, such that F is a set of closed formulae (called the facts) and H is a set of open formulae (called the possible hypotheses).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An Example to compare </a:t>
            </a:r>
            <a:r>
              <a:rPr lang="en-US" sz="3100" dirty="0" err="1" smtClean="0"/>
              <a:t>abductive</a:t>
            </a:r>
            <a:r>
              <a:rPr lang="en-US" sz="3100" dirty="0" smtClean="0"/>
              <a:t> and consistent-based diagnosis. </a:t>
            </a:r>
            <a:br>
              <a:rPr lang="en-US" sz="3100" dirty="0" smtClean="0"/>
            </a:br>
            <a:endParaRPr lang="en-US" sz="31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95400" y="1447800"/>
            <a:ext cx="7162800" cy="124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743200"/>
            <a:ext cx="569065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Normality and Faults in Logic-Based Diagnosis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David Poole</a:t>
            </a:r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Presented by Andrew Smith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463" y="1719263"/>
            <a:ext cx="70770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observation: aching-elbow</a:t>
            </a:r>
            <a:endParaRPr lang="en-US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lIns="0" tIns="6803" rIns="0" bIns="0" anchor="ctr">
            <a:normAutofit fontScale="90000"/>
          </a:bodyPr>
          <a:lstStyle/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/>
              <a:t>Representing Diagnosis Knowledge:</a:t>
            </a:r>
            <a:br>
              <a:rPr lang="en-US" sz="4000" dirty="0" smtClean="0"/>
            </a:br>
            <a:r>
              <a:rPr lang="en-US" sz="3200" dirty="0" smtClean="0"/>
              <a:t> Unifying Consistency-based &amp; </a:t>
            </a:r>
            <a:r>
              <a:rPr lang="en-US" sz="3200" dirty="0" err="1" smtClean="0"/>
              <a:t>Abductive</a:t>
            </a:r>
            <a:r>
              <a:rPr lang="en-US" sz="3200" dirty="0" smtClean="0"/>
              <a:t> diagnosis</a:t>
            </a:r>
            <a:endParaRPr lang="en-US" sz="3200" dirty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11313"/>
            <a:ext cx="8229600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9695" rIns="90000" bIns="45000"/>
          <a:lstStyle/>
          <a:p>
            <a:pPr marL="571500" indent="-571500">
              <a:buFont typeface="+mj-lt"/>
              <a:buAutoNum type="romanU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8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defRPr/>
            </a:pPr>
            <a:r>
              <a:rPr lang="en-US" dirty="0" smtClean="0"/>
              <a:t>David Poole</a:t>
            </a:r>
          </a:p>
          <a:p>
            <a:pPr marL="342900" lvl="0" indent="-342900">
              <a:defRPr/>
            </a:pPr>
            <a:r>
              <a:rPr lang="en-US" i="1" dirty="0" smtClean="0"/>
              <a:t>Presented by Jeremy Lewis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Theorem 3.2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Theorem 3.2 Proof: Inductive Base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Theorem 3.2 Proof: Inductive Step 1 of 2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Theorem 3.2 Proof: Inductive Step 2 of 2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Theorem 3.2 Example 1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Theorem 3.2 Example 2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Clark’s completion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Pearl’s example 1 of 2</a:t>
            </a:r>
          </a:p>
          <a:p>
            <a:pPr marL="571500" indent="-5715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Pearl’s example 2 of 2</a:t>
            </a:r>
            <a:endParaRPr lang="en-US" sz="26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6803" rIns="0" bIns="0" anchor="ctr"/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Theorem </a:t>
            </a:r>
            <a:r>
              <a:rPr lang="en-US" dirty="0"/>
              <a:t>3.2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2057400"/>
            <a:ext cx="82296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9695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Theorem 3.2:</a:t>
            </a: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Given a set of symptoms, the base causes in the diagnoses using </a:t>
            </a:r>
            <a:r>
              <a:rPr lang="en-US" sz="2800" i="1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abductive</a:t>
            </a:r>
            <a:r>
              <a:rPr lang="en-US" sz="2800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 diagnosis from KB_A are identical to the diagnoses using consistency-based diagnosis from KB_CB.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6803" rIns="0" bIns="0" anchor="ctr">
            <a:normAutofit/>
          </a:bodyPr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/>
              <a:t>Theorem </a:t>
            </a:r>
            <a:r>
              <a:rPr lang="en-US" sz="4000" dirty="0"/>
              <a:t>3.2 Proof: Inductive Base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Knowledge base is given in clausal form, A1 ∧ · · · ∧ AM ⊃ B, where B is a either a single variable or variables in conjunctive form.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The structure is ordered as follows: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aj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∧ · · · ∧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aj+k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⊃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bj+k+l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, k ≥ 0 and l &gt; 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Base case for induction given a pair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, n , where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is the largest index in the observation and n is the number of elements with that index, then</a:t>
            </a: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x_n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 0 implies an empty diagnosis, equivalent in both systems</a:t>
            </a:r>
          </a:p>
          <a:p>
            <a:pP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x_i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 0 implies observation is conjunction of base clauses. This means </a:t>
            </a:r>
            <a:endParaRPr lang="en-US" sz="20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that 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if C ∪ {b}, where b = b_1 ∧ · · · ∧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b_n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, is consistent, then in both systems diagnosis is b.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10583" rIns="0" bIns="0" anchor="ctr">
            <a:normAutofit/>
          </a:bodyPr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/>
              <a:t>Theorem </a:t>
            </a:r>
            <a:r>
              <a:rPr lang="en-US" sz="3600" dirty="0"/>
              <a:t>3.2 Proof: Inductive Step 1 of 2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439863"/>
            <a:ext cx="8229600" cy="3817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Inductive Step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: consider the symptoms s_1 ∧ · · · ∧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s_n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, for each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s_i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it is either a base case or there will exist a set of rules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c_i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⊃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s_i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. By substitution we have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c_i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∧ · · · ∧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s_n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, a set of symptoms with a lower maximal index,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. For each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let D_1 , . . . , </a:t>
            </a:r>
            <a:r>
              <a:rPr lang="en-US" sz="26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D_k^i</a:t>
            </a:r>
            <a:r>
              <a:rPr lang="en-US" sz="26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be this simpler query. Now, by the induction base, both systems of diagnosis are identical.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10583" rIns="0" bIns="0" anchor="ctr">
            <a:normAutofit/>
          </a:bodyPr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/>
              <a:t>Theorem </a:t>
            </a:r>
            <a:r>
              <a:rPr lang="en-US" sz="3600" dirty="0"/>
              <a:t>3.2 Proof: Inductive Step 2 of 2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6700" y="1571625"/>
            <a:ext cx="8420100" cy="373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To convert from abduction to consistency-based diagnosis, the following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must be derived from </a:t>
            </a: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KB_CB 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KB_CB |= s1 ⊃ \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bigvee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c_i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,</a:t>
            </a:r>
          </a:p>
          <a:p>
            <a:pP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KB_CB |= s1 ∧ · · · ∧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sn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⊃ \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bigvee_i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ci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∧ s2 ∧ · · · ∧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sn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, and</a:t>
            </a:r>
          </a:p>
          <a:p>
            <a:pP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KB_CB |= s1 ∧ · · · ∧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sn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⊃ \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bigvee_i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\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bigvee_j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D^i_j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s2 ∧ · · · ∧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sn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6803" rIns="0" bIns="0" anchor="ctr"/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Theorem </a:t>
            </a:r>
            <a:r>
              <a:rPr lang="en-US" dirty="0"/>
              <a:t>3.2 Example 1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4175" y="1547813"/>
            <a:ext cx="8448675" cy="40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3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When there are no causes of a symptom, </a:t>
            </a:r>
            <a:r>
              <a:rPr lang="en-US" sz="22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abductive</a:t>
            </a: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diagnosis cannot explain the symptom and consistency-based diagnosis would not have the symptom occur.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Consider the following </a:t>
            </a:r>
            <a:r>
              <a:rPr lang="en-US" sz="22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Dj</a:t>
            </a: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as defined above: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KB_A = {c_2 ⊃ ¬s}, {c_2 , c_3 , c_2 ⊃ c_1 , c_3 ⊃ c_1 , c_1 ⊃ s</a:t>
            </a:r>
            <a:r>
              <a:rPr lang="en-US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KB_CB = {c_2 ⊃ ¬s, s ⊃ c_1 , c_1 ⊃ c_2 ∨ c_3 }, {¬c_2 , ¬c_3 }}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Both systems provide the two diagnoses of c1 , {c_2 } and {c_3 }. However, they provide only one diagnosis of s, {c_3 }.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6803" rIns="0" bIns="0" anchor="ctr"/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Theorem </a:t>
            </a:r>
            <a:r>
              <a:rPr lang="en-US" dirty="0"/>
              <a:t>3.2 Example 2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17663"/>
            <a:ext cx="8229600" cy="3411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3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The author does point out a difference between the two diagnosis </a:t>
            </a:r>
            <a:r>
              <a:rPr lang="en-US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systems.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Consider </a:t>
            </a: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 system with c_1 ∨ c_2 , both are base causes with no supporting observations. Note this violates constraint that base causes should not imply each </a:t>
            </a:r>
            <a:r>
              <a:rPr lang="en-US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other.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Abduction </a:t>
            </a: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will provide diagnosis {∅} if KB_A is consistent, while KB_CB will provide diagnoses, ({c_1 }and{c_2</a:t>
            </a:r>
            <a:r>
              <a:rPr lang="en-US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}).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 </a:t>
            </a:r>
            <a:r>
              <a:rPr lang="en-US" sz="2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author makes no claim on what this difference implies or what ways it may be exploited to provide preference to abduction or consistency-based diagnosis.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6803" rIns="0" bIns="0" anchor="ctr"/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Clark’s </a:t>
            </a:r>
            <a:r>
              <a:rPr lang="en-US" dirty="0"/>
              <a:t>completion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29600" cy="494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Consider rules, b_1 ⊃ a, ...b_n ⊃ a and true ⊃ a. For this to be consistent, at least one b_i must be true and thus, a ⊃ b_1 ∨ · · · ∨ b_n. Since the rules can be rewritten to b_1 ∨ . . . ∨ b_n ⊃ a, then a ≡ b_1 ∨ · · · ∨ b_n must be true. This equivalence is very close to Clark’s completion for propositions and inference. However, three important differences exist: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If b_i is a base case, do not complete it. Even if b_i has no implication, it should not be false as in a full completion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Because a ⊃ b_1 ∨ · · · ∨ b_n is included whether each b_i actually causes and implications must be considered for both facts and hypotheses, a biconditional does not typically result.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Negation is used in diagnosis for pruning (i.e. reducing set of explanations) and not just for failure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</a:p>
          <a:p>
            <a:r>
              <a:rPr lang="en-US" dirty="0" smtClean="0"/>
              <a:t>Faults</a:t>
            </a:r>
          </a:p>
          <a:p>
            <a:r>
              <a:rPr lang="en-US" dirty="0" smtClean="0"/>
              <a:t>Evolution of faults</a:t>
            </a:r>
          </a:p>
          <a:p>
            <a:r>
              <a:rPr lang="en-US" dirty="0" smtClean="0"/>
              <a:t>Examples of issues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6803" rIns="0" bIns="0" anchor="ctr"/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 Pearl’s </a:t>
            </a:r>
            <a:r>
              <a:rPr lang="en-US" dirty="0"/>
              <a:t>example 1 of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411288"/>
            <a:ext cx="8229600" cy="405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Author, Judea Pearl a researcher in inference argued that a distinction should exist between causal rules and evidential rules. Poole provides the following example of the way in which Pearl’s problem doesn’t occur in consistency-based or abductive diagnosis.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Consistency-based: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F = {grass-is-wet ≡ sprinkler-was-on ∨ rained-last-night,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	grass-is-wet ≡ grass-is-cold-and-shiny,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	grass-is-wet ≡ shoes-are-wet}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H = { ¬rained-last-night, ¬sprinkler-was-on 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Abductive: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F = {rained-last-night ⊃ grass-is-wet,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	sprinkler-was-on ⊃ grass-is-wet,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	grass-is-wet ⊃ grass-is-cold-and-shiny ∧ shoes-are-wet}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	H = {rain-last-night, sprinkler-was-on}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2512"/>
          </a:xfrm>
          <a:ln/>
        </p:spPr>
        <p:txBody>
          <a:bodyPr lIns="0" tIns="6803" rIns="0" bIns="0" anchor="ctr"/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Pearl’s </a:t>
            </a:r>
            <a:r>
              <a:rPr lang="en-US" dirty="0"/>
              <a:t>example 2 of 2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8229600" cy="275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In this example, observation of the rained-last-night, can be used to prove causal case, grass is cold, wet, and my shoes are wet.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Observing that the grass is cold and shiny, leads to proving that it must have rained or the sprinklers must have ran, the evidentia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true way to represent logic-based diagnosis</a:t>
            </a:r>
          </a:p>
          <a:p>
            <a:pPr lvl="1"/>
            <a:r>
              <a:rPr lang="en-US" dirty="0" smtClean="0"/>
              <a:t>Both consistency-based and </a:t>
            </a:r>
            <a:r>
              <a:rPr lang="en-US" dirty="0" err="1" smtClean="0"/>
              <a:t>abductive</a:t>
            </a:r>
            <a:r>
              <a:rPr lang="en-US" dirty="0" smtClean="0"/>
              <a:t> based models require different representations of the world.</a:t>
            </a:r>
          </a:p>
          <a:p>
            <a:pPr lvl="1"/>
            <a:r>
              <a:rPr lang="en-US" dirty="0" smtClean="0"/>
              <a:t>Both are equally powerful in diagnosis and preference of one over the other would be domain-specific.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component is normal if it works correctly all the time”</a:t>
            </a:r>
          </a:p>
          <a:p>
            <a:pPr lvl="1"/>
            <a:r>
              <a:rPr lang="en-US" dirty="0" smtClean="0"/>
              <a:t>Used by consistency-based diagnoses</a:t>
            </a:r>
          </a:p>
          <a:p>
            <a:r>
              <a:rPr lang="en-US" dirty="0" smtClean="0"/>
              <a:t>A component is normal if it is being produced in a particular case.</a:t>
            </a:r>
          </a:p>
          <a:p>
            <a:pPr lvl="1"/>
            <a:r>
              <a:rPr lang="en-US" dirty="0" smtClean="0"/>
              <a:t>Used by </a:t>
            </a:r>
            <a:r>
              <a:rPr lang="en-US" dirty="0" err="1" smtClean="0"/>
              <a:t>abductive</a:t>
            </a:r>
            <a:r>
              <a:rPr lang="en-US" dirty="0" smtClean="0"/>
              <a:t> diagnoses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(Consistency-based) Battery example: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Obs</a:t>
            </a:r>
            <a:r>
              <a:rPr lang="en-US" dirty="0" smtClean="0"/>
              <a:t>: </a:t>
            </a:r>
            <a:r>
              <a:rPr lang="en-US" i="1" dirty="0" smtClean="0"/>
              <a:t>volt(series(b</a:t>
            </a:r>
            <a:r>
              <a:rPr lang="en-US" i="1" baseline="-25000" dirty="0" smtClean="0"/>
              <a:t>1</a:t>
            </a:r>
            <a:r>
              <a:rPr lang="en-US" i="1" dirty="0" smtClean="0"/>
              <a:t>,b</a:t>
            </a:r>
            <a:r>
              <a:rPr lang="en-US" i="1" baseline="-25000" dirty="0" smtClean="0"/>
              <a:t>2</a:t>
            </a:r>
            <a:r>
              <a:rPr lang="en-US" i="1" dirty="0" smtClean="0"/>
              <a:t>), </a:t>
            </a:r>
            <a:r>
              <a:rPr lang="en-US" dirty="0" smtClean="0"/>
              <a:t>1.456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Hypotheses</a:t>
            </a:r>
          </a:p>
          <a:p>
            <a:pPr lvl="2"/>
            <a:r>
              <a:rPr lang="en-US" dirty="0" smtClean="0"/>
              <a:t>~</a:t>
            </a:r>
            <a:r>
              <a:rPr lang="en-US" dirty="0" err="1" smtClean="0"/>
              <a:t>ab</a:t>
            </a:r>
            <a:r>
              <a:rPr lang="en-US" dirty="0" smtClean="0"/>
              <a:t>(b</a:t>
            </a:r>
            <a:r>
              <a:rPr lang="en-US" baseline="-25000" dirty="0" smtClean="0"/>
              <a:t>1</a:t>
            </a:r>
            <a:r>
              <a:rPr lang="en-US" dirty="0" smtClean="0"/>
              <a:t>) and ~</a:t>
            </a:r>
            <a:r>
              <a:rPr lang="en-US" dirty="0" err="1" smtClean="0"/>
              <a:t>ab</a:t>
            </a:r>
            <a:r>
              <a:rPr lang="en-US" dirty="0" smtClean="0"/>
              <a:t>(b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Two diagnoses:</a:t>
            </a:r>
          </a:p>
          <a:p>
            <a:pPr lvl="2"/>
            <a:r>
              <a:rPr lang="en-US" dirty="0" smtClean="0"/>
              <a:t>{</a:t>
            </a:r>
            <a:r>
              <a:rPr lang="en-US" dirty="0" err="1" smtClean="0"/>
              <a:t>ab</a:t>
            </a:r>
            <a:r>
              <a:rPr lang="en-US" dirty="0" smtClean="0"/>
              <a:t>(b</a:t>
            </a:r>
            <a:r>
              <a:rPr lang="en-US" baseline="-25000" dirty="0" smtClean="0"/>
              <a:t>1</a:t>
            </a:r>
            <a:r>
              <a:rPr lang="en-US" dirty="0" smtClean="0"/>
              <a:t>)}, {</a:t>
            </a:r>
            <a:r>
              <a:rPr lang="en-US" dirty="0" err="1" smtClean="0"/>
              <a:t>ab</a:t>
            </a:r>
            <a:r>
              <a:rPr lang="en-US" dirty="0" smtClean="0"/>
              <a:t>(b</a:t>
            </a:r>
            <a:r>
              <a:rPr lang="en-US" baseline="-25000" dirty="0" smtClean="0"/>
              <a:t>2</a:t>
            </a:r>
            <a:r>
              <a:rPr lang="en-US" dirty="0" smtClean="0"/>
              <a:t>)} 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09800"/>
            <a:ext cx="60807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743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1242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Abductive</a:t>
            </a:r>
            <a:r>
              <a:rPr lang="en-US" dirty="0" smtClean="0"/>
              <a:t>) Battery example:</a:t>
            </a:r>
          </a:p>
          <a:p>
            <a:pPr lvl="1"/>
            <a:r>
              <a:rPr lang="en-US" dirty="0" smtClean="0"/>
              <a:t>Hypothesis: </a:t>
            </a:r>
            <a:r>
              <a:rPr lang="en-US" i="1" dirty="0" err="1" smtClean="0"/>
              <a:t>battOK</a:t>
            </a:r>
            <a:r>
              <a:rPr lang="en-US" i="1" dirty="0" smtClean="0"/>
              <a:t>(B, V)</a:t>
            </a:r>
            <a:r>
              <a:rPr lang="en-US" dirty="0" smtClean="0"/>
              <a:t>, </a:t>
            </a:r>
            <a:r>
              <a:rPr lang="en-US" i="1" dirty="0" err="1" smtClean="0"/>
              <a:t>battAB</a:t>
            </a:r>
            <a:r>
              <a:rPr lang="en-US" i="1" dirty="0" smtClean="0"/>
              <a:t>(B, V)</a:t>
            </a:r>
          </a:p>
          <a:p>
            <a:pPr lvl="1"/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 </a:t>
            </a:r>
          </a:p>
          <a:p>
            <a:pPr lvl="2"/>
            <a:r>
              <a:rPr lang="en-US" dirty="0" smtClean="0"/>
              <a:t>Similar to consistency-based knowledge (so far)</a:t>
            </a:r>
          </a:p>
          <a:p>
            <a:pPr lvl="2"/>
            <a:r>
              <a:rPr lang="en-US" dirty="0" smtClean="0"/>
              <a:t>However, diagnosis entails the observation.</a:t>
            </a:r>
          </a:p>
          <a:p>
            <a:pPr lvl="3"/>
            <a:r>
              <a:rPr lang="en-US" dirty="0" smtClean="0"/>
              <a:t>Ex: </a:t>
            </a:r>
            <a:r>
              <a:rPr lang="en-US" i="1" dirty="0" err="1" smtClean="0"/>
              <a:t>battOK</a:t>
            </a:r>
            <a:r>
              <a:rPr lang="en-US" i="1" dirty="0" smtClean="0"/>
              <a:t>(b</a:t>
            </a:r>
            <a:r>
              <a:rPr lang="en-US" i="1" baseline="-25000" dirty="0" smtClean="0"/>
              <a:t>1</a:t>
            </a:r>
            <a:r>
              <a:rPr lang="en-US" i="1" dirty="0" smtClean="0"/>
              <a:t>, 1.403)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743200"/>
            <a:ext cx="6402911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3960" y="3164840"/>
            <a:ext cx="43791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Abductive</a:t>
            </a:r>
            <a:r>
              <a:rPr lang="en-US" dirty="0" smtClean="0"/>
              <a:t>) Battery example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  Observation: </a:t>
            </a:r>
            <a:r>
              <a:rPr lang="en-US" i="1" dirty="0" smtClean="0"/>
              <a:t>volt(series(b</a:t>
            </a:r>
            <a:r>
              <a:rPr lang="en-US" i="1" baseline="-25000" dirty="0" smtClean="0"/>
              <a:t>1</a:t>
            </a:r>
            <a:r>
              <a:rPr lang="en-US" i="1" dirty="0" smtClean="0"/>
              <a:t>,b</a:t>
            </a:r>
            <a:r>
              <a:rPr lang="en-US" i="1" baseline="-25000" dirty="0" smtClean="0"/>
              <a:t>2</a:t>
            </a:r>
            <a:r>
              <a:rPr lang="en-US" i="1" dirty="0" smtClean="0"/>
              <a:t>), </a:t>
            </a:r>
            <a:r>
              <a:rPr lang="en-US" dirty="0" smtClean="0"/>
              <a:t>1.456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smtClean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29803"/>
            <a:ext cx="7010400" cy="44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1649" y="2743200"/>
            <a:ext cx="6739351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114800"/>
            <a:ext cx="696557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Abductive</a:t>
            </a:r>
            <a:r>
              <a:rPr lang="en-US" dirty="0" smtClean="0"/>
              <a:t> example extended</a:t>
            </a:r>
          </a:p>
          <a:p>
            <a:pPr lvl="1"/>
            <a:r>
              <a:rPr lang="en-US" dirty="0" smtClean="0"/>
              <a:t>Replace abnormalities with fault assumptions</a:t>
            </a:r>
          </a:p>
          <a:p>
            <a:pPr lvl="1"/>
            <a:r>
              <a:rPr lang="en-US" dirty="0" smtClean="0"/>
              <a:t>Flat battery</a:t>
            </a:r>
          </a:p>
          <a:p>
            <a:pPr lvl="2"/>
            <a:r>
              <a:rPr lang="en-US" dirty="0" smtClean="0"/>
              <a:t>0.3 &gt; V &gt; 1.2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Shorted battery</a:t>
            </a:r>
          </a:p>
          <a:p>
            <a:pPr lvl="2"/>
            <a:r>
              <a:rPr lang="en-US" dirty="0" smtClean="0"/>
              <a:t>V = 0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Observation : </a:t>
            </a:r>
            <a:r>
              <a:rPr lang="en-US" i="1" dirty="0" smtClean="0"/>
              <a:t>volt(series(b</a:t>
            </a:r>
            <a:r>
              <a:rPr lang="en-US" i="1" baseline="-25000" dirty="0" smtClean="0"/>
              <a:t>1</a:t>
            </a:r>
            <a:r>
              <a:rPr lang="en-US" i="1" dirty="0" smtClean="0"/>
              <a:t>,b</a:t>
            </a:r>
            <a:r>
              <a:rPr lang="en-US" i="1" baseline="-25000" dirty="0" smtClean="0"/>
              <a:t>2</a:t>
            </a:r>
            <a:r>
              <a:rPr lang="en-US" i="1" dirty="0" smtClean="0"/>
              <a:t>), </a:t>
            </a:r>
            <a:r>
              <a:rPr lang="en-US" dirty="0" smtClean="0"/>
              <a:t>1.517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657600"/>
            <a:ext cx="65521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953000"/>
            <a:ext cx="4286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1763</Words>
  <Application>Microsoft Office PowerPoint</Application>
  <PresentationFormat>On-screen Show (4:3)</PresentationFormat>
  <Paragraphs>301</Paragraphs>
  <Slides>42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Photo Editor Photo</vt:lpstr>
      <vt:lpstr>Consistency-Based vs. Explanation-Based (Abduction) Diagnosis</vt:lpstr>
      <vt:lpstr>Overview</vt:lpstr>
      <vt:lpstr>Normality and Faults in Logic-Based Diagnosis</vt:lpstr>
      <vt:lpstr>Outline</vt:lpstr>
      <vt:lpstr>Normality</vt:lpstr>
      <vt:lpstr>Normality</vt:lpstr>
      <vt:lpstr>Normality</vt:lpstr>
      <vt:lpstr>Normality</vt:lpstr>
      <vt:lpstr>Faults</vt:lpstr>
      <vt:lpstr>Faults</vt:lpstr>
      <vt:lpstr>Faults</vt:lpstr>
      <vt:lpstr>Faults</vt:lpstr>
      <vt:lpstr>Faults</vt:lpstr>
      <vt:lpstr>Faults</vt:lpstr>
      <vt:lpstr>Evolution of faults</vt:lpstr>
      <vt:lpstr>Evolution of faults</vt:lpstr>
      <vt:lpstr>Evolution of faults</vt:lpstr>
      <vt:lpstr>Examples of issues</vt:lpstr>
      <vt:lpstr>Examples of issues</vt:lpstr>
      <vt:lpstr>Examples of issues</vt:lpstr>
      <vt:lpstr>Examples of issues</vt:lpstr>
      <vt:lpstr>Examples of issues</vt:lpstr>
      <vt:lpstr>Representing Diagnosis Knowledge: Consistency-based vs. Abductive diagnosis </vt:lpstr>
      <vt:lpstr>Outline</vt:lpstr>
      <vt:lpstr>The Knowledge Representation Problem (KR)</vt:lpstr>
      <vt:lpstr>Review of the two diagnosis</vt:lpstr>
      <vt:lpstr>How to incorporate fault models into consistency-based diagnosis</vt:lpstr>
      <vt:lpstr>Definition of Knowledge Base</vt:lpstr>
      <vt:lpstr> An Example to compare abductive and consistent-based diagnosis.  </vt:lpstr>
      <vt:lpstr>The observation: aching-elbow</vt:lpstr>
      <vt:lpstr>Representing Diagnosis Knowledge:  Unifying Consistency-based &amp; Abductive diagnosis</vt:lpstr>
      <vt:lpstr>Outline</vt:lpstr>
      <vt:lpstr>Theorem 3.2</vt:lpstr>
      <vt:lpstr>Theorem 3.2 Proof: Inductive Base</vt:lpstr>
      <vt:lpstr>Theorem 3.2 Proof: Inductive Step 1 of 2</vt:lpstr>
      <vt:lpstr>Theorem 3.2 Proof: Inductive Step 2 of 2</vt:lpstr>
      <vt:lpstr>Theorem 3.2 Example 1</vt:lpstr>
      <vt:lpstr>Theorem 3.2 Example 2</vt:lpstr>
      <vt:lpstr>Clark’s completion</vt:lpstr>
      <vt:lpstr> Pearl’s example 1 of 2</vt:lpstr>
      <vt:lpstr>Pearl’s example 2 of 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HappyWeekend</dc:creator>
  <cp:lastModifiedBy>Andrew</cp:lastModifiedBy>
  <cp:revision>48</cp:revision>
  <dcterms:created xsi:type="dcterms:W3CDTF">2006-08-16T00:00:00Z</dcterms:created>
  <dcterms:modified xsi:type="dcterms:W3CDTF">2011-04-20T20:00:05Z</dcterms:modified>
</cp:coreProperties>
</file>