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sldIdLst>
    <p:sldId id="291" r:id="rId2"/>
    <p:sldId id="324" r:id="rId3"/>
    <p:sldId id="304" r:id="rId4"/>
    <p:sldId id="305" r:id="rId5"/>
    <p:sldId id="306" r:id="rId6"/>
    <p:sldId id="307" r:id="rId7"/>
    <p:sldId id="308" r:id="rId8"/>
    <p:sldId id="309" r:id="rId9"/>
    <p:sldId id="310" r:id="rId10"/>
    <p:sldId id="311" r:id="rId11"/>
    <p:sldId id="312" r:id="rId12"/>
    <p:sldId id="313" r:id="rId13"/>
    <p:sldId id="314" r:id="rId14"/>
    <p:sldId id="315" r:id="rId15"/>
    <p:sldId id="316" r:id="rId16"/>
    <p:sldId id="317" r:id="rId17"/>
    <p:sldId id="318" r:id="rId18"/>
    <p:sldId id="319" r:id="rId19"/>
    <p:sldId id="320" r:id="rId20"/>
    <p:sldId id="321" r:id="rId21"/>
    <p:sldId id="322" r:id="rId22"/>
    <p:sldId id="323" r:id="rId23"/>
    <p:sldId id="256" r:id="rId24"/>
    <p:sldId id="269" r:id="rId25"/>
    <p:sldId id="260" r:id="rId26"/>
    <p:sldId id="266" r:id="rId27"/>
    <p:sldId id="268" r:id="rId28"/>
    <p:sldId id="267" r:id="rId29"/>
    <p:sldId id="264" r:id="rId30"/>
    <p:sldId id="265" r:id="rId31"/>
    <p:sldId id="293" r:id="rId32"/>
    <p:sldId id="303" r:id="rId33"/>
    <p:sldId id="294" r:id="rId34"/>
    <p:sldId id="295" r:id="rId35"/>
    <p:sldId id="296" r:id="rId36"/>
    <p:sldId id="297" r:id="rId37"/>
    <p:sldId id="298" r:id="rId38"/>
    <p:sldId id="299" r:id="rId39"/>
    <p:sldId id="300" r:id="rId40"/>
    <p:sldId id="301" r:id="rId41"/>
    <p:sldId id="302" r:id="rId42"/>
    <p:sldId id="290" r:id="rId4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406" autoAdjust="0"/>
  </p:normalViewPr>
  <p:slideViewPr>
    <p:cSldViewPr>
      <p:cViewPr varScale="1">
        <p:scale>
          <a:sx n="68" d="100"/>
          <a:sy n="68" d="100"/>
        </p:scale>
        <p:origin x="-122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527306-BA19-4BDD-A9D5-A377B27CBCE7}" type="datetimeFigureOut">
              <a:rPr lang="en-US" smtClean="0"/>
              <a:pPr/>
              <a:t>4/20/2011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727396-F20F-4EE1-9038-2EC27320012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727396-F20F-4EE1-9038-2EC27320012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4DC7D5-33C2-46AB-9E93-3468A8D7CF18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4DC7D5-33C2-46AB-9E93-3468A8D7CF18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4DC7D5-33C2-46AB-9E93-3468A8D7CF18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4DC7D5-33C2-46AB-9E93-3468A8D7CF18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Consistency</a:t>
            </a:r>
            <a:r>
              <a:rPr lang="en-US" baseline="0" dirty="0" smtClean="0"/>
              <a:t> based diagnoses (ok(b1) and ok(b2)) could mean that anything could be wrong (1</a:t>
            </a:r>
            <a:r>
              <a:rPr lang="en-US" baseline="30000" dirty="0" smtClean="0"/>
              <a:t>st</a:t>
            </a:r>
            <a:r>
              <a:rPr lang="en-US" baseline="0" dirty="0" smtClean="0"/>
              <a:t> def.) or that we need to appeal to “parsimony” (2</a:t>
            </a:r>
            <a:r>
              <a:rPr lang="en-US" baseline="30000" dirty="0" smtClean="0"/>
              <a:t>nd</a:t>
            </a:r>
            <a:r>
              <a:rPr lang="en-US" baseline="0" dirty="0" smtClean="0"/>
              <a:t> def.).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4DC7D5-33C2-46AB-9E93-3468A8D7CF18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4DC7D5-33C2-46AB-9E93-3468A8D7CF18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4DC7D5-33C2-46AB-9E93-3468A8D7CF18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4DC7D5-33C2-46AB-9E93-3468A8D7CF18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4DC7D5-33C2-46AB-9E93-3468A8D7CF18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4DC7D5-33C2-46AB-9E93-3468A8D7CF18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727396-F20F-4EE1-9038-2EC27320012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4DC7D5-33C2-46AB-9E93-3468A8D7CF18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4DC7D5-33C2-46AB-9E93-3468A8D7CF18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4DC7D5-33C2-46AB-9E93-3468A8D7CF18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How to represent</a:t>
            </a:r>
            <a:r>
              <a:rPr lang="en-US" baseline="0" dirty="0" smtClean="0"/>
              <a:t> knowledge in the context of diagnosis</a:t>
            </a:r>
          </a:p>
          <a:p>
            <a:pPr>
              <a:buFont typeface="Arial" pitchFamily="34" charset="0"/>
              <a:buChar char="•"/>
            </a:pPr>
            <a:r>
              <a:rPr lang="en-US" baseline="0" dirty="0" smtClean="0"/>
              <a:t>My presentation is based on the first part of the paper, the second part will be presented by Jeremy.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727396-F20F-4EE1-9038-2EC273200129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argument of</a:t>
            </a:r>
            <a:r>
              <a:rPr lang="en-US" baseline="0" dirty="0" smtClean="0"/>
              <a:t> this paper is that under certain constraints, we can find a way to represent knowledge so that consistency-based and </a:t>
            </a:r>
            <a:r>
              <a:rPr lang="en-US" baseline="0" dirty="0" err="1" smtClean="0"/>
              <a:t>abductive</a:t>
            </a:r>
            <a:r>
              <a:rPr lang="en-US" baseline="0" dirty="0" smtClean="0"/>
              <a:t> diagnosis will give the same(or similar) answers to the problem.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727396-F20F-4EE1-9038-2EC273200129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Bottom</a:t>
            </a:r>
            <a:r>
              <a:rPr lang="en-US" baseline="0" dirty="0" smtClean="0"/>
              <a:t> up, top down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727396-F20F-4EE1-9038-2EC273200129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another words. Minimal explanation of the observations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727396-F20F-4EE1-9038-2EC273200129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727396-F20F-4EE1-9038-2EC273200129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727396-F20F-4EE1-9038-2EC273200129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 </a:t>
            </a:r>
            <a:r>
              <a:rPr lang="en-US" dirty="0" err="1" smtClean="0"/>
              <a:t>abductive</a:t>
            </a:r>
            <a:r>
              <a:rPr lang="en-US" dirty="0" smtClean="0"/>
              <a:t>: F:</a:t>
            </a:r>
            <a:r>
              <a:rPr lang="en-US" baseline="0" dirty="0" smtClean="0"/>
              <a:t> cause -&gt; symptom</a:t>
            </a:r>
            <a:r>
              <a:rPr lang="en-US" dirty="0" smtClean="0"/>
              <a:t> (always)</a:t>
            </a:r>
          </a:p>
          <a:p>
            <a:r>
              <a:rPr lang="en-US" baseline="0" dirty="0" smtClean="0"/>
              <a:t>For consistent-based: F: cause -&gt; symptom, symptom-&gt;c1 v c2 v c3…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727396-F20F-4EE1-9038-2EC273200129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4DC7D5-33C2-46AB-9E93-3468A8D7CF1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727396-F20F-4EE1-9038-2EC273200129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BAD29D6-D7D6-4EBD-90DC-60600772503F}" type="slidenum">
              <a:rPr lang="en-US"/>
              <a:pPr/>
              <a:t>31</a:t>
            </a:fld>
            <a:endParaRPr lang="en-US"/>
          </a:p>
        </p:txBody>
      </p:sp>
      <p:sp>
        <p:nvSpPr>
          <p:cNvPr id="563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02431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727396-F20F-4EE1-9038-2EC273200129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07A4E89-DA08-4AA8-A398-C2BFD3805EA0}" type="slidenum">
              <a:rPr lang="en-US"/>
              <a:pPr/>
              <a:t>33</a:t>
            </a:fld>
            <a:endParaRPr lang="en-US"/>
          </a:p>
        </p:txBody>
      </p:sp>
      <p:sp>
        <p:nvSpPr>
          <p:cNvPr id="5734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02431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762C375-6EEE-4D06-814F-B5D2F6624AE9}" type="slidenum">
              <a:rPr lang="en-US"/>
              <a:pPr/>
              <a:t>34</a:t>
            </a:fld>
            <a:endParaRPr lang="en-US"/>
          </a:p>
        </p:txBody>
      </p:sp>
      <p:sp>
        <p:nvSpPr>
          <p:cNvPr id="583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02431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D3A97F8-4E15-435A-AE54-A9E082D58560}" type="slidenum">
              <a:rPr lang="en-US"/>
              <a:pPr/>
              <a:t>35</a:t>
            </a:fld>
            <a:endParaRPr lang="en-US"/>
          </a:p>
        </p:txBody>
      </p:sp>
      <p:sp>
        <p:nvSpPr>
          <p:cNvPr id="593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02431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3AE0BB1-6B3C-4FFE-9B0D-B0DC8AE116DC}" type="slidenum">
              <a:rPr lang="en-US"/>
              <a:pPr/>
              <a:t>36</a:t>
            </a:fld>
            <a:endParaRPr lang="en-US"/>
          </a:p>
        </p:txBody>
      </p:sp>
      <p:sp>
        <p:nvSpPr>
          <p:cNvPr id="604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02431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BE5A79B-86C6-4514-BF87-F3C8A6F61FC7}" type="slidenum">
              <a:rPr lang="en-US"/>
              <a:pPr/>
              <a:t>37</a:t>
            </a:fld>
            <a:endParaRPr lang="en-US"/>
          </a:p>
        </p:txBody>
      </p:sp>
      <p:sp>
        <p:nvSpPr>
          <p:cNvPr id="6144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02431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83A3DFD-F33E-4649-B6DF-83D09ACB247E}" type="slidenum">
              <a:rPr lang="en-US"/>
              <a:pPr/>
              <a:t>38</a:t>
            </a:fld>
            <a:endParaRPr lang="en-US"/>
          </a:p>
        </p:txBody>
      </p:sp>
      <p:sp>
        <p:nvSpPr>
          <p:cNvPr id="6246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02431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AF47C34-2CC8-473B-98B6-968DF29D7B56}" type="slidenum">
              <a:rPr lang="en-US"/>
              <a:pPr/>
              <a:t>39</a:t>
            </a:fld>
            <a:endParaRPr lang="en-US"/>
          </a:p>
        </p:txBody>
      </p:sp>
      <p:sp>
        <p:nvSpPr>
          <p:cNvPr id="6348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02431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4DC7D5-33C2-46AB-9E93-3468A8D7CF18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F64A467-44D8-4E27-B947-49B6254B16BF}" type="slidenum">
              <a:rPr lang="en-US"/>
              <a:pPr/>
              <a:t>40</a:t>
            </a:fld>
            <a:endParaRPr lang="en-US"/>
          </a:p>
        </p:txBody>
      </p:sp>
      <p:sp>
        <p:nvSpPr>
          <p:cNvPr id="6451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02431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94F45EB-7614-44F5-A1EA-364C71414FEC}" type="slidenum">
              <a:rPr lang="en-US"/>
              <a:pPr/>
              <a:t>41</a:t>
            </a:fld>
            <a:endParaRPr lang="en-US"/>
          </a:p>
        </p:txBody>
      </p:sp>
      <p:sp>
        <p:nvSpPr>
          <p:cNvPr id="655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02431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4DC7D5-33C2-46AB-9E93-3468A8D7CF18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4DC7D5-33C2-46AB-9E93-3468A8D7CF18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4DC7D5-33C2-46AB-9E93-3468A8D7CF18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4DC7D5-33C2-46AB-9E93-3468A8D7CF18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4DC7D5-33C2-46AB-9E93-3468A8D7CF18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4DC7D5-33C2-46AB-9E93-3468A8D7CF18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 Box 7"/>
          <p:cNvSpPr txBox="1">
            <a:spLocks noChangeArrowheads="1"/>
          </p:cNvSpPr>
          <p:nvPr userDrawn="1"/>
        </p:nvSpPr>
        <p:spPr bwMode="auto">
          <a:xfrm>
            <a:off x="152400" y="6248400"/>
            <a:ext cx="4572000" cy="339725"/>
          </a:xfrm>
          <a:prstGeom prst="rect">
            <a:avLst/>
          </a:prstGeom>
          <a:solidFill>
            <a:srgbClr val="990033"/>
          </a:solidFill>
          <a:ln w="3175">
            <a:solidFill>
              <a:schemeClr val="tx1"/>
            </a:solidFill>
            <a:miter lim="800000"/>
            <a:headEnd/>
            <a:tailEnd/>
          </a:ln>
          <a:effectLst>
            <a:outerShdw dist="107763" dir="8100000" algn="ctr" rotWithShape="0">
              <a:schemeClr val="tx1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i="0">
                <a:solidFill>
                  <a:schemeClr val="bg1"/>
                </a:solidFill>
                <a:latin typeface="Baskerville Old Face" pitchFamily="18" charset="0"/>
              </a:rPr>
              <a:t>UNIVERSITY OF SOUTH CAROLINA</a:t>
            </a:r>
          </a:p>
        </p:txBody>
      </p:sp>
      <p:sp>
        <p:nvSpPr>
          <p:cNvPr id="35" name="Text Box 8"/>
          <p:cNvSpPr txBox="1">
            <a:spLocks noChangeArrowheads="1"/>
          </p:cNvSpPr>
          <p:nvPr userDrawn="1"/>
        </p:nvSpPr>
        <p:spPr bwMode="auto">
          <a:xfrm>
            <a:off x="4648200" y="6400800"/>
            <a:ext cx="4343400" cy="307975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  <a:miter lim="800000"/>
            <a:headEnd/>
            <a:tailEnd/>
          </a:ln>
          <a:effectLst>
            <a:outerShdw dist="107763" dir="81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i="0" dirty="0">
                <a:solidFill>
                  <a:schemeClr val="bg1"/>
                </a:solidFill>
                <a:latin typeface="Baskerville Old Face" pitchFamily="18" charset="0"/>
              </a:rPr>
              <a:t>Department of Computer Science and Engineering</a:t>
            </a:r>
          </a:p>
        </p:txBody>
      </p:sp>
      <p:sp>
        <p:nvSpPr>
          <p:cNvPr id="36" name="Line 9"/>
          <p:cNvSpPr>
            <a:spLocks noChangeShapeType="1"/>
          </p:cNvSpPr>
          <p:nvPr userDrawn="1"/>
        </p:nvSpPr>
        <p:spPr bwMode="auto">
          <a:xfrm>
            <a:off x="304800" y="1219200"/>
            <a:ext cx="0" cy="5029200"/>
          </a:xfrm>
          <a:prstGeom prst="line">
            <a:avLst/>
          </a:prstGeom>
          <a:noFill/>
          <a:ln w="28575">
            <a:solidFill>
              <a:srgbClr val="9900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" name="Line 10"/>
          <p:cNvSpPr>
            <a:spLocks noChangeShapeType="1"/>
          </p:cNvSpPr>
          <p:nvPr userDrawn="1"/>
        </p:nvSpPr>
        <p:spPr bwMode="auto">
          <a:xfrm>
            <a:off x="990600" y="304800"/>
            <a:ext cx="7848600" cy="0"/>
          </a:xfrm>
          <a:prstGeom prst="line">
            <a:avLst/>
          </a:prstGeom>
          <a:noFill/>
          <a:ln w="28575">
            <a:solidFill>
              <a:srgbClr val="9900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8" name="Line 11"/>
          <p:cNvSpPr>
            <a:spLocks noChangeShapeType="1"/>
          </p:cNvSpPr>
          <p:nvPr userDrawn="1"/>
        </p:nvSpPr>
        <p:spPr bwMode="auto">
          <a:xfrm>
            <a:off x="8839200" y="304800"/>
            <a:ext cx="0" cy="6096000"/>
          </a:xfrm>
          <a:prstGeom prst="line">
            <a:avLst/>
          </a:prstGeom>
          <a:noFill/>
          <a:ln w="28575">
            <a:solidFill>
              <a:srgbClr val="9900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aphicFrame>
        <p:nvGraphicFramePr>
          <p:cNvPr id="39" name="Object 12"/>
          <p:cNvGraphicFramePr>
            <a:graphicFrameLocks noChangeAspect="1"/>
          </p:cNvGraphicFramePr>
          <p:nvPr userDrawn="1"/>
        </p:nvGraphicFramePr>
        <p:xfrm>
          <a:off x="0" y="0"/>
          <a:ext cx="1066800" cy="1219200"/>
        </p:xfrm>
        <a:graphic>
          <a:graphicData uri="http://schemas.openxmlformats.org/presentationml/2006/ole">
            <p:oleObj spid="_x0000_s1029" name="Photo Editor Photo" r:id="rId15" imgW="2400635" imgH="3104762" progId="">
              <p:embed/>
            </p:oleObj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Consistency-Based vs. Explanation-Based (Abduction) Diagnosis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Andrew Smith</a:t>
            </a:r>
          </a:p>
          <a:p>
            <a:r>
              <a:rPr lang="en-US" dirty="0" err="1" smtClean="0"/>
              <a:t>Jhih-Rong</a:t>
            </a:r>
            <a:r>
              <a:rPr lang="en-US" dirty="0" smtClean="0"/>
              <a:t> Lin</a:t>
            </a:r>
          </a:p>
          <a:p>
            <a:r>
              <a:rPr lang="en-US" dirty="0" smtClean="0"/>
              <a:t>Jeremy Lewis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Abductive</a:t>
            </a:r>
            <a:r>
              <a:rPr lang="en-US" dirty="0" smtClean="0"/>
              <a:t> example extended</a:t>
            </a:r>
          </a:p>
          <a:p>
            <a:r>
              <a:rPr lang="en-US" dirty="0" smtClean="0"/>
              <a:t>Diagnoses:</a:t>
            </a:r>
          </a:p>
          <a:p>
            <a:pPr lvl="1"/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15565" y="2843213"/>
            <a:ext cx="7066435" cy="1347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Consistency-based example extended</a:t>
            </a:r>
          </a:p>
          <a:p>
            <a:r>
              <a:rPr lang="en-US" dirty="0" smtClean="0"/>
              <a:t>Three choices on what to assume:</a:t>
            </a:r>
          </a:p>
          <a:p>
            <a:pPr lvl="1"/>
            <a:r>
              <a:rPr lang="en-US" dirty="0" smtClean="0"/>
              <a:t>Normality</a:t>
            </a:r>
          </a:p>
          <a:p>
            <a:pPr lvl="2"/>
            <a:r>
              <a:rPr lang="en-US" dirty="0" smtClean="0"/>
              <a:t>and let faults be concluded as a side effect.</a:t>
            </a:r>
          </a:p>
          <a:p>
            <a:pPr lvl="1"/>
            <a:r>
              <a:rPr lang="en-US" dirty="0" smtClean="0"/>
              <a:t>Absence of faults</a:t>
            </a:r>
          </a:p>
          <a:p>
            <a:pPr lvl="2"/>
            <a:r>
              <a:rPr lang="en-US" dirty="0" smtClean="0"/>
              <a:t>And let normality be concluded as a side effect.</a:t>
            </a:r>
          </a:p>
          <a:p>
            <a:pPr lvl="1"/>
            <a:r>
              <a:rPr lang="en-US" dirty="0" smtClean="0"/>
              <a:t>Both Normality and Absence of faults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Autofit/>
          </a:bodyPr>
          <a:lstStyle/>
          <a:p>
            <a:r>
              <a:rPr lang="en-US" dirty="0" smtClean="0"/>
              <a:t>Consistency-based example extended</a:t>
            </a:r>
          </a:p>
          <a:p>
            <a:r>
              <a:rPr lang="en-US" dirty="0" smtClean="0"/>
              <a:t>Same scenario as </a:t>
            </a:r>
            <a:r>
              <a:rPr lang="en-US" dirty="0" err="1" smtClean="0"/>
              <a:t>abductive</a:t>
            </a:r>
            <a:r>
              <a:rPr lang="en-US" dirty="0" smtClean="0"/>
              <a:t> case</a:t>
            </a:r>
          </a:p>
          <a:p>
            <a:pPr lvl="1"/>
            <a:r>
              <a:rPr lang="en-US" dirty="0" smtClean="0"/>
              <a:t> </a:t>
            </a:r>
            <a:r>
              <a:rPr lang="en-US" i="1" dirty="0" smtClean="0"/>
              <a:t>flat(B)</a:t>
            </a:r>
          </a:p>
          <a:p>
            <a:pPr lvl="2"/>
            <a:r>
              <a:rPr lang="en-US" i="1" dirty="0" smtClean="0"/>
              <a:t> </a:t>
            </a:r>
          </a:p>
          <a:p>
            <a:pPr lvl="1"/>
            <a:r>
              <a:rPr lang="en-US" i="1" dirty="0" smtClean="0"/>
              <a:t>shorted(B)</a:t>
            </a:r>
          </a:p>
          <a:p>
            <a:pPr lvl="2"/>
            <a:r>
              <a:rPr lang="en-US" i="1" dirty="0" smtClean="0"/>
              <a:t> </a:t>
            </a:r>
          </a:p>
          <a:p>
            <a:r>
              <a:rPr lang="en-US" dirty="0" smtClean="0"/>
              <a:t>Assuming </a:t>
            </a:r>
            <a:r>
              <a:rPr lang="en-US" i="1" dirty="0" smtClean="0"/>
              <a:t>b</a:t>
            </a:r>
            <a:r>
              <a:rPr lang="en-US" i="1" baseline="-25000" dirty="0" smtClean="0"/>
              <a:t>1</a:t>
            </a:r>
            <a:r>
              <a:rPr lang="en-US" i="1" dirty="0" smtClean="0"/>
              <a:t> </a:t>
            </a:r>
            <a:r>
              <a:rPr lang="en-US" dirty="0" smtClean="0"/>
              <a:t>is ok and observing </a:t>
            </a:r>
            <a:r>
              <a:rPr lang="en-US" i="1" dirty="0" smtClean="0"/>
              <a:t>volt(series(b</a:t>
            </a:r>
            <a:r>
              <a:rPr lang="en-US" i="1" baseline="-25000" dirty="0" smtClean="0"/>
              <a:t>1</a:t>
            </a:r>
            <a:r>
              <a:rPr lang="en-US" i="1" dirty="0" smtClean="0"/>
              <a:t>,b</a:t>
            </a:r>
            <a:r>
              <a:rPr lang="en-US" i="1" baseline="-25000" dirty="0" smtClean="0"/>
              <a:t>2</a:t>
            </a:r>
            <a:r>
              <a:rPr lang="en-US" i="1" dirty="0" smtClean="0"/>
              <a:t>))</a:t>
            </a:r>
          </a:p>
          <a:p>
            <a:pPr lvl="1"/>
            <a:r>
              <a:rPr lang="en-US" i="1" dirty="0" smtClean="0"/>
              <a:t> </a:t>
            </a:r>
            <a:endParaRPr lang="en-US" dirty="0" smtClean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2819400"/>
            <a:ext cx="5696303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00200" y="3838576"/>
            <a:ext cx="4114800" cy="6403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95400" y="5457826"/>
            <a:ext cx="5355215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Consistency-based example extended</a:t>
            </a:r>
          </a:p>
          <a:p>
            <a:r>
              <a:rPr lang="en-US" dirty="0" smtClean="0"/>
              <a:t>  </a:t>
            </a:r>
          </a:p>
          <a:p>
            <a:pPr lvl="1"/>
            <a:r>
              <a:rPr lang="en-US" dirty="0" smtClean="0"/>
              <a:t> 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Assuming both batteries are ok rules out the possibility of both being flat:</a:t>
            </a:r>
          </a:p>
          <a:p>
            <a:pPr lvl="1"/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Must treat abnormality as a fault! 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2133600"/>
            <a:ext cx="7102923" cy="690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95400" y="2743200"/>
            <a:ext cx="3307290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95400" y="4800600"/>
            <a:ext cx="7294634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Extended battery example</a:t>
            </a:r>
          </a:p>
          <a:p>
            <a:r>
              <a:rPr lang="en-US" dirty="0" smtClean="0"/>
              <a:t>Overcharged battery (1.6 &lt; V &lt; 2.0)</a:t>
            </a:r>
          </a:p>
          <a:p>
            <a:r>
              <a:rPr lang="en-US" dirty="0" err="1" smtClean="0"/>
              <a:t>Abductive</a:t>
            </a:r>
            <a:r>
              <a:rPr lang="en-US" dirty="0" smtClean="0"/>
              <a:t> case</a:t>
            </a:r>
          </a:p>
          <a:p>
            <a:pPr lvl="1"/>
            <a:r>
              <a:rPr lang="en-US" dirty="0" smtClean="0"/>
              <a:t>Both batteries are OK, or one is overcharged and one is flat</a:t>
            </a:r>
          </a:p>
          <a:p>
            <a:r>
              <a:rPr lang="en-US" dirty="0" smtClean="0"/>
              <a:t>Consistency-based case</a:t>
            </a:r>
          </a:p>
          <a:p>
            <a:pPr lvl="1"/>
            <a:r>
              <a:rPr lang="en-US" dirty="0" smtClean="0"/>
              <a:t>Same, but interpreted differently</a:t>
            </a:r>
          </a:p>
          <a:p>
            <a:pPr lvl="1"/>
            <a:r>
              <a:rPr lang="en-US" dirty="0" smtClean="0"/>
              <a:t>Can compare diagnoses by using explanations in the </a:t>
            </a:r>
            <a:r>
              <a:rPr lang="en-US" dirty="0" err="1" smtClean="0"/>
              <a:t>abductive</a:t>
            </a:r>
            <a:r>
              <a:rPr lang="en-US" dirty="0" smtClean="0"/>
              <a:t> case that assumes less.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Evolution of faults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Evolving from normality- to fault-based</a:t>
            </a:r>
          </a:p>
          <a:p>
            <a:pPr lvl="1"/>
            <a:r>
              <a:rPr lang="en-US" dirty="0" smtClean="0"/>
              <a:t>Over time, systems evolve as more information is gained.</a:t>
            </a:r>
          </a:p>
          <a:p>
            <a:pPr lvl="1"/>
            <a:r>
              <a:rPr lang="en-US" dirty="0" smtClean="0"/>
              <a:t>Consistency-based</a:t>
            </a:r>
          </a:p>
          <a:p>
            <a:pPr lvl="2"/>
            <a:r>
              <a:rPr lang="en-US" dirty="0" smtClean="0"/>
              <a:t>Assuming abnormalities and faults</a:t>
            </a:r>
          </a:p>
          <a:p>
            <a:pPr lvl="3"/>
            <a:r>
              <a:rPr lang="en-US" dirty="0" smtClean="0"/>
              <a:t>Restricts the number of abnormalities by implying a strict number of faults.</a:t>
            </a:r>
          </a:p>
          <a:p>
            <a:pPr lvl="1"/>
            <a:r>
              <a:rPr lang="en-US" dirty="0" smtClean="0"/>
              <a:t>No fault information</a:t>
            </a:r>
          </a:p>
          <a:p>
            <a:pPr lvl="2"/>
            <a:r>
              <a:rPr lang="en-US" dirty="0" smtClean="0"/>
              <a:t>Treats abnormality (vague) as a fault.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Evolution of faults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faults</a:t>
            </a:r>
          </a:p>
          <a:p>
            <a:r>
              <a:rPr lang="en-US" dirty="0" smtClean="0"/>
              <a:t>Adding small batteries to </a:t>
            </a:r>
            <a:r>
              <a:rPr lang="en-US" dirty="0" err="1" smtClean="0"/>
              <a:t>abductive</a:t>
            </a:r>
            <a:r>
              <a:rPr lang="en-US" dirty="0" smtClean="0"/>
              <a:t> knowledge-base</a:t>
            </a:r>
          </a:p>
          <a:p>
            <a:pPr lvl="1"/>
            <a:r>
              <a:rPr lang="en-US" dirty="0" smtClean="0"/>
              <a:t> </a:t>
            </a:r>
          </a:p>
          <a:p>
            <a:r>
              <a:rPr lang="en-US" dirty="0" smtClean="0"/>
              <a:t>Consistency-based is much more difficult due to the assumption of complete knowledge!</a:t>
            </a: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3241040"/>
            <a:ext cx="7534877" cy="681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Evolution of faults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New faults in consistency-based KBs</a:t>
            </a:r>
          </a:p>
          <a:p>
            <a:r>
              <a:rPr lang="en-US" dirty="0" smtClean="0"/>
              <a:t>Replace </a:t>
            </a:r>
            <a:r>
              <a:rPr lang="en-US" i="1" dirty="0" smtClean="0"/>
              <a:t>flat(B)</a:t>
            </a:r>
            <a:r>
              <a:rPr lang="en-US" dirty="0" smtClean="0"/>
              <a:t> rule with:</a:t>
            </a:r>
          </a:p>
          <a:p>
            <a:pPr lvl="1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Replace the complete knowledge assumption with: </a:t>
            </a:r>
          </a:p>
          <a:p>
            <a:pPr lvl="1"/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2819400"/>
            <a:ext cx="6224307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95400" y="5638800"/>
            <a:ext cx="7391400" cy="574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Observations</a:t>
            </a:r>
          </a:p>
          <a:p>
            <a:pPr lvl="1"/>
            <a:r>
              <a:rPr lang="en-US" dirty="0" smtClean="0"/>
              <a:t>Suppose </a:t>
            </a:r>
            <a:r>
              <a:rPr lang="en-US" i="1" dirty="0" smtClean="0"/>
              <a:t>lhs(d, 4, t</a:t>
            </a:r>
            <a:r>
              <a:rPr lang="en-US" i="1" baseline="-25000" dirty="0" smtClean="0"/>
              <a:t>0</a:t>
            </a:r>
            <a:r>
              <a:rPr lang="en-US" i="1" dirty="0" smtClean="0"/>
              <a:t>) </a:t>
            </a:r>
            <a:r>
              <a:rPr lang="en-US" dirty="0" smtClean="0"/>
              <a:t>and </a:t>
            </a:r>
            <a:r>
              <a:rPr lang="en-US" i="1" dirty="0" err="1" smtClean="0"/>
              <a:t>rhs</a:t>
            </a:r>
            <a:r>
              <a:rPr lang="en-US" i="1" dirty="0" smtClean="0"/>
              <a:t>(d, 16, t</a:t>
            </a:r>
            <a:r>
              <a:rPr lang="en-US" i="1" baseline="-25000" dirty="0" smtClean="0"/>
              <a:t>1</a:t>
            </a:r>
            <a:r>
              <a:rPr lang="en-US" i="1" dirty="0" smtClean="0"/>
              <a:t>)</a:t>
            </a:r>
          </a:p>
          <a:p>
            <a:pPr lvl="1"/>
            <a:r>
              <a:rPr lang="en-US" i="1" dirty="0" smtClean="0"/>
              <a:t> </a:t>
            </a:r>
            <a:r>
              <a:rPr lang="en-US" dirty="0" smtClean="0"/>
              <a:t>Two different observations</a:t>
            </a:r>
          </a:p>
          <a:p>
            <a:pPr lvl="2"/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Consistency-based (1</a:t>
            </a:r>
            <a:r>
              <a:rPr lang="en-US" baseline="30000" dirty="0" smtClean="0"/>
              <a:t>st</a:t>
            </a:r>
            <a:r>
              <a:rPr lang="en-US" dirty="0" smtClean="0"/>
              <a:t> form)</a:t>
            </a:r>
          </a:p>
          <a:p>
            <a:pPr lvl="1"/>
            <a:r>
              <a:rPr lang="en-US" dirty="0" err="1" smtClean="0"/>
              <a:t>Abductive</a:t>
            </a:r>
            <a:r>
              <a:rPr lang="en-US" dirty="0" smtClean="0"/>
              <a:t>-based (2</a:t>
            </a:r>
            <a:r>
              <a:rPr lang="en-US" baseline="30000" dirty="0" smtClean="0"/>
              <a:t>nd</a:t>
            </a:r>
            <a:r>
              <a:rPr lang="en-US" dirty="0" smtClean="0"/>
              <a:t> form)</a:t>
            </a:r>
            <a:endParaRPr 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3152775"/>
            <a:ext cx="4293201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Noise (handling errors)</a:t>
            </a:r>
          </a:p>
          <a:p>
            <a:r>
              <a:rPr lang="en-US" dirty="0" smtClean="0"/>
              <a:t>Consistency-based diagnosis</a:t>
            </a:r>
          </a:p>
          <a:p>
            <a:pPr lvl="1"/>
            <a:r>
              <a:rPr lang="en-US" dirty="0" smtClean="0"/>
              <a:t> </a:t>
            </a: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  <a:p>
            <a:r>
              <a:rPr lang="en-US" dirty="0" err="1" smtClean="0"/>
              <a:t>Abductive</a:t>
            </a:r>
            <a:r>
              <a:rPr lang="en-US" dirty="0" smtClean="0"/>
              <a:t> diagnosis</a:t>
            </a:r>
          </a:p>
          <a:p>
            <a:pPr lvl="1"/>
            <a:r>
              <a:rPr lang="en-US" dirty="0" smtClean="0"/>
              <a:t> 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4343400"/>
            <a:ext cx="6532324" cy="1147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95400" y="2743200"/>
            <a:ext cx="5737783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Normality and Faults</a:t>
            </a:r>
          </a:p>
          <a:p>
            <a:pPr lvl="1"/>
            <a:r>
              <a:rPr lang="en-US" i="1" dirty="0" smtClean="0"/>
              <a:t>Normality and Faults in Logic-Based diagnosis</a:t>
            </a:r>
            <a:r>
              <a:rPr lang="en-US" dirty="0" smtClean="0"/>
              <a:t>, David Poole</a:t>
            </a:r>
          </a:p>
          <a:p>
            <a:r>
              <a:rPr lang="en-US" dirty="0" smtClean="0"/>
              <a:t>Consistency-based vs. </a:t>
            </a:r>
            <a:r>
              <a:rPr lang="en-US" dirty="0" err="1" smtClean="0"/>
              <a:t>Abductive</a:t>
            </a:r>
            <a:r>
              <a:rPr lang="en-US" dirty="0" smtClean="0"/>
              <a:t> diagnosis</a:t>
            </a:r>
          </a:p>
          <a:p>
            <a:pPr lvl="1"/>
            <a:r>
              <a:rPr lang="en-US" i="1" dirty="0" smtClean="0"/>
              <a:t>Representing Diagnosis Knowledge, </a:t>
            </a:r>
            <a:r>
              <a:rPr lang="en-US" dirty="0" smtClean="0"/>
              <a:t>David Poole</a:t>
            </a:r>
          </a:p>
          <a:p>
            <a:r>
              <a:rPr lang="en-US" dirty="0" smtClean="0"/>
              <a:t>Unifying Consistency-based and </a:t>
            </a:r>
            <a:r>
              <a:rPr lang="en-US" dirty="0" err="1" smtClean="0"/>
              <a:t>Abductive</a:t>
            </a:r>
            <a:r>
              <a:rPr lang="en-US" dirty="0" smtClean="0"/>
              <a:t> diagnosis</a:t>
            </a:r>
          </a:p>
          <a:p>
            <a:pPr lvl="1"/>
            <a:r>
              <a:rPr lang="en-US" i="1" dirty="0" smtClean="0"/>
              <a:t>Representing Diagnosis Knowledge, </a:t>
            </a:r>
            <a:r>
              <a:rPr lang="en-US" dirty="0" smtClean="0"/>
              <a:t>David Poole</a:t>
            </a:r>
            <a:endParaRPr lang="en-US" i="1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Hierarchial</a:t>
            </a:r>
            <a:r>
              <a:rPr lang="en-US" dirty="0" smtClean="0"/>
              <a:t> Reasoning</a:t>
            </a:r>
          </a:p>
          <a:p>
            <a:r>
              <a:rPr lang="en-US" dirty="0" smtClean="0"/>
              <a:t>Both </a:t>
            </a:r>
            <a:r>
              <a:rPr lang="en-US" dirty="0" err="1" smtClean="0"/>
              <a:t>abductive</a:t>
            </a:r>
            <a:r>
              <a:rPr lang="en-US" dirty="0" smtClean="0"/>
              <a:t> and consistency models can handle </a:t>
            </a:r>
            <a:r>
              <a:rPr lang="en-US" dirty="0" err="1" smtClean="0"/>
              <a:t>hierarchial</a:t>
            </a:r>
            <a:r>
              <a:rPr lang="en-US" dirty="0" smtClean="0"/>
              <a:t> models.</a:t>
            </a:r>
          </a:p>
          <a:p>
            <a:pPr lvl="1"/>
            <a:r>
              <a:rPr lang="en-US" dirty="0" smtClean="0"/>
              <a:t>These are models that have levels of abstraction embedded within them (i.e. the batteries being complex power stations).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Epistemological Assumptions</a:t>
            </a:r>
          </a:p>
          <a:p>
            <a:r>
              <a:rPr lang="en-US" dirty="0" smtClean="0"/>
              <a:t>Consistency-based</a:t>
            </a:r>
          </a:p>
          <a:p>
            <a:pPr lvl="1"/>
            <a:r>
              <a:rPr lang="en-US" dirty="0" smtClean="0"/>
              <a:t>Requires complete knowledge assumption, though this usually is false.</a:t>
            </a:r>
          </a:p>
          <a:p>
            <a:pPr lvl="1"/>
            <a:r>
              <a:rPr lang="en-US" dirty="0" smtClean="0"/>
              <a:t>Unanticipated observations are ignored.</a:t>
            </a:r>
          </a:p>
          <a:p>
            <a:r>
              <a:rPr lang="en-US" dirty="0" err="1" smtClean="0"/>
              <a:t>Abductive</a:t>
            </a:r>
            <a:endParaRPr lang="en-US" dirty="0" smtClean="0"/>
          </a:p>
          <a:p>
            <a:pPr lvl="1"/>
            <a:r>
              <a:rPr lang="en-US" dirty="0" smtClean="0"/>
              <a:t>Does not require this assumption.</a:t>
            </a:r>
          </a:p>
          <a:p>
            <a:pPr lvl="1"/>
            <a:r>
              <a:rPr lang="en-US" dirty="0" smtClean="0"/>
              <a:t>Unanticipated observations result in no diagnosis.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Efficiency</a:t>
            </a:r>
          </a:p>
          <a:p>
            <a:r>
              <a:rPr lang="en-US" dirty="0" smtClean="0"/>
              <a:t>Consistency-based</a:t>
            </a:r>
          </a:p>
          <a:p>
            <a:pPr lvl="1"/>
            <a:r>
              <a:rPr lang="en-US" dirty="0" smtClean="0"/>
              <a:t> Forward chaining from observations until a contradiction occurs.</a:t>
            </a:r>
          </a:p>
          <a:p>
            <a:r>
              <a:rPr lang="en-US" dirty="0" err="1" smtClean="0"/>
              <a:t>Abductive</a:t>
            </a:r>
            <a:endParaRPr lang="en-US" dirty="0" smtClean="0"/>
          </a:p>
          <a:p>
            <a:pPr lvl="1"/>
            <a:r>
              <a:rPr lang="en-US" dirty="0" smtClean="0"/>
              <a:t>Backward chaining from observations collecting assumptions to prove a goal.</a:t>
            </a:r>
          </a:p>
          <a:p>
            <a:r>
              <a:rPr lang="en-US" dirty="0" smtClean="0"/>
              <a:t>Same search space (essentially) for both.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Representing Diagnosis Knowledge:</a:t>
            </a:r>
            <a:br>
              <a:rPr lang="en-US" dirty="0" smtClean="0"/>
            </a:br>
            <a:r>
              <a:rPr lang="en-US" sz="4000" dirty="0" smtClean="0"/>
              <a:t>Consistency-based vs. </a:t>
            </a:r>
            <a:r>
              <a:rPr lang="en-US" sz="4000" dirty="0" err="1" smtClean="0"/>
              <a:t>Abductive</a:t>
            </a:r>
            <a:r>
              <a:rPr lang="en-US" sz="4000" dirty="0" smtClean="0"/>
              <a:t> diagnosis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David Poole</a:t>
            </a:r>
          </a:p>
          <a:p>
            <a:r>
              <a:rPr lang="en-US" i="1" dirty="0" smtClean="0"/>
              <a:t>Presented by </a:t>
            </a:r>
            <a:r>
              <a:rPr lang="en-US" i="1" dirty="0" err="1" smtClean="0"/>
              <a:t>Jhih-Rong</a:t>
            </a:r>
            <a:r>
              <a:rPr lang="en-US" i="1" dirty="0" smtClean="0"/>
              <a:t> Lin</a:t>
            </a:r>
            <a:endParaRPr lang="en-US" i="1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knowledge representation problem </a:t>
            </a:r>
          </a:p>
          <a:p>
            <a:r>
              <a:rPr lang="en-US" dirty="0" smtClean="0"/>
              <a:t>The frameworks of representing diagnosis knowledge</a:t>
            </a:r>
          </a:p>
          <a:p>
            <a:r>
              <a:rPr lang="en-US" dirty="0" smtClean="0"/>
              <a:t>An Example to compare </a:t>
            </a:r>
            <a:r>
              <a:rPr lang="en-US" dirty="0" err="1" smtClean="0"/>
              <a:t>abductive</a:t>
            </a:r>
            <a:r>
              <a:rPr lang="en-US" dirty="0" smtClean="0"/>
              <a:t> and consistent-based diagnosis. 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Knowledge Representation Problem (KR)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2133600"/>
            <a:ext cx="6619875" cy="355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of the two diagnosis</a:t>
            </a:r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1905000"/>
            <a:ext cx="7305675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" y="3733800"/>
            <a:ext cx="7562850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406736" y="5410200"/>
            <a:ext cx="873726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differences: Consistency-based diagnosis is defined in terms of normality assumptions</a:t>
            </a:r>
          </a:p>
          <a:p>
            <a:r>
              <a:rPr lang="en-US" dirty="0" smtClean="0"/>
              <a:t>                              rather than in terms of fault(cause/symptom) models. </a:t>
            </a:r>
            <a:r>
              <a:rPr lang="en-US" dirty="0" err="1" smtClean="0"/>
              <a:t>Abductive</a:t>
            </a:r>
            <a:r>
              <a:rPr lang="en-US" dirty="0" smtClean="0"/>
              <a:t> diagnosis</a:t>
            </a:r>
          </a:p>
          <a:p>
            <a:r>
              <a:rPr lang="en-US" dirty="0" smtClean="0"/>
              <a:t>                              is </a:t>
            </a:r>
            <a:r>
              <a:rPr lang="en-US" dirty="0" err="1" smtClean="0"/>
              <a:t>conceptualised</a:t>
            </a:r>
            <a:r>
              <a:rPr lang="en-US" dirty="0" smtClean="0"/>
              <a:t> in term of fault models.		</a:t>
            </a:r>
            <a:endParaRPr lang="en-US" dirty="0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43000" y="2895600"/>
            <a:ext cx="294322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1219200" y="4876800"/>
            <a:ext cx="26919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{influenza, nonsmoker}   -&gt;</a:t>
            </a:r>
          </a:p>
        </p:txBody>
      </p:sp>
      <p:sp>
        <p:nvSpPr>
          <p:cNvPr id="10" name="Rectangle 9"/>
          <p:cNvSpPr/>
          <p:nvPr/>
        </p:nvSpPr>
        <p:spPr>
          <a:xfrm>
            <a:off x="3810000" y="4876800"/>
            <a:ext cx="17730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wheezing ^ fever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How to incorporate fault models into consistency-based diagnosis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consistency-based diagnosis is to minimize its negation assumed and maximize assumed.</a:t>
            </a:r>
          </a:p>
          <a:p>
            <a:pPr>
              <a:buNone/>
            </a:pPr>
            <a:r>
              <a:rPr lang="en-US" dirty="0" smtClean="0"/>
              <a:t>=&gt;To assume the negation of a fault assumption as possible hypothesis. (which has similar meaning of finding </a:t>
            </a:r>
            <a:r>
              <a:rPr lang="en-US" dirty="0" err="1" smtClean="0"/>
              <a:t>mimimal</a:t>
            </a:r>
            <a:r>
              <a:rPr lang="en-US" dirty="0" smtClean="0"/>
              <a:t> explanation)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of Knowledge Base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Theorist [15] defined a knowledge base KB is a pair &lt;F,H&gt;, such that F is a set of closed formulae (called the facts) and H is a set of open formulae (called the possible hypotheses).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3100" dirty="0" smtClean="0"/>
              <a:t>An Example to compare </a:t>
            </a:r>
            <a:r>
              <a:rPr lang="en-US" sz="3100" dirty="0" err="1" smtClean="0"/>
              <a:t>abductive</a:t>
            </a:r>
            <a:r>
              <a:rPr lang="en-US" sz="3100" dirty="0" smtClean="0"/>
              <a:t> and consistent-based diagnosis. </a:t>
            </a:r>
            <a:br>
              <a:rPr lang="en-US" sz="3100" dirty="0" smtClean="0"/>
            </a:br>
            <a:endParaRPr lang="en-US" sz="310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1295400" y="1447800"/>
            <a:ext cx="7162800" cy="1242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95400" y="2743200"/>
            <a:ext cx="5690657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Normality and Faults in Logic-Based Diagnosis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David Poole</a:t>
            </a:r>
          </a:p>
          <a:p>
            <a:r>
              <a:rPr lang="en-US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Presented by Andrew Smith</a:t>
            </a:r>
            <a:endParaRPr lang="en-US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33463" y="1719263"/>
            <a:ext cx="7077075" cy="341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The observation: aching-elbow</a:t>
            </a:r>
            <a:endParaRPr lang="en-US" sz="40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ctrTitle"/>
          </p:nvPr>
        </p:nvSpPr>
        <p:spPr>
          <a:ln/>
        </p:spPr>
        <p:txBody>
          <a:bodyPr lIns="0" tIns="6803" rIns="0" bIns="0" anchor="ctr">
            <a:normAutofit fontScale="90000"/>
          </a:bodyPr>
          <a:lstStyle/>
          <a:p>
            <a:pPr>
              <a:lnSpc>
                <a:spcPct val="98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4000" dirty="0" smtClean="0"/>
              <a:t>Representing Diagnosis Knowledge:</a:t>
            </a:r>
            <a:br>
              <a:rPr lang="en-US" sz="4000" dirty="0" smtClean="0"/>
            </a:br>
            <a:r>
              <a:rPr lang="en-US" sz="3200" dirty="0" smtClean="0"/>
              <a:t> Unifying Consistency-based &amp; </a:t>
            </a:r>
            <a:r>
              <a:rPr lang="en-US" sz="3200" dirty="0" err="1" smtClean="0"/>
              <a:t>Abductive</a:t>
            </a:r>
            <a:r>
              <a:rPr lang="en-US" sz="3200" dirty="0" smtClean="0"/>
              <a:t> diagnosis</a:t>
            </a:r>
            <a:endParaRPr lang="en-US" sz="3200" dirty="0"/>
          </a:p>
        </p:txBody>
      </p:sp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457200" y="1611313"/>
            <a:ext cx="8229600" cy="3657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69695" rIns="90000" bIns="45000"/>
          <a:lstStyle/>
          <a:p>
            <a:pPr marL="571500" indent="-571500">
              <a:buFont typeface="+mj-lt"/>
              <a:buAutoNum type="romanUcPeriod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en-US" sz="2800" dirty="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lvl="0" indent="-342900">
              <a:defRPr/>
            </a:pPr>
            <a:r>
              <a:rPr lang="en-US" dirty="0" smtClean="0"/>
              <a:t>David Poole</a:t>
            </a:r>
          </a:p>
          <a:p>
            <a:pPr marL="342900" lvl="0" indent="-342900">
              <a:defRPr/>
            </a:pPr>
            <a:r>
              <a:rPr lang="en-US" i="1" dirty="0" smtClean="0"/>
              <a:t>Presented by Jeremy Lewis</a:t>
            </a:r>
          </a:p>
          <a:p>
            <a:endParaRPr lang="en-US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533400" y="1524000"/>
            <a:ext cx="81534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600" dirty="0" smtClean="0">
                <a:solidFill>
                  <a:srgbClr val="000000"/>
                </a:solidFill>
                <a:ea typeface="DejaVu Sans" charset="0"/>
                <a:cs typeface="DejaVu Sans" charset="0"/>
              </a:rPr>
              <a:t>Theorem 3.2</a:t>
            </a:r>
          </a:p>
          <a:p>
            <a:pPr marL="571500" indent="-571500"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600" dirty="0" smtClean="0">
                <a:solidFill>
                  <a:srgbClr val="000000"/>
                </a:solidFill>
                <a:ea typeface="DejaVu Sans" charset="0"/>
                <a:cs typeface="DejaVu Sans" charset="0"/>
              </a:rPr>
              <a:t>Theorem 3.2 Proof: Inductive Base</a:t>
            </a:r>
          </a:p>
          <a:p>
            <a:pPr marL="571500" indent="-571500"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600" dirty="0" smtClean="0">
                <a:solidFill>
                  <a:srgbClr val="000000"/>
                </a:solidFill>
                <a:ea typeface="DejaVu Sans" charset="0"/>
                <a:cs typeface="DejaVu Sans" charset="0"/>
              </a:rPr>
              <a:t>Theorem 3.2 Proof: Inductive Step 1 of 2</a:t>
            </a:r>
          </a:p>
          <a:p>
            <a:pPr marL="571500" indent="-571500"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600" dirty="0" smtClean="0">
                <a:solidFill>
                  <a:srgbClr val="000000"/>
                </a:solidFill>
                <a:ea typeface="DejaVu Sans" charset="0"/>
                <a:cs typeface="DejaVu Sans" charset="0"/>
              </a:rPr>
              <a:t>Theorem 3.2 Proof: Inductive Step 2 of 2</a:t>
            </a:r>
          </a:p>
          <a:p>
            <a:pPr marL="571500" indent="-571500"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600" dirty="0" smtClean="0">
                <a:solidFill>
                  <a:srgbClr val="000000"/>
                </a:solidFill>
                <a:ea typeface="DejaVu Sans" charset="0"/>
                <a:cs typeface="DejaVu Sans" charset="0"/>
              </a:rPr>
              <a:t>Theorem 3.2 Example 1</a:t>
            </a:r>
          </a:p>
          <a:p>
            <a:pPr marL="571500" indent="-571500"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600" dirty="0" smtClean="0">
                <a:solidFill>
                  <a:srgbClr val="000000"/>
                </a:solidFill>
                <a:ea typeface="DejaVu Sans" charset="0"/>
                <a:cs typeface="DejaVu Sans" charset="0"/>
              </a:rPr>
              <a:t>Theorem 3.2 Example 2</a:t>
            </a:r>
          </a:p>
          <a:p>
            <a:pPr marL="571500" indent="-571500"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600" dirty="0" smtClean="0">
                <a:solidFill>
                  <a:srgbClr val="000000"/>
                </a:solidFill>
                <a:ea typeface="DejaVu Sans" charset="0"/>
                <a:cs typeface="DejaVu Sans" charset="0"/>
              </a:rPr>
              <a:t>Clark’s completion</a:t>
            </a:r>
          </a:p>
          <a:p>
            <a:pPr marL="571500" indent="-571500"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600" dirty="0" smtClean="0">
                <a:solidFill>
                  <a:srgbClr val="000000"/>
                </a:solidFill>
                <a:ea typeface="DejaVu Sans" charset="0"/>
                <a:cs typeface="DejaVu Sans" charset="0"/>
              </a:rPr>
              <a:t>Pearl’s example 1 of 2</a:t>
            </a:r>
          </a:p>
          <a:p>
            <a:pPr marL="571500" indent="-571500"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600" dirty="0" smtClean="0">
                <a:solidFill>
                  <a:srgbClr val="000000"/>
                </a:solidFill>
                <a:ea typeface="DejaVu Sans" charset="0"/>
                <a:cs typeface="DejaVu Sans" charset="0"/>
              </a:rPr>
              <a:t>Pearl’s example 2 of 2</a:t>
            </a:r>
            <a:endParaRPr lang="en-US" sz="2600" dirty="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19088"/>
            <a:ext cx="8229600" cy="1052512"/>
          </a:xfrm>
          <a:ln/>
        </p:spPr>
        <p:txBody>
          <a:bodyPr lIns="0" tIns="6803" rIns="0" bIns="0" anchor="ctr"/>
          <a:lstStyle/>
          <a:p>
            <a:pPr algn="r">
              <a:lnSpc>
                <a:spcPct val="98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dirty="0" smtClean="0"/>
              <a:t>Theorem </a:t>
            </a:r>
            <a:r>
              <a:rPr lang="en-US" dirty="0"/>
              <a:t>3.2</a:t>
            </a:r>
          </a:p>
        </p:txBody>
      </p:sp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457200" y="2057400"/>
            <a:ext cx="8229600" cy="2286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69695" rIns="90000" bIns="450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 b="1" dirty="0">
                <a:solidFill>
                  <a:srgbClr val="000000"/>
                </a:solidFill>
                <a:ea typeface="DejaVu Sans" charset="0"/>
                <a:cs typeface="DejaVu Sans" charset="0"/>
              </a:rPr>
              <a:t>Theorem 3.2:</a:t>
            </a:r>
            <a:r>
              <a:rPr lang="en-US" sz="2800" dirty="0">
                <a:solidFill>
                  <a:srgbClr val="000000"/>
                </a:solidFill>
                <a:ea typeface="DejaVu Sans" charset="0"/>
                <a:cs typeface="DejaVu Sans" charset="0"/>
              </a:rPr>
              <a:t> </a:t>
            </a:r>
            <a:r>
              <a:rPr lang="en-US" sz="2800" i="1" dirty="0">
                <a:solidFill>
                  <a:srgbClr val="000000"/>
                </a:solidFill>
                <a:ea typeface="DejaVu Sans" charset="0"/>
                <a:cs typeface="DejaVu Sans" charset="0"/>
              </a:rPr>
              <a:t>Given a set of symptoms, the base causes in the diagnoses using </a:t>
            </a:r>
            <a:r>
              <a:rPr lang="en-US" sz="2800" i="1" dirty="0" err="1">
                <a:solidFill>
                  <a:srgbClr val="000000"/>
                </a:solidFill>
                <a:ea typeface="DejaVu Sans" charset="0"/>
                <a:cs typeface="DejaVu Sans" charset="0"/>
              </a:rPr>
              <a:t>abductive</a:t>
            </a:r>
            <a:r>
              <a:rPr lang="en-US" sz="2800" i="1" dirty="0">
                <a:solidFill>
                  <a:srgbClr val="000000"/>
                </a:solidFill>
                <a:ea typeface="DejaVu Sans" charset="0"/>
                <a:cs typeface="DejaVu Sans" charset="0"/>
              </a:rPr>
              <a:t> diagnosis from KB_A are identical to the diagnoses using consistency-based diagnosis from KB_CB.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19088"/>
            <a:ext cx="8229600" cy="1052512"/>
          </a:xfrm>
          <a:ln/>
        </p:spPr>
        <p:txBody>
          <a:bodyPr lIns="0" tIns="6803" rIns="0" bIns="0" anchor="ctr">
            <a:normAutofit/>
          </a:bodyPr>
          <a:lstStyle/>
          <a:p>
            <a:pPr algn="r">
              <a:lnSpc>
                <a:spcPct val="98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4000" dirty="0" smtClean="0"/>
              <a:t>Theorem </a:t>
            </a:r>
            <a:r>
              <a:rPr lang="en-US" sz="4000" dirty="0"/>
              <a:t>3.2 Proof: Inductive Base</a:t>
            </a:r>
          </a:p>
        </p:txBody>
      </p:sp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62640" rIns="90000" bIns="450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000" dirty="0">
                <a:solidFill>
                  <a:srgbClr val="000000"/>
                </a:solidFill>
                <a:ea typeface="DejaVu Sans" charset="0"/>
                <a:cs typeface="DejaVu Sans" charset="0"/>
              </a:rPr>
              <a:t>Knowledge base is given in clausal form, A1 ∧ · · · ∧ AM ⊃ B, where B is a either a single variable or variables in conjunctive form.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000" dirty="0">
                <a:solidFill>
                  <a:srgbClr val="000000"/>
                </a:solidFill>
                <a:ea typeface="DejaVu Sans" charset="0"/>
                <a:cs typeface="DejaVu Sans" charset="0"/>
              </a:rPr>
              <a:t>The structure is ordered as follows: </a:t>
            </a:r>
            <a:r>
              <a:rPr lang="en-US" sz="2000" dirty="0" err="1">
                <a:solidFill>
                  <a:srgbClr val="000000"/>
                </a:solidFill>
                <a:ea typeface="DejaVu Sans" charset="0"/>
                <a:cs typeface="DejaVu Sans" charset="0"/>
              </a:rPr>
              <a:t>aj</a:t>
            </a:r>
            <a:r>
              <a:rPr lang="en-US" sz="2000" dirty="0">
                <a:solidFill>
                  <a:srgbClr val="000000"/>
                </a:solidFill>
                <a:ea typeface="DejaVu Sans" charset="0"/>
                <a:cs typeface="DejaVu Sans" charset="0"/>
              </a:rPr>
              <a:t> ∧ · · · ∧ </a:t>
            </a:r>
            <a:r>
              <a:rPr lang="en-US" sz="2000" dirty="0" err="1">
                <a:solidFill>
                  <a:srgbClr val="000000"/>
                </a:solidFill>
                <a:ea typeface="DejaVu Sans" charset="0"/>
                <a:cs typeface="DejaVu Sans" charset="0"/>
              </a:rPr>
              <a:t>aj+k</a:t>
            </a:r>
            <a:r>
              <a:rPr lang="en-US" sz="2000" dirty="0">
                <a:solidFill>
                  <a:srgbClr val="000000"/>
                </a:solidFill>
                <a:ea typeface="DejaVu Sans" charset="0"/>
                <a:cs typeface="DejaVu Sans" charset="0"/>
              </a:rPr>
              <a:t> ⊃ </a:t>
            </a:r>
            <a:r>
              <a:rPr lang="en-US" sz="2000" dirty="0" err="1">
                <a:solidFill>
                  <a:srgbClr val="000000"/>
                </a:solidFill>
                <a:ea typeface="DejaVu Sans" charset="0"/>
                <a:cs typeface="DejaVu Sans" charset="0"/>
              </a:rPr>
              <a:t>bj+k+l</a:t>
            </a:r>
            <a:r>
              <a:rPr lang="en-US" sz="2000" dirty="0">
                <a:solidFill>
                  <a:srgbClr val="000000"/>
                </a:solidFill>
                <a:ea typeface="DejaVu Sans" charset="0"/>
                <a:cs typeface="DejaVu Sans" charset="0"/>
              </a:rPr>
              <a:t> , k ≥ 0 and l &gt; 0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en-US" sz="2000" dirty="0">
              <a:solidFill>
                <a:srgbClr val="000000"/>
              </a:solidFill>
              <a:ea typeface="DejaVu Sans" charset="0"/>
              <a:cs typeface="DejaVu Sans" charset="0"/>
            </a:endParaRP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000" dirty="0">
                <a:solidFill>
                  <a:srgbClr val="000000"/>
                </a:solidFill>
                <a:ea typeface="DejaVu Sans" charset="0"/>
                <a:cs typeface="DejaVu Sans" charset="0"/>
              </a:rPr>
              <a:t>Base case for induction given a pair </a:t>
            </a:r>
            <a:r>
              <a:rPr lang="en-US" sz="2000" dirty="0" err="1">
                <a:solidFill>
                  <a:srgbClr val="000000"/>
                </a:solidFill>
                <a:ea typeface="DejaVu Sans" charset="0"/>
                <a:cs typeface="DejaVu Sans" charset="0"/>
              </a:rPr>
              <a:t>i</a:t>
            </a:r>
            <a:r>
              <a:rPr lang="en-US" sz="2000" dirty="0">
                <a:solidFill>
                  <a:srgbClr val="000000"/>
                </a:solidFill>
                <a:ea typeface="DejaVu Sans" charset="0"/>
                <a:cs typeface="DejaVu Sans" charset="0"/>
              </a:rPr>
              <a:t>, n , where </a:t>
            </a:r>
            <a:r>
              <a:rPr lang="en-US" sz="2000" dirty="0" err="1">
                <a:solidFill>
                  <a:srgbClr val="000000"/>
                </a:solidFill>
                <a:ea typeface="DejaVu Sans" charset="0"/>
                <a:cs typeface="DejaVu Sans" charset="0"/>
              </a:rPr>
              <a:t>i</a:t>
            </a:r>
            <a:r>
              <a:rPr lang="en-US" sz="2000" dirty="0">
                <a:solidFill>
                  <a:srgbClr val="000000"/>
                </a:solidFill>
                <a:ea typeface="DejaVu Sans" charset="0"/>
                <a:cs typeface="DejaVu Sans" charset="0"/>
              </a:rPr>
              <a:t> is the largest index in the observation and n is the number of elements with that index, then</a:t>
            </a:r>
            <a:r>
              <a:rPr lang="en-US" sz="2000" dirty="0" smtClean="0">
                <a:solidFill>
                  <a:srgbClr val="000000"/>
                </a:solidFill>
                <a:ea typeface="DejaVu Sans" charset="0"/>
                <a:cs typeface="DejaVu Sans" charset="0"/>
              </a:rPr>
              <a:t>: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en-US" sz="2000" dirty="0" smtClean="0">
              <a:solidFill>
                <a:srgbClr val="000000"/>
              </a:solidFill>
              <a:ea typeface="DejaVu Sans" charset="0"/>
              <a:cs typeface="DejaVu Sans" charset="0"/>
            </a:endParaRPr>
          </a:p>
          <a:p>
            <a:pPr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000" dirty="0">
                <a:solidFill>
                  <a:srgbClr val="000000"/>
                </a:solidFill>
                <a:ea typeface="DejaVu Sans" charset="0"/>
                <a:cs typeface="DejaVu Sans" charset="0"/>
              </a:rPr>
              <a:t>	</a:t>
            </a:r>
            <a:r>
              <a:rPr lang="en-US" sz="2000" dirty="0" err="1">
                <a:solidFill>
                  <a:srgbClr val="000000"/>
                </a:solidFill>
                <a:ea typeface="DejaVu Sans" charset="0"/>
                <a:cs typeface="DejaVu Sans" charset="0"/>
              </a:rPr>
              <a:t>x_n</a:t>
            </a:r>
            <a:r>
              <a:rPr lang="en-US" sz="2000" dirty="0">
                <a:solidFill>
                  <a:srgbClr val="000000"/>
                </a:solidFill>
                <a:ea typeface="DejaVu Sans" charset="0"/>
                <a:cs typeface="DejaVu Sans" charset="0"/>
              </a:rPr>
              <a:t> = 0 implies an empty diagnosis, equivalent in both systems</a:t>
            </a:r>
          </a:p>
          <a:p>
            <a:pPr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000" dirty="0">
                <a:solidFill>
                  <a:srgbClr val="000000"/>
                </a:solidFill>
                <a:ea typeface="DejaVu Sans" charset="0"/>
                <a:cs typeface="DejaVu Sans" charset="0"/>
              </a:rPr>
              <a:t>	</a:t>
            </a:r>
            <a:r>
              <a:rPr lang="en-US" sz="2000" dirty="0" err="1">
                <a:solidFill>
                  <a:srgbClr val="000000"/>
                </a:solidFill>
                <a:ea typeface="DejaVu Sans" charset="0"/>
                <a:cs typeface="DejaVu Sans" charset="0"/>
              </a:rPr>
              <a:t>x_i</a:t>
            </a:r>
            <a:r>
              <a:rPr lang="en-US" sz="2000" dirty="0">
                <a:solidFill>
                  <a:srgbClr val="000000"/>
                </a:solidFill>
                <a:ea typeface="DejaVu Sans" charset="0"/>
                <a:cs typeface="DejaVu Sans" charset="0"/>
              </a:rPr>
              <a:t> = 0 implies observation is conjunction of base clauses. This means </a:t>
            </a:r>
            <a:endParaRPr lang="en-US" sz="2000" dirty="0" smtClean="0">
              <a:solidFill>
                <a:srgbClr val="000000"/>
              </a:solidFill>
              <a:ea typeface="DejaVu Sans" charset="0"/>
              <a:cs typeface="DejaVu Sans" charset="0"/>
            </a:endParaRP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en-US" sz="2000" dirty="0" smtClean="0">
              <a:solidFill>
                <a:srgbClr val="000000"/>
              </a:solidFill>
              <a:ea typeface="DejaVu Sans" charset="0"/>
              <a:cs typeface="DejaVu Sans" charset="0"/>
            </a:endParaRP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000" dirty="0" smtClean="0">
                <a:solidFill>
                  <a:srgbClr val="000000"/>
                </a:solidFill>
                <a:ea typeface="DejaVu Sans" charset="0"/>
                <a:cs typeface="DejaVu Sans" charset="0"/>
              </a:rPr>
              <a:t>that </a:t>
            </a:r>
            <a:r>
              <a:rPr lang="en-US" sz="2000" dirty="0">
                <a:solidFill>
                  <a:srgbClr val="000000"/>
                </a:solidFill>
                <a:ea typeface="DejaVu Sans" charset="0"/>
                <a:cs typeface="DejaVu Sans" charset="0"/>
              </a:rPr>
              <a:t>if C ∪ {b}, where b = b_1 ∧ · · · ∧ </a:t>
            </a:r>
            <a:r>
              <a:rPr lang="en-US" sz="2000" dirty="0" err="1">
                <a:solidFill>
                  <a:srgbClr val="000000"/>
                </a:solidFill>
                <a:ea typeface="DejaVu Sans" charset="0"/>
                <a:cs typeface="DejaVu Sans" charset="0"/>
              </a:rPr>
              <a:t>b_n</a:t>
            </a:r>
            <a:r>
              <a:rPr lang="en-US" sz="2000" dirty="0">
                <a:solidFill>
                  <a:srgbClr val="000000"/>
                </a:solidFill>
                <a:ea typeface="DejaVu Sans" charset="0"/>
                <a:cs typeface="DejaVu Sans" charset="0"/>
              </a:rPr>
              <a:t> , is consistent, then in both systems diagnosis is b.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19088"/>
            <a:ext cx="8229600" cy="1052512"/>
          </a:xfrm>
          <a:ln/>
        </p:spPr>
        <p:txBody>
          <a:bodyPr lIns="0" tIns="10583" rIns="0" bIns="0" anchor="ctr">
            <a:normAutofit/>
          </a:bodyPr>
          <a:lstStyle/>
          <a:p>
            <a:pPr algn="r">
              <a:lnSpc>
                <a:spcPct val="98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600" dirty="0" smtClean="0"/>
              <a:t>Theorem </a:t>
            </a:r>
            <a:r>
              <a:rPr lang="en-US" sz="3600" dirty="0"/>
              <a:t>3.2 Proof: Inductive Step 1 of 2</a:t>
            </a:r>
          </a:p>
        </p:txBody>
      </p:sp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457200" y="1439863"/>
            <a:ext cx="8229600" cy="38179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67932" rIns="90000" bIns="450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600" b="1" dirty="0">
                <a:solidFill>
                  <a:srgbClr val="000000"/>
                </a:solidFill>
                <a:ea typeface="DejaVu Sans" charset="0"/>
                <a:cs typeface="DejaVu Sans" charset="0"/>
              </a:rPr>
              <a:t>Inductive Step</a:t>
            </a:r>
            <a:r>
              <a:rPr lang="en-US" sz="2600" dirty="0">
                <a:solidFill>
                  <a:srgbClr val="000000"/>
                </a:solidFill>
                <a:ea typeface="DejaVu Sans" charset="0"/>
                <a:cs typeface="DejaVu Sans" charset="0"/>
              </a:rPr>
              <a:t>: consider the symptoms s_1 ∧ · · · ∧ </a:t>
            </a:r>
            <a:r>
              <a:rPr lang="en-US" sz="2600" dirty="0" err="1">
                <a:solidFill>
                  <a:srgbClr val="000000"/>
                </a:solidFill>
                <a:ea typeface="DejaVu Sans" charset="0"/>
                <a:cs typeface="DejaVu Sans" charset="0"/>
              </a:rPr>
              <a:t>s_n</a:t>
            </a:r>
            <a:r>
              <a:rPr lang="en-US" sz="2600" dirty="0">
                <a:solidFill>
                  <a:srgbClr val="000000"/>
                </a:solidFill>
                <a:ea typeface="DejaVu Sans" charset="0"/>
                <a:cs typeface="DejaVu Sans" charset="0"/>
              </a:rPr>
              <a:t> , for each </a:t>
            </a:r>
            <a:r>
              <a:rPr lang="en-US" sz="2600" dirty="0" err="1">
                <a:solidFill>
                  <a:srgbClr val="000000"/>
                </a:solidFill>
                <a:ea typeface="DejaVu Sans" charset="0"/>
                <a:cs typeface="DejaVu Sans" charset="0"/>
              </a:rPr>
              <a:t>s_i</a:t>
            </a:r>
            <a:r>
              <a:rPr lang="en-US" sz="2600" dirty="0">
                <a:solidFill>
                  <a:srgbClr val="000000"/>
                </a:solidFill>
                <a:ea typeface="DejaVu Sans" charset="0"/>
                <a:cs typeface="DejaVu Sans" charset="0"/>
              </a:rPr>
              <a:t> it is either a base case or there will exist a set of rules </a:t>
            </a:r>
            <a:r>
              <a:rPr lang="en-US" sz="2600" dirty="0" err="1">
                <a:solidFill>
                  <a:srgbClr val="000000"/>
                </a:solidFill>
                <a:ea typeface="DejaVu Sans" charset="0"/>
                <a:cs typeface="DejaVu Sans" charset="0"/>
              </a:rPr>
              <a:t>c_i</a:t>
            </a:r>
            <a:r>
              <a:rPr lang="en-US" sz="2600" dirty="0">
                <a:solidFill>
                  <a:srgbClr val="000000"/>
                </a:solidFill>
                <a:ea typeface="DejaVu Sans" charset="0"/>
                <a:cs typeface="DejaVu Sans" charset="0"/>
              </a:rPr>
              <a:t> ⊃ </a:t>
            </a:r>
            <a:r>
              <a:rPr lang="en-US" sz="2600" dirty="0" err="1">
                <a:solidFill>
                  <a:srgbClr val="000000"/>
                </a:solidFill>
                <a:ea typeface="DejaVu Sans" charset="0"/>
                <a:cs typeface="DejaVu Sans" charset="0"/>
              </a:rPr>
              <a:t>s_i</a:t>
            </a:r>
            <a:r>
              <a:rPr lang="en-US" sz="2600" dirty="0">
                <a:solidFill>
                  <a:srgbClr val="000000"/>
                </a:solidFill>
                <a:ea typeface="DejaVu Sans" charset="0"/>
                <a:cs typeface="DejaVu Sans" charset="0"/>
              </a:rPr>
              <a:t> . By substitution we have </a:t>
            </a:r>
            <a:r>
              <a:rPr lang="en-US" sz="2600" dirty="0" err="1">
                <a:solidFill>
                  <a:srgbClr val="000000"/>
                </a:solidFill>
                <a:ea typeface="DejaVu Sans" charset="0"/>
                <a:cs typeface="DejaVu Sans" charset="0"/>
              </a:rPr>
              <a:t>c_i</a:t>
            </a:r>
            <a:r>
              <a:rPr lang="en-US" sz="2600" dirty="0">
                <a:solidFill>
                  <a:srgbClr val="000000"/>
                </a:solidFill>
                <a:ea typeface="DejaVu Sans" charset="0"/>
                <a:cs typeface="DejaVu Sans" charset="0"/>
              </a:rPr>
              <a:t> ∧ · · · ∧ </a:t>
            </a:r>
            <a:r>
              <a:rPr lang="en-US" sz="2600" dirty="0" err="1">
                <a:solidFill>
                  <a:srgbClr val="000000"/>
                </a:solidFill>
                <a:ea typeface="DejaVu Sans" charset="0"/>
                <a:cs typeface="DejaVu Sans" charset="0"/>
              </a:rPr>
              <a:t>s_n</a:t>
            </a:r>
            <a:r>
              <a:rPr lang="en-US" sz="2600" dirty="0">
                <a:solidFill>
                  <a:srgbClr val="000000"/>
                </a:solidFill>
                <a:ea typeface="DejaVu Sans" charset="0"/>
                <a:cs typeface="DejaVu Sans" charset="0"/>
              </a:rPr>
              <a:t> , a set of symptoms with a lower maximal index, </a:t>
            </a:r>
            <a:r>
              <a:rPr lang="en-US" sz="2600" dirty="0" err="1">
                <a:solidFill>
                  <a:srgbClr val="000000"/>
                </a:solidFill>
                <a:ea typeface="DejaVu Sans" charset="0"/>
                <a:cs typeface="DejaVu Sans" charset="0"/>
              </a:rPr>
              <a:t>i</a:t>
            </a:r>
            <a:r>
              <a:rPr lang="en-US" sz="2600" dirty="0">
                <a:solidFill>
                  <a:srgbClr val="000000"/>
                </a:solidFill>
                <a:ea typeface="DejaVu Sans" charset="0"/>
                <a:cs typeface="DejaVu Sans" charset="0"/>
              </a:rPr>
              <a:t>. For each </a:t>
            </a:r>
            <a:r>
              <a:rPr lang="en-US" sz="2600" dirty="0" err="1">
                <a:solidFill>
                  <a:srgbClr val="000000"/>
                </a:solidFill>
                <a:ea typeface="DejaVu Sans" charset="0"/>
                <a:cs typeface="DejaVu Sans" charset="0"/>
              </a:rPr>
              <a:t>i</a:t>
            </a:r>
            <a:r>
              <a:rPr lang="en-US" sz="2600" dirty="0">
                <a:solidFill>
                  <a:srgbClr val="000000"/>
                </a:solidFill>
                <a:ea typeface="DejaVu Sans" charset="0"/>
                <a:cs typeface="DejaVu Sans" charset="0"/>
              </a:rPr>
              <a:t> let D_1 , . . . , </a:t>
            </a:r>
            <a:r>
              <a:rPr lang="en-US" sz="2600" dirty="0" err="1">
                <a:solidFill>
                  <a:srgbClr val="000000"/>
                </a:solidFill>
                <a:ea typeface="DejaVu Sans" charset="0"/>
                <a:cs typeface="DejaVu Sans" charset="0"/>
              </a:rPr>
              <a:t>D_k^i</a:t>
            </a:r>
            <a:r>
              <a:rPr lang="en-US" sz="2600" dirty="0">
                <a:solidFill>
                  <a:srgbClr val="000000"/>
                </a:solidFill>
                <a:ea typeface="DejaVu Sans" charset="0"/>
                <a:cs typeface="DejaVu Sans" charset="0"/>
              </a:rPr>
              <a:t> be this simpler query. Now, by the induction base, both systems of diagnosis are identical.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19088"/>
            <a:ext cx="8229600" cy="1052512"/>
          </a:xfrm>
          <a:ln/>
        </p:spPr>
        <p:txBody>
          <a:bodyPr lIns="0" tIns="10583" rIns="0" bIns="0" anchor="ctr">
            <a:normAutofit/>
          </a:bodyPr>
          <a:lstStyle/>
          <a:p>
            <a:pPr algn="r">
              <a:lnSpc>
                <a:spcPct val="98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600" dirty="0" smtClean="0"/>
              <a:t>Theorem </a:t>
            </a:r>
            <a:r>
              <a:rPr lang="en-US" sz="3600" dirty="0"/>
              <a:t>3.2 Proof: Inductive Step 2 of 2</a:t>
            </a:r>
          </a:p>
        </p:txBody>
      </p:sp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266700" y="1571625"/>
            <a:ext cx="8420100" cy="3736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62640" rIns="90000" bIns="450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000" dirty="0">
                <a:solidFill>
                  <a:srgbClr val="000000"/>
                </a:solidFill>
                <a:ea typeface="DejaVu Sans" charset="0"/>
                <a:cs typeface="DejaVu Sans" charset="0"/>
              </a:rPr>
              <a:t>To convert from abduction to consistency-based diagnosis, the following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000" dirty="0">
                <a:solidFill>
                  <a:srgbClr val="000000"/>
                </a:solidFill>
                <a:ea typeface="DejaVu Sans" charset="0"/>
                <a:cs typeface="DejaVu Sans" charset="0"/>
              </a:rPr>
              <a:t>must be derived from </a:t>
            </a:r>
            <a:r>
              <a:rPr lang="en-US" sz="2000" dirty="0" smtClean="0">
                <a:solidFill>
                  <a:srgbClr val="000000"/>
                </a:solidFill>
                <a:ea typeface="DejaVu Sans" charset="0"/>
                <a:cs typeface="DejaVu Sans" charset="0"/>
              </a:rPr>
              <a:t>KB_CB </a:t>
            </a:r>
            <a:r>
              <a:rPr lang="en-US" sz="2000" dirty="0">
                <a:solidFill>
                  <a:srgbClr val="000000"/>
                </a:solidFill>
                <a:ea typeface="DejaVu Sans" charset="0"/>
                <a:cs typeface="DejaVu Sans" charset="0"/>
              </a:rPr>
              <a:t>: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en-US" sz="2000" dirty="0">
              <a:solidFill>
                <a:srgbClr val="000000"/>
              </a:solidFill>
              <a:ea typeface="DejaVu Sans" charset="0"/>
              <a:cs typeface="DejaVu Sans" charset="0"/>
            </a:endParaRPr>
          </a:p>
          <a:p>
            <a:pPr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000" dirty="0">
                <a:solidFill>
                  <a:srgbClr val="000000"/>
                </a:solidFill>
                <a:ea typeface="DejaVu Sans" charset="0"/>
                <a:cs typeface="DejaVu Sans" charset="0"/>
              </a:rPr>
              <a:t>KB_CB |= s1 ⊃ \</a:t>
            </a:r>
            <a:r>
              <a:rPr lang="en-US" sz="2000" dirty="0" err="1">
                <a:solidFill>
                  <a:srgbClr val="000000"/>
                </a:solidFill>
                <a:ea typeface="DejaVu Sans" charset="0"/>
                <a:cs typeface="DejaVu Sans" charset="0"/>
              </a:rPr>
              <a:t>bigvee</a:t>
            </a:r>
            <a:r>
              <a:rPr lang="en-US" sz="2000" dirty="0">
                <a:solidFill>
                  <a:srgbClr val="000000"/>
                </a:solidFill>
                <a:ea typeface="DejaVu Sans" charset="0"/>
                <a:cs typeface="DejaVu Sans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a typeface="DejaVu Sans" charset="0"/>
                <a:cs typeface="DejaVu Sans" charset="0"/>
              </a:rPr>
              <a:t>c_i</a:t>
            </a:r>
            <a:r>
              <a:rPr lang="en-US" sz="2000" dirty="0">
                <a:solidFill>
                  <a:srgbClr val="000000"/>
                </a:solidFill>
                <a:ea typeface="DejaVu Sans" charset="0"/>
                <a:cs typeface="DejaVu Sans" charset="0"/>
              </a:rPr>
              <a:t> ,</a:t>
            </a:r>
          </a:p>
          <a:p>
            <a:pPr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000" dirty="0">
                <a:solidFill>
                  <a:srgbClr val="000000"/>
                </a:solidFill>
                <a:ea typeface="DejaVu Sans" charset="0"/>
                <a:cs typeface="DejaVu Sans" charset="0"/>
              </a:rPr>
              <a:t>KB_CB |= s1 ∧ · · · ∧ </a:t>
            </a:r>
            <a:r>
              <a:rPr lang="en-US" sz="2000" dirty="0" err="1">
                <a:solidFill>
                  <a:srgbClr val="000000"/>
                </a:solidFill>
                <a:ea typeface="DejaVu Sans" charset="0"/>
                <a:cs typeface="DejaVu Sans" charset="0"/>
              </a:rPr>
              <a:t>sn</a:t>
            </a:r>
            <a:r>
              <a:rPr lang="en-US" sz="2000" dirty="0">
                <a:solidFill>
                  <a:srgbClr val="000000"/>
                </a:solidFill>
                <a:ea typeface="DejaVu Sans" charset="0"/>
                <a:cs typeface="DejaVu Sans" charset="0"/>
              </a:rPr>
              <a:t> ⊃ \</a:t>
            </a:r>
            <a:r>
              <a:rPr lang="en-US" sz="2000" dirty="0" err="1">
                <a:solidFill>
                  <a:srgbClr val="000000"/>
                </a:solidFill>
                <a:ea typeface="DejaVu Sans" charset="0"/>
                <a:cs typeface="DejaVu Sans" charset="0"/>
              </a:rPr>
              <a:t>bigvee_i</a:t>
            </a:r>
            <a:r>
              <a:rPr lang="en-US" sz="2000" dirty="0">
                <a:solidFill>
                  <a:srgbClr val="000000"/>
                </a:solidFill>
                <a:ea typeface="DejaVu Sans" charset="0"/>
                <a:cs typeface="DejaVu Sans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a typeface="DejaVu Sans" charset="0"/>
                <a:cs typeface="DejaVu Sans" charset="0"/>
              </a:rPr>
              <a:t>ci</a:t>
            </a:r>
            <a:r>
              <a:rPr lang="en-US" sz="2000" dirty="0">
                <a:solidFill>
                  <a:srgbClr val="000000"/>
                </a:solidFill>
                <a:ea typeface="DejaVu Sans" charset="0"/>
                <a:cs typeface="DejaVu Sans" charset="0"/>
              </a:rPr>
              <a:t> ∧ s2 ∧ · · · ∧ </a:t>
            </a:r>
            <a:r>
              <a:rPr lang="en-US" sz="2000" dirty="0" err="1">
                <a:solidFill>
                  <a:srgbClr val="000000"/>
                </a:solidFill>
                <a:ea typeface="DejaVu Sans" charset="0"/>
                <a:cs typeface="DejaVu Sans" charset="0"/>
              </a:rPr>
              <a:t>sn</a:t>
            </a:r>
            <a:r>
              <a:rPr lang="en-US" sz="2000" dirty="0">
                <a:solidFill>
                  <a:srgbClr val="000000"/>
                </a:solidFill>
                <a:ea typeface="DejaVu Sans" charset="0"/>
                <a:cs typeface="DejaVu Sans" charset="0"/>
              </a:rPr>
              <a:t> , and</a:t>
            </a:r>
          </a:p>
          <a:p>
            <a:pPr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000" dirty="0">
                <a:solidFill>
                  <a:srgbClr val="000000"/>
                </a:solidFill>
                <a:ea typeface="DejaVu Sans" charset="0"/>
                <a:cs typeface="DejaVu Sans" charset="0"/>
              </a:rPr>
              <a:t>KB_CB |= s1 ∧ · · · ∧ </a:t>
            </a:r>
            <a:r>
              <a:rPr lang="en-US" sz="2000" dirty="0" err="1">
                <a:solidFill>
                  <a:srgbClr val="000000"/>
                </a:solidFill>
                <a:ea typeface="DejaVu Sans" charset="0"/>
                <a:cs typeface="DejaVu Sans" charset="0"/>
              </a:rPr>
              <a:t>sn</a:t>
            </a:r>
            <a:r>
              <a:rPr lang="en-US" sz="2000" dirty="0">
                <a:solidFill>
                  <a:srgbClr val="000000"/>
                </a:solidFill>
                <a:ea typeface="DejaVu Sans" charset="0"/>
                <a:cs typeface="DejaVu Sans" charset="0"/>
              </a:rPr>
              <a:t> ⊃ \</a:t>
            </a:r>
            <a:r>
              <a:rPr lang="en-US" sz="2000" dirty="0" err="1">
                <a:solidFill>
                  <a:srgbClr val="000000"/>
                </a:solidFill>
                <a:ea typeface="DejaVu Sans" charset="0"/>
                <a:cs typeface="DejaVu Sans" charset="0"/>
              </a:rPr>
              <a:t>bigvee_i</a:t>
            </a:r>
            <a:r>
              <a:rPr lang="en-US" sz="2000" dirty="0">
                <a:solidFill>
                  <a:srgbClr val="000000"/>
                </a:solidFill>
                <a:ea typeface="DejaVu Sans" charset="0"/>
                <a:cs typeface="DejaVu Sans" charset="0"/>
              </a:rPr>
              <a:t> \</a:t>
            </a:r>
            <a:r>
              <a:rPr lang="en-US" sz="2000" dirty="0" err="1">
                <a:solidFill>
                  <a:srgbClr val="000000"/>
                </a:solidFill>
                <a:ea typeface="DejaVu Sans" charset="0"/>
                <a:cs typeface="DejaVu Sans" charset="0"/>
              </a:rPr>
              <a:t>bigvee_j</a:t>
            </a:r>
            <a:r>
              <a:rPr lang="en-US" sz="2000" dirty="0">
                <a:solidFill>
                  <a:srgbClr val="000000"/>
                </a:solidFill>
                <a:ea typeface="DejaVu Sans" charset="0"/>
                <a:cs typeface="DejaVu Sans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a typeface="DejaVu Sans" charset="0"/>
                <a:cs typeface="DejaVu Sans" charset="0"/>
              </a:rPr>
              <a:t>D^i_j</a:t>
            </a:r>
            <a:r>
              <a:rPr lang="en-US" sz="2000" dirty="0">
                <a:solidFill>
                  <a:srgbClr val="000000"/>
                </a:solidFill>
                <a:ea typeface="DejaVu Sans" charset="0"/>
                <a:cs typeface="DejaVu Sans" charset="0"/>
              </a:rPr>
              <a:t> s2 ∧ · · · ∧ </a:t>
            </a:r>
            <a:r>
              <a:rPr lang="en-US" sz="2000" dirty="0" err="1">
                <a:solidFill>
                  <a:srgbClr val="000000"/>
                </a:solidFill>
                <a:ea typeface="DejaVu Sans" charset="0"/>
                <a:cs typeface="DejaVu Sans" charset="0"/>
              </a:rPr>
              <a:t>sn</a:t>
            </a:r>
            <a:r>
              <a:rPr lang="en-US" sz="2000" dirty="0">
                <a:solidFill>
                  <a:srgbClr val="000000"/>
                </a:solidFill>
                <a:ea typeface="DejaVu Sans" charset="0"/>
                <a:cs typeface="DejaVu Sans" charset="0"/>
              </a:rPr>
              <a:t> 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19088"/>
            <a:ext cx="8229600" cy="1052512"/>
          </a:xfrm>
          <a:ln/>
        </p:spPr>
        <p:txBody>
          <a:bodyPr lIns="0" tIns="6803" rIns="0" bIns="0" anchor="ctr"/>
          <a:lstStyle/>
          <a:p>
            <a:pPr algn="r">
              <a:lnSpc>
                <a:spcPct val="98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dirty="0" smtClean="0"/>
              <a:t>Theorem </a:t>
            </a:r>
            <a:r>
              <a:rPr lang="en-US" dirty="0"/>
              <a:t>3.2 Example 1</a:t>
            </a:r>
          </a:p>
        </p:txBody>
      </p:sp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384175" y="1547813"/>
            <a:ext cx="8448675" cy="406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64403" rIns="90000" bIns="450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200" dirty="0">
                <a:solidFill>
                  <a:srgbClr val="000000"/>
                </a:solidFill>
                <a:ea typeface="DejaVu Sans" charset="0"/>
                <a:cs typeface="DejaVu Sans" charset="0"/>
              </a:rPr>
              <a:t>When there are no causes of a symptom, </a:t>
            </a:r>
            <a:r>
              <a:rPr lang="en-US" sz="2200" dirty="0" err="1">
                <a:solidFill>
                  <a:srgbClr val="000000"/>
                </a:solidFill>
                <a:ea typeface="DejaVu Sans" charset="0"/>
                <a:cs typeface="DejaVu Sans" charset="0"/>
              </a:rPr>
              <a:t>abductive</a:t>
            </a:r>
            <a:r>
              <a:rPr lang="en-US" sz="2200" dirty="0">
                <a:solidFill>
                  <a:srgbClr val="000000"/>
                </a:solidFill>
                <a:ea typeface="DejaVu Sans" charset="0"/>
                <a:cs typeface="DejaVu Sans" charset="0"/>
              </a:rPr>
              <a:t> diagnosis cannot explain the symptom and consistency-based diagnosis would not have the symptom occur.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en-US" sz="2200" dirty="0">
              <a:solidFill>
                <a:srgbClr val="000000"/>
              </a:solidFill>
              <a:ea typeface="DejaVu Sans" charset="0"/>
              <a:cs typeface="DejaVu Sans" charset="0"/>
            </a:endParaRP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200" dirty="0">
                <a:solidFill>
                  <a:srgbClr val="000000"/>
                </a:solidFill>
                <a:ea typeface="DejaVu Sans" charset="0"/>
                <a:cs typeface="DejaVu Sans" charset="0"/>
              </a:rPr>
              <a:t>Consider the following </a:t>
            </a:r>
            <a:r>
              <a:rPr lang="en-US" sz="2200" dirty="0" err="1">
                <a:solidFill>
                  <a:srgbClr val="000000"/>
                </a:solidFill>
                <a:ea typeface="DejaVu Sans" charset="0"/>
                <a:cs typeface="DejaVu Sans" charset="0"/>
              </a:rPr>
              <a:t>Dj</a:t>
            </a:r>
            <a:r>
              <a:rPr lang="en-US" sz="2200" dirty="0">
                <a:solidFill>
                  <a:srgbClr val="000000"/>
                </a:solidFill>
                <a:ea typeface="DejaVu Sans" charset="0"/>
                <a:cs typeface="DejaVu Sans" charset="0"/>
              </a:rPr>
              <a:t> as defined above: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en-US" sz="2200" dirty="0">
              <a:solidFill>
                <a:srgbClr val="000000"/>
              </a:solidFill>
              <a:ea typeface="DejaVu Sans" charset="0"/>
              <a:cs typeface="DejaVu Sans" charset="0"/>
            </a:endParaRP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200" dirty="0">
                <a:solidFill>
                  <a:srgbClr val="000000"/>
                </a:solidFill>
                <a:ea typeface="DejaVu Sans" charset="0"/>
                <a:cs typeface="DejaVu Sans" charset="0"/>
              </a:rPr>
              <a:t>KB_A = {c_2 ⊃ ¬s}, {c_2 , c_3 , c_2 ⊃ c_1 , c_3 ⊃ c_1 , c_1 ⊃ s</a:t>
            </a:r>
            <a:r>
              <a:rPr lang="en-US" sz="2200" dirty="0" smtClean="0">
                <a:solidFill>
                  <a:srgbClr val="000000"/>
                </a:solidFill>
                <a:ea typeface="DejaVu Sans" charset="0"/>
                <a:cs typeface="DejaVu Sans" charset="0"/>
              </a:rPr>
              <a:t>}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en-US" sz="2200" dirty="0">
              <a:solidFill>
                <a:srgbClr val="000000"/>
              </a:solidFill>
              <a:ea typeface="DejaVu Sans" charset="0"/>
              <a:cs typeface="DejaVu Sans" charset="0"/>
            </a:endParaRP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200" dirty="0">
                <a:solidFill>
                  <a:srgbClr val="000000"/>
                </a:solidFill>
                <a:ea typeface="DejaVu Sans" charset="0"/>
                <a:cs typeface="DejaVu Sans" charset="0"/>
              </a:rPr>
              <a:t>KB_CB = {c_2 ⊃ ¬s, s ⊃ c_1 , c_1 ⊃ c_2 ∨ c_3 }, {¬c_2 , ¬c_3 }}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en-US" sz="2200" dirty="0">
              <a:solidFill>
                <a:srgbClr val="000000"/>
              </a:solidFill>
              <a:ea typeface="DejaVu Sans" charset="0"/>
              <a:cs typeface="DejaVu Sans" charset="0"/>
            </a:endParaRP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200" dirty="0">
                <a:solidFill>
                  <a:srgbClr val="000000"/>
                </a:solidFill>
                <a:ea typeface="DejaVu Sans" charset="0"/>
                <a:cs typeface="DejaVu Sans" charset="0"/>
              </a:rPr>
              <a:t>Both systems provide the two diagnoses of c1 , {c_2 } and {c_3 }. However, they provide only one diagnosis of s, {c_3 }.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19088"/>
            <a:ext cx="8229600" cy="1052512"/>
          </a:xfrm>
          <a:ln/>
        </p:spPr>
        <p:txBody>
          <a:bodyPr lIns="0" tIns="6803" rIns="0" bIns="0" anchor="ctr"/>
          <a:lstStyle/>
          <a:p>
            <a:pPr algn="r">
              <a:lnSpc>
                <a:spcPct val="98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dirty="0" smtClean="0"/>
              <a:t>Theorem </a:t>
            </a:r>
            <a:r>
              <a:rPr lang="en-US" dirty="0"/>
              <a:t>3.2 Example 2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457200" y="1617663"/>
            <a:ext cx="8229600" cy="3411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64403" rIns="90000" bIns="450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200" dirty="0">
                <a:solidFill>
                  <a:srgbClr val="000000"/>
                </a:solidFill>
                <a:ea typeface="DejaVu Sans" charset="0"/>
                <a:cs typeface="DejaVu Sans" charset="0"/>
              </a:rPr>
              <a:t>The author does point out a difference between the two diagnosis </a:t>
            </a:r>
            <a:r>
              <a:rPr lang="en-US" sz="2200" dirty="0" smtClean="0">
                <a:solidFill>
                  <a:srgbClr val="000000"/>
                </a:solidFill>
                <a:ea typeface="DejaVu Sans" charset="0"/>
                <a:cs typeface="DejaVu Sans" charset="0"/>
              </a:rPr>
              <a:t>systems.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en-US" sz="2200" dirty="0" smtClean="0">
              <a:solidFill>
                <a:srgbClr val="000000"/>
              </a:solidFill>
              <a:ea typeface="DejaVu Sans" charset="0"/>
              <a:cs typeface="DejaVu Sans" charset="0"/>
            </a:endParaRP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200" dirty="0" smtClean="0">
                <a:solidFill>
                  <a:srgbClr val="000000"/>
                </a:solidFill>
                <a:ea typeface="DejaVu Sans" charset="0"/>
                <a:cs typeface="DejaVu Sans" charset="0"/>
              </a:rPr>
              <a:t>Consider </a:t>
            </a:r>
            <a:r>
              <a:rPr lang="en-US" sz="2200" dirty="0">
                <a:solidFill>
                  <a:srgbClr val="000000"/>
                </a:solidFill>
                <a:ea typeface="DejaVu Sans" charset="0"/>
                <a:cs typeface="DejaVu Sans" charset="0"/>
              </a:rPr>
              <a:t>a system with c_1 ∨ c_2 , both are base causes with no supporting observations. Note this violates constraint that base causes should not imply each </a:t>
            </a:r>
            <a:r>
              <a:rPr lang="en-US" sz="2200" dirty="0" smtClean="0">
                <a:solidFill>
                  <a:srgbClr val="000000"/>
                </a:solidFill>
                <a:ea typeface="DejaVu Sans" charset="0"/>
                <a:cs typeface="DejaVu Sans" charset="0"/>
              </a:rPr>
              <a:t>other.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en-US" sz="2200" dirty="0" smtClean="0">
              <a:solidFill>
                <a:srgbClr val="000000"/>
              </a:solidFill>
              <a:ea typeface="DejaVu Sans" charset="0"/>
              <a:cs typeface="DejaVu Sans" charset="0"/>
            </a:endParaRP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200" dirty="0" smtClean="0">
                <a:solidFill>
                  <a:srgbClr val="000000"/>
                </a:solidFill>
                <a:ea typeface="DejaVu Sans" charset="0"/>
                <a:cs typeface="DejaVu Sans" charset="0"/>
              </a:rPr>
              <a:t>Abduction </a:t>
            </a:r>
            <a:r>
              <a:rPr lang="en-US" sz="2200" dirty="0">
                <a:solidFill>
                  <a:srgbClr val="000000"/>
                </a:solidFill>
                <a:ea typeface="DejaVu Sans" charset="0"/>
                <a:cs typeface="DejaVu Sans" charset="0"/>
              </a:rPr>
              <a:t>will provide diagnosis {∅} if KB_A is consistent, while KB_CB will provide diagnoses, ({c_1 }and{c_2</a:t>
            </a:r>
            <a:r>
              <a:rPr lang="en-US" sz="2200" dirty="0" smtClean="0">
                <a:solidFill>
                  <a:srgbClr val="000000"/>
                </a:solidFill>
                <a:ea typeface="DejaVu Sans" charset="0"/>
                <a:cs typeface="DejaVu Sans" charset="0"/>
              </a:rPr>
              <a:t>}).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en-US" sz="2200" dirty="0" smtClean="0">
              <a:solidFill>
                <a:srgbClr val="000000"/>
              </a:solidFill>
              <a:ea typeface="DejaVu Sans" charset="0"/>
              <a:cs typeface="DejaVu Sans" charset="0"/>
            </a:endParaRP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200" dirty="0" smtClean="0">
                <a:solidFill>
                  <a:srgbClr val="000000"/>
                </a:solidFill>
                <a:ea typeface="DejaVu Sans" charset="0"/>
                <a:cs typeface="DejaVu Sans" charset="0"/>
              </a:rPr>
              <a:t>The </a:t>
            </a:r>
            <a:r>
              <a:rPr lang="en-US" sz="2200" dirty="0">
                <a:solidFill>
                  <a:srgbClr val="000000"/>
                </a:solidFill>
                <a:ea typeface="DejaVu Sans" charset="0"/>
                <a:cs typeface="DejaVu Sans" charset="0"/>
              </a:rPr>
              <a:t>author makes no claim on what this difference implies or what ways it may be exploited to provide preference to abduction or consistency-based diagnosis.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19088"/>
            <a:ext cx="8229600" cy="1052512"/>
          </a:xfrm>
          <a:ln/>
        </p:spPr>
        <p:txBody>
          <a:bodyPr lIns="0" tIns="6803" rIns="0" bIns="0" anchor="ctr"/>
          <a:lstStyle/>
          <a:p>
            <a:pPr algn="r">
              <a:lnSpc>
                <a:spcPct val="98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dirty="0" smtClean="0"/>
              <a:t>Clark’s </a:t>
            </a:r>
            <a:r>
              <a:rPr lang="en-US" dirty="0"/>
              <a:t>completion</a:t>
            </a:r>
          </a:p>
        </p:txBody>
      </p:sp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457200" y="1371600"/>
            <a:ext cx="8229600" cy="4946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62640" rIns="90000" bIns="450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000">
                <a:solidFill>
                  <a:srgbClr val="000000"/>
                </a:solidFill>
                <a:ea typeface="DejaVu Sans" charset="0"/>
                <a:cs typeface="DejaVu Sans" charset="0"/>
              </a:rPr>
              <a:t>Consider rules, b_1 ⊃ a, ...b_n ⊃ a and true ⊃ a. For this to be consistent, at least one b_i must be true and thus, a ⊃ b_1 ∨ · · · ∨ b_n. Since the rules can be rewritten to b_1 ∨ . . . ∨ b_n ⊃ a, then a ≡ b_1 ∨ · · · ∨ b_n must be true. This equivalence is very close to Clark’s completion for propositions and inference. However, three important differences exist: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en-US" sz="2000">
              <a:solidFill>
                <a:srgbClr val="000000"/>
              </a:solidFill>
              <a:ea typeface="DejaVu Sans" charset="0"/>
              <a:cs typeface="DejaVu Sans" charset="0"/>
            </a:endParaRP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000">
                <a:solidFill>
                  <a:srgbClr val="000000"/>
                </a:solidFill>
                <a:ea typeface="DejaVu Sans" charset="0"/>
                <a:cs typeface="DejaVu Sans" charset="0"/>
              </a:rPr>
              <a:t>	If b_i is a base case, do not complete it. Even if b_i has no implication, it should not be false as in a full completion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en-US" sz="2000">
              <a:solidFill>
                <a:srgbClr val="000000"/>
              </a:solidFill>
              <a:ea typeface="DejaVu Sans" charset="0"/>
              <a:cs typeface="DejaVu Sans" charset="0"/>
            </a:endParaRP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000">
                <a:solidFill>
                  <a:srgbClr val="000000"/>
                </a:solidFill>
                <a:ea typeface="DejaVu Sans" charset="0"/>
                <a:cs typeface="DejaVu Sans" charset="0"/>
              </a:rPr>
              <a:t>	Because a ⊃ b_1 ∨ · · · ∨ b_n is included whether each b_i actually causes and implications must be considered for both facts and hypotheses, a biconditional does not typically result.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en-US" sz="2000">
              <a:solidFill>
                <a:srgbClr val="000000"/>
              </a:solidFill>
              <a:ea typeface="DejaVu Sans" charset="0"/>
              <a:cs typeface="DejaVu Sans" charset="0"/>
            </a:endParaRP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000">
                <a:solidFill>
                  <a:srgbClr val="000000"/>
                </a:solidFill>
                <a:ea typeface="DejaVu Sans" charset="0"/>
                <a:cs typeface="DejaVu Sans" charset="0"/>
              </a:rPr>
              <a:t>	Negation is used in diagnosis for pruning (i.e. reducing set of explanations) and not just for failure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Normality</a:t>
            </a:r>
          </a:p>
          <a:p>
            <a:r>
              <a:rPr lang="en-US" dirty="0" smtClean="0"/>
              <a:t>Faults</a:t>
            </a:r>
          </a:p>
          <a:p>
            <a:r>
              <a:rPr lang="en-US" dirty="0" smtClean="0"/>
              <a:t>Evolution of faults</a:t>
            </a:r>
          </a:p>
          <a:p>
            <a:r>
              <a:rPr lang="en-US" dirty="0" smtClean="0"/>
              <a:t>Examples of issues</a:t>
            </a:r>
            <a:endParaRPr lang="en-U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19088"/>
            <a:ext cx="8229600" cy="1052512"/>
          </a:xfrm>
          <a:ln/>
        </p:spPr>
        <p:txBody>
          <a:bodyPr lIns="0" tIns="6803" rIns="0" bIns="0" anchor="ctr"/>
          <a:lstStyle/>
          <a:p>
            <a:pPr algn="r">
              <a:lnSpc>
                <a:spcPct val="98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dirty="0" smtClean="0"/>
              <a:t> Pearl’s </a:t>
            </a:r>
            <a:r>
              <a:rPr lang="en-US" dirty="0"/>
              <a:t>example 1 of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457200" y="1411288"/>
            <a:ext cx="8229600" cy="4057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62640" rIns="90000" bIns="450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000">
                <a:solidFill>
                  <a:srgbClr val="000000"/>
                </a:solidFill>
                <a:ea typeface="DejaVu Sans" charset="0"/>
                <a:cs typeface="DejaVu Sans" charset="0"/>
              </a:rPr>
              <a:t>Author, Judea Pearl a researcher in inference argued that a distinction should exist between causal rules and evidential rules. Poole provides the following example of the way in which Pearl’s problem doesn’t occur in consistency-based or abductive diagnosis.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000">
                <a:solidFill>
                  <a:srgbClr val="000000"/>
                </a:solidFill>
                <a:ea typeface="DejaVu Sans" charset="0"/>
                <a:cs typeface="DejaVu Sans" charset="0"/>
              </a:rPr>
              <a:t>Consistency-based: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000">
                <a:solidFill>
                  <a:srgbClr val="000000"/>
                </a:solidFill>
                <a:ea typeface="DejaVu Sans" charset="0"/>
                <a:cs typeface="DejaVu Sans" charset="0"/>
              </a:rPr>
              <a:t>	F = {grass-is-wet ≡ sprinkler-was-on ∨ rained-last-night,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000">
                <a:solidFill>
                  <a:srgbClr val="000000"/>
                </a:solidFill>
                <a:ea typeface="DejaVu Sans" charset="0"/>
                <a:cs typeface="DejaVu Sans" charset="0"/>
              </a:rPr>
              <a:t>		grass-is-wet ≡ grass-is-cold-and-shiny,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000">
                <a:solidFill>
                  <a:srgbClr val="000000"/>
                </a:solidFill>
                <a:ea typeface="DejaVu Sans" charset="0"/>
                <a:cs typeface="DejaVu Sans" charset="0"/>
              </a:rPr>
              <a:t>		grass-is-wet ≡ shoes-are-wet}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000">
                <a:solidFill>
                  <a:srgbClr val="000000"/>
                </a:solidFill>
                <a:ea typeface="DejaVu Sans" charset="0"/>
                <a:cs typeface="DejaVu Sans" charset="0"/>
              </a:rPr>
              <a:t>	H = { ¬rained-last-night, ¬sprinkler-was-on }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000">
                <a:solidFill>
                  <a:srgbClr val="000000"/>
                </a:solidFill>
                <a:ea typeface="DejaVu Sans" charset="0"/>
                <a:cs typeface="DejaVu Sans" charset="0"/>
              </a:rPr>
              <a:t>Abductive: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000">
                <a:solidFill>
                  <a:srgbClr val="000000"/>
                </a:solidFill>
                <a:ea typeface="DejaVu Sans" charset="0"/>
                <a:cs typeface="DejaVu Sans" charset="0"/>
              </a:rPr>
              <a:t>	F = {rained-last-night ⊃ grass-is-wet,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000">
                <a:solidFill>
                  <a:srgbClr val="000000"/>
                </a:solidFill>
                <a:ea typeface="DejaVu Sans" charset="0"/>
                <a:cs typeface="DejaVu Sans" charset="0"/>
              </a:rPr>
              <a:t>		sprinkler-was-on ⊃ grass-is-wet,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000">
                <a:solidFill>
                  <a:srgbClr val="000000"/>
                </a:solidFill>
                <a:ea typeface="DejaVu Sans" charset="0"/>
                <a:cs typeface="DejaVu Sans" charset="0"/>
              </a:rPr>
              <a:t>		grass-is-wet ⊃ grass-is-cold-and-shiny ∧ shoes-are-wet}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000">
                <a:solidFill>
                  <a:srgbClr val="000000"/>
                </a:solidFill>
                <a:ea typeface="DejaVu Sans" charset="0"/>
                <a:cs typeface="DejaVu Sans" charset="0"/>
              </a:rPr>
              <a:t>	H = {rain-last-night, sprinkler-was-on}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19088"/>
            <a:ext cx="8229600" cy="1052512"/>
          </a:xfrm>
          <a:ln/>
        </p:spPr>
        <p:txBody>
          <a:bodyPr lIns="0" tIns="6803" rIns="0" bIns="0" anchor="ctr"/>
          <a:lstStyle/>
          <a:p>
            <a:pPr algn="r">
              <a:lnSpc>
                <a:spcPct val="98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dirty="0" smtClean="0"/>
              <a:t>Pearl’s </a:t>
            </a:r>
            <a:r>
              <a:rPr lang="en-US" dirty="0"/>
              <a:t>example 2 of 2</a:t>
            </a:r>
          </a:p>
        </p:txBody>
      </p:sp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685800" y="1371600"/>
            <a:ext cx="8229600" cy="2752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60876" rIns="90000" bIns="450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>
                <a:solidFill>
                  <a:srgbClr val="000000"/>
                </a:solidFill>
                <a:ea typeface="DejaVu Sans" charset="0"/>
                <a:cs typeface="DejaVu Sans" charset="0"/>
              </a:rPr>
              <a:t>In this example, observation of the rained-last-night, can be used to prove causal case, grass is cold, wet, and my shoes are wet.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en-US">
              <a:solidFill>
                <a:srgbClr val="000000"/>
              </a:solidFill>
              <a:ea typeface="DejaVu Sans" charset="0"/>
              <a:cs typeface="DejaVu Sans" charset="0"/>
            </a:endParaRP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>
                <a:solidFill>
                  <a:srgbClr val="000000"/>
                </a:solidFill>
                <a:ea typeface="DejaVu Sans" charset="0"/>
                <a:cs typeface="DejaVu Sans" charset="0"/>
              </a:rPr>
              <a:t>Observing that the grass is cold and shiny, leads to proving that it must have rained or the sprinklers must have ran, the evidentia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one true way to represent logic-based diagnosis</a:t>
            </a:r>
          </a:p>
          <a:p>
            <a:pPr lvl="1"/>
            <a:r>
              <a:rPr lang="en-US" dirty="0" smtClean="0"/>
              <a:t>Both consistency-based and </a:t>
            </a:r>
            <a:r>
              <a:rPr lang="en-US" dirty="0" err="1" smtClean="0"/>
              <a:t>abductive</a:t>
            </a:r>
            <a:r>
              <a:rPr lang="en-US" dirty="0" smtClean="0"/>
              <a:t> based models require different representations of the world.</a:t>
            </a:r>
          </a:p>
          <a:p>
            <a:pPr lvl="1"/>
            <a:r>
              <a:rPr lang="en-US" dirty="0" smtClean="0"/>
              <a:t>Both are equally powerful in diagnosis and preference of one over the other would be domain-specific.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Normality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“A component is normal if it works correctly all the time”</a:t>
            </a:r>
          </a:p>
          <a:p>
            <a:pPr lvl="1"/>
            <a:r>
              <a:rPr lang="en-US" dirty="0" smtClean="0"/>
              <a:t>Used by consistency-based diagnoses</a:t>
            </a:r>
          </a:p>
          <a:p>
            <a:r>
              <a:rPr lang="en-US" dirty="0" smtClean="0"/>
              <a:t>A component is normal if it is being produced in a particular case.</a:t>
            </a:r>
          </a:p>
          <a:p>
            <a:pPr lvl="1"/>
            <a:r>
              <a:rPr lang="en-US" dirty="0" smtClean="0"/>
              <a:t>Used by </a:t>
            </a:r>
            <a:r>
              <a:rPr lang="en-US" dirty="0" err="1" smtClean="0"/>
              <a:t>abductive</a:t>
            </a:r>
            <a:r>
              <a:rPr lang="en-US" dirty="0" smtClean="0"/>
              <a:t> diagnoses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Normality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(Consistency-based) Battery example:</a:t>
            </a:r>
          </a:p>
          <a:p>
            <a:pPr lvl="1"/>
            <a:r>
              <a:rPr lang="en-US" dirty="0" smtClean="0"/>
              <a:t> </a:t>
            </a:r>
          </a:p>
          <a:p>
            <a:pPr lvl="1"/>
            <a:r>
              <a:rPr lang="en-US" dirty="0"/>
              <a:t> </a:t>
            </a:r>
            <a:endParaRPr lang="en-US" dirty="0" smtClean="0"/>
          </a:p>
          <a:p>
            <a:pPr lvl="1"/>
            <a:r>
              <a:rPr lang="en-US" dirty="0"/>
              <a:t> 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 err="1" smtClean="0"/>
              <a:t>Obs</a:t>
            </a:r>
            <a:r>
              <a:rPr lang="en-US" dirty="0" smtClean="0"/>
              <a:t>: </a:t>
            </a:r>
            <a:r>
              <a:rPr lang="en-US" i="1" dirty="0" smtClean="0"/>
              <a:t>volt(series(b</a:t>
            </a:r>
            <a:r>
              <a:rPr lang="en-US" i="1" baseline="-25000" dirty="0" smtClean="0"/>
              <a:t>1</a:t>
            </a:r>
            <a:r>
              <a:rPr lang="en-US" i="1" dirty="0" smtClean="0"/>
              <a:t>,b</a:t>
            </a:r>
            <a:r>
              <a:rPr lang="en-US" i="1" baseline="-25000" dirty="0" smtClean="0"/>
              <a:t>2</a:t>
            </a:r>
            <a:r>
              <a:rPr lang="en-US" i="1" dirty="0" smtClean="0"/>
              <a:t>), </a:t>
            </a:r>
            <a:r>
              <a:rPr lang="en-US" dirty="0" smtClean="0"/>
              <a:t>1.456</a:t>
            </a:r>
            <a:r>
              <a:rPr lang="en-US" i="1" dirty="0" smtClean="0"/>
              <a:t>)</a:t>
            </a:r>
          </a:p>
          <a:p>
            <a:pPr lvl="1"/>
            <a:r>
              <a:rPr lang="en-US" dirty="0" smtClean="0"/>
              <a:t>Hypotheses</a:t>
            </a:r>
          </a:p>
          <a:p>
            <a:pPr lvl="2"/>
            <a:r>
              <a:rPr lang="en-US" dirty="0" smtClean="0"/>
              <a:t>~</a:t>
            </a:r>
            <a:r>
              <a:rPr lang="en-US" dirty="0" err="1" smtClean="0"/>
              <a:t>ab</a:t>
            </a:r>
            <a:r>
              <a:rPr lang="en-US" dirty="0" smtClean="0"/>
              <a:t>(b</a:t>
            </a:r>
            <a:r>
              <a:rPr lang="en-US" baseline="-25000" dirty="0" smtClean="0"/>
              <a:t>1</a:t>
            </a:r>
            <a:r>
              <a:rPr lang="en-US" dirty="0" smtClean="0"/>
              <a:t>) and ~</a:t>
            </a:r>
            <a:r>
              <a:rPr lang="en-US" dirty="0" err="1" smtClean="0"/>
              <a:t>ab</a:t>
            </a:r>
            <a:r>
              <a:rPr lang="en-US" dirty="0" smtClean="0"/>
              <a:t>(b</a:t>
            </a:r>
            <a:r>
              <a:rPr lang="en-US" baseline="-25000" dirty="0" smtClean="0"/>
              <a:t>2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Two diagnoses:</a:t>
            </a:r>
          </a:p>
          <a:p>
            <a:pPr lvl="2"/>
            <a:r>
              <a:rPr lang="en-US" dirty="0" smtClean="0"/>
              <a:t>{</a:t>
            </a:r>
            <a:r>
              <a:rPr lang="en-US" dirty="0" err="1" smtClean="0"/>
              <a:t>ab</a:t>
            </a:r>
            <a:r>
              <a:rPr lang="en-US" dirty="0" smtClean="0"/>
              <a:t>(b</a:t>
            </a:r>
            <a:r>
              <a:rPr lang="en-US" baseline="-25000" dirty="0" smtClean="0"/>
              <a:t>1</a:t>
            </a:r>
            <a:r>
              <a:rPr lang="en-US" dirty="0" smtClean="0"/>
              <a:t>)}, {</a:t>
            </a:r>
            <a:r>
              <a:rPr lang="en-US" dirty="0" err="1" smtClean="0"/>
              <a:t>ab</a:t>
            </a:r>
            <a:r>
              <a:rPr lang="en-US" dirty="0" smtClean="0"/>
              <a:t>(b</a:t>
            </a:r>
            <a:r>
              <a:rPr lang="en-US" baseline="-25000" dirty="0" smtClean="0"/>
              <a:t>2</a:t>
            </a:r>
            <a:r>
              <a:rPr lang="en-US" dirty="0" smtClean="0"/>
              <a:t>)} </a:t>
            </a:r>
          </a:p>
          <a:p>
            <a:pPr lvl="1"/>
            <a:endParaRPr lang="en-US" dirty="0" smtClean="0"/>
          </a:p>
          <a:p>
            <a:endParaRPr lang="en-US" dirty="0"/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2209800"/>
            <a:ext cx="608076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71600" y="2743200"/>
            <a:ext cx="571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371600" y="3124200"/>
            <a:ext cx="5943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Normality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(</a:t>
            </a:r>
            <a:r>
              <a:rPr lang="en-US" dirty="0" err="1" smtClean="0"/>
              <a:t>Abductive</a:t>
            </a:r>
            <a:r>
              <a:rPr lang="en-US" dirty="0" smtClean="0"/>
              <a:t>) Battery example:</a:t>
            </a:r>
          </a:p>
          <a:p>
            <a:pPr lvl="1"/>
            <a:r>
              <a:rPr lang="en-US" dirty="0" smtClean="0"/>
              <a:t>Hypothesis: </a:t>
            </a:r>
            <a:r>
              <a:rPr lang="en-US" i="1" dirty="0" err="1" smtClean="0"/>
              <a:t>battOK</a:t>
            </a:r>
            <a:r>
              <a:rPr lang="en-US" i="1" dirty="0" smtClean="0"/>
              <a:t>(B, V)</a:t>
            </a:r>
            <a:r>
              <a:rPr lang="en-US" dirty="0" smtClean="0"/>
              <a:t>, </a:t>
            </a:r>
            <a:r>
              <a:rPr lang="en-US" i="1" dirty="0" err="1" smtClean="0"/>
              <a:t>battAB</a:t>
            </a:r>
            <a:r>
              <a:rPr lang="en-US" i="1" dirty="0" smtClean="0"/>
              <a:t>(B, V)</a:t>
            </a:r>
          </a:p>
          <a:p>
            <a:pPr lvl="1"/>
            <a:r>
              <a:rPr lang="en-US" i="1" dirty="0" smtClean="0"/>
              <a:t> </a:t>
            </a:r>
          </a:p>
          <a:p>
            <a:pPr lvl="1"/>
            <a:r>
              <a:rPr lang="en-US" i="1" dirty="0" smtClean="0"/>
              <a:t> </a:t>
            </a:r>
          </a:p>
          <a:p>
            <a:pPr lvl="2"/>
            <a:r>
              <a:rPr lang="en-US" dirty="0" smtClean="0"/>
              <a:t>Similar to consistency-based knowledge (so far)</a:t>
            </a:r>
          </a:p>
          <a:p>
            <a:pPr lvl="2"/>
            <a:r>
              <a:rPr lang="en-US" dirty="0" smtClean="0"/>
              <a:t>However, diagnosis entails the observation.</a:t>
            </a:r>
          </a:p>
          <a:p>
            <a:pPr lvl="3"/>
            <a:r>
              <a:rPr lang="en-US" dirty="0" smtClean="0"/>
              <a:t>Ex: </a:t>
            </a:r>
            <a:r>
              <a:rPr lang="en-US" i="1" dirty="0" err="1" smtClean="0"/>
              <a:t>battOK</a:t>
            </a:r>
            <a:r>
              <a:rPr lang="en-US" i="1" dirty="0" smtClean="0"/>
              <a:t>(b</a:t>
            </a:r>
            <a:r>
              <a:rPr lang="en-US" i="1" baseline="-25000" dirty="0" smtClean="0"/>
              <a:t>1</a:t>
            </a:r>
            <a:r>
              <a:rPr lang="en-US" i="1" dirty="0" smtClean="0"/>
              <a:t>, 1.403)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2743200"/>
            <a:ext cx="6402911" cy="59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03960" y="3164840"/>
            <a:ext cx="4379167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Normality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(</a:t>
            </a:r>
            <a:r>
              <a:rPr lang="en-US" dirty="0" err="1" smtClean="0"/>
              <a:t>Abductive</a:t>
            </a:r>
            <a:r>
              <a:rPr lang="en-US" dirty="0" smtClean="0"/>
              <a:t>) Battery example</a:t>
            </a:r>
          </a:p>
          <a:p>
            <a:pPr lvl="1"/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lvl="1"/>
            <a:r>
              <a:rPr lang="en-US" dirty="0" smtClean="0"/>
              <a:t>  Observation: </a:t>
            </a:r>
            <a:r>
              <a:rPr lang="en-US" i="1" dirty="0" smtClean="0"/>
              <a:t>volt(series(b</a:t>
            </a:r>
            <a:r>
              <a:rPr lang="en-US" i="1" baseline="-25000" dirty="0" smtClean="0"/>
              <a:t>1</a:t>
            </a:r>
            <a:r>
              <a:rPr lang="en-US" i="1" dirty="0" smtClean="0"/>
              <a:t>,b</a:t>
            </a:r>
            <a:r>
              <a:rPr lang="en-US" i="1" baseline="-25000" dirty="0" smtClean="0"/>
              <a:t>2</a:t>
            </a:r>
            <a:r>
              <a:rPr lang="en-US" i="1" dirty="0" smtClean="0"/>
              <a:t>), </a:t>
            </a:r>
            <a:r>
              <a:rPr lang="en-US" dirty="0" smtClean="0"/>
              <a:t>1.456</a:t>
            </a:r>
            <a:r>
              <a:rPr lang="en-US" i="1" dirty="0" smtClean="0"/>
              <a:t>)</a:t>
            </a:r>
          </a:p>
          <a:p>
            <a:pPr lvl="1"/>
            <a:r>
              <a:rPr lang="en-US" i="1" dirty="0" smtClean="0"/>
              <a:t> </a:t>
            </a:r>
            <a:endParaRPr lang="en-US" dirty="0" smtClean="0"/>
          </a:p>
          <a:p>
            <a:pPr lvl="1"/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2229803"/>
            <a:ext cx="7010400" cy="445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61649" y="2743200"/>
            <a:ext cx="6739351" cy="881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19200" y="4114800"/>
            <a:ext cx="6965577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Abductive</a:t>
            </a:r>
            <a:r>
              <a:rPr lang="en-US" dirty="0" smtClean="0"/>
              <a:t> example extended</a:t>
            </a:r>
          </a:p>
          <a:p>
            <a:pPr lvl="1"/>
            <a:r>
              <a:rPr lang="en-US" dirty="0" smtClean="0"/>
              <a:t>Replace abnormalities with fault assumptions</a:t>
            </a:r>
          </a:p>
          <a:p>
            <a:pPr lvl="1"/>
            <a:r>
              <a:rPr lang="en-US" dirty="0" smtClean="0"/>
              <a:t>Flat battery</a:t>
            </a:r>
          </a:p>
          <a:p>
            <a:pPr lvl="2"/>
            <a:r>
              <a:rPr lang="en-US" dirty="0" smtClean="0"/>
              <a:t>0.3 &gt; V &gt; 1.2</a:t>
            </a:r>
          </a:p>
          <a:p>
            <a:pPr lvl="2"/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Shorted battery</a:t>
            </a:r>
          </a:p>
          <a:p>
            <a:pPr lvl="2"/>
            <a:r>
              <a:rPr lang="en-US" dirty="0" smtClean="0"/>
              <a:t>V = 0</a:t>
            </a:r>
          </a:p>
          <a:p>
            <a:pPr lvl="2"/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Observation : </a:t>
            </a:r>
            <a:r>
              <a:rPr lang="en-US" i="1" dirty="0" smtClean="0"/>
              <a:t>volt(series(b</a:t>
            </a:r>
            <a:r>
              <a:rPr lang="en-US" i="1" baseline="-25000" dirty="0" smtClean="0"/>
              <a:t>1</a:t>
            </a:r>
            <a:r>
              <a:rPr lang="en-US" i="1" dirty="0" smtClean="0"/>
              <a:t>,b</a:t>
            </a:r>
            <a:r>
              <a:rPr lang="en-US" i="1" baseline="-25000" dirty="0" smtClean="0"/>
              <a:t>2</a:t>
            </a:r>
            <a:r>
              <a:rPr lang="en-US" i="1" dirty="0" smtClean="0"/>
              <a:t>), </a:t>
            </a:r>
            <a:r>
              <a:rPr lang="en-US" dirty="0" smtClean="0"/>
              <a:t>1.517</a:t>
            </a:r>
            <a:r>
              <a:rPr lang="en-US" i="1" dirty="0" smtClean="0"/>
              <a:t>)</a:t>
            </a:r>
            <a:endParaRPr lang="en-US" dirty="0" smtClean="0"/>
          </a:p>
          <a:p>
            <a:pPr lvl="1"/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3657600"/>
            <a:ext cx="6552163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76400" y="4953000"/>
            <a:ext cx="428625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1298</TotalTime>
  <Words>1763</Words>
  <Application>Microsoft Office PowerPoint</Application>
  <PresentationFormat>On-screen Show (4:3)</PresentationFormat>
  <Paragraphs>301</Paragraphs>
  <Slides>42</Slides>
  <Notes>42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4" baseType="lpstr">
      <vt:lpstr>Office Theme</vt:lpstr>
      <vt:lpstr>Photo Editor Photo</vt:lpstr>
      <vt:lpstr>Consistency-Based vs. Explanation-Based (Abduction) Diagnosis</vt:lpstr>
      <vt:lpstr>Overview</vt:lpstr>
      <vt:lpstr>Normality and Faults in Logic-Based Diagnosis</vt:lpstr>
      <vt:lpstr>Outline</vt:lpstr>
      <vt:lpstr>Normality</vt:lpstr>
      <vt:lpstr>Normality</vt:lpstr>
      <vt:lpstr>Normality</vt:lpstr>
      <vt:lpstr>Normality</vt:lpstr>
      <vt:lpstr>Faults</vt:lpstr>
      <vt:lpstr>Faults</vt:lpstr>
      <vt:lpstr>Faults</vt:lpstr>
      <vt:lpstr>Faults</vt:lpstr>
      <vt:lpstr>Faults</vt:lpstr>
      <vt:lpstr>Faults</vt:lpstr>
      <vt:lpstr>Evolution of faults</vt:lpstr>
      <vt:lpstr>Evolution of faults</vt:lpstr>
      <vt:lpstr>Evolution of faults</vt:lpstr>
      <vt:lpstr>Examples of issues</vt:lpstr>
      <vt:lpstr>Examples of issues</vt:lpstr>
      <vt:lpstr>Examples of issues</vt:lpstr>
      <vt:lpstr>Examples of issues</vt:lpstr>
      <vt:lpstr>Examples of issues</vt:lpstr>
      <vt:lpstr>Representing Diagnosis Knowledge: Consistency-based vs. Abductive diagnosis </vt:lpstr>
      <vt:lpstr>Outline</vt:lpstr>
      <vt:lpstr>The Knowledge Representation Problem (KR)</vt:lpstr>
      <vt:lpstr>Review of the two diagnosis</vt:lpstr>
      <vt:lpstr>How to incorporate fault models into consistency-based diagnosis</vt:lpstr>
      <vt:lpstr>Definition of Knowledge Base</vt:lpstr>
      <vt:lpstr> An Example to compare abductive and consistent-based diagnosis.  </vt:lpstr>
      <vt:lpstr>The observation: aching-elbow</vt:lpstr>
      <vt:lpstr>Representing Diagnosis Knowledge:  Unifying Consistency-based &amp; Abductive diagnosis</vt:lpstr>
      <vt:lpstr>Outline</vt:lpstr>
      <vt:lpstr>Theorem 3.2</vt:lpstr>
      <vt:lpstr>Theorem 3.2 Proof: Inductive Base</vt:lpstr>
      <vt:lpstr>Theorem 3.2 Proof: Inductive Step 1 of 2</vt:lpstr>
      <vt:lpstr>Theorem 3.2 Proof: Inductive Step 2 of 2</vt:lpstr>
      <vt:lpstr>Theorem 3.2 Example 1</vt:lpstr>
      <vt:lpstr>Theorem 3.2 Example 2</vt:lpstr>
      <vt:lpstr>Clark’s completion</vt:lpstr>
      <vt:lpstr> Pearl’s example 1 of 2</vt:lpstr>
      <vt:lpstr>Pearl’s example 2 of 2</vt:lpstr>
      <vt:lpstr>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HappyWeekend</dc:creator>
  <cp:lastModifiedBy>Andrew</cp:lastModifiedBy>
  <cp:revision>48</cp:revision>
  <dcterms:created xsi:type="dcterms:W3CDTF">2006-08-16T00:00:00Z</dcterms:created>
  <dcterms:modified xsi:type="dcterms:W3CDTF">2011-04-20T20:00:05Z</dcterms:modified>
</cp:coreProperties>
</file>