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56" r:id="rId2"/>
    <p:sldId id="281" r:id="rId3"/>
    <p:sldId id="282" r:id="rId4"/>
    <p:sldId id="343" r:id="rId5"/>
    <p:sldId id="313" r:id="rId6"/>
    <p:sldId id="283" r:id="rId7"/>
    <p:sldId id="314" r:id="rId8"/>
    <p:sldId id="336" r:id="rId9"/>
    <p:sldId id="337" r:id="rId10"/>
    <p:sldId id="284" r:id="rId11"/>
    <p:sldId id="315" r:id="rId12"/>
    <p:sldId id="348" r:id="rId13"/>
    <p:sldId id="279" r:id="rId14"/>
    <p:sldId id="280" r:id="rId15"/>
    <p:sldId id="276" r:id="rId16"/>
    <p:sldId id="316" r:id="rId17"/>
    <p:sldId id="288" r:id="rId18"/>
    <p:sldId id="326" r:id="rId19"/>
    <p:sldId id="330" r:id="rId20"/>
    <p:sldId id="331" r:id="rId21"/>
    <p:sldId id="344" r:id="rId22"/>
    <p:sldId id="338" r:id="rId23"/>
    <p:sldId id="350" r:id="rId24"/>
    <p:sldId id="327" r:id="rId25"/>
    <p:sldId id="328" r:id="rId26"/>
    <p:sldId id="339" r:id="rId27"/>
    <p:sldId id="349" r:id="rId28"/>
    <p:sldId id="324" r:id="rId29"/>
    <p:sldId id="325" r:id="rId30"/>
    <p:sldId id="329" r:id="rId31"/>
    <p:sldId id="335" r:id="rId32"/>
    <p:sldId id="345" r:id="rId33"/>
    <p:sldId id="332" r:id="rId34"/>
    <p:sldId id="333" r:id="rId35"/>
    <p:sldId id="340" r:id="rId36"/>
    <p:sldId id="342" r:id="rId37"/>
    <p:sldId id="334" r:id="rId38"/>
    <p:sldId id="341" r:id="rId3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64" d="100"/>
          <a:sy n="64" d="100"/>
        </p:scale>
        <p:origin x="60" y="1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73369" y="0"/>
            <a:ext cx="303703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4"/>
            <a:ext cx="3038649"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73369" y="8831264"/>
            <a:ext cx="3037031"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EC249CFE-3DBE-4FF2-BA31-6CE22F40E669}" type="slidenum">
              <a:rPr lang="en-US"/>
              <a:pPr>
                <a:defRPr/>
              </a:pPr>
              <a:t>‹#›</a:t>
            </a:fld>
            <a:endParaRPr lang="en-US"/>
          </a:p>
        </p:txBody>
      </p:sp>
    </p:spTree>
    <p:extLst>
      <p:ext uri="{BB962C8B-B14F-4D97-AF65-F5344CB8AC3E}">
        <p14:creationId xmlns:p14="http://schemas.microsoft.com/office/powerpoint/2010/main" val="410335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0134" y="0"/>
            <a:ext cx="303864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848" y="4416426"/>
            <a:ext cx="560832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649"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0134" y="8829675"/>
            <a:ext cx="303864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85596620-1418-4487-8C30-377531D0A71C}" type="slidenum">
              <a:rPr lang="en-US"/>
              <a:pPr>
                <a:defRPr/>
              </a:pPr>
              <a:t>‹#›</a:t>
            </a:fld>
            <a:endParaRPr lang="en-US"/>
          </a:p>
        </p:txBody>
      </p:sp>
    </p:spTree>
    <p:extLst>
      <p:ext uri="{BB962C8B-B14F-4D97-AF65-F5344CB8AC3E}">
        <p14:creationId xmlns:p14="http://schemas.microsoft.com/office/powerpoint/2010/main" val="178749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F5490C3-E28D-457F-AF0F-8F8E59770C9B}" type="slidenum">
              <a:rPr lang="en-US" altLang="en-US" smtClean="0"/>
              <a:pPr>
                <a:spcBef>
                  <a:spcPct val="0"/>
                </a:spcBef>
              </a:pPr>
              <a:t>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lecture was originally designed for CSCE 190 f19.) Why this lecture?  You</a:t>
            </a:r>
            <a:r>
              <a:rPr lang="en-US" altLang="en-US" baseline="0" dirty="0"/>
              <a:t> will not learn about other programming languages until CSCE 330, if you are a CS major; if you are a CE or CIS major, you are not required to take a Comparative Programming Languages course at all!</a:t>
            </a:r>
            <a:endParaRPr lang="en-US" altLang="en-US" dirty="0"/>
          </a:p>
        </p:txBody>
      </p:sp>
    </p:spTree>
    <p:extLst>
      <p:ext uri="{BB962C8B-B14F-4D97-AF65-F5344CB8AC3E}">
        <p14:creationId xmlns:p14="http://schemas.microsoft.com/office/powerpoint/2010/main" val="314003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89AA65F-A59A-42AE-B85E-FC75AC70A7AF}" type="slidenum">
              <a:rPr lang="en-US" altLang="en-US" smtClean="0"/>
              <a:pPr>
                <a:spcBef>
                  <a:spcPct val="0"/>
                </a:spcBef>
              </a:pPr>
              <a:t>10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9272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644572-6C6A-4B11-93EA-6CAAEEFF18DB}" type="slidenum">
              <a:rPr lang="en-US" altLang="en-US" smtClean="0"/>
              <a:pPr>
                <a:spcBef>
                  <a:spcPct val="0"/>
                </a:spcBef>
              </a:pPr>
              <a:t>11</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a:t>
            </a:r>
            <a:r>
              <a:rPr lang="en-US" altLang="en-US" dirty="0" err="1"/>
              <a:t>gcd</a:t>
            </a:r>
            <a:r>
              <a:rPr lang="en-US" altLang="en-US" dirty="0"/>
              <a:t> program in Prolog</a:t>
            </a:r>
            <a:r>
              <a:rPr lang="en-US" altLang="en-US" baseline="0" dirty="0"/>
              <a:t> (gcd_190_20151124.pl in csce330f12/</a:t>
            </a:r>
            <a:r>
              <a:rPr lang="en-US" altLang="en-US" baseline="0" dirty="0" err="1"/>
              <a:t>levesque</a:t>
            </a:r>
            <a:r>
              <a:rPr lang="en-US" altLang="en-US" baseline="0" dirty="0"/>
              <a:t>/</a:t>
            </a:r>
            <a:r>
              <a:rPr lang="en-US" altLang="en-US" baseline="0" dirty="0" err="1"/>
              <a:t>TCFiles</a:t>
            </a:r>
            <a:r>
              <a:rPr lang="en-US" altLang="en-US" baseline="0" dirty="0"/>
              <a:t>).  Also gcd_and_family.pl in csce190f18.pl.</a:t>
            </a:r>
            <a:endParaRPr lang="en-US" altLang="en-US" dirty="0"/>
          </a:p>
        </p:txBody>
      </p:sp>
    </p:spTree>
    <p:extLst>
      <p:ext uri="{BB962C8B-B14F-4D97-AF65-F5344CB8AC3E}">
        <p14:creationId xmlns:p14="http://schemas.microsoft.com/office/powerpoint/2010/main" val="12052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Prolog programs taught in CSCE 330.</a:t>
            </a:r>
          </a:p>
          <a:p>
            <a:r>
              <a:rPr lang="en-US" baseline="0" dirty="0"/>
              <a:t>Source: Slides by the H.L. for: Hector J. Levesque.  Thinking as Computation: A First Course. MIT Press, 2012.</a:t>
            </a:r>
          </a:p>
        </p:txBody>
      </p:sp>
      <p:sp>
        <p:nvSpPr>
          <p:cNvPr id="4" name="Slide Number Placeholder 3"/>
          <p:cNvSpPr>
            <a:spLocks noGrp="1"/>
          </p:cNvSpPr>
          <p:nvPr>
            <p:ph type="sldNum" sz="quarter" idx="10"/>
          </p:nvPr>
        </p:nvSpPr>
        <p:spPr/>
        <p:txBody>
          <a:bodyPr/>
          <a:lstStyle/>
          <a:p>
            <a:fld id="{99E28F04-1A4A-40CA-88B0-52CDA7EB093B}" type="slidenum">
              <a:rPr lang="en-US" altLang="en-US" smtClean="0"/>
              <a:pPr/>
              <a:t>12</a:t>
            </a:fld>
            <a:endParaRPr lang="en-US" altLang="en-US"/>
          </a:p>
        </p:txBody>
      </p:sp>
    </p:spTree>
    <p:extLst>
      <p:ext uri="{BB962C8B-B14F-4D97-AF65-F5344CB8AC3E}">
        <p14:creationId xmlns:p14="http://schemas.microsoft.com/office/powerpoint/2010/main" val="402561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B64A833-919B-4F86-AC95-BA362547B9C6}" type="slidenum">
              <a:rPr lang="en-US" altLang="en-US" smtClean="0"/>
              <a:pPr>
                <a:spcBef>
                  <a:spcPct val="0"/>
                </a:spcBef>
              </a:pPr>
              <a:t>13</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63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9AD600-BF73-4567-8626-A0EE6A180F2B}" type="slidenum">
              <a:rPr lang="en-US" altLang="en-US" smtClean="0"/>
              <a:pPr>
                <a:spcBef>
                  <a:spcPct val="0"/>
                </a:spcBef>
              </a:pPr>
              <a:t>14</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Also see figure A.1 in [S], p.820.</a:t>
            </a:r>
          </a:p>
        </p:txBody>
      </p:sp>
    </p:spTree>
    <p:extLst>
      <p:ext uri="{BB962C8B-B14F-4D97-AF65-F5344CB8AC3E}">
        <p14:creationId xmlns:p14="http://schemas.microsoft.com/office/powerpoint/2010/main" val="218711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E1DD2D-D380-4221-8BE2-714DB4769338}" type="slidenum">
              <a:rPr lang="en-US" altLang="en-US" smtClean="0"/>
              <a:pPr>
                <a:spcBef>
                  <a:spcPct val="0"/>
                </a:spcBef>
              </a:pPr>
              <a:t>15</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853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0085CAD-C32F-4C59-BC95-1A23DAD41379}" type="slidenum">
              <a:rPr lang="en-US" altLang="en-US" smtClean="0"/>
              <a:pPr>
                <a:spcBef>
                  <a:spcPct val="0"/>
                </a:spcBef>
              </a:pPr>
              <a:t>16</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http://alain.colmerauer.free.fr/, accessed 2010-08-17</a:t>
            </a:r>
          </a:p>
          <a:p>
            <a:r>
              <a:rPr lang="en-US" altLang="en-US"/>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55946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43D672-D723-4053-AF51-255B89201E70}" type="slidenum">
              <a:rPr lang="en-US" altLang="en-US" smtClean="0"/>
              <a:pPr>
                <a:spcBef>
                  <a:spcPct val="0"/>
                </a:spcBef>
              </a:pPr>
              <a:t>17</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From the History</a:t>
            </a:r>
            <a:r>
              <a:rPr lang="en-US" altLang="en-US" baseline="0" dirty="0"/>
              <a:t> of Haskell paper in the csce330f15 folder (p.6).</a:t>
            </a:r>
            <a:endParaRPr lang="en-US" altLang="en-US" dirty="0"/>
          </a:p>
        </p:txBody>
      </p:sp>
    </p:spTree>
    <p:extLst>
      <p:ext uri="{BB962C8B-B14F-4D97-AF65-F5344CB8AC3E}">
        <p14:creationId xmlns:p14="http://schemas.microsoft.com/office/powerpoint/2010/main" val="136910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2014-08-21. Haskell is #40 (was #34 in August 2013 and 2012), Prolog is #46 (was #36 in August 2013, #31 in August 2012),  Fortran is #34, and ML is #25. </a:t>
            </a:r>
          </a:p>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8866AFD-8CB4-4464-B9A2-D888ADEC4372}"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46909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2014-08-18. Haskell is #41 (was #40 in August 2014, #34 in August 2013 and 2012), Prolog is #32 (was #46 in August 2014, #36 in August 2013, #31 in August 2012),  Fortran is #24 (was #34  in August 2014), and ML is #46.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19</a:t>
            </a:fld>
            <a:endParaRPr lang="en-US" altLang="en-US"/>
          </a:p>
        </p:txBody>
      </p:sp>
    </p:spTree>
    <p:extLst>
      <p:ext uri="{BB962C8B-B14F-4D97-AF65-F5344CB8AC3E}">
        <p14:creationId xmlns:p14="http://schemas.microsoft.com/office/powerpoint/2010/main" val="4151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DF05F1-1FD9-4F21-8F39-503B54AF6C3B}" type="slidenum">
              <a:rPr lang="en-US" altLang="en-US" smtClean="0"/>
              <a:pPr>
                <a:spcBef>
                  <a:spcPct val="0"/>
                </a:spcBef>
              </a:pPr>
              <a:t>2</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7774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2016-08-17. Haskell is #39 (was</a:t>
            </a:r>
            <a:r>
              <a:rPr lang="en-US" altLang="en-US" baseline="0" dirty="0"/>
              <a:t> #41 in August 2015,</a:t>
            </a:r>
            <a:r>
              <a:rPr lang="en-US" altLang="en-US" dirty="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047128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2018-12-04. Haskell is</a:t>
            </a:r>
            <a:r>
              <a:rPr lang="en-US" altLang="en-US" baseline="0" dirty="0"/>
              <a:t> #38 </a:t>
            </a:r>
            <a:r>
              <a:rPr lang="en-US" altLang="en-US" dirty="0"/>
              <a:t>(was </a:t>
            </a:r>
            <a:r>
              <a:rPr lang="en-US" altLang="en-US" baseline="0" dirty="0"/>
              <a:t>#47 in August 2017, </a:t>
            </a:r>
            <a:r>
              <a:rPr lang="en-US" altLang="en-US" dirty="0"/>
              <a:t>was #39 in August 2016, </a:t>
            </a:r>
            <a:r>
              <a:rPr lang="en-US" altLang="en-US" baseline="0" dirty="0"/>
              <a:t>#41 in August 2015,</a:t>
            </a:r>
            <a:r>
              <a:rPr lang="en-US" altLang="en-US" dirty="0"/>
              <a:t> #40 in August 2014, #34 in August 2013 and 2012), Prolog is# 31 (was #30 in</a:t>
            </a:r>
            <a:r>
              <a:rPr lang="en-US" altLang="en-US" baseline="0" dirty="0"/>
              <a:t> August 2017 </a:t>
            </a:r>
            <a:r>
              <a:rPr lang="en-US" altLang="en-US" dirty="0"/>
              <a:t>was #33 in August</a:t>
            </a:r>
            <a:r>
              <a:rPr lang="en-US" altLang="en-US" baseline="0" dirty="0"/>
              <a:t> 2016,</a:t>
            </a:r>
            <a:r>
              <a:rPr lang="en-US" altLang="en-US" dirty="0"/>
              <a:t> #32 in August 2015, #46 in August 2014, #36 in August 2013, #31 in August 2012),  Fortran is #35 (was #28</a:t>
            </a:r>
            <a:r>
              <a:rPr lang="en-US" altLang="en-US" baseline="0" dirty="0"/>
              <a:t> in August 2016,</a:t>
            </a:r>
            <a:r>
              <a:rPr lang="en-US" altLang="en-US" dirty="0"/>
              <a:t> #24 in August 2015, #34  in August 2014), and ML is in the 51-100 range (was in that range in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06278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2017-08-23. Haskell is</a:t>
            </a:r>
            <a:r>
              <a:rPr lang="en-US" altLang="en-US" baseline="0" dirty="0"/>
              <a:t> #47 </a:t>
            </a:r>
            <a:r>
              <a:rPr lang="en-US" altLang="en-US" dirty="0"/>
              <a:t>(was #39 in August 2016, </a:t>
            </a:r>
            <a:r>
              <a:rPr lang="en-US" altLang="en-US" baseline="0" dirty="0"/>
              <a:t>#41 in August 2015,</a:t>
            </a:r>
            <a:r>
              <a:rPr lang="en-US" altLang="en-US" dirty="0"/>
              <a:t> #40 in August 2014, #34 in August 2013 and 2012), Prolog is #30 (was #33 in August</a:t>
            </a:r>
            <a:r>
              <a:rPr lang="en-US" altLang="en-US" baseline="0" dirty="0"/>
              <a:t> 2016,</a:t>
            </a:r>
            <a:r>
              <a:rPr lang="en-US" altLang="en-US" dirty="0"/>
              <a:t> #32 in August 2015, #46 in August 2014, #36 in August 2013, #31 in August 2012),  Fortran is #27 (was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8592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23</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91EAE25-5E33-4CF5-9791-D4E4A86EDD90}"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28500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2015-08-18 from http://pypl.github.io/PYPL.html.   The site includes a custom search engine to construct charts and graphs for specific languages and geographic regions.  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9CB3DEA-B84A-46FA-BCAB-F7C9E63BD13B}"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705509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26</a:t>
            </a:fld>
            <a:endParaRPr lang="en-US" altLang="en-US"/>
          </a:p>
        </p:txBody>
      </p:sp>
    </p:spTree>
    <p:extLst>
      <p:ext uri="{BB962C8B-B14F-4D97-AF65-F5344CB8AC3E}">
        <p14:creationId xmlns:p14="http://schemas.microsoft.com/office/powerpoint/2010/main" val="2389874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2021-08-24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23352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28B8AF1-ABA2-4794-9C10-BBB4632B2906}" type="slidenum">
              <a:rPr lang="en-US" altLang="en-US" smtClean="0"/>
              <a:pPr>
                <a:spcBef>
                  <a:spcPct val="0"/>
                </a:spcBef>
              </a:pPr>
              <a:t>28</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2013-08-20.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157456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F65815A-0B3F-47F1-B1B4-4F50F74FAD60}" type="slidenum">
              <a:rPr lang="en-US" altLang="en-US" smtClean="0"/>
              <a:pPr>
                <a:spcBef>
                  <a:spcPct val="0"/>
                </a:spcBef>
              </a:pPr>
              <a:t>29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a:t>Static vs. Dynamic Typing will be explained in a later lecture.</a:t>
            </a:r>
          </a:p>
        </p:txBody>
      </p:sp>
    </p:spTree>
    <p:extLst>
      <p:ext uri="{BB962C8B-B14F-4D97-AF65-F5344CB8AC3E}">
        <p14:creationId xmlns:p14="http://schemas.microsoft.com/office/powerpoint/2010/main" val="48503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150A0A-78B9-4CAB-83C6-15BA2989B2C3}" type="slidenum">
              <a:rPr lang="en-US" altLang="en-US" smtClean="0"/>
              <a:pPr>
                <a:spcBef>
                  <a:spcPct val="0"/>
                </a:spcBef>
              </a:pPr>
              <a:t>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91963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36AA83-D2EC-43C4-8708-CA7C6CE3D584}" type="slidenum">
              <a:rPr lang="en-US" altLang="en-US" smtClean="0"/>
              <a:pPr>
                <a:spcBef>
                  <a:spcPct val="0"/>
                </a:spcBef>
              </a:pPr>
              <a:t>30</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2015-08-18.  The end of 2004 drop for Java is due to a change in Google.  See http://www.tiobe.com/index.htm?tiobe_index, accessed on 2007-08-23.  Apparently, Tiobe no longer provides “category” tables.</a:t>
            </a:r>
          </a:p>
          <a:p>
            <a:r>
              <a:rPr lang="en-US" altLang="en-US"/>
              <a:t>Static vs. Dynamic Typing will be explained in a later lecture.</a:t>
            </a:r>
          </a:p>
        </p:txBody>
      </p:sp>
    </p:spTree>
    <p:extLst>
      <p:ext uri="{BB962C8B-B14F-4D97-AF65-F5344CB8AC3E}">
        <p14:creationId xmlns:p14="http://schemas.microsoft.com/office/powerpoint/2010/main" val="3338994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31</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2016-08-17.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196884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32</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2018-12-04.  The end of 2004 drop for Java is due to a change in Google. Apparently, </a:t>
            </a:r>
            <a:r>
              <a:rPr lang="en-US" altLang="en-US" dirty="0" err="1"/>
              <a:t>Tiobe</a:t>
            </a:r>
            <a:r>
              <a:rPr lang="en-US" altLang="en-US" dirty="0"/>
              <a:t> no longer provides “category” tables.  Static vs. Dynamic Typing will be explained in CSCE 330.</a:t>
            </a:r>
          </a:p>
        </p:txBody>
      </p:sp>
    </p:spTree>
    <p:extLst>
      <p:ext uri="{BB962C8B-B14F-4D97-AF65-F5344CB8AC3E}">
        <p14:creationId xmlns:p14="http://schemas.microsoft.com/office/powerpoint/2010/main" val="3002791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33</a:t>
            </a:fld>
            <a:endParaRPr lang="en-US" altLang="en-US"/>
          </a:p>
        </p:txBody>
      </p:sp>
    </p:spTree>
    <p:extLst>
      <p:ext uri="{BB962C8B-B14F-4D97-AF65-F5344CB8AC3E}">
        <p14:creationId xmlns:p14="http://schemas.microsoft.com/office/powerpoint/2010/main" val="75224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34</a:t>
            </a:fld>
            <a:endParaRPr lang="en-US" altLang="en-US"/>
          </a:p>
        </p:txBody>
      </p:sp>
    </p:spTree>
    <p:extLst>
      <p:ext uri="{BB962C8B-B14F-4D97-AF65-F5344CB8AC3E}">
        <p14:creationId xmlns:p14="http://schemas.microsoft.com/office/powerpoint/2010/main" val="2931118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35</a:t>
            </a:fld>
            <a:endParaRPr lang="en-US" altLang="en-US"/>
          </a:p>
        </p:txBody>
      </p:sp>
    </p:spTree>
    <p:extLst>
      <p:ext uri="{BB962C8B-B14F-4D97-AF65-F5344CB8AC3E}">
        <p14:creationId xmlns:p14="http://schemas.microsoft.com/office/powerpoint/2010/main" val="4089913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36</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2017-08-23.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379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37</a:t>
            </a:fld>
            <a:endParaRPr lang="en-US"/>
          </a:p>
        </p:txBody>
      </p:sp>
    </p:spTree>
    <p:extLst>
      <p:ext uri="{BB962C8B-B14F-4D97-AF65-F5344CB8AC3E}">
        <p14:creationId xmlns:p14="http://schemas.microsoft.com/office/powerpoint/2010/main" val="3045376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38</a:t>
            </a:fld>
            <a:endParaRPr lang="en-US"/>
          </a:p>
        </p:txBody>
      </p:sp>
    </p:spTree>
    <p:extLst>
      <p:ext uri="{BB962C8B-B14F-4D97-AF65-F5344CB8AC3E}">
        <p14:creationId xmlns:p14="http://schemas.microsoft.com/office/powerpoint/2010/main" val="324293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128858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0EE5B7-8A82-454B-9DD5-B16C439E64BC}" type="slidenum">
              <a:rPr lang="en-US" altLang="en-US" smtClean="0"/>
              <a:pPr>
                <a:spcBef>
                  <a:spcPct val="0"/>
                </a:spcBef>
              </a:pPr>
              <a:t>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Also:</a:t>
            </a:r>
          </a:p>
          <a:p>
            <a:r>
              <a:rPr lang="en-US" altLang="en-US" dirty="0" err="1"/>
              <a:t>int</a:t>
            </a:r>
            <a:r>
              <a:rPr lang="en-US" altLang="en-US" dirty="0"/>
              <a:t> main()</a:t>
            </a:r>
          </a:p>
          <a:p>
            <a:r>
              <a:rPr lang="en-US" altLang="en-US" dirty="0"/>
              <a:t>{</a:t>
            </a:r>
          </a:p>
          <a:p>
            <a:r>
              <a:rPr lang="en-US" altLang="en-US" dirty="0"/>
              <a:t>    </a:t>
            </a:r>
            <a:r>
              <a:rPr lang="en-US" altLang="en-US" dirty="0" err="1"/>
              <a:t>int</a:t>
            </a:r>
            <a:r>
              <a:rPr lang="en-US" altLang="en-US" dirty="0"/>
              <a:t> </a:t>
            </a:r>
            <a:r>
              <a:rPr lang="en-US" altLang="en-US" dirty="0" err="1"/>
              <a:t>i</a:t>
            </a:r>
            <a:r>
              <a:rPr lang="en-US" altLang="en-US" dirty="0"/>
              <a:t>, j;</a:t>
            </a:r>
          </a:p>
          <a:p>
            <a:r>
              <a:rPr lang="en-US" altLang="en-US" dirty="0"/>
              <a:t>    </a:t>
            </a:r>
            <a:r>
              <a:rPr lang="en-US" altLang="en-US" dirty="0" err="1"/>
              <a:t>scanf</a:t>
            </a:r>
            <a:r>
              <a:rPr lang="en-US" altLang="en-US" dirty="0"/>
              <a:t>("%d %d", &amp;</a:t>
            </a:r>
            <a:r>
              <a:rPr lang="en-US" altLang="en-US" dirty="0" err="1"/>
              <a:t>i</a:t>
            </a:r>
            <a:r>
              <a:rPr lang="en-US" altLang="en-US" dirty="0"/>
              <a:t>, &amp;j);</a:t>
            </a:r>
          </a:p>
          <a:p>
            <a:r>
              <a:rPr lang="en-US" altLang="en-US" dirty="0"/>
              <a:t>    </a:t>
            </a:r>
            <a:r>
              <a:rPr lang="en-US" altLang="en-US" dirty="0" err="1"/>
              <a:t>printf</a:t>
            </a:r>
            <a:r>
              <a:rPr lang="en-US" altLang="en-US" dirty="0"/>
              <a:t>("%d\n", </a:t>
            </a:r>
            <a:r>
              <a:rPr lang="en-US" altLang="en-US" dirty="0" err="1"/>
              <a:t>gcd</a:t>
            </a:r>
            <a:r>
              <a:rPr lang="en-US" altLang="en-US" dirty="0"/>
              <a:t>(</a:t>
            </a:r>
            <a:r>
              <a:rPr lang="en-US" altLang="en-US" dirty="0" err="1"/>
              <a:t>i</a:t>
            </a:r>
            <a:r>
              <a:rPr lang="en-US" altLang="en-US" dirty="0"/>
              <a:t>, j));</a:t>
            </a:r>
          </a:p>
          <a:p>
            <a:r>
              <a:rPr lang="en-US" altLang="en-US" dirty="0"/>
              <a:t>}</a:t>
            </a:r>
          </a:p>
          <a:p>
            <a:endParaRPr lang="en-US" altLang="en-US" dirty="0"/>
          </a:p>
        </p:txBody>
      </p:sp>
    </p:spTree>
    <p:extLst>
      <p:ext uri="{BB962C8B-B14F-4D97-AF65-F5344CB8AC3E}">
        <p14:creationId xmlns:p14="http://schemas.microsoft.com/office/powerpoint/2010/main" val="106357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7869B-6D53-4BBE-8CFE-CC078977B4E6}" type="slidenum">
              <a:rPr lang="en-US" altLang="en-US" smtClean="0"/>
              <a:pPr>
                <a:spcBef>
                  <a:spcPct val="0"/>
                </a:spcBef>
              </a:pPr>
              <a:t>6</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541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2D5CE4-0020-41FA-8A39-C9043718F441}" type="slidenum">
              <a:rPr lang="en-US" altLang="en-US" smtClean="0"/>
              <a:pPr>
                <a:spcBef>
                  <a:spcPct val="0"/>
                </a:spcBef>
              </a:pPr>
              <a:t>7</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a:t>
            </a:r>
            <a:endParaRPr lang="en-US" altLang="en-US" dirty="0"/>
          </a:p>
        </p:txBody>
      </p:sp>
    </p:spTree>
    <p:extLst>
      <p:ext uri="{BB962C8B-B14F-4D97-AF65-F5344CB8AC3E}">
        <p14:creationId xmlns:p14="http://schemas.microsoft.com/office/powerpoint/2010/main" val="8041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8</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178029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9</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B92A4-2A8F-46C5-ABC9-43A5C4B46EF5}" type="slidenum">
              <a:rPr lang="en-US"/>
              <a:pPr>
                <a:defRPr/>
              </a:pPr>
              <a:t>‹#›</a:t>
            </a:fld>
            <a:endParaRPr lang="en-US"/>
          </a:p>
        </p:txBody>
      </p:sp>
    </p:spTree>
    <p:extLst>
      <p:ext uri="{BB962C8B-B14F-4D97-AF65-F5344CB8AC3E}">
        <p14:creationId xmlns:p14="http://schemas.microsoft.com/office/powerpoint/2010/main" val="7167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60950-67AF-4E12-8C70-EF1C1733EEB6}" type="slidenum">
              <a:rPr lang="en-US"/>
              <a:pPr>
                <a:defRPr/>
              </a:pPr>
              <a:t>‹#›</a:t>
            </a:fld>
            <a:endParaRPr lang="en-US"/>
          </a:p>
        </p:txBody>
      </p:sp>
    </p:spTree>
    <p:extLst>
      <p:ext uri="{BB962C8B-B14F-4D97-AF65-F5344CB8AC3E}">
        <p14:creationId xmlns:p14="http://schemas.microsoft.com/office/powerpoint/2010/main" val="189047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94FF2-07FF-478E-86B3-A065BB124A45}" type="slidenum">
              <a:rPr lang="en-US"/>
              <a:pPr>
                <a:defRPr/>
              </a:pPr>
              <a:t>‹#›</a:t>
            </a:fld>
            <a:endParaRPr lang="en-US"/>
          </a:p>
        </p:txBody>
      </p:sp>
    </p:spTree>
    <p:extLst>
      <p:ext uri="{BB962C8B-B14F-4D97-AF65-F5344CB8AC3E}">
        <p14:creationId xmlns:p14="http://schemas.microsoft.com/office/powerpoint/2010/main" val="292019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B2B4B-AD0B-4F9D-930F-3AACA75D0AC2}" type="slidenum">
              <a:rPr lang="en-US"/>
              <a:pPr>
                <a:defRPr/>
              </a:pPr>
              <a:t>‹#›</a:t>
            </a:fld>
            <a:endParaRPr lang="en-US"/>
          </a:p>
        </p:txBody>
      </p:sp>
    </p:spTree>
    <p:extLst>
      <p:ext uri="{BB962C8B-B14F-4D97-AF65-F5344CB8AC3E}">
        <p14:creationId xmlns:p14="http://schemas.microsoft.com/office/powerpoint/2010/main" val="186911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9727E-56F4-42FB-B18E-37E08BE3C754}" type="slidenum">
              <a:rPr lang="en-US"/>
              <a:pPr>
                <a:defRPr/>
              </a:pPr>
              <a:t>‹#›</a:t>
            </a:fld>
            <a:endParaRPr lang="en-US"/>
          </a:p>
        </p:txBody>
      </p:sp>
    </p:spTree>
    <p:extLst>
      <p:ext uri="{BB962C8B-B14F-4D97-AF65-F5344CB8AC3E}">
        <p14:creationId xmlns:p14="http://schemas.microsoft.com/office/powerpoint/2010/main" val="21898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8A831-F364-4D46-8646-BAC1408703CF}" type="slidenum">
              <a:rPr lang="en-US"/>
              <a:pPr>
                <a:defRPr/>
              </a:pPr>
              <a:t>‹#›</a:t>
            </a:fld>
            <a:endParaRPr lang="en-US"/>
          </a:p>
        </p:txBody>
      </p:sp>
    </p:spTree>
    <p:extLst>
      <p:ext uri="{BB962C8B-B14F-4D97-AF65-F5344CB8AC3E}">
        <p14:creationId xmlns:p14="http://schemas.microsoft.com/office/powerpoint/2010/main" val="376930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E145E-0EDF-4662-97C7-AE2BBAEF813F}" type="slidenum">
              <a:rPr lang="en-US"/>
              <a:pPr>
                <a:defRPr/>
              </a:pPr>
              <a:t>‹#›</a:t>
            </a:fld>
            <a:endParaRPr lang="en-US"/>
          </a:p>
        </p:txBody>
      </p:sp>
    </p:spTree>
    <p:extLst>
      <p:ext uri="{BB962C8B-B14F-4D97-AF65-F5344CB8AC3E}">
        <p14:creationId xmlns:p14="http://schemas.microsoft.com/office/powerpoint/2010/main" val="7038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FB2A5B-277D-42B8-A74B-52F94C8BA78F}" type="slidenum">
              <a:rPr lang="en-US"/>
              <a:pPr>
                <a:defRPr/>
              </a:pPr>
              <a:t>‹#›</a:t>
            </a:fld>
            <a:endParaRPr lang="en-US"/>
          </a:p>
        </p:txBody>
      </p:sp>
    </p:spTree>
    <p:extLst>
      <p:ext uri="{BB962C8B-B14F-4D97-AF65-F5344CB8AC3E}">
        <p14:creationId xmlns:p14="http://schemas.microsoft.com/office/powerpoint/2010/main" val="77144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09F244-307B-420D-9D83-8D312BE80FC0}" type="slidenum">
              <a:rPr lang="en-US"/>
              <a:pPr>
                <a:defRPr/>
              </a:pPr>
              <a:t>‹#›</a:t>
            </a:fld>
            <a:endParaRPr lang="en-US"/>
          </a:p>
        </p:txBody>
      </p:sp>
    </p:spTree>
    <p:extLst>
      <p:ext uri="{BB962C8B-B14F-4D97-AF65-F5344CB8AC3E}">
        <p14:creationId xmlns:p14="http://schemas.microsoft.com/office/powerpoint/2010/main" val="198333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6E697-EC81-4236-AC34-C867D28B0F4A}" type="slidenum">
              <a:rPr lang="en-US"/>
              <a:pPr>
                <a:defRPr/>
              </a:pPr>
              <a:t>‹#›</a:t>
            </a:fld>
            <a:endParaRPr lang="en-US"/>
          </a:p>
        </p:txBody>
      </p:sp>
    </p:spTree>
    <p:extLst>
      <p:ext uri="{BB962C8B-B14F-4D97-AF65-F5344CB8AC3E}">
        <p14:creationId xmlns:p14="http://schemas.microsoft.com/office/powerpoint/2010/main" val="282574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D0ECA-C91D-457F-BBDA-8CFA69621CFC}" type="slidenum">
              <a:rPr lang="en-US"/>
              <a:pPr>
                <a:defRPr/>
              </a:pPr>
              <a:t>‹#›</a:t>
            </a:fld>
            <a:endParaRPr lang="en-US"/>
          </a:p>
        </p:txBody>
      </p:sp>
    </p:spTree>
    <p:extLst>
      <p:ext uri="{BB962C8B-B14F-4D97-AF65-F5344CB8AC3E}">
        <p14:creationId xmlns:p14="http://schemas.microsoft.com/office/powerpoint/2010/main" val="184725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53642B-4674-4B76-A628-12CC188C9CD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9.tmp"/><Relationship Id="rId4" Type="http://schemas.openxmlformats.org/officeDocument/2006/relationships/image" Target="../media/image28.tmp"/></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1.tmp"/><Relationship Id="rId4" Type="http://schemas.openxmlformats.org/officeDocument/2006/relationships/image" Target="../media/image30.tmp"/></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6.tmp"/><Relationship Id="rId4" Type="http://schemas.openxmlformats.org/officeDocument/2006/relationships/image" Target="../media/image35.tmp"/></Relationships>
</file>

<file path=ppt/slides/_rels/slide3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dirty="0"/>
              <a:t>CSCE 590</a:t>
            </a:r>
            <a:br>
              <a:rPr lang="en-US" altLang="en-US" sz="4000" dirty="0"/>
            </a:br>
            <a:r>
              <a:rPr lang="en-US" altLang="en-US" sz="4000" dirty="0"/>
              <a:t>Programming Language Paradigms </a:t>
            </a:r>
          </a:p>
        </p:txBody>
      </p:sp>
      <p:sp>
        <p:nvSpPr>
          <p:cNvPr id="2051" name="Rectangle 3"/>
          <p:cNvSpPr>
            <a:spLocks noGrp="1" noChangeArrowheads="1"/>
          </p:cNvSpPr>
          <p:nvPr>
            <p:ph type="subTitle" idx="1"/>
          </p:nvPr>
        </p:nvSpPr>
        <p:spPr/>
        <p:txBody>
          <a:bodyPr/>
          <a:lstStyle/>
          <a:p>
            <a:pPr eaLnBrk="1" hangingPunct="1"/>
            <a:r>
              <a:rPr lang="en-US" altLang="en-US" dirty="0"/>
              <a:t>Marco Valtorta</a:t>
            </a:r>
          </a:p>
          <a:p>
            <a:pPr eaLnBrk="1" hangingPunct="1"/>
            <a:r>
              <a:rPr lang="en-US" altLang="en-US" dirty="0"/>
              <a:t>Fall 2021</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Logic Languages</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a:t>Model of computation is the Post production system</a:t>
            </a:r>
          </a:p>
          <a:p>
            <a:pPr eaLnBrk="1" hangingPunct="1">
              <a:lnSpc>
                <a:spcPct val="90000"/>
              </a:lnSpc>
            </a:pPr>
            <a:r>
              <a:rPr lang="en-US" altLang="en-US"/>
              <a:t>Write-once variables</a:t>
            </a:r>
          </a:p>
          <a:p>
            <a:pPr eaLnBrk="1" hangingPunct="1">
              <a:lnSpc>
                <a:spcPct val="90000"/>
              </a:lnSpc>
            </a:pPr>
            <a:r>
              <a:rPr lang="en-US" altLang="en-US"/>
              <a:t>Rule-based programming</a:t>
            </a:r>
          </a:p>
          <a:p>
            <a:pPr eaLnBrk="1" hangingPunct="1">
              <a:lnSpc>
                <a:spcPct val="90000"/>
              </a:lnSpc>
            </a:pPr>
            <a:r>
              <a:rPr lang="en-US" altLang="en-US"/>
              <a:t>Related to Horn logic, a subset of first-order logic</a:t>
            </a:r>
          </a:p>
          <a:p>
            <a:pPr eaLnBrk="1" hangingPunct="1">
              <a:lnSpc>
                <a:spcPct val="90000"/>
              </a:lnSpc>
            </a:pPr>
            <a:r>
              <a:rPr lang="en-US" altLang="en-US"/>
              <a:t>AND and OR non-determinism can be exploited in parallel execution</a:t>
            </a:r>
          </a:p>
          <a:p>
            <a:pPr eaLnBrk="1" hangingPunct="1">
              <a:lnSpc>
                <a:spcPct val="90000"/>
              </a:lnSpc>
            </a:pPr>
            <a:r>
              <a:rPr lang="en-US" altLang="en-US"/>
              <a:t>Almost unbelievably simple semantics</a:t>
            </a:r>
          </a:p>
          <a:p>
            <a:pPr eaLnBrk="1" hangingPunct="1">
              <a:lnSpc>
                <a:spcPct val="90000"/>
              </a:lnSpc>
            </a:pPr>
            <a:r>
              <a:rPr lang="en-US" altLang="en-US"/>
              <a:t>Prolog is a compromise language: not a pure logic language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9219"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9220"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1066800"/>
          </a:xfrm>
        </p:spPr>
        <p:txBody>
          <a:bodyPr/>
          <a:lstStyle/>
          <a:p>
            <a:r>
              <a:rPr lang="en-US" dirty="0"/>
              <a:t>An Example: Aerial Sketch Interpretation as a Logic Program</a:t>
            </a:r>
          </a:p>
        </p:txBody>
      </p:sp>
      <p:pic>
        <p:nvPicPr>
          <p:cNvPr id="4" name="Picture 3"/>
          <p:cNvPicPr>
            <a:picLocks noChangeAspect="1"/>
          </p:cNvPicPr>
          <p:nvPr/>
        </p:nvPicPr>
        <p:blipFill>
          <a:blip r:embed="rId3"/>
          <a:stretch>
            <a:fillRect/>
          </a:stretch>
        </p:blipFill>
        <p:spPr>
          <a:xfrm>
            <a:off x="318705" y="1524000"/>
            <a:ext cx="5167695" cy="4343400"/>
          </a:xfrm>
          <a:prstGeom prst="rect">
            <a:avLst/>
          </a:prstGeom>
        </p:spPr>
      </p:pic>
      <p:pic>
        <p:nvPicPr>
          <p:cNvPr id="5" name="Picture 4"/>
          <p:cNvPicPr>
            <a:picLocks noChangeAspect="1"/>
          </p:cNvPicPr>
          <p:nvPr/>
        </p:nvPicPr>
        <p:blipFill>
          <a:blip r:embed="rId4"/>
          <a:stretch>
            <a:fillRect/>
          </a:stretch>
        </p:blipFill>
        <p:spPr>
          <a:xfrm>
            <a:off x="5638800" y="1524000"/>
            <a:ext cx="3087556" cy="2224087"/>
          </a:xfrm>
          <a:prstGeom prst="rect">
            <a:avLst/>
          </a:prstGeom>
        </p:spPr>
      </p:pic>
      <p:pic>
        <p:nvPicPr>
          <p:cNvPr id="6" name="Picture 5"/>
          <p:cNvPicPr>
            <a:picLocks noChangeAspect="1"/>
          </p:cNvPicPr>
          <p:nvPr/>
        </p:nvPicPr>
        <p:blipFill>
          <a:blip r:embed="rId5"/>
          <a:stretch>
            <a:fillRect/>
          </a:stretch>
        </p:blipFill>
        <p:spPr>
          <a:xfrm>
            <a:off x="5105401" y="4713983"/>
            <a:ext cx="4002024" cy="1763017"/>
          </a:xfrm>
          <a:prstGeom prst="rect">
            <a:avLst/>
          </a:prstGeom>
          <a:ln w="25400">
            <a:solidFill>
              <a:schemeClr val="tx1"/>
            </a:solidFill>
          </a:ln>
        </p:spPr>
      </p:pic>
    </p:spTree>
    <p:extLst>
      <p:ext uri="{BB962C8B-B14F-4D97-AF65-F5344CB8AC3E}">
        <p14:creationId xmlns:p14="http://schemas.microsoft.com/office/powerpoint/2010/main" val="321099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Some Historical Perspective</a:t>
            </a:r>
          </a:p>
        </p:txBody>
      </p:sp>
      <p:sp>
        <p:nvSpPr>
          <p:cNvPr id="10243" name="Rectangle 3"/>
          <p:cNvSpPr>
            <a:spLocks noGrp="1" noChangeArrowheads="1"/>
          </p:cNvSpPr>
          <p:nvPr>
            <p:ph type="body" idx="1"/>
          </p:nvPr>
        </p:nvSpPr>
        <p:spPr/>
        <p:txBody>
          <a:bodyPr/>
          <a:lstStyle/>
          <a:p>
            <a:pPr eaLnBrk="1" hangingPunct="1"/>
            <a:r>
              <a:rPr lang="en-US" altLang="en-US"/>
              <a:t>“Every programmer knows there is one true programming language. A new one every week.”</a:t>
            </a:r>
          </a:p>
          <a:p>
            <a:pPr lvl="1" eaLnBrk="1" hangingPunct="1"/>
            <a:r>
              <a:rPr lang="en-US" altLang="en-US"/>
              <a:t>Brian Hayes, “The Semicolon Wars.” American Scientist, July-August 2006, pp.299-303</a:t>
            </a:r>
          </a:p>
          <a:p>
            <a:pPr lvl="1" eaLnBrk="1" hangingPunct="1"/>
            <a:r>
              <a:rPr lang="en-US" altLang="en-US" sz="1600"/>
              <a:t>http://www.americanscientist.org/template/AssetDetail/assetid/51982#52116</a:t>
            </a:r>
          </a:p>
          <a:p>
            <a:pPr eaLnBrk="1" hangingPunct="1"/>
            <a:r>
              <a:rPr lang="en-US" altLang="en-US"/>
              <a:t>Language families</a:t>
            </a:r>
          </a:p>
          <a:p>
            <a:pPr eaLnBrk="1" hangingPunct="1"/>
            <a:r>
              <a:rPr lang="en-US" altLang="en-US"/>
              <a:t>Evolution and Design</a:t>
            </a:r>
          </a:p>
          <a:p>
            <a:pPr lvl="1"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11267"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12291"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12292"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09600"/>
          </a:xfrm>
        </p:spPr>
        <p:txBody>
          <a:bodyPr/>
          <a:lstStyle/>
          <a:p>
            <a:pPr eaLnBrk="1" hangingPunct="1"/>
            <a:r>
              <a:rPr lang="en-US" altLang="en-US" sz="4000"/>
              <a:t>Alain Colmerauer and John Backus</a:t>
            </a:r>
          </a:p>
        </p:txBody>
      </p:sp>
      <p:sp>
        <p:nvSpPr>
          <p:cNvPr id="13315"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dirty="0"/>
              <a:t>Alain </a:t>
            </a:r>
            <a:r>
              <a:rPr lang="en-US" altLang="en-US" dirty="0" err="1"/>
              <a:t>Colmerauer</a:t>
            </a:r>
            <a:r>
              <a:rPr lang="en-US" altLang="en-US" dirty="0"/>
              <a:t> (1941-2017), the creator of Prolog</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533400"/>
          </a:xfrm>
        </p:spPr>
        <p:txBody>
          <a:bodyPr/>
          <a:lstStyle/>
          <a:p>
            <a:r>
              <a:rPr lang="en-US" altLang="en-US"/>
              <a:t>August 2014 Tiobe PL Index</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87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Language Families</a:t>
            </a:r>
          </a:p>
        </p:txBody>
      </p:sp>
      <p:sp>
        <p:nvSpPr>
          <p:cNvPr id="3075" name="Rectangle 3"/>
          <p:cNvSpPr>
            <a:spLocks noGrp="1" noChangeArrowheads="1"/>
          </p:cNvSpPr>
          <p:nvPr>
            <p:ph type="body" idx="1"/>
          </p:nvPr>
        </p:nvSpPr>
        <p:spPr/>
        <p:txBody>
          <a:bodyPr/>
          <a:lstStyle/>
          <a:p>
            <a:pPr eaLnBrk="1" hangingPunct="1"/>
            <a:r>
              <a:rPr lang="en-US" altLang="en-US"/>
              <a:t>Imperative (or Procedural, or Assignment-Based)</a:t>
            </a:r>
          </a:p>
          <a:p>
            <a:pPr eaLnBrk="1" hangingPunct="1"/>
            <a:r>
              <a:rPr lang="en-US" altLang="en-US"/>
              <a:t>Functional (or Applicative)</a:t>
            </a:r>
          </a:p>
          <a:p>
            <a:pPr eaLnBrk="1" hangingPunct="1"/>
            <a:r>
              <a:rPr lang="en-US" altLang="en-US"/>
              <a:t>Logic (or Declarative)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2016 </a:t>
            </a:r>
            <a:r>
              <a:rPr lang="en-US" altLang="en-US" dirty="0" err="1"/>
              <a:t>Tiobe</a:t>
            </a:r>
            <a:r>
              <a:rPr lang="en-US" altLang="en-US" dirty="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02919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2017 </a:t>
            </a:r>
            <a:r>
              <a:rPr lang="en-US" altLang="en-US" dirty="0" err="1"/>
              <a:t>Tiobe</a:t>
            </a:r>
            <a:r>
              <a:rPr lang="en-US" altLang="en-US" dirty="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38136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December 2018 </a:t>
            </a:r>
            <a:r>
              <a:rPr lang="en-US" altLang="en-US" dirty="0" err="1"/>
              <a:t>Tiobe</a:t>
            </a:r>
            <a:r>
              <a:rPr lang="en-US" altLang="en-US" dirty="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3332" t="26500" r="26667" b="5610"/>
          <a:stretch/>
        </p:blipFill>
        <p:spPr>
          <a:xfrm>
            <a:off x="381000" y="914400"/>
            <a:ext cx="8382000" cy="5720080"/>
          </a:xfrm>
          <a:prstGeom prst="rect">
            <a:avLst/>
          </a:prstGeom>
        </p:spPr>
      </p:pic>
    </p:spTree>
    <p:extLst>
      <p:ext uri="{BB962C8B-B14F-4D97-AF65-F5344CB8AC3E}">
        <p14:creationId xmlns:p14="http://schemas.microsoft.com/office/powerpoint/2010/main" val="2244481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762000"/>
          </a:xfrm>
        </p:spPr>
        <p:txBody>
          <a:bodyPr/>
          <a:lstStyle/>
          <a:p>
            <a:r>
              <a:rPr lang="en-US" altLang="en-US"/>
              <a:t>August 2014 PYPL Index</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800667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2021 PYPL Index</a:t>
            </a:r>
          </a:p>
        </p:txBody>
      </p:sp>
      <p:pic>
        <p:nvPicPr>
          <p:cNvPr id="5" name="Picture 4">
            <a:extLst>
              <a:ext uri="{FF2B5EF4-FFF2-40B4-BE49-F238E27FC236}">
                <a16:creationId xmlns:a16="http://schemas.microsoft.com/office/drawing/2014/main" id="{F926955F-66B8-4488-B254-9B293427D23A}"/>
              </a:ext>
            </a:extLst>
          </p:cNvPr>
          <p:cNvPicPr>
            <a:picLocks noChangeAspect="1"/>
          </p:cNvPicPr>
          <p:nvPr/>
        </p:nvPicPr>
        <p:blipFill>
          <a:blip r:embed="rId3"/>
          <a:stretch>
            <a:fillRect/>
          </a:stretch>
        </p:blipFill>
        <p:spPr>
          <a:xfrm>
            <a:off x="76200" y="914400"/>
            <a:ext cx="8763000" cy="5562600"/>
          </a:xfrm>
          <a:prstGeom prst="rect">
            <a:avLst/>
          </a:prstGeom>
        </p:spPr>
      </p:pic>
    </p:spTree>
    <p:extLst>
      <p:ext uri="{BB962C8B-B14F-4D97-AF65-F5344CB8AC3E}">
        <p14:creationId xmlns:p14="http://schemas.microsoft.com/office/powerpoint/2010/main" val="411617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2013</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2014</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Imperative Languages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7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68513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152400"/>
            <a:ext cx="7772400" cy="533400"/>
          </a:xfrm>
        </p:spPr>
        <p:txBody>
          <a:bodyPr>
            <a:normAutofit fontScale="90000"/>
          </a:bodyPr>
          <a:lstStyle/>
          <a:p>
            <a:pPr eaLnBrk="1" hangingPunct="1"/>
            <a:r>
              <a:rPr lang="en-US" altLang="en-US" sz="3200" dirty="0" err="1"/>
              <a:t>Tiobe</a:t>
            </a:r>
            <a:r>
              <a:rPr lang="en-US" altLang="en-US" sz="3200" dirty="0"/>
              <a:t> Index Long Term Trends, December 2018</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6666" t="35640" r="17500" b="25192"/>
          <a:stretch/>
        </p:blipFill>
        <p:spPr>
          <a:xfrm>
            <a:off x="0" y="1524000"/>
            <a:ext cx="5105400" cy="4705350"/>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9166" t="27417" r="23826" b="11220"/>
          <a:stretch/>
        </p:blipFill>
        <p:spPr>
          <a:xfrm>
            <a:off x="5105400" y="647700"/>
            <a:ext cx="4038600" cy="3697287"/>
          </a:xfrm>
          <a:prstGeom prst="rect">
            <a:avLst/>
          </a:prstGeom>
        </p:spPr>
      </p:pic>
    </p:spTree>
    <p:extLst>
      <p:ext uri="{BB962C8B-B14F-4D97-AF65-F5344CB8AC3E}">
        <p14:creationId xmlns:p14="http://schemas.microsoft.com/office/powerpoint/2010/main" val="235568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58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339413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4152916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227184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2016</a:t>
            </a:r>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2726877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2017</a:t>
            </a:r>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74537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extLst>
      <p:ext uri="{BB962C8B-B14F-4D97-AF65-F5344CB8AC3E}">
        <p14:creationId xmlns:p14="http://schemas.microsoft.com/office/powerpoint/2010/main" val="24412206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5123" name="Rectangle 3"/>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5124"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Functional Languages</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7171"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(define gcd2            ; '</a:t>
            </a:r>
            <a:r>
              <a:rPr lang="en-US" altLang="en-US" dirty="0" err="1"/>
              <a:t>gcd</a:t>
            </a:r>
            <a:r>
              <a:rPr lang="en-US" altLang="en-US" dirty="0"/>
              <a:t>' is      		built-in to R5RS</a:t>
            </a:r>
          </a:p>
          <a:p>
            <a:pPr eaLnBrk="1" hangingPunct="1">
              <a:buFontTx/>
              <a:buNone/>
            </a:pPr>
            <a:r>
              <a:rPr lang="en-US" altLang="en-US" dirty="0"/>
              <a:t>  (lambda (a b) </a:t>
            </a:r>
          </a:p>
          <a:p>
            <a:pPr eaLnBrk="1" hangingPunct="1">
              <a:buFontTx/>
              <a:buNone/>
            </a:pPr>
            <a:r>
              <a:rPr lang="en-US" altLang="en-US" dirty="0"/>
              <a:t>    (</a:t>
            </a:r>
            <a:r>
              <a:rPr lang="en-US" altLang="en-US" dirty="0" err="1"/>
              <a:t>cond</a:t>
            </a:r>
            <a:r>
              <a:rPr lang="en-US" altLang="en-US" dirty="0"/>
              <a:t> ((= a b) a) </a:t>
            </a:r>
          </a:p>
          <a:p>
            <a:pPr eaLnBrk="1" hangingPunct="1">
              <a:buFontTx/>
              <a:buNone/>
            </a:pPr>
            <a:r>
              <a:rPr lang="en-US" altLang="en-US" dirty="0"/>
              <a:t>          ((&gt; a b) (gcd2 (- a b) b)) </a:t>
            </a:r>
          </a:p>
          <a:p>
            <a:pPr eaLnBrk="1" hangingPunct="1">
              <a:buFontTx/>
              <a:buNone/>
            </a:pPr>
            <a:r>
              <a:rPr lang="en-US" altLang="en-US" dirty="0"/>
              <a:t>          (else (gcd2 (- b a) a))))) </a:t>
            </a:r>
          </a:p>
        </p:txBody>
      </p:sp>
      <p:sp>
        <p:nvSpPr>
          <p:cNvPr id="7172"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gcd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94520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non-negative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1681</TotalTime>
  <Words>3750</Words>
  <Application>Microsoft Office PowerPoint</Application>
  <PresentationFormat>On-screen Show (4:3)</PresentationFormat>
  <Paragraphs>210</Paragraphs>
  <Slides>38</Slides>
  <Notes>38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Baskerville Old Face</vt:lpstr>
      <vt:lpstr>Times New Roman</vt:lpstr>
      <vt:lpstr>Tw Cen MT</vt:lpstr>
      <vt:lpstr>330Lect1</vt:lpstr>
      <vt:lpstr>Photo Editor Photo</vt:lpstr>
      <vt:lpstr>CSCE 590 Programming Language Paradigms </vt:lpstr>
      <vt:lpstr>Language Families</vt:lpstr>
      <vt:lpstr>Imperative Languages</vt:lpstr>
      <vt:lpstr>The Von Neumann Computer Architecture </vt:lpstr>
      <vt:lpstr>GCD (Euclid’s Algorithm) in C</vt:lpstr>
      <vt:lpstr>Functional Languages</vt:lpstr>
      <vt:lpstr>GCD (Euclid’s Algorithm) in Scheme</vt:lpstr>
      <vt:lpstr>GCD (Euclid’s Algorithm) in OCaml</vt:lpstr>
      <vt:lpstr>GCD (Euclid’s Algorithm) in Haskell</vt:lpstr>
      <vt:lpstr>Logic Languages</vt:lpstr>
      <vt:lpstr>GCD (Euclid’s Algorithm) in Prolog</vt:lpstr>
      <vt:lpstr>An Example: Aerial Sketch Interpretation as a Logic Program</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August 2014 Tiobe PL Index</vt:lpstr>
      <vt:lpstr>August 2015 Tiobe PL Index</vt:lpstr>
      <vt:lpstr>August 2016 Tiobe PL Index</vt:lpstr>
      <vt:lpstr>August 2017 Tiobe PL Index</vt:lpstr>
      <vt:lpstr>December 2018 Tiobe PL Index</vt:lpstr>
      <vt:lpstr>August 2021Tiobe PL Index</vt:lpstr>
      <vt:lpstr>August 2014 PYPL Index</vt:lpstr>
      <vt:lpstr>August 2015 PYPL Index</vt:lpstr>
      <vt:lpstr>August 2017 PYPL Index</vt:lpstr>
      <vt:lpstr>August 2021 PYPL Index</vt:lpstr>
      <vt:lpstr>Tiobe Index Long Term Trends, August 2013</vt:lpstr>
      <vt:lpstr>Tiobe Index Long Term Trends, August 2014</vt:lpstr>
      <vt:lpstr>Tiobe Index Long Term Trends, August 2015</vt:lpstr>
      <vt:lpstr>Tiobe Index Long Term Trends, August 2016</vt:lpstr>
      <vt:lpstr>Tiobe Index Long Term Trends, December 2018</vt:lpstr>
      <vt:lpstr>August 2015 PYPL Long-Term Index</vt:lpstr>
      <vt:lpstr>August 2016 PYPL Long-Term Index</vt:lpstr>
      <vt:lpstr>August 2017 PYPL Long-Term Index</vt:lpstr>
      <vt:lpstr>Tiobe Index Long Term Trends, August 2017</vt:lpstr>
      <vt:lpstr>TOPIDE Top IDE Index, August 2016</vt:lpstr>
      <vt:lpstr>TOPIDE Top IDE Index, August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111</cp:revision>
  <cp:lastPrinted>2021-08-24T19:47:38Z</cp:lastPrinted>
  <dcterms:created xsi:type="dcterms:W3CDTF">2004-08-19T01:30:12Z</dcterms:created>
  <dcterms:modified xsi:type="dcterms:W3CDTF">2021-08-24T21:03:38Z</dcterms:modified>
</cp:coreProperties>
</file>