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69" r:id="rId1"/>
  </p:sldMasterIdLst>
  <p:notesMasterIdLst>
    <p:notesMasterId r:id="rId18"/>
  </p:notesMasterIdLst>
  <p:handoutMasterIdLst>
    <p:handoutMasterId r:id="rId19"/>
  </p:handoutMasterIdLst>
  <p:sldIdLst>
    <p:sldId id="345" r:id="rId2"/>
    <p:sldId id="373" r:id="rId3"/>
    <p:sldId id="374" r:id="rId4"/>
    <p:sldId id="375" r:id="rId5"/>
    <p:sldId id="376" r:id="rId6"/>
    <p:sldId id="377" r:id="rId7"/>
    <p:sldId id="378" r:id="rId8"/>
    <p:sldId id="379" r:id="rId9"/>
    <p:sldId id="380" r:id="rId10"/>
    <p:sldId id="381" r:id="rId11"/>
    <p:sldId id="382" r:id="rId12"/>
    <p:sldId id="383" r:id="rId13"/>
    <p:sldId id="384" r:id="rId14"/>
    <p:sldId id="385" r:id="rId15"/>
    <p:sldId id="386" r:id="rId16"/>
    <p:sldId id="387" r:id="rId17"/>
  </p:sldIdLst>
  <p:sldSz cx="9144000" cy="6858000" type="screen4x3"/>
  <p:notesSz cx="7315200" cy="9601200"/>
  <p:defaultTextStyle>
    <a:defPPr>
      <a:defRPr lang="en-US"/>
    </a:defPPr>
    <a:lvl1pPr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1pPr>
    <a:lvl2pPr marL="4572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2pPr>
    <a:lvl3pPr marL="9144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3pPr>
    <a:lvl4pPr marL="13716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4pPr>
    <a:lvl5pPr marL="18288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5pPr>
    <a:lvl6pPr marL="2286000" algn="l" defTabSz="457200" rtl="0" eaLnBrk="1" latinLnBrk="0" hangingPunct="1">
      <a:defRPr sz="2800" kern="1200">
        <a:solidFill>
          <a:schemeClr val="tx1"/>
        </a:solidFill>
        <a:latin typeface="Tahoma" charset="0"/>
        <a:ea typeface="ＭＳ Ｐゴシック" charset="0"/>
        <a:cs typeface="ＭＳ Ｐゴシック" charset="0"/>
      </a:defRPr>
    </a:lvl6pPr>
    <a:lvl7pPr marL="2743200" algn="l" defTabSz="457200" rtl="0" eaLnBrk="1" latinLnBrk="0" hangingPunct="1">
      <a:defRPr sz="2800" kern="1200">
        <a:solidFill>
          <a:schemeClr val="tx1"/>
        </a:solidFill>
        <a:latin typeface="Tahoma" charset="0"/>
        <a:ea typeface="ＭＳ Ｐゴシック" charset="0"/>
        <a:cs typeface="ＭＳ Ｐゴシック" charset="0"/>
      </a:defRPr>
    </a:lvl7pPr>
    <a:lvl8pPr marL="3200400" algn="l" defTabSz="457200" rtl="0" eaLnBrk="1" latinLnBrk="0" hangingPunct="1">
      <a:defRPr sz="2800" kern="1200">
        <a:solidFill>
          <a:schemeClr val="tx1"/>
        </a:solidFill>
        <a:latin typeface="Tahoma" charset="0"/>
        <a:ea typeface="ＭＳ Ｐゴシック" charset="0"/>
        <a:cs typeface="ＭＳ Ｐゴシック" charset="0"/>
      </a:defRPr>
    </a:lvl8pPr>
    <a:lvl9pPr marL="3657600" algn="l" defTabSz="457200" rtl="0" eaLnBrk="1" latinLnBrk="0" hangingPunct="1">
      <a:defRPr sz="2800" kern="1200">
        <a:solidFill>
          <a:schemeClr val="tx1"/>
        </a:solidFill>
        <a:latin typeface="Tahom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FF00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78"/>
    <p:restoredTop sz="94694"/>
  </p:normalViewPr>
  <p:slideViewPr>
    <p:cSldViewPr snapToGrid="0">
      <p:cViewPr varScale="1">
        <p:scale>
          <a:sx n="71" d="100"/>
          <a:sy n="71" d="100"/>
        </p:scale>
        <p:origin x="441" y="2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2" d="100"/>
          <a:sy n="52" d="100"/>
        </p:scale>
        <p:origin x="-1866"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3169484" cy="480284"/>
          </a:xfrm>
          <a:prstGeom prst="rect">
            <a:avLst/>
          </a:prstGeom>
          <a:noFill/>
          <a:ln w="12700" cap="sq">
            <a:noFill/>
            <a:miter lim="800000"/>
            <a:headEnd type="none" w="sm" len="sm"/>
            <a:tailEnd type="none" w="sm" len="sm"/>
          </a:ln>
          <a:effectLst/>
        </p:spPr>
        <p:txBody>
          <a:bodyPr vert="horz" wrap="square" lIns="98902" tIns="49451" rIns="98902" bIns="49451" numCol="1" anchor="t" anchorCtr="0" compatLnSpc="1">
            <a:prstTxWarp prst="textNoShape">
              <a:avLst/>
            </a:prstTxWarp>
          </a:bodyPr>
          <a:lstStyle>
            <a:lvl1pPr defTabSz="989013">
              <a:defRPr sz="1300">
                <a:latin typeface="Tahoma" pitchFamily="-1" charset="0"/>
                <a:ea typeface="+mn-ea"/>
                <a:cs typeface="+mn-cs"/>
              </a:defRPr>
            </a:lvl1pPr>
          </a:lstStyle>
          <a:p>
            <a:pPr>
              <a:defRPr/>
            </a:pPr>
            <a:endParaRPr lang="en-US"/>
          </a:p>
        </p:txBody>
      </p:sp>
      <p:sp>
        <p:nvSpPr>
          <p:cNvPr id="66563" name="Rectangle 3"/>
          <p:cNvSpPr>
            <a:spLocks noGrp="1" noChangeArrowheads="1"/>
          </p:cNvSpPr>
          <p:nvPr>
            <p:ph type="dt" sz="quarter" idx="1"/>
          </p:nvPr>
        </p:nvSpPr>
        <p:spPr bwMode="auto">
          <a:xfrm>
            <a:off x="4145717" y="0"/>
            <a:ext cx="3169483" cy="480284"/>
          </a:xfrm>
          <a:prstGeom prst="rect">
            <a:avLst/>
          </a:prstGeom>
          <a:noFill/>
          <a:ln w="12700" cap="sq">
            <a:noFill/>
            <a:miter lim="800000"/>
            <a:headEnd type="none" w="sm" len="sm"/>
            <a:tailEnd type="none" w="sm" len="sm"/>
          </a:ln>
          <a:effectLst/>
        </p:spPr>
        <p:txBody>
          <a:bodyPr vert="horz" wrap="square" lIns="98902" tIns="49451" rIns="98902" bIns="49451" numCol="1" anchor="t" anchorCtr="0" compatLnSpc="1">
            <a:prstTxWarp prst="textNoShape">
              <a:avLst/>
            </a:prstTxWarp>
          </a:bodyPr>
          <a:lstStyle>
            <a:lvl1pPr algn="r" defTabSz="989013">
              <a:defRPr sz="1300">
                <a:latin typeface="Tahoma" pitchFamily="-1" charset="0"/>
                <a:ea typeface="+mn-ea"/>
                <a:cs typeface="+mn-cs"/>
              </a:defRPr>
            </a:lvl1pPr>
          </a:lstStyle>
          <a:p>
            <a:pPr>
              <a:defRPr/>
            </a:pPr>
            <a:endParaRPr lang="en-US"/>
          </a:p>
        </p:txBody>
      </p:sp>
      <p:sp>
        <p:nvSpPr>
          <p:cNvPr id="66564" name="Rectangle 4"/>
          <p:cNvSpPr>
            <a:spLocks noGrp="1" noChangeArrowheads="1"/>
          </p:cNvSpPr>
          <p:nvPr>
            <p:ph type="ftr" sz="quarter" idx="2"/>
          </p:nvPr>
        </p:nvSpPr>
        <p:spPr bwMode="auto">
          <a:xfrm>
            <a:off x="0" y="9120917"/>
            <a:ext cx="3169484" cy="480284"/>
          </a:xfrm>
          <a:prstGeom prst="rect">
            <a:avLst/>
          </a:prstGeom>
          <a:noFill/>
          <a:ln w="12700" cap="sq">
            <a:noFill/>
            <a:miter lim="800000"/>
            <a:headEnd type="none" w="sm" len="sm"/>
            <a:tailEnd type="none" w="sm" len="sm"/>
          </a:ln>
          <a:effectLst/>
        </p:spPr>
        <p:txBody>
          <a:bodyPr vert="horz" wrap="square" lIns="98902" tIns="49451" rIns="98902" bIns="49451" numCol="1" anchor="b" anchorCtr="0" compatLnSpc="1">
            <a:prstTxWarp prst="textNoShape">
              <a:avLst/>
            </a:prstTxWarp>
          </a:bodyPr>
          <a:lstStyle>
            <a:lvl1pPr defTabSz="989013">
              <a:defRPr sz="1300">
                <a:latin typeface="Tahoma" pitchFamily="-1" charset="0"/>
                <a:ea typeface="+mn-ea"/>
                <a:cs typeface="+mn-cs"/>
              </a:defRPr>
            </a:lvl1pPr>
          </a:lstStyle>
          <a:p>
            <a:pPr>
              <a:defRPr/>
            </a:pPr>
            <a:endParaRPr lang="en-US"/>
          </a:p>
        </p:txBody>
      </p:sp>
      <p:sp>
        <p:nvSpPr>
          <p:cNvPr id="66565" name="Rectangle 5"/>
          <p:cNvSpPr>
            <a:spLocks noGrp="1" noChangeArrowheads="1"/>
          </p:cNvSpPr>
          <p:nvPr>
            <p:ph type="sldNum" sz="quarter" idx="3"/>
          </p:nvPr>
        </p:nvSpPr>
        <p:spPr bwMode="auto">
          <a:xfrm>
            <a:off x="4145717" y="9120917"/>
            <a:ext cx="3169483" cy="480284"/>
          </a:xfrm>
          <a:prstGeom prst="rect">
            <a:avLst/>
          </a:prstGeom>
          <a:noFill/>
          <a:ln w="12700" cap="sq">
            <a:noFill/>
            <a:miter lim="800000"/>
            <a:headEnd type="none" w="sm" len="sm"/>
            <a:tailEnd type="none" w="sm" len="sm"/>
          </a:ln>
          <a:effectLst/>
        </p:spPr>
        <p:txBody>
          <a:bodyPr vert="horz" wrap="square" lIns="98902" tIns="49451" rIns="98902" bIns="49451" numCol="1" anchor="b" anchorCtr="0" compatLnSpc="1">
            <a:prstTxWarp prst="textNoShape">
              <a:avLst/>
            </a:prstTxWarp>
          </a:bodyPr>
          <a:lstStyle>
            <a:lvl1pPr algn="r" defTabSz="989013">
              <a:defRPr sz="1300"/>
            </a:lvl1pPr>
          </a:lstStyle>
          <a:p>
            <a:pPr>
              <a:defRPr/>
            </a:pPr>
            <a:fld id="{CA88B19E-DFE5-DB48-8DDE-DFD83750254F}" type="slidenum">
              <a:rPr lang="en-US"/>
              <a:pPr>
                <a:defRPr/>
              </a:pPr>
              <a:t>‹#›</a:t>
            </a:fld>
            <a:endParaRPr lang="en-US"/>
          </a:p>
        </p:txBody>
      </p:sp>
    </p:spTree>
    <p:extLst>
      <p:ext uri="{BB962C8B-B14F-4D97-AF65-F5344CB8AC3E}">
        <p14:creationId xmlns:p14="http://schemas.microsoft.com/office/powerpoint/2010/main" val="68962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4098"/>
          <p:cNvSpPr>
            <a:spLocks noGrp="1" noChangeArrowheads="1"/>
          </p:cNvSpPr>
          <p:nvPr>
            <p:ph type="hdr" sz="quarter"/>
          </p:nvPr>
        </p:nvSpPr>
        <p:spPr bwMode="auto">
          <a:xfrm>
            <a:off x="0" y="0"/>
            <a:ext cx="3144914" cy="501166"/>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atin typeface="Tahoma" pitchFamily="-1" charset="0"/>
                <a:ea typeface="+mn-ea"/>
                <a:cs typeface="+mn-cs"/>
              </a:defRPr>
            </a:lvl1pPr>
          </a:lstStyle>
          <a:p>
            <a:pPr>
              <a:defRPr/>
            </a:pPr>
            <a:endParaRPr lang="en-US"/>
          </a:p>
        </p:txBody>
      </p:sp>
      <p:sp>
        <p:nvSpPr>
          <p:cNvPr id="92163" name="Rectangle 4099"/>
          <p:cNvSpPr>
            <a:spLocks noGrp="1" noChangeArrowheads="1"/>
          </p:cNvSpPr>
          <p:nvPr>
            <p:ph type="dt" idx="1"/>
          </p:nvPr>
        </p:nvSpPr>
        <p:spPr bwMode="auto">
          <a:xfrm>
            <a:off x="4167010" y="0"/>
            <a:ext cx="3144914" cy="501166"/>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atin typeface="Tahoma" pitchFamily="-1" charset="0"/>
                <a:ea typeface="+mn-ea"/>
                <a:cs typeface="+mn-cs"/>
              </a:defRPr>
            </a:lvl1pPr>
          </a:lstStyle>
          <a:p>
            <a:pPr>
              <a:defRPr/>
            </a:pPr>
            <a:endParaRPr lang="en-US"/>
          </a:p>
        </p:txBody>
      </p:sp>
      <p:sp>
        <p:nvSpPr>
          <p:cNvPr id="14340" name="Rectangle 4100"/>
          <p:cNvSpPr>
            <a:spLocks noGrp="1" noRot="1" noChangeAspect="1" noChangeArrowheads="1" noTextEdit="1"/>
          </p:cNvSpPr>
          <p:nvPr>
            <p:ph type="sldImg" idx="2"/>
          </p:nvPr>
        </p:nvSpPr>
        <p:spPr bwMode="auto">
          <a:xfrm>
            <a:off x="1309688" y="715963"/>
            <a:ext cx="4772025" cy="3579812"/>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2165" name="Rectangle 4101"/>
          <p:cNvSpPr>
            <a:spLocks noGrp="1" noChangeArrowheads="1"/>
          </p:cNvSpPr>
          <p:nvPr>
            <p:ph type="body" sz="quarter" idx="3"/>
          </p:nvPr>
        </p:nvSpPr>
        <p:spPr bwMode="auto">
          <a:xfrm>
            <a:off x="943474" y="4582086"/>
            <a:ext cx="5424976" cy="429570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166" name="Rectangle 4102"/>
          <p:cNvSpPr>
            <a:spLocks noGrp="1" noChangeArrowheads="1"/>
          </p:cNvSpPr>
          <p:nvPr>
            <p:ph type="ftr" sz="quarter" idx="4"/>
          </p:nvPr>
        </p:nvSpPr>
        <p:spPr bwMode="auto">
          <a:xfrm>
            <a:off x="0" y="9092576"/>
            <a:ext cx="3144914" cy="501166"/>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atin typeface="Tahoma" pitchFamily="-1" charset="0"/>
                <a:ea typeface="+mn-ea"/>
                <a:cs typeface="+mn-cs"/>
              </a:defRPr>
            </a:lvl1pPr>
          </a:lstStyle>
          <a:p>
            <a:pPr>
              <a:defRPr/>
            </a:pPr>
            <a:endParaRPr lang="en-US"/>
          </a:p>
        </p:txBody>
      </p:sp>
      <p:sp>
        <p:nvSpPr>
          <p:cNvPr id="92167" name="Rectangle 4103"/>
          <p:cNvSpPr>
            <a:spLocks noGrp="1" noChangeArrowheads="1"/>
          </p:cNvSpPr>
          <p:nvPr>
            <p:ph type="sldNum" sz="quarter" idx="5"/>
          </p:nvPr>
        </p:nvSpPr>
        <p:spPr bwMode="auto">
          <a:xfrm>
            <a:off x="4167010" y="9092576"/>
            <a:ext cx="3144914" cy="501166"/>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E8D1DE4-9942-B54F-8DCA-B57518E927E8}" type="slidenum">
              <a:rPr lang="en-US"/>
              <a:pPr>
                <a:defRPr/>
              </a:pPr>
              <a:t>‹#›</a:t>
            </a:fld>
            <a:endParaRPr lang="en-US"/>
          </a:p>
        </p:txBody>
      </p:sp>
    </p:spTree>
    <p:extLst>
      <p:ext uri="{BB962C8B-B14F-4D97-AF65-F5344CB8AC3E}">
        <p14:creationId xmlns:p14="http://schemas.microsoft.com/office/powerpoint/2010/main" val="459007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 charset="0"/>
        <a:ea typeface="ＭＳ Ｐゴシック" charset="0"/>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Slide set by Marco Valtorta (mgv@cse.sc.edu), 2020-12-01, for: Graham Hutton.  _Programming in Haskell_, 2</a:t>
            </a:r>
            <a:r>
              <a:rPr lang="en-US" baseline="30000" dirty="0"/>
              <a:t>nd</a:t>
            </a:r>
            <a:r>
              <a:rPr lang="en-US" dirty="0"/>
              <a:t> ed. Cambridge University Press, 2016.</a:t>
            </a:r>
          </a:p>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0</a:t>
            </a:fld>
            <a:endParaRPr lang="en-US"/>
          </a:p>
        </p:txBody>
      </p:sp>
    </p:spTree>
    <p:extLst>
      <p:ext uri="{BB962C8B-B14F-4D97-AF65-F5344CB8AC3E}">
        <p14:creationId xmlns:p14="http://schemas.microsoft.com/office/powerpoint/2010/main" val="1006785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9</a:t>
            </a:fld>
            <a:endParaRPr lang="en-US"/>
          </a:p>
        </p:txBody>
      </p:sp>
    </p:spTree>
    <p:extLst>
      <p:ext uri="{BB962C8B-B14F-4D97-AF65-F5344CB8AC3E}">
        <p14:creationId xmlns:p14="http://schemas.microsoft.com/office/powerpoint/2010/main" val="417908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1</a:t>
            </a:fld>
            <a:endParaRPr lang="en-US"/>
          </a:p>
        </p:txBody>
      </p:sp>
    </p:spTree>
    <p:extLst>
      <p:ext uri="{BB962C8B-B14F-4D97-AF65-F5344CB8AC3E}">
        <p14:creationId xmlns:p14="http://schemas.microsoft.com/office/powerpoint/2010/main" val="3530763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2</a:t>
            </a:fld>
            <a:endParaRPr lang="en-US"/>
          </a:p>
        </p:txBody>
      </p:sp>
    </p:spTree>
    <p:extLst>
      <p:ext uri="{BB962C8B-B14F-4D97-AF65-F5344CB8AC3E}">
        <p14:creationId xmlns:p14="http://schemas.microsoft.com/office/powerpoint/2010/main" val="3185157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3</a:t>
            </a:fld>
            <a:endParaRPr lang="en-US"/>
          </a:p>
        </p:txBody>
      </p:sp>
    </p:spTree>
    <p:extLst>
      <p:ext uri="{BB962C8B-B14F-4D97-AF65-F5344CB8AC3E}">
        <p14:creationId xmlns:p14="http://schemas.microsoft.com/office/powerpoint/2010/main" val="4265148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4</a:t>
            </a:fld>
            <a:endParaRPr lang="en-US"/>
          </a:p>
        </p:txBody>
      </p:sp>
    </p:spTree>
    <p:extLst>
      <p:ext uri="{BB962C8B-B14F-4D97-AF65-F5344CB8AC3E}">
        <p14:creationId xmlns:p14="http://schemas.microsoft.com/office/powerpoint/2010/main" val="4056450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5</a:t>
            </a:fld>
            <a:endParaRPr lang="en-US"/>
          </a:p>
        </p:txBody>
      </p:sp>
    </p:spTree>
    <p:extLst>
      <p:ext uri="{BB962C8B-B14F-4D97-AF65-F5344CB8AC3E}">
        <p14:creationId xmlns:p14="http://schemas.microsoft.com/office/powerpoint/2010/main" val="1277634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6</a:t>
            </a:fld>
            <a:endParaRPr lang="en-US"/>
          </a:p>
        </p:txBody>
      </p:sp>
    </p:spTree>
    <p:extLst>
      <p:ext uri="{BB962C8B-B14F-4D97-AF65-F5344CB8AC3E}">
        <p14:creationId xmlns:p14="http://schemas.microsoft.com/office/powerpoint/2010/main" val="1789047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7</a:t>
            </a:fld>
            <a:endParaRPr lang="en-US"/>
          </a:p>
        </p:txBody>
      </p:sp>
    </p:spTree>
    <p:extLst>
      <p:ext uri="{BB962C8B-B14F-4D97-AF65-F5344CB8AC3E}">
        <p14:creationId xmlns:p14="http://schemas.microsoft.com/office/powerpoint/2010/main" val="3645437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8</a:t>
            </a:fld>
            <a:endParaRPr lang="en-US"/>
          </a:p>
        </p:txBody>
      </p:sp>
    </p:spTree>
    <p:extLst>
      <p:ext uri="{BB962C8B-B14F-4D97-AF65-F5344CB8AC3E}">
        <p14:creationId xmlns:p14="http://schemas.microsoft.com/office/powerpoint/2010/main" val="6007810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ext Box 10"/>
          <p:cNvSpPr txBox="1">
            <a:spLocks noChangeArrowheads="1"/>
          </p:cNvSpPr>
          <p:nvPr userDrawn="1"/>
        </p:nvSpPr>
        <p:spPr bwMode="auto">
          <a:xfrm>
            <a:off x="715963" y="1039813"/>
            <a:ext cx="7843837"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ctr">
              <a:defRPr/>
            </a:pPr>
            <a:r>
              <a:rPr lang="en-US" sz="3600" b="1">
                <a:solidFill>
                  <a:schemeClr val="tx2"/>
                </a:solidFill>
                <a:latin typeface="Arial Black" charset="0"/>
              </a:rPr>
              <a:t>PROGRAMMING IN HASKELL</a:t>
            </a:r>
          </a:p>
        </p:txBody>
      </p:sp>
      <p:sp>
        <p:nvSpPr>
          <p:cNvPr id="3" name="Rectangle 11"/>
          <p:cNvSpPr>
            <a:spLocks noGrp="1" noChangeArrowheads="1"/>
          </p:cNvSpPr>
          <p:nvPr userDrawn="1"/>
        </p:nvSpPr>
        <p:spPr bwMode="auto">
          <a:xfrm>
            <a:off x="561975" y="5087938"/>
            <a:ext cx="8153400" cy="60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sz="3200"/>
              <a:t>Chapter 8 - Higher-Order Functions</a:t>
            </a:r>
          </a:p>
        </p:txBody>
      </p:sp>
      <p:pic>
        <p:nvPicPr>
          <p:cNvPr id="4" name="Picture 12" descr="C:\Documents and Settings\gmh.POLIHALE\Desktop\HaskellLogo_2.jpg"/>
          <p:cNvPicPr>
            <a:picLocks noChangeAspect="1" noChangeArrowheads="1"/>
          </p:cNvPicPr>
          <p:nvPr userDrawn="1"/>
        </p:nvPicPr>
        <p:blipFill>
          <a:blip r:embed="rId2">
            <a:alphaModFix amt="50000"/>
            <a:extLst>
              <a:ext uri="{28A0092B-C50C-407E-A947-70E740481C1C}">
                <a14:useLocalDpi xmlns:a14="http://schemas.microsoft.com/office/drawing/2010/main" val="0"/>
              </a:ext>
            </a:extLst>
          </a:blip>
          <a:srcRect/>
          <a:stretch>
            <a:fillRect/>
          </a:stretch>
        </p:blipFill>
        <p:spPr bwMode="auto">
          <a:xfrm>
            <a:off x="3463925" y="2266950"/>
            <a:ext cx="2349500" cy="2235200"/>
          </a:xfrm>
          <a:prstGeom prst="rect">
            <a:avLst/>
          </a:prstGeom>
          <a:solidFill>
            <a:schemeClr val="bg1">
              <a:alpha val="50195"/>
            </a:schemeClr>
          </a:solidFill>
          <a:ln>
            <a:noFill/>
          </a:ln>
          <a:extLs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0080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37FA69AF-BDC6-0145-8856-5069B02949EC}" type="slidenum">
              <a:rPr lang="en-US"/>
              <a:pPr>
                <a:defRPr/>
              </a:pPr>
              <a:t>‹#›</a:t>
            </a:fld>
            <a:endParaRPr lang="en-US"/>
          </a:p>
        </p:txBody>
      </p:sp>
    </p:spTree>
    <p:extLst>
      <p:ext uri="{BB962C8B-B14F-4D97-AF65-F5344CB8AC3E}">
        <p14:creationId xmlns:p14="http://schemas.microsoft.com/office/powerpoint/2010/main" val="359475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82800" cy="60960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381000" y="381000"/>
            <a:ext cx="6096000" cy="60960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2DAFE301-9248-A54C-8406-8167DAEA894F}" type="slidenum">
              <a:rPr lang="en-US"/>
              <a:pPr>
                <a:defRPr/>
              </a:pPr>
              <a:t>‹#›</a:t>
            </a:fld>
            <a:endParaRPr lang="en-US"/>
          </a:p>
        </p:txBody>
      </p:sp>
    </p:spTree>
    <p:extLst>
      <p:ext uri="{BB962C8B-B14F-4D97-AF65-F5344CB8AC3E}">
        <p14:creationId xmlns:p14="http://schemas.microsoft.com/office/powerpoint/2010/main" val="19720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E48AA650-3E41-A349-B956-155ED09CC8BD}" type="slidenum">
              <a:rPr lang="en-US"/>
              <a:pPr>
                <a:defRPr/>
              </a:pPr>
              <a:t>‹#›</a:t>
            </a:fld>
            <a:endParaRPr lang="en-US"/>
          </a:p>
        </p:txBody>
      </p:sp>
    </p:spTree>
    <p:extLst>
      <p:ext uri="{BB962C8B-B14F-4D97-AF65-F5344CB8AC3E}">
        <p14:creationId xmlns:p14="http://schemas.microsoft.com/office/powerpoint/2010/main" val="3013553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C8B2BB83-8B68-B240-B0B9-96DB7DDF33AC}" type="slidenum">
              <a:rPr lang="en-US"/>
              <a:pPr>
                <a:defRPr/>
              </a:pPr>
              <a:t>‹#›</a:t>
            </a:fld>
            <a:endParaRPr lang="en-US"/>
          </a:p>
        </p:txBody>
      </p:sp>
    </p:spTree>
    <p:extLst>
      <p:ext uri="{BB962C8B-B14F-4D97-AF65-F5344CB8AC3E}">
        <p14:creationId xmlns:p14="http://schemas.microsoft.com/office/powerpoint/2010/main" val="359247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533400" y="1524000"/>
            <a:ext cx="4013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99000" y="1524000"/>
            <a:ext cx="4013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7D4404B4-2066-864A-8BEC-7BF431404801}" type="slidenum">
              <a:rPr lang="en-US"/>
              <a:pPr>
                <a:defRPr/>
              </a:pPr>
              <a:t>‹#›</a:t>
            </a:fld>
            <a:endParaRPr lang="en-US"/>
          </a:p>
        </p:txBody>
      </p:sp>
    </p:spTree>
    <p:extLst>
      <p:ext uri="{BB962C8B-B14F-4D97-AF65-F5344CB8AC3E}">
        <p14:creationId xmlns:p14="http://schemas.microsoft.com/office/powerpoint/2010/main" val="329508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F2364AA6-88BA-EE45-8CDC-4B1A33C65FF6}" type="slidenum">
              <a:rPr lang="en-US"/>
              <a:pPr>
                <a:defRPr/>
              </a:pPr>
              <a:t>‹#›</a:t>
            </a:fld>
            <a:endParaRPr lang="en-US"/>
          </a:p>
        </p:txBody>
      </p:sp>
    </p:spTree>
    <p:extLst>
      <p:ext uri="{BB962C8B-B14F-4D97-AF65-F5344CB8AC3E}">
        <p14:creationId xmlns:p14="http://schemas.microsoft.com/office/powerpoint/2010/main" val="3704202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33987009-D139-074C-9465-DFE7F86DCF10}" type="slidenum">
              <a:rPr lang="en-US"/>
              <a:pPr>
                <a:defRPr/>
              </a:pPr>
              <a:t>‹#›</a:t>
            </a:fld>
            <a:endParaRPr lang="en-US"/>
          </a:p>
        </p:txBody>
      </p:sp>
    </p:spTree>
    <p:extLst>
      <p:ext uri="{BB962C8B-B14F-4D97-AF65-F5344CB8AC3E}">
        <p14:creationId xmlns:p14="http://schemas.microsoft.com/office/powerpoint/2010/main" val="291572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73AF9DEA-444B-9248-AFC5-3968C35BCF0C}" type="slidenum">
              <a:rPr lang="en-US"/>
              <a:pPr>
                <a:defRPr/>
              </a:pPr>
              <a:t>‹#›</a:t>
            </a:fld>
            <a:endParaRPr lang="en-US"/>
          </a:p>
        </p:txBody>
      </p:sp>
    </p:spTree>
    <p:extLst>
      <p:ext uri="{BB962C8B-B14F-4D97-AF65-F5344CB8AC3E}">
        <p14:creationId xmlns:p14="http://schemas.microsoft.com/office/powerpoint/2010/main" val="591961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0660D600-1DB2-D64A-A93D-9742A18E796E}" type="slidenum">
              <a:rPr lang="en-US"/>
              <a:pPr>
                <a:defRPr/>
              </a:pPr>
              <a:t>‹#›</a:t>
            </a:fld>
            <a:endParaRPr lang="en-US"/>
          </a:p>
        </p:txBody>
      </p:sp>
    </p:spTree>
    <p:extLst>
      <p:ext uri="{BB962C8B-B14F-4D97-AF65-F5344CB8AC3E}">
        <p14:creationId xmlns:p14="http://schemas.microsoft.com/office/powerpoint/2010/main" val="4170298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52BB8CEE-18AE-5B48-B9F3-76EA766AE1F9}" type="slidenum">
              <a:rPr lang="en-US"/>
              <a:pPr>
                <a:defRPr/>
              </a:pPr>
              <a:t>‹#›</a:t>
            </a:fld>
            <a:endParaRPr lang="en-US"/>
          </a:p>
        </p:txBody>
      </p:sp>
    </p:spTree>
    <p:extLst>
      <p:ext uri="{BB962C8B-B14F-4D97-AF65-F5344CB8AC3E}">
        <p14:creationId xmlns:p14="http://schemas.microsoft.com/office/powerpoint/2010/main" val="248606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blurRad="63500" dist="107763" dir="2700000" algn="ctr" rotWithShape="0">
            <a:srgbClr val="000000">
              <a:alpha val="74998"/>
            </a:srgbClr>
          </a:outerShdw>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81000"/>
            <a:ext cx="7772400" cy="685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3400" y="1524000"/>
            <a:ext cx="8178800" cy="495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9092" name="Rectangle 4"/>
          <p:cNvSpPr>
            <a:spLocks noGrp="1" noChangeArrowheads="1"/>
          </p:cNvSpPr>
          <p:nvPr>
            <p:ph type="sldNum" sz="quarter" idx="4"/>
          </p:nvPr>
        </p:nvSpPr>
        <p:spPr bwMode="auto">
          <a:xfrm>
            <a:off x="8382000" y="6400800"/>
            <a:ext cx="609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B74C567-DE8F-0F4F-B42B-3D4662DE9FD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52"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l" rtl="0" eaLnBrk="0" fontAlgn="base" hangingPunct="0">
        <a:spcBef>
          <a:spcPct val="0"/>
        </a:spcBef>
        <a:spcAft>
          <a:spcPct val="0"/>
        </a:spcAft>
        <a:defRPr kumimoji="1" sz="36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2pPr>
      <a:lvl3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3pPr>
      <a:lvl4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4pPr>
      <a:lvl5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5pPr>
      <a:lvl6pPr marL="457200" algn="l" rtl="0" eaLnBrk="0" fontAlgn="base" hangingPunct="0">
        <a:spcBef>
          <a:spcPct val="0"/>
        </a:spcBef>
        <a:spcAft>
          <a:spcPct val="0"/>
        </a:spcAft>
        <a:defRPr kumimoji="1" sz="3600">
          <a:solidFill>
            <a:schemeClr val="tx2"/>
          </a:solidFill>
          <a:latin typeface="Arial Black" pitchFamily="-1" charset="0"/>
        </a:defRPr>
      </a:lvl6pPr>
      <a:lvl7pPr marL="914400" algn="l" rtl="0" eaLnBrk="0" fontAlgn="base" hangingPunct="0">
        <a:spcBef>
          <a:spcPct val="0"/>
        </a:spcBef>
        <a:spcAft>
          <a:spcPct val="0"/>
        </a:spcAft>
        <a:defRPr kumimoji="1" sz="3600">
          <a:solidFill>
            <a:schemeClr val="tx2"/>
          </a:solidFill>
          <a:latin typeface="Arial Black" pitchFamily="-1" charset="0"/>
        </a:defRPr>
      </a:lvl7pPr>
      <a:lvl8pPr marL="1371600" algn="l" rtl="0" eaLnBrk="0" fontAlgn="base" hangingPunct="0">
        <a:spcBef>
          <a:spcPct val="0"/>
        </a:spcBef>
        <a:spcAft>
          <a:spcPct val="0"/>
        </a:spcAft>
        <a:defRPr kumimoji="1" sz="3600">
          <a:solidFill>
            <a:schemeClr val="tx2"/>
          </a:solidFill>
          <a:latin typeface="Arial Black" pitchFamily="-1" charset="0"/>
        </a:defRPr>
      </a:lvl8pPr>
      <a:lvl9pPr marL="1828800" algn="l" rtl="0" eaLnBrk="0" fontAlgn="base" hangingPunct="0">
        <a:spcBef>
          <a:spcPct val="0"/>
        </a:spcBef>
        <a:spcAft>
          <a:spcPct val="0"/>
        </a:spcAft>
        <a:defRPr kumimoji="1" sz="3600">
          <a:solidFill>
            <a:schemeClr val="tx2"/>
          </a:solidFill>
          <a:latin typeface="Arial Black" pitchFamily="-1" charset="0"/>
        </a:defRPr>
      </a:lvl9pPr>
    </p:titleStyle>
    <p:bodyStyle>
      <a:lvl1pPr marL="342900" indent="-342900" algn="l" rtl="0" eaLnBrk="0" fontAlgn="base" hangingPunct="0">
        <a:spcBef>
          <a:spcPct val="20000"/>
        </a:spcBef>
        <a:spcAft>
          <a:spcPct val="0"/>
        </a:spcAft>
        <a:buClr>
          <a:schemeClr val="accent2"/>
        </a:buClr>
        <a:buFont typeface="Monotype Sorts" charset="0"/>
        <a:buChar char="z"/>
        <a:defRPr kumimoji="1" sz="28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accent2"/>
        </a:buClr>
        <a:buFont typeface="Monotype Sorts" charset="0"/>
        <a:buChar char="y"/>
        <a:defRPr kumimoji="1" sz="2400">
          <a:solidFill>
            <a:schemeClr val="tx1"/>
          </a:solidFill>
          <a:latin typeface="+mn-lt"/>
          <a:ea typeface="ＭＳ Ｐゴシック" pitchFamily="-1" charset="-128"/>
        </a:defRPr>
      </a:lvl2pPr>
      <a:lvl3pPr marL="1143000" indent="-228600" algn="l" rtl="0" eaLnBrk="0" fontAlgn="base" hangingPunct="0">
        <a:spcBef>
          <a:spcPct val="20000"/>
        </a:spcBef>
        <a:spcAft>
          <a:spcPct val="0"/>
        </a:spcAft>
        <a:buClr>
          <a:schemeClr val="accent2"/>
        </a:buClr>
        <a:buFont typeface="Monotype Sorts" charset="0"/>
        <a:buChar char="x"/>
        <a:defRPr kumimoji="1" sz="2000">
          <a:solidFill>
            <a:schemeClr val="tx1"/>
          </a:solidFill>
          <a:latin typeface="+mn-lt"/>
          <a:ea typeface="ＭＳ Ｐゴシック" pitchFamily="-1" charset="-128"/>
        </a:defRPr>
      </a:lvl3pPr>
      <a:lvl4pPr marL="16002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4pPr>
      <a:lvl5pPr marL="20574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5pPr>
      <a:lvl6pPr marL="25146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6pPr>
      <a:lvl7pPr marL="29718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7pPr>
      <a:lvl8pPr marL="34290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8pPr>
      <a:lvl9pPr marL="38862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1"/>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fld id="{EB46528A-ECC8-234E-A53C-F87AC3F6694B}" type="slidenum">
              <a:rPr lang="en-US" sz="1400"/>
              <a:pPr/>
              <a:t>0</a:t>
            </a:fld>
            <a:endParaRPr lang="en-US" sz="1400"/>
          </a:p>
        </p:txBody>
      </p:sp>
      <p:sp>
        <p:nvSpPr>
          <p:cNvPr id="15362" name="Text Box 2"/>
          <p:cNvSpPr txBox="1">
            <a:spLocks noChangeArrowheads="1"/>
          </p:cNvSpPr>
          <p:nvPr/>
        </p:nvSpPr>
        <p:spPr bwMode="auto">
          <a:xfrm>
            <a:off x="115888" y="1001713"/>
            <a:ext cx="8910637"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ctr"/>
            <a:r>
              <a:rPr lang="en-US" sz="3600" b="1">
                <a:solidFill>
                  <a:schemeClr val="tx2"/>
                </a:solidFill>
                <a:latin typeface="Arial Black" charset="0"/>
              </a:rPr>
              <a:t>PROGRAMMING IN HASKELL</a:t>
            </a:r>
          </a:p>
        </p:txBody>
      </p:sp>
      <p:sp>
        <p:nvSpPr>
          <p:cNvPr id="15363" name="Rectangle 3"/>
          <p:cNvSpPr>
            <a:spLocks noChangeArrowheads="1"/>
          </p:cNvSpPr>
          <p:nvPr/>
        </p:nvSpPr>
        <p:spPr bwMode="auto">
          <a:xfrm>
            <a:off x="176213" y="5164138"/>
            <a:ext cx="8791575" cy="60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kumimoji="1" lang="en-US" sz="3200" dirty="0"/>
              <a:t>Chapter 16 – Reasoning about programs</a:t>
            </a:r>
          </a:p>
        </p:txBody>
      </p:sp>
      <p:pic>
        <p:nvPicPr>
          <p:cNvPr id="7" name="Picture 6">
            <a:extLst>
              <a:ext uri="{FF2B5EF4-FFF2-40B4-BE49-F238E27FC236}">
                <a16:creationId xmlns:a16="http://schemas.microsoft.com/office/drawing/2014/main" id="{FB67B8E4-A284-9541-9674-400999C51330}"/>
              </a:ext>
            </a:extLst>
          </p:cNvPr>
          <p:cNvPicPr>
            <a:picLocks noChangeAspect="1"/>
          </p:cNvPicPr>
          <p:nvPr/>
        </p:nvPicPr>
        <p:blipFill>
          <a:blip r:embed="rId3"/>
          <a:stretch>
            <a:fillRect/>
          </a:stretch>
        </p:blipFill>
        <p:spPr>
          <a:xfrm>
            <a:off x="3270423" y="2393375"/>
            <a:ext cx="2603153" cy="20712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B6179-2295-445A-8EF8-618701B121EE}"/>
              </a:ext>
            </a:extLst>
          </p:cNvPr>
          <p:cNvSpPr>
            <a:spLocks noGrp="1"/>
          </p:cNvSpPr>
          <p:nvPr>
            <p:ph type="title"/>
          </p:nvPr>
        </p:nvSpPr>
        <p:spPr/>
        <p:txBody>
          <a:bodyPr/>
          <a:lstStyle/>
          <a:p>
            <a:r>
              <a:rPr lang="en-US" dirty="0"/>
              <a:t>Base case</a:t>
            </a:r>
          </a:p>
        </p:txBody>
      </p:sp>
      <p:sp>
        <p:nvSpPr>
          <p:cNvPr id="3" name="Content Placeholder 2">
            <a:extLst>
              <a:ext uri="{FF2B5EF4-FFF2-40B4-BE49-F238E27FC236}">
                <a16:creationId xmlns:a16="http://schemas.microsoft.com/office/drawing/2014/main" id="{318A27D9-9024-440E-84F2-69889523BCDD}"/>
              </a:ext>
            </a:extLst>
          </p:cNvPr>
          <p:cNvSpPr>
            <a:spLocks noGrp="1"/>
          </p:cNvSpPr>
          <p:nvPr>
            <p:ph idx="1"/>
          </p:nvPr>
        </p:nvSpPr>
        <p:spPr/>
        <p:txBody>
          <a:bodyPr/>
          <a:lstStyle/>
          <a:p>
            <a:pPr marL="0" indent="0">
              <a:buNone/>
            </a:pPr>
            <a:r>
              <a:rPr lang="en-US" dirty="0"/>
              <a:t>exec (comp (Val n)) s</a:t>
            </a:r>
          </a:p>
          <a:p>
            <a:pPr marL="0" indent="0">
              <a:buNone/>
            </a:pPr>
            <a:r>
              <a:rPr lang="en-US" dirty="0"/>
              <a:t>= {applying comp}</a:t>
            </a:r>
          </a:p>
          <a:p>
            <a:pPr marL="0" indent="0">
              <a:buNone/>
            </a:pPr>
            <a:r>
              <a:rPr lang="en-US" dirty="0"/>
              <a:t>exec [PUSH n] s</a:t>
            </a:r>
          </a:p>
          <a:p>
            <a:pPr marL="0" indent="0">
              <a:buNone/>
            </a:pPr>
            <a:r>
              <a:rPr lang="en-US" dirty="0"/>
              <a:t>= {applying exec}</a:t>
            </a:r>
          </a:p>
          <a:p>
            <a:pPr marL="0" indent="0">
              <a:buNone/>
            </a:pPr>
            <a:r>
              <a:rPr lang="en-US" dirty="0"/>
              <a:t>n : s</a:t>
            </a:r>
          </a:p>
          <a:p>
            <a:pPr marL="0" indent="0">
              <a:buNone/>
            </a:pPr>
            <a:r>
              <a:rPr lang="en-US" dirty="0"/>
              <a:t>= {</a:t>
            </a:r>
            <a:r>
              <a:rPr lang="en-US" dirty="0" err="1"/>
              <a:t>unapplying</a:t>
            </a:r>
            <a:r>
              <a:rPr lang="en-US" dirty="0"/>
              <a:t> eval}</a:t>
            </a:r>
          </a:p>
          <a:p>
            <a:pPr marL="0" indent="0">
              <a:buNone/>
            </a:pPr>
            <a:r>
              <a:rPr lang="en-US" dirty="0"/>
              <a:t>eval (Val n) : s</a:t>
            </a:r>
          </a:p>
        </p:txBody>
      </p:sp>
      <p:sp>
        <p:nvSpPr>
          <p:cNvPr id="4" name="Slide Number Placeholder 3">
            <a:extLst>
              <a:ext uri="{FF2B5EF4-FFF2-40B4-BE49-F238E27FC236}">
                <a16:creationId xmlns:a16="http://schemas.microsoft.com/office/drawing/2014/main" id="{8D759C57-90A4-4254-9952-F39446B43C64}"/>
              </a:ext>
            </a:extLst>
          </p:cNvPr>
          <p:cNvSpPr>
            <a:spLocks noGrp="1"/>
          </p:cNvSpPr>
          <p:nvPr>
            <p:ph type="sldNum" sz="quarter" idx="10"/>
          </p:nvPr>
        </p:nvSpPr>
        <p:spPr/>
        <p:txBody>
          <a:bodyPr/>
          <a:lstStyle/>
          <a:p>
            <a:pPr>
              <a:defRPr/>
            </a:pPr>
            <a:fld id="{E48AA650-3E41-A349-B956-155ED09CC8BD}" type="slidenum">
              <a:rPr lang="en-US" smtClean="0"/>
              <a:pPr>
                <a:defRPr/>
              </a:pPr>
              <a:t>9</a:t>
            </a:fld>
            <a:endParaRPr lang="en-US"/>
          </a:p>
        </p:txBody>
      </p:sp>
    </p:spTree>
    <p:extLst>
      <p:ext uri="{BB962C8B-B14F-4D97-AF65-F5344CB8AC3E}">
        <p14:creationId xmlns:p14="http://schemas.microsoft.com/office/powerpoint/2010/main" val="289949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0072C-EFB9-4634-BB0F-3A2ECD2367DF}"/>
              </a:ext>
            </a:extLst>
          </p:cNvPr>
          <p:cNvSpPr>
            <a:spLocks noGrp="1"/>
          </p:cNvSpPr>
          <p:nvPr>
            <p:ph type="title"/>
          </p:nvPr>
        </p:nvSpPr>
        <p:spPr>
          <a:xfrm>
            <a:off x="386443" y="223157"/>
            <a:ext cx="7772400" cy="685800"/>
          </a:xfrm>
        </p:spPr>
        <p:txBody>
          <a:bodyPr/>
          <a:lstStyle/>
          <a:p>
            <a:r>
              <a:rPr lang="en-US" dirty="0"/>
              <a:t>Inductive case</a:t>
            </a:r>
          </a:p>
        </p:txBody>
      </p:sp>
      <p:sp>
        <p:nvSpPr>
          <p:cNvPr id="3" name="Content Placeholder 2">
            <a:extLst>
              <a:ext uri="{FF2B5EF4-FFF2-40B4-BE49-F238E27FC236}">
                <a16:creationId xmlns:a16="http://schemas.microsoft.com/office/drawing/2014/main" id="{419A5F5A-F2A1-4F64-8C19-EF6DA95B4E85}"/>
              </a:ext>
            </a:extLst>
          </p:cNvPr>
          <p:cNvSpPr>
            <a:spLocks noGrp="1"/>
          </p:cNvSpPr>
          <p:nvPr>
            <p:ph idx="1"/>
          </p:nvPr>
        </p:nvSpPr>
        <p:spPr>
          <a:xfrm>
            <a:off x="482600" y="1001485"/>
            <a:ext cx="8178800" cy="5573485"/>
          </a:xfrm>
        </p:spPr>
        <p:txBody>
          <a:bodyPr>
            <a:normAutofit fontScale="85000" lnSpcReduction="20000"/>
          </a:bodyPr>
          <a:lstStyle/>
          <a:p>
            <a:pPr marL="0" indent="0">
              <a:buNone/>
            </a:pPr>
            <a:r>
              <a:rPr lang="en-US" dirty="0"/>
              <a:t>exec (comp (Add x y)) s</a:t>
            </a:r>
          </a:p>
          <a:p>
            <a:pPr marL="0" indent="0">
              <a:buNone/>
            </a:pPr>
            <a:r>
              <a:rPr lang="en-US" dirty="0"/>
              <a:t>exec (comp x ++ comp y ++ [ADD]) s</a:t>
            </a:r>
          </a:p>
          <a:p>
            <a:pPr marL="0" indent="0">
              <a:buNone/>
            </a:pPr>
            <a:r>
              <a:rPr lang="en-US" dirty="0"/>
              <a:t>exec (comp x ++ (comp y ++ [ADD]) s</a:t>
            </a:r>
          </a:p>
          <a:p>
            <a:pPr marL="0" indent="0">
              <a:buNone/>
            </a:pPr>
            <a:r>
              <a:rPr lang="en-US" dirty="0"/>
              <a:t>= {distributivity: next slide}</a:t>
            </a:r>
          </a:p>
          <a:p>
            <a:pPr marL="0" indent="0">
              <a:buNone/>
            </a:pPr>
            <a:r>
              <a:rPr lang="en-US" dirty="0"/>
              <a:t>exec (comp y ++ [ADD]) (exec (comp x) s)</a:t>
            </a:r>
          </a:p>
          <a:p>
            <a:pPr marL="0" indent="0">
              <a:buNone/>
            </a:pPr>
            <a:r>
              <a:rPr lang="en-US" dirty="0"/>
              <a:t>= {induction hypothesis for x}</a:t>
            </a:r>
          </a:p>
          <a:p>
            <a:pPr marL="0" indent="0">
              <a:buNone/>
            </a:pPr>
            <a:r>
              <a:rPr lang="en-US" dirty="0"/>
              <a:t>exec (comp y ++ [ADD]) (eval x : s)</a:t>
            </a:r>
          </a:p>
          <a:p>
            <a:pPr marL="0" indent="0">
              <a:buNone/>
            </a:pPr>
            <a:r>
              <a:rPr lang="en-US" dirty="0"/>
              <a:t>= {distributivity again}</a:t>
            </a:r>
          </a:p>
          <a:p>
            <a:pPr marL="0" indent="0">
              <a:buNone/>
            </a:pPr>
            <a:r>
              <a:rPr lang="en-US" dirty="0"/>
              <a:t>exec [ADD] (exec (comp y) (eval x : s))</a:t>
            </a:r>
          </a:p>
          <a:p>
            <a:pPr marL="0" indent="0">
              <a:buNone/>
            </a:pPr>
            <a:r>
              <a:rPr lang="en-US" dirty="0"/>
              <a:t>= {induction hypothesis for y}</a:t>
            </a:r>
          </a:p>
          <a:p>
            <a:pPr marL="0" indent="0">
              <a:buNone/>
            </a:pPr>
            <a:r>
              <a:rPr lang="en-US" dirty="0"/>
              <a:t>exec [ADD] (eval y : eval x : s)</a:t>
            </a:r>
          </a:p>
          <a:p>
            <a:pPr marL="0" indent="0">
              <a:buNone/>
            </a:pPr>
            <a:r>
              <a:rPr lang="en-US" dirty="0"/>
              <a:t>= {applying exec}</a:t>
            </a:r>
          </a:p>
          <a:p>
            <a:pPr marL="0" indent="0">
              <a:buNone/>
            </a:pPr>
            <a:r>
              <a:rPr lang="en-US" dirty="0"/>
              <a:t>(eval x + eval y) : s</a:t>
            </a:r>
          </a:p>
          <a:p>
            <a:pPr marL="0" indent="0">
              <a:buNone/>
            </a:pPr>
            <a:r>
              <a:rPr lang="en-US" dirty="0"/>
              <a:t>= {</a:t>
            </a:r>
            <a:r>
              <a:rPr lang="en-US" dirty="0" err="1"/>
              <a:t>unapplying</a:t>
            </a:r>
            <a:r>
              <a:rPr lang="en-US" dirty="0"/>
              <a:t> eval}</a:t>
            </a:r>
          </a:p>
          <a:p>
            <a:pPr marL="0" indent="0">
              <a:buNone/>
            </a:pPr>
            <a:r>
              <a:rPr lang="en-US" dirty="0"/>
              <a:t>eval (Add x y) : s</a:t>
            </a:r>
          </a:p>
          <a:p>
            <a:pPr marL="0" indent="0">
              <a:buNone/>
            </a:pPr>
            <a:endParaRPr lang="en-US" dirty="0"/>
          </a:p>
        </p:txBody>
      </p:sp>
      <p:sp>
        <p:nvSpPr>
          <p:cNvPr id="4" name="Slide Number Placeholder 3">
            <a:extLst>
              <a:ext uri="{FF2B5EF4-FFF2-40B4-BE49-F238E27FC236}">
                <a16:creationId xmlns:a16="http://schemas.microsoft.com/office/drawing/2014/main" id="{D55B85A5-9042-4C37-A73C-3663A082E32D}"/>
              </a:ext>
            </a:extLst>
          </p:cNvPr>
          <p:cNvSpPr>
            <a:spLocks noGrp="1"/>
          </p:cNvSpPr>
          <p:nvPr>
            <p:ph type="sldNum" sz="quarter" idx="10"/>
          </p:nvPr>
        </p:nvSpPr>
        <p:spPr/>
        <p:txBody>
          <a:bodyPr/>
          <a:lstStyle/>
          <a:p>
            <a:pPr>
              <a:defRPr/>
            </a:pPr>
            <a:fld id="{E48AA650-3E41-A349-B956-155ED09CC8BD}" type="slidenum">
              <a:rPr lang="en-US" smtClean="0"/>
              <a:pPr>
                <a:defRPr/>
              </a:pPr>
              <a:t>10</a:t>
            </a:fld>
            <a:endParaRPr lang="en-US"/>
          </a:p>
        </p:txBody>
      </p:sp>
    </p:spTree>
    <p:extLst>
      <p:ext uri="{BB962C8B-B14F-4D97-AF65-F5344CB8AC3E}">
        <p14:creationId xmlns:p14="http://schemas.microsoft.com/office/powerpoint/2010/main" val="444753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76B95-F87F-4ACE-B2A5-C89FC6995A90}"/>
              </a:ext>
            </a:extLst>
          </p:cNvPr>
          <p:cNvSpPr>
            <a:spLocks noGrp="1"/>
          </p:cNvSpPr>
          <p:nvPr>
            <p:ph type="title"/>
          </p:nvPr>
        </p:nvSpPr>
        <p:spPr/>
        <p:txBody>
          <a:bodyPr/>
          <a:lstStyle/>
          <a:p>
            <a:r>
              <a:rPr lang="en-US" dirty="0"/>
              <a:t>Distributivity</a:t>
            </a:r>
          </a:p>
        </p:txBody>
      </p:sp>
      <p:sp>
        <p:nvSpPr>
          <p:cNvPr id="3" name="Content Placeholder 2">
            <a:extLst>
              <a:ext uri="{FF2B5EF4-FFF2-40B4-BE49-F238E27FC236}">
                <a16:creationId xmlns:a16="http://schemas.microsoft.com/office/drawing/2014/main" id="{28F79744-AC62-4334-BE76-F75FCAE1B74E}"/>
              </a:ext>
            </a:extLst>
          </p:cNvPr>
          <p:cNvSpPr>
            <a:spLocks noGrp="1"/>
          </p:cNvSpPr>
          <p:nvPr>
            <p:ph idx="1"/>
          </p:nvPr>
        </p:nvSpPr>
        <p:spPr/>
        <p:txBody>
          <a:bodyPr/>
          <a:lstStyle/>
          <a:p>
            <a:pPr marL="0" indent="0">
              <a:buNone/>
            </a:pPr>
            <a:r>
              <a:rPr lang="en-US" dirty="0"/>
              <a:t>Executing two pieces of code appended together gives the same result as executing them in sequence:</a:t>
            </a:r>
          </a:p>
          <a:p>
            <a:pPr marL="0" indent="0">
              <a:buNone/>
            </a:pPr>
            <a:r>
              <a:rPr lang="en-US" dirty="0"/>
              <a:t>exec (c ++ d) s = exec d (exec c s)</a:t>
            </a:r>
          </a:p>
          <a:p>
            <a:pPr marL="0" indent="0">
              <a:buNone/>
            </a:pPr>
            <a:r>
              <a:rPr lang="en-US" dirty="0"/>
              <a:t>The proof is by induction over the code list c, with the inductive case split into two cases, depending upon whether the first operation in the code is a push or an add</a:t>
            </a:r>
          </a:p>
        </p:txBody>
      </p:sp>
      <p:sp>
        <p:nvSpPr>
          <p:cNvPr id="4" name="Slide Number Placeholder 3">
            <a:extLst>
              <a:ext uri="{FF2B5EF4-FFF2-40B4-BE49-F238E27FC236}">
                <a16:creationId xmlns:a16="http://schemas.microsoft.com/office/drawing/2014/main" id="{A03EA651-4031-42CE-AE35-F3458D592B5F}"/>
              </a:ext>
            </a:extLst>
          </p:cNvPr>
          <p:cNvSpPr>
            <a:spLocks noGrp="1"/>
          </p:cNvSpPr>
          <p:nvPr>
            <p:ph type="sldNum" sz="quarter" idx="10"/>
          </p:nvPr>
        </p:nvSpPr>
        <p:spPr/>
        <p:txBody>
          <a:bodyPr/>
          <a:lstStyle/>
          <a:p>
            <a:pPr>
              <a:defRPr/>
            </a:pPr>
            <a:fld id="{E48AA650-3E41-A349-B956-155ED09CC8BD}" type="slidenum">
              <a:rPr lang="en-US" smtClean="0"/>
              <a:pPr>
                <a:defRPr/>
              </a:pPr>
              <a:t>11</a:t>
            </a:fld>
            <a:endParaRPr lang="en-US"/>
          </a:p>
        </p:txBody>
      </p:sp>
    </p:spTree>
    <p:extLst>
      <p:ext uri="{BB962C8B-B14F-4D97-AF65-F5344CB8AC3E}">
        <p14:creationId xmlns:p14="http://schemas.microsoft.com/office/powerpoint/2010/main" val="385384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F2770-D48D-4D37-9F36-AF3F51779B9C}"/>
              </a:ext>
            </a:extLst>
          </p:cNvPr>
          <p:cNvSpPr>
            <a:spLocks noGrp="1"/>
          </p:cNvSpPr>
          <p:nvPr>
            <p:ph type="title"/>
          </p:nvPr>
        </p:nvSpPr>
        <p:spPr/>
        <p:txBody>
          <a:bodyPr/>
          <a:lstStyle/>
          <a:p>
            <a:r>
              <a:rPr lang="en-US" dirty="0"/>
              <a:t>Distributivity: base case</a:t>
            </a:r>
          </a:p>
        </p:txBody>
      </p:sp>
      <p:sp>
        <p:nvSpPr>
          <p:cNvPr id="3" name="Content Placeholder 2">
            <a:extLst>
              <a:ext uri="{FF2B5EF4-FFF2-40B4-BE49-F238E27FC236}">
                <a16:creationId xmlns:a16="http://schemas.microsoft.com/office/drawing/2014/main" id="{0FDC3BC7-D7B2-4912-B1E0-53D745D23285}"/>
              </a:ext>
            </a:extLst>
          </p:cNvPr>
          <p:cNvSpPr>
            <a:spLocks noGrp="1"/>
          </p:cNvSpPr>
          <p:nvPr>
            <p:ph idx="1"/>
          </p:nvPr>
        </p:nvSpPr>
        <p:spPr/>
        <p:txBody>
          <a:bodyPr/>
          <a:lstStyle/>
          <a:p>
            <a:pPr marL="0" indent="0">
              <a:buNone/>
            </a:pPr>
            <a:r>
              <a:rPr lang="en-US" dirty="0"/>
              <a:t>exec ([] ++ d) s</a:t>
            </a:r>
          </a:p>
          <a:p>
            <a:pPr marL="0" indent="0">
              <a:buNone/>
            </a:pPr>
            <a:r>
              <a:rPr lang="en-US" dirty="0"/>
              <a:t>exec d s</a:t>
            </a:r>
          </a:p>
          <a:p>
            <a:pPr marL="0" indent="0">
              <a:buNone/>
            </a:pPr>
            <a:r>
              <a:rPr lang="en-US" dirty="0"/>
              <a:t>= {</a:t>
            </a:r>
            <a:r>
              <a:rPr lang="en-US" dirty="0" err="1"/>
              <a:t>unapplying</a:t>
            </a:r>
            <a:r>
              <a:rPr lang="en-US" dirty="0"/>
              <a:t> exec}</a:t>
            </a:r>
          </a:p>
          <a:p>
            <a:pPr marL="0" indent="0">
              <a:buNone/>
            </a:pPr>
            <a:r>
              <a:rPr lang="en-US" dirty="0"/>
              <a:t>exec d (exec [] s)</a:t>
            </a:r>
          </a:p>
        </p:txBody>
      </p:sp>
      <p:sp>
        <p:nvSpPr>
          <p:cNvPr id="4" name="Slide Number Placeholder 3">
            <a:extLst>
              <a:ext uri="{FF2B5EF4-FFF2-40B4-BE49-F238E27FC236}">
                <a16:creationId xmlns:a16="http://schemas.microsoft.com/office/drawing/2014/main" id="{0576DF18-31F4-4C1D-BC42-453837180A7F}"/>
              </a:ext>
            </a:extLst>
          </p:cNvPr>
          <p:cNvSpPr>
            <a:spLocks noGrp="1"/>
          </p:cNvSpPr>
          <p:nvPr>
            <p:ph type="sldNum" sz="quarter" idx="10"/>
          </p:nvPr>
        </p:nvSpPr>
        <p:spPr/>
        <p:txBody>
          <a:bodyPr/>
          <a:lstStyle/>
          <a:p>
            <a:pPr>
              <a:defRPr/>
            </a:pPr>
            <a:fld id="{E48AA650-3E41-A349-B956-155ED09CC8BD}" type="slidenum">
              <a:rPr lang="en-US" smtClean="0"/>
              <a:pPr>
                <a:defRPr/>
              </a:pPr>
              <a:t>12</a:t>
            </a:fld>
            <a:endParaRPr lang="en-US"/>
          </a:p>
        </p:txBody>
      </p:sp>
    </p:spTree>
    <p:extLst>
      <p:ext uri="{BB962C8B-B14F-4D97-AF65-F5344CB8AC3E}">
        <p14:creationId xmlns:p14="http://schemas.microsoft.com/office/powerpoint/2010/main" val="3923424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2FF30-01F5-48BB-86C3-CC639395531F}"/>
              </a:ext>
            </a:extLst>
          </p:cNvPr>
          <p:cNvSpPr>
            <a:spLocks noGrp="1"/>
          </p:cNvSpPr>
          <p:nvPr>
            <p:ph type="title"/>
          </p:nvPr>
        </p:nvSpPr>
        <p:spPr/>
        <p:txBody>
          <a:bodyPr/>
          <a:lstStyle/>
          <a:p>
            <a:r>
              <a:rPr lang="en-US" dirty="0"/>
              <a:t>Distributivity: PUSH case</a:t>
            </a:r>
          </a:p>
        </p:txBody>
      </p:sp>
      <p:sp>
        <p:nvSpPr>
          <p:cNvPr id="3" name="Content Placeholder 2">
            <a:extLst>
              <a:ext uri="{FF2B5EF4-FFF2-40B4-BE49-F238E27FC236}">
                <a16:creationId xmlns:a16="http://schemas.microsoft.com/office/drawing/2014/main" id="{821E6BAC-C9E6-44D8-A757-04DA56E7FD3F}"/>
              </a:ext>
            </a:extLst>
          </p:cNvPr>
          <p:cNvSpPr>
            <a:spLocks noGrp="1"/>
          </p:cNvSpPr>
          <p:nvPr>
            <p:ph idx="1"/>
          </p:nvPr>
        </p:nvSpPr>
        <p:spPr/>
        <p:txBody>
          <a:bodyPr/>
          <a:lstStyle/>
          <a:p>
            <a:pPr marL="0" indent="0">
              <a:buNone/>
            </a:pPr>
            <a:r>
              <a:rPr lang="en-US" dirty="0"/>
              <a:t>exec ((PUSH n : c) ++ d) s</a:t>
            </a:r>
          </a:p>
          <a:p>
            <a:pPr marL="0" indent="0">
              <a:buNone/>
            </a:pPr>
            <a:r>
              <a:rPr lang="en-US" dirty="0"/>
              <a:t>exec (PUSH n : (c ++d)) s</a:t>
            </a:r>
          </a:p>
          <a:p>
            <a:pPr marL="0" indent="0">
              <a:buNone/>
            </a:pPr>
            <a:r>
              <a:rPr lang="en-US" dirty="0"/>
              <a:t>= {applying exec}</a:t>
            </a:r>
          </a:p>
          <a:p>
            <a:pPr marL="0" indent="0">
              <a:buNone/>
            </a:pPr>
            <a:r>
              <a:rPr lang="en-US" dirty="0"/>
              <a:t>exec (c ++ d) (n : s)</a:t>
            </a:r>
          </a:p>
          <a:p>
            <a:pPr marL="0" indent="0">
              <a:buNone/>
            </a:pPr>
            <a:r>
              <a:rPr lang="en-US" dirty="0"/>
              <a:t>= {induction hypothesis}</a:t>
            </a:r>
          </a:p>
          <a:p>
            <a:pPr marL="0" indent="0">
              <a:buNone/>
            </a:pPr>
            <a:r>
              <a:rPr lang="en-US" dirty="0"/>
              <a:t>exec d (exec c (n : s))</a:t>
            </a:r>
          </a:p>
          <a:p>
            <a:pPr marL="0" indent="0">
              <a:buNone/>
            </a:pPr>
            <a:r>
              <a:rPr lang="en-US" dirty="0"/>
              <a:t>= {</a:t>
            </a:r>
            <a:r>
              <a:rPr lang="en-US" dirty="0" err="1"/>
              <a:t>unapplying</a:t>
            </a:r>
            <a:r>
              <a:rPr lang="en-US" dirty="0"/>
              <a:t> exec}</a:t>
            </a:r>
          </a:p>
          <a:p>
            <a:pPr marL="0" indent="0">
              <a:buNone/>
            </a:pPr>
            <a:r>
              <a:rPr lang="en-US" dirty="0"/>
              <a:t>exec d (exec (PUSH n : c) s)</a:t>
            </a:r>
          </a:p>
        </p:txBody>
      </p:sp>
      <p:sp>
        <p:nvSpPr>
          <p:cNvPr id="4" name="Slide Number Placeholder 3">
            <a:extLst>
              <a:ext uri="{FF2B5EF4-FFF2-40B4-BE49-F238E27FC236}">
                <a16:creationId xmlns:a16="http://schemas.microsoft.com/office/drawing/2014/main" id="{11C3051E-7E0B-43B8-BBF8-68A0D0BF7BE0}"/>
              </a:ext>
            </a:extLst>
          </p:cNvPr>
          <p:cNvSpPr>
            <a:spLocks noGrp="1"/>
          </p:cNvSpPr>
          <p:nvPr>
            <p:ph type="sldNum" sz="quarter" idx="10"/>
          </p:nvPr>
        </p:nvSpPr>
        <p:spPr/>
        <p:txBody>
          <a:bodyPr/>
          <a:lstStyle/>
          <a:p>
            <a:pPr>
              <a:defRPr/>
            </a:pPr>
            <a:fld id="{E48AA650-3E41-A349-B956-155ED09CC8BD}" type="slidenum">
              <a:rPr lang="en-US" smtClean="0"/>
              <a:pPr>
                <a:defRPr/>
              </a:pPr>
              <a:t>13</a:t>
            </a:fld>
            <a:endParaRPr lang="en-US"/>
          </a:p>
        </p:txBody>
      </p:sp>
    </p:spTree>
    <p:extLst>
      <p:ext uri="{BB962C8B-B14F-4D97-AF65-F5344CB8AC3E}">
        <p14:creationId xmlns:p14="http://schemas.microsoft.com/office/powerpoint/2010/main" val="787970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40347-9DDD-41CF-96D6-1A44A03FE44D}"/>
              </a:ext>
            </a:extLst>
          </p:cNvPr>
          <p:cNvSpPr>
            <a:spLocks noGrp="1"/>
          </p:cNvSpPr>
          <p:nvPr>
            <p:ph type="title"/>
          </p:nvPr>
        </p:nvSpPr>
        <p:spPr/>
        <p:txBody>
          <a:bodyPr/>
          <a:lstStyle/>
          <a:p>
            <a:r>
              <a:rPr lang="en-US" dirty="0"/>
              <a:t>Distributivity: ADD case</a:t>
            </a:r>
          </a:p>
        </p:txBody>
      </p:sp>
      <p:sp>
        <p:nvSpPr>
          <p:cNvPr id="3" name="Content Placeholder 2">
            <a:extLst>
              <a:ext uri="{FF2B5EF4-FFF2-40B4-BE49-F238E27FC236}">
                <a16:creationId xmlns:a16="http://schemas.microsoft.com/office/drawing/2014/main" id="{CE00DB3E-6AAC-477C-B6C0-32935771A368}"/>
              </a:ext>
            </a:extLst>
          </p:cNvPr>
          <p:cNvSpPr>
            <a:spLocks noGrp="1"/>
          </p:cNvSpPr>
          <p:nvPr>
            <p:ph idx="1"/>
          </p:nvPr>
        </p:nvSpPr>
        <p:spPr>
          <a:xfrm>
            <a:off x="435429" y="1219200"/>
            <a:ext cx="8178800" cy="5181600"/>
          </a:xfrm>
        </p:spPr>
        <p:txBody>
          <a:bodyPr/>
          <a:lstStyle/>
          <a:p>
            <a:pPr marL="0" indent="0">
              <a:buNone/>
            </a:pPr>
            <a:r>
              <a:rPr lang="en-US" dirty="0"/>
              <a:t>exec ((ADD : c) ++ d) s</a:t>
            </a:r>
          </a:p>
          <a:p>
            <a:pPr marL="0" indent="0">
              <a:buNone/>
            </a:pPr>
            <a:r>
              <a:rPr lang="en-US" dirty="0"/>
              <a:t>exec (ADD : (c ++ d) s</a:t>
            </a:r>
          </a:p>
          <a:p>
            <a:pPr marL="0" indent="0">
              <a:buNone/>
            </a:pPr>
            <a:r>
              <a:rPr lang="en-US" dirty="0"/>
              <a:t>= {assume no underflow, so: s = m : n : s’}</a:t>
            </a:r>
          </a:p>
          <a:p>
            <a:pPr marL="0" indent="0">
              <a:buNone/>
            </a:pPr>
            <a:r>
              <a:rPr lang="en-US" dirty="0"/>
              <a:t>exec (ADD : (c ++ d) (m : n : s’)</a:t>
            </a:r>
          </a:p>
          <a:p>
            <a:pPr marL="0" indent="0">
              <a:buNone/>
            </a:pPr>
            <a:r>
              <a:rPr lang="en-US" dirty="0"/>
              <a:t>= {applying exec}</a:t>
            </a:r>
          </a:p>
          <a:p>
            <a:pPr marL="0" indent="0">
              <a:buNone/>
            </a:pPr>
            <a:r>
              <a:rPr lang="en-US" dirty="0"/>
              <a:t>exec (c ++ d) (</a:t>
            </a:r>
            <a:r>
              <a:rPr lang="en-US" dirty="0" err="1"/>
              <a:t>n+m</a:t>
            </a:r>
            <a:r>
              <a:rPr lang="en-US" dirty="0"/>
              <a:t> : s’)</a:t>
            </a:r>
          </a:p>
          <a:p>
            <a:pPr marL="0" indent="0">
              <a:buNone/>
            </a:pPr>
            <a:r>
              <a:rPr lang="en-US" dirty="0"/>
              <a:t>= {induction hypothesis}</a:t>
            </a:r>
          </a:p>
          <a:p>
            <a:pPr marL="0" indent="0">
              <a:buNone/>
            </a:pPr>
            <a:r>
              <a:rPr lang="en-US" dirty="0"/>
              <a:t>exec d (exec c (</a:t>
            </a:r>
            <a:r>
              <a:rPr lang="en-US" dirty="0" err="1"/>
              <a:t>n+m</a:t>
            </a:r>
            <a:r>
              <a:rPr lang="en-US" dirty="0"/>
              <a:t> : s’)</a:t>
            </a:r>
          </a:p>
          <a:p>
            <a:pPr marL="0" indent="0">
              <a:buNone/>
            </a:pPr>
            <a:r>
              <a:rPr lang="en-US" dirty="0"/>
              <a:t>= </a:t>
            </a:r>
            <a:r>
              <a:rPr lang="en-US" dirty="0" err="1"/>
              <a:t>unapplying</a:t>
            </a:r>
            <a:r>
              <a:rPr lang="en-US" dirty="0"/>
              <a:t> exec</a:t>
            </a:r>
          </a:p>
          <a:p>
            <a:pPr marL="0" indent="0">
              <a:buNone/>
            </a:pPr>
            <a:r>
              <a:rPr lang="en-US" dirty="0"/>
              <a:t>exec d (exec (ADD : c) (m : n : s’))</a:t>
            </a:r>
          </a:p>
        </p:txBody>
      </p:sp>
      <p:sp>
        <p:nvSpPr>
          <p:cNvPr id="4" name="Slide Number Placeholder 3">
            <a:extLst>
              <a:ext uri="{FF2B5EF4-FFF2-40B4-BE49-F238E27FC236}">
                <a16:creationId xmlns:a16="http://schemas.microsoft.com/office/drawing/2014/main" id="{0C626E79-8B0C-4F32-A7E3-50DE3BAD4372}"/>
              </a:ext>
            </a:extLst>
          </p:cNvPr>
          <p:cNvSpPr>
            <a:spLocks noGrp="1"/>
          </p:cNvSpPr>
          <p:nvPr>
            <p:ph type="sldNum" sz="quarter" idx="10"/>
          </p:nvPr>
        </p:nvSpPr>
        <p:spPr/>
        <p:txBody>
          <a:bodyPr/>
          <a:lstStyle/>
          <a:p>
            <a:pPr>
              <a:defRPr/>
            </a:pPr>
            <a:fld id="{E48AA650-3E41-A349-B956-155ED09CC8BD}" type="slidenum">
              <a:rPr lang="en-US" smtClean="0"/>
              <a:pPr>
                <a:defRPr/>
              </a:pPr>
              <a:t>14</a:t>
            </a:fld>
            <a:endParaRPr lang="en-US"/>
          </a:p>
        </p:txBody>
      </p:sp>
    </p:spTree>
    <p:extLst>
      <p:ext uri="{BB962C8B-B14F-4D97-AF65-F5344CB8AC3E}">
        <p14:creationId xmlns:p14="http://schemas.microsoft.com/office/powerpoint/2010/main" val="2735540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3CAC4-017B-45D0-A328-A765C946875E}"/>
              </a:ext>
            </a:extLst>
          </p:cNvPr>
          <p:cNvSpPr>
            <a:spLocks noGrp="1"/>
          </p:cNvSpPr>
          <p:nvPr>
            <p:ph type="title"/>
          </p:nvPr>
        </p:nvSpPr>
        <p:spPr>
          <a:xfrm>
            <a:off x="130629" y="381000"/>
            <a:ext cx="9013371" cy="685800"/>
          </a:xfrm>
        </p:spPr>
        <p:txBody>
          <a:bodyPr/>
          <a:lstStyle/>
          <a:p>
            <a:r>
              <a:rPr lang="en-US" sz="3200" dirty="0"/>
              <a:t>Accumulator version of the compiler</a:t>
            </a:r>
          </a:p>
        </p:txBody>
      </p:sp>
      <p:sp>
        <p:nvSpPr>
          <p:cNvPr id="3" name="Content Placeholder 2">
            <a:extLst>
              <a:ext uri="{FF2B5EF4-FFF2-40B4-BE49-F238E27FC236}">
                <a16:creationId xmlns:a16="http://schemas.microsoft.com/office/drawing/2014/main" id="{F1C47D86-3D57-4E07-9000-B4B9EDACE801}"/>
              </a:ext>
            </a:extLst>
          </p:cNvPr>
          <p:cNvSpPr>
            <a:spLocks noGrp="1"/>
          </p:cNvSpPr>
          <p:nvPr>
            <p:ph idx="1"/>
          </p:nvPr>
        </p:nvSpPr>
        <p:spPr/>
        <p:txBody>
          <a:bodyPr/>
          <a:lstStyle/>
          <a:p>
            <a:pPr marL="0" indent="0">
              <a:buNone/>
            </a:pPr>
            <a:r>
              <a:rPr lang="en-US" dirty="0"/>
              <a:t>Hutton describes an accumulator version of the compiler at the end of section 16.7.  This version avoids the problem of stack underflow and has two additional benefits: </a:t>
            </a:r>
          </a:p>
          <a:p>
            <a:pPr marL="514350" indent="-514350">
              <a:buAutoNum type="arabicParenBoth"/>
            </a:pPr>
            <a:r>
              <a:rPr lang="en-US" dirty="0"/>
              <a:t>it avoids the use of append (++) and is therefore more efficient; </a:t>
            </a:r>
          </a:p>
          <a:p>
            <a:pPr marL="514350" indent="-514350">
              <a:buAutoNum type="arabicParenBoth"/>
            </a:pPr>
            <a:r>
              <a:rPr lang="en-US" dirty="0"/>
              <a:t>it allows a much shorter proof of compiler correctness.</a:t>
            </a:r>
          </a:p>
        </p:txBody>
      </p:sp>
      <p:sp>
        <p:nvSpPr>
          <p:cNvPr id="4" name="Slide Number Placeholder 3">
            <a:extLst>
              <a:ext uri="{FF2B5EF4-FFF2-40B4-BE49-F238E27FC236}">
                <a16:creationId xmlns:a16="http://schemas.microsoft.com/office/drawing/2014/main" id="{F6F74203-6AB7-413F-90A5-7D2974985377}"/>
              </a:ext>
            </a:extLst>
          </p:cNvPr>
          <p:cNvSpPr>
            <a:spLocks noGrp="1"/>
          </p:cNvSpPr>
          <p:nvPr>
            <p:ph type="sldNum" sz="quarter" idx="10"/>
          </p:nvPr>
        </p:nvSpPr>
        <p:spPr/>
        <p:txBody>
          <a:bodyPr/>
          <a:lstStyle/>
          <a:p>
            <a:pPr>
              <a:defRPr/>
            </a:pPr>
            <a:fld id="{E48AA650-3E41-A349-B956-155ED09CC8BD}" type="slidenum">
              <a:rPr lang="en-US" smtClean="0"/>
              <a:pPr>
                <a:defRPr/>
              </a:pPr>
              <a:t>15</a:t>
            </a:fld>
            <a:endParaRPr lang="en-US"/>
          </a:p>
        </p:txBody>
      </p:sp>
    </p:spTree>
    <p:extLst>
      <p:ext uri="{BB962C8B-B14F-4D97-AF65-F5344CB8AC3E}">
        <p14:creationId xmlns:p14="http://schemas.microsoft.com/office/powerpoint/2010/main" val="2021600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5DE6A-0A29-4474-8BD7-2E9DFC22ADC7}"/>
              </a:ext>
            </a:extLst>
          </p:cNvPr>
          <p:cNvSpPr>
            <a:spLocks noGrp="1"/>
          </p:cNvSpPr>
          <p:nvPr>
            <p:ph type="title"/>
          </p:nvPr>
        </p:nvSpPr>
        <p:spPr/>
        <p:txBody>
          <a:bodyPr/>
          <a:lstStyle/>
          <a:p>
            <a:r>
              <a:rPr lang="en-US" dirty="0"/>
              <a:t>Reasoning about Haskell</a:t>
            </a:r>
          </a:p>
        </p:txBody>
      </p:sp>
      <p:sp>
        <p:nvSpPr>
          <p:cNvPr id="3" name="Content Placeholder 2">
            <a:extLst>
              <a:ext uri="{FF2B5EF4-FFF2-40B4-BE49-F238E27FC236}">
                <a16:creationId xmlns:a16="http://schemas.microsoft.com/office/drawing/2014/main" id="{4DF8EDB9-39E3-40F9-8E8F-E8C85A19FD50}"/>
              </a:ext>
            </a:extLst>
          </p:cNvPr>
          <p:cNvSpPr>
            <a:spLocks noGrp="1"/>
          </p:cNvSpPr>
          <p:nvPr>
            <p:ph idx="1"/>
          </p:nvPr>
        </p:nvSpPr>
        <p:spPr/>
        <p:txBody>
          <a:bodyPr/>
          <a:lstStyle/>
          <a:p>
            <a:pPr marL="0" indent="0">
              <a:buNone/>
            </a:pPr>
            <a:r>
              <a:rPr lang="en-US" dirty="0"/>
              <a:t>double :: Int -&gt; Int</a:t>
            </a:r>
          </a:p>
          <a:p>
            <a:pPr marL="0" indent="0">
              <a:buNone/>
            </a:pPr>
            <a:r>
              <a:rPr lang="en-US" dirty="0"/>
              <a:t>double x = x + x</a:t>
            </a:r>
          </a:p>
          <a:p>
            <a:pPr marL="0" indent="0">
              <a:buNone/>
            </a:pPr>
            <a:r>
              <a:rPr lang="en-US" dirty="0"/>
              <a:t>This is a definition.  It can also be considered a property: whenever </a:t>
            </a:r>
            <a:r>
              <a:rPr lang="en-US" b="1" dirty="0"/>
              <a:t>double x</a:t>
            </a:r>
            <a:r>
              <a:rPr lang="en-US" dirty="0"/>
              <a:t> is encountered, it can be replaced by </a:t>
            </a:r>
            <a:r>
              <a:rPr lang="en-US" b="1" dirty="0"/>
              <a:t>x + x</a:t>
            </a:r>
            <a:r>
              <a:rPr lang="en-US" dirty="0"/>
              <a:t> (the definition is </a:t>
            </a:r>
            <a:r>
              <a:rPr lang="en-US" i="1" dirty="0"/>
              <a:t>applied</a:t>
            </a:r>
            <a:r>
              <a:rPr lang="en-US" dirty="0"/>
              <a:t>), and whenever </a:t>
            </a:r>
            <a:r>
              <a:rPr lang="en-US" b="1" dirty="0"/>
              <a:t>x + x</a:t>
            </a:r>
            <a:r>
              <a:rPr lang="en-US" dirty="0"/>
              <a:t> is encountered, it can be replaced by </a:t>
            </a:r>
            <a:r>
              <a:rPr lang="en-US" b="1" dirty="0"/>
              <a:t>double x</a:t>
            </a:r>
            <a:r>
              <a:rPr lang="en-US" dirty="0"/>
              <a:t> (the definition is </a:t>
            </a:r>
            <a:r>
              <a:rPr lang="en-US" i="1" dirty="0"/>
              <a:t>unapplied</a:t>
            </a:r>
            <a:r>
              <a:rPr lang="en-US" dirty="0"/>
              <a:t>).</a:t>
            </a:r>
          </a:p>
          <a:p>
            <a:pPr marL="0" indent="0">
              <a:buNone/>
            </a:pPr>
            <a:endParaRPr lang="en-US" b="1" dirty="0"/>
          </a:p>
        </p:txBody>
      </p:sp>
      <p:sp>
        <p:nvSpPr>
          <p:cNvPr id="4" name="Slide Number Placeholder 3">
            <a:extLst>
              <a:ext uri="{FF2B5EF4-FFF2-40B4-BE49-F238E27FC236}">
                <a16:creationId xmlns:a16="http://schemas.microsoft.com/office/drawing/2014/main" id="{546FF93E-9EAC-41E5-B842-6B071817B4E6}"/>
              </a:ext>
            </a:extLst>
          </p:cNvPr>
          <p:cNvSpPr>
            <a:spLocks noGrp="1"/>
          </p:cNvSpPr>
          <p:nvPr>
            <p:ph type="sldNum" sz="quarter" idx="10"/>
          </p:nvPr>
        </p:nvSpPr>
        <p:spPr/>
        <p:txBody>
          <a:bodyPr/>
          <a:lstStyle/>
          <a:p>
            <a:pPr>
              <a:defRPr/>
            </a:pPr>
            <a:fld id="{E48AA650-3E41-A349-B956-155ED09CC8BD}" type="slidenum">
              <a:rPr lang="en-US" smtClean="0"/>
              <a:pPr>
                <a:defRPr/>
              </a:pPr>
              <a:t>1</a:t>
            </a:fld>
            <a:endParaRPr lang="en-US"/>
          </a:p>
        </p:txBody>
      </p:sp>
    </p:spTree>
    <p:extLst>
      <p:ext uri="{BB962C8B-B14F-4D97-AF65-F5344CB8AC3E}">
        <p14:creationId xmlns:p14="http://schemas.microsoft.com/office/powerpoint/2010/main" val="1455450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3AFB7-E001-49B3-BB6B-6FA7A9980787}"/>
              </a:ext>
            </a:extLst>
          </p:cNvPr>
          <p:cNvSpPr>
            <a:spLocks noGrp="1"/>
          </p:cNvSpPr>
          <p:nvPr>
            <p:ph type="title"/>
          </p:nvPr>
        </p:nvSpPr>
        <p:spPr/>
        <p:txBody>
          <a:bodyPr/>
          <a:lstStyle/>
          <a:p>
            <a:r>
              <a:rPr lang="en-US" dirty="0"/>
              <a:t>Patterns vs guards</a:t>
            </a:r>
          </a:p>
        </p:txBody>
      </p:sp>
      <p:sp>
        <p:nvSpPr>
          <p:cNvPr id="3" name="Content Placeholder 2">
            <a:extLst>
              <a:ext uri="{FF2B5EF4-FFF2-40B4-BE49-F238E27FC236}">
                <a16:creationId xmlns:a16="http://schemas.microsoft.com/office/drawing/2014/main" id="{68EBDEF4-2830-40BA-874D-01961BC9F599}"/>
              </a:ext>
            </a:extLst>
          </p:cNvPr>
          <p:cNvSpPr>
            <a:spLocks noGrp="1"/>
          </p:cNvSpPr>
          <p:nvPr>
            <p:ph idx="1"/>
          </p:nvPr>
        </p:nvSpPr>
        <p:spPr>
          <a:xfrm>
            <a:off x="533400" y="1524000"/>
            <a:ext cx="8178800" cy="5078506"/>
          </a:xfrm>
        </p:spPr>
        <p:txBody>
          <a:bodyPr/>
          <a:lstStyle/>
          <a:p>
            <a:pPr marL="0" indent="0">
              <a:buNone/>
            </a:pPr>
            <a:r>
              <a:rPr lang="en-US" dirty="0"/>
              <a:t>Function definitions with patterns lead to trouble</a:t>
            </a:r>
          </a:p>
          <a:p>
            <a:pPr marL="0" indent="0">
              <a:buNone/>
            </a:pPr>
            <a:r>
              <a:rPr lang="en-US" dirty="0" err="1"/>
              <a:t>isZero</a:t>
            </a:r>
            <a:r>
              <a:rPr lang="en-US" dirty="0"/>
              <a:t> :: Int -&gt; Bool</a:t>
            </a:r>
          </a:p>
          <a:p>
            <a:pPr marL="0" indent="0">
              <a:buNone/>
            </a:pPr>
            <a:r>
              <a:rPr lang="en-US" dirty="0" err="1"/>
              <a:t>isZero</a:t>
            </a:r>
            <a:r>
              <a:rPr lang="en-US" dirty="0"/>
              <a:t> 0 = True</a:t>
            </a:r>
          </a:p>
          <a:p>
            <a:pPr marL="0" indent="0">
              <a:buNone/>
            </a:pPr>
            <a:r>
              <a:rPr lang="en-US" dirty="0" err="1"/>
              <a:t>isZero</a:t>
            </a:r>
            <a:r>
              <a:rPr lang="en-US" dirty="0"/>
              <a:t> n = False -- may not be applied always!</a:t>
            </a:r>
          </a:p>
          <a:p>
            <a:pPr marL="0" indent="0">
              <a:buNone/>
            </a:pPr>
            <a:endParaRPr lang="en-US" dirty="0"/>
          </a:p>
          <a:p>
            <a:pPr marL="0" indent="0">
              <a:buNone/>
            </a:pPr>
            <a:r>
              <a:rPr lang="en-US" dirty="0" err="1"/>
              <a:t>isZero</a:t>
            </a:r>
            <a:r>
              <a:rPr lang="en-US" dirty="0"/>
              <a:t> 0             = True</a:t>
            </a:r>
          </a:p>
          <a:p>
            <a:pPr marL="0" indent="0">
              <a:buNone/>
            </a:pPr>
            <a:r>
              <a:rPr lang="en-US" dirty="0" err="1"/>
              <a:t>isZero</a:t>
            </a:r>
            <a:r>
              <a:rPr lang="en-US" dirty="0"/>
              <a:t> n | n /= 0 = False -- may always be applied</a:t>
            </a:r>
          </a:p>
          <a:p>
            <a:pPr marL="0" indent="0">
              <a:buNone/>
            </a:pPr>
            <a:endParaRPr lang="en-US" dirty="0"/>
          </a:p>
          <a:p>
            <a:pPr marL="0" indent="0">
              <a:buNone/>
            </a:pPr>
            <a:r>
              <a:rPr lang="en-US" dirty="0"/>
              <a:t>It is good practice to use non-overlapping patterns whenever possible when defining functions.</a:t>
            </a:r>
          </a:p>
        </p:txBody>
      </p:sp>
      <p:sp>
        <p:nvSpPr>
          <p:cNvPr id="4" name="Slide Number Placeholder 3">
            <a:extLst>
              <a:ext uri="{FF2B5EF4-FFF2-40B4-BE49-F238E27FC236}">
                <a16:creationId xmlns:a16="http://schemas.microsoft.com/office/drawing/2014/main" id="{ADEA52D8-A069-4F0B-A85D-F5CA7CC16682}"/>
              </a:ext>
            </a:extLst>
          </p:cNvPr>
          <p:cNvSpPr>
            <a:spLocks noGrp="1"/>
          </p:cNvSpPr>
          <p:nvPr>
            <p:ph type="sldNum" sz="quarter" idx="10"/>
          </p:nvPr>
        </p:nvSpPr>
        <p:spPr/>
        <p:txBody>
          <a:bodyPr/>
          <a:lstStyle/>
          <a:p>
            <a:pPr>
              <a:defRPr/>
            </a:pPr>
            <a:fld id="{E48AA650-3E41-A349-B956-155ED09CC8BD}" type="slidenum">
              <a:rPr lang="en-US" smtClean="0"/>
              <a:pPr>
                <a:defRPr/>
              </a:pPr>
              <a:t>2</a:t>
            </a:fld>
            <a:endParaRPr lang="en-US"/>
          </a:p>
        </p:txBody>
      </p:sp>
    </p:spTree>
    <p:extLst>
      <p:ext uri="{BB962C8B-B14F-4D97-AF65-F5344CB8AC3E}">
        <p14:creationId xmlns:p14="http://schemas.microsoft.com/office/powerpoint/2010/main" val="1398223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56E5A-2763-4548-9524-1FFDEF9DA6CF}"/>
              </a:ext>
            </a:extLst>
          </p:cNvPr>
          <p:cNvSpPr>
            <a:spLocks noGrp="1"/>
          </p:cNvSpPr>
          <p:nvPr>
            <p:ph type="title"/>
          </p:nvPr>
        </p:nvSpPr>
        <p:spPr/>
        <p:txBody>
          <a:bodyPr/>
          <a:lstStyle/>
          <a:p>
            <a:r>
              <a:rPr lang="en-US" dirty="0"/>
              <a:t>Naïve reverse is slow</a:t>
            </a:r>
          </a:p>
        </p:txBody>
      </p:sp>
      <p:sp>
        <p:nvSpPr>
          <p:cNvPr id="3" name="Content Placeholder 2">
            <a:extLst>
              <a:ext uri="{FF2B5EF4-FFF2-40B4-BE49-F238E27FC236}">
                <a16:creationId xmlns:a16="http://schemas.microsoft.com/office/drawing/2014/main" id="{CFBC37E3-4492-496B-8577-458D5393AEB1}"/>
              </a:ext>
            </a:extLst>
          </p:cNvPr>
          <p:cNvSpPr>
            <a:spLocks noGrp="1"/>
          </p:cNvSpPr>
          <p:nvPr>
            <p:ph idx="1"/>
          </p:nvPr>
        </p:nvSpPr>
        <p:spPr>
          <a:xfrm>
            <a:off x="533400" y="1524000"/>
            <a:ext cx="8178800" cy="5078186"/>
          </a:xfrm>
        </p:spPr>
        <p:txBody>
          <a:bodyPr/>
          <a:lstStyle/>
          <a:p>
            <a:pPr marL="0" indent="0">
              <a:buNone/>
            </a:pPr>
            <a:r>
              <a:rPr lang="en-US" dirty="0"/>
              <a:t>reverse :: [a] -&gt; [a]</a:t>
            </a:r>
          </a:p>
          <a:p>
            <a:pPr marL="0" indent="0">
              <a:buNone/>
            </a:pPr>
            <a:r>
              <a:rPr lang="en-US" dirty="0"/>
              <a:t>reverse []       = []</a:t>
            </a:r>
          </a:p>
          <a:p>
            <a:pPr marL="0" indent="0">
              <a:buNone/>
            </a:pPr>
            <a:r>
              <a:rPr lang="en-US" dirty="0"/>
              <a:t>reverse (</a:t>
            </a:r>
            <a:r>
              <a:rPr lang="en-US" dirty="0" err="1"/>
              <a:t>x:xs</a:t>
            </a:r>
            <a:r>
              <a:rPr lang="en-US" dirty="0"/>
              <a:t>) = reverse </a:t>
            </a:r>
            <a:r>
              <a:rPr lang="en-US" dirty="0" err="1"/>
              <a:t>xs</a:t>
            </a:r>
            <a:r>
              <a:rPr lang="en-US" dirty="0"/>
              <a:t> ++ [x]</a:t>
            </a:r>
          </a:p>
          <a:p>
            <a:pPr marL="0" indent="0">
              <a:buNone/>
            </a:pPr>
            <a:r>
              <a:rPr lang="en-US" dirty="0"/>
              <a:t>takes quadratic time, since </a:t>
            </a:r>
            <a:r>
              <a:rPr lang="en-US" dirty="0" err="1"/>
              <a:t>xs</a:t>
            </a:r>
            <a:r>
              <a:rPr lang="en-US" dirty="0"/>
              <a:t> ++ </a:t>
            </a:r>
            <a:r>
              <a:rPr lang="en-US" dirty="0" err="1"/>
              <a:t>ys</a:t>
            </a:r>
            <a:r>
              <a:rPr lang="en-US" dirty="0"/>
              <a:t> takes linear time in the size of the first argument</a:t>
            </a:r>
          </a:p>
          <a:p>
            <a:pPr marL="0" indent="0">
              <a:buNone/>
            </a:pPr>
            <a:r>
              <a:rPr lang="en-US" dirty="0"/>
              <a:t>Can we do better?</a:t>
            </a:r>
          </a:p>
          <a:p>
            <a:pPr marL="0" indent="0">
              <a:buNone/>
            </a:pPr>
            <a:r>
              <a:rPr lang="en-US" dirty="0"/>
              <a:t>We will define a more general function </a:t>
            </a:r>
          </a:p>
          <a:p>
            <a:pPr marL="0" indent="0">
              <a:buNone/>
            </a:pPr>
            <a:r>
              <a:rPr lang="en-US" dirty="0"/>
              <a:t>reverse’ </a:t>
            </a:r>
            <a:r>
              <a:rPr lang="en-US" dirty="0" err="1"/>
              <a:t>xs</a:t>
            </a:r>
            <a:r>
              <a:rPr lang="en-US" dirty="0"/>
              <a:t> </a:t>
            </a:r>
            <a:r>
              <a:rPr lang="en-US" dirty="0" err="1"/>
              <a:t>ys</a:t>
            </a:r>
            <a:r>
              <a:rPr lang="en-US" dirty="0"/>
              <a:t> = reverse </a:t>
            </a:r>
            <a:r>
              <a:rPr lang="en-US" dirty="0" err="1"/>
              <a:t>xs</a:t>
            </a:r>
            <a:r>
              <a:rPr lang="en-US" dirty="0"/>
              <a:t> ++ </a:t>
            </a:r>
            <a:r>
              <a:rPr lang="en-US" dirty="0" err="1"/>
              <a:t>ys</a:t>
            </a:r>
            <a:endParaRPr lang="en-US" dirty="0"/>
          </a:p>
          <a:p>
            <a:pPr marL="0" indent="0">
              <a:buNone/>
            </a:pPr>
            <a:r>
              <a:rPr lang="en-US" dirty="0"/>
              <a:t>So:</a:t>
            </a:r>
          </a:p>
          <a:p>
            <a:pPr marL="0" indent="0">
              <a:buNone/>
            </a:pPr>
            <a:r>
              <a:rPr lang="en-US" dirty="0"/>
              <a:t>reverse </a:t>
            </a:r>
            <a:r>
              <a:rPr lang="en-US" dirty="0" err="1"/>
              <a:t>xs</a:t>
            </a:r>
            <a:r>
              <a:rPr lang="en-US" dirty="0"/>
              <a:t> = reverse’ </a:t>
            </a:r>
            <a:r>
              <a:rPr lang="en-US" dirty="0" err="1"/>
              <a:t>xs</a:t>
            </a:r>
            <a:r>
              <a:rPr lang="en-US" dirty="0"/>
              <a:t> []</a:t>
            </a:r>
          </a:p>
          <a:p>
            <a:pPr marL="0" indent="0">
              <a:buNone/>
            </a:pPr>
            <a:endParaRPr lang="en-US" dirty="0"/>
          </a:p>
        </p:txBody>
      </p:sp>
      <p:sp>
        <p:nvSpPr>
          <p:cNvPr id="4" name="Slide Number Placeholder 3">
            <a:extLst>
              <a:ext uri="{FF2B5EF4-FFF2-40B4-BE49-F238E27FC236}">
                <a16:creationId xmlns:a16="http://schemas.microsoft.com/office/drawing/2014/main" id="{C7CB0D86-2B75-45FA-9168-FE875FA33566}"/>
              </a:ext>
            </a:extLst>
          </p:cNvPr>
          <p:cNvSpPr>
            <a:spLocks noGrp="1"/>
          </p:cNvSpPr>
          <p:nvPr>
            <p:ph type="sldNum" sz="quarter" idx="10"/>
          </p:nvPr>
        </p:nvSpPr>
        <p:spPr/>
        <p:txBody>
          <a:bodyPr/>
          <a:lstStyle/>
          <a:p>
            <a:pPr>
              <a:defRPr/>
            </a:pPr>
            <a:fld id="{E48AA650-3E41-A349-B956-155ED09CC8BD}" type="slidenum">
              <a:rPr lang="en-US" smtClean="0"/>
              <a:pPr>
                <a:defRPr/>
              </a:pPr>
              <a:t>3</a:t>
            </a:fld>
            <a:endParaRPr lang="en-US"/>
          </a:p>
        </p:txBody>
      </p:sp>
    </p:spTree>
    <p:extLst>
      <p:ext uri="{BB962C8B-B14F-4D97-AF65-F5344CB8AC3E}">
        <p14:creationId xmlns:p14="http://schemas.microsoft.com/office/powerpoint/2010/main" val="3058442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9D9D2-EBF7-4CE4-A725-A9A80CCC1972}"/>
              </a:ext>
            </a:extLst>
          </p:cNvPr>
          <p:cNvSpPr>
            <a:spLocks noGrp="1"/>
          </p:cNvSpPr>
          <p:nvPr>
            <p:ph type="title"/>
          </p:nvPr>
        </p:nvSpPr>
        <p:spPr>
          <a:xfrm>
            <a:off x="380999" y="381000"/>
            <a:ext cx="8763001" cy="685800"/>
          </a:xfrm>
        </p:spPr>
        <p:txBody>
          <a:bodyPr/>
          <a:lstStyle/>
          <a:p>
            <a:r>
              <a:rPr lang="en-US" dirty="0"/>
              <a:t>Using induction to define reverse’</a:t>
            </a:r>
          </a:p>
        </p:txBody>
      </p:sp>
      <p:sp>
        <p:nvSpPr>
          <p:cNvPr id="3" name="Content Placeholder 2">
            <a:extLst>
              <a:ext uri="{FF2B5EF4-FFF2-40B4-BE49-F238E27FC236}">
                <a16:creationId xmlns:a16="http://schemas.microsoft.com/office/drawing/2014/main" id="{4CA25BF8-6C90-42A5-9B06-7E8271700711}"/>
              </a:ext>
            </a:extLst>
          </p:cNvPr>
          <p:cNvSpPr>
            <a:spLocks noGrp="1"/>
          </p:cNvSpPr>
          <p:nvPr>
            <p:ph idx="1"/>
          </p:nvPr>
        </p:nvSpPr>
        <p:spPr/>
        <p:txBody>
          <a:bodyPr/>
          <a:lstStyle/>
          <a:p>
            <a:pPr marL="0" indent="0">
              <a:buNone/>
            </a:pPr>
            <a:r>
              <a:rPr lang="en-US" dirty="0"/>
              <a:t>Base case:</a:t>
            </a:r>
          </a:p>
          <a:p>
            <a:pPr marL="0" indent="0">
              <a:buNone/>
            </a:pPr>
            <a:r>
              <a:rPr lang="en-US" dirty="0"/>
              <a:t>reverse’ [] </a:t>
            </a:r>
            <a:r>
              <a:rPr lang="en-US" dirty="0" err="1"/>
              <a:t>ys</a:t>
            </a:r>
            <a:endParaRPr lang="en-US" dirty="0"/>
          </a:p>
          <a:p>
            <a:pPr marL="0" indent="0">
              <a:buNone/>
            </a:pPr>
            <a:r>
              <a:rPr lang="en-US" dirty="0"/>
              <a:t>= {specification of reverse’}</a:t>
            </a:r>
          </a:p>
          <a:p>
            <a:pPr marL="0" indent="0">
              <a:buNone/>
            </a:pPr>
            <a:r>
              <a:rPr lang="en-US" dirty="0"/>
              <a:t>reverse [] ++ </a:t>
            </a:r>
            <a:r>
              <a:rPr lang="en-US" dirty="0" err="1"/>
              <a:t>ys</a:t>
            </a:r>
            <a:endParaRPr lang="en-US" dirty="0"/>
          </a:p>
          <a:p>
            <a:pPr marL="0" indent="0">
              <a:buNone/>
            </a:pPr>
            <a:r>
              <a:rPr lang="en-US" dirty="0"/>
              <a:t>= {applying reverse}</a:t>
            </a:r>
          </a:p>
          <a:p>
            <a:pPr marL="0" indent="0">
              <a:buNone/>
            </a:pPr>
            <a:r>
              <a:rPr lang="en-US" dirty="0"/>
              <a:t>[] ++ </a:t>
            </a:r>
            <a:r>
              <a:rPr lang="en-US" dirty="0" err="1"/>
              <a:t>ys</a:t>
            </a:r>
            <a:endParaRPr lang="en-US" dirty="0"/>
          </a:p>
          <a:p>
            <a:pPr marL="0" indent="0">
              <a:buNone/>
            </a:pPr>
            <a:r>
              <a:rPr lang="en-US" dirty="0"/>
              <a:t>= {applying ++}</a:t>
            </a:r>
          </a:p>
          <a:p>
            <a:pPr marL="0" indent="0">
              <a:buNone/>
            </a:pPr>
            <a:r>
              <a:rPr lang="en-US" dirty="0" err="1"/>
              <a:t>ys</a:t>
            </a:r>
            <a:endParaRPr lang="en-US" dirty="0"/>
          </a:p>
        </p:txBody>
      </p:sp>
      <p:sp>
        <p:nvSpPr>
          <p:cNvPr id="4" name="Slide Number Placeholder 3">
            <a:extLst>
              <a:ext uri="{FF2B5EF4-FFF2-40B4-BE49-F238E27FC236}">
                <a16:creationId xmlns:a16="http://schemas.microsoft.com/office/drawing/2014/main" id="{4D3B9CCF-4DA5-4315-98E4-61E1CD25DC58}"/>
              </a:ext>
            </a:extLst>
          </p:cNvPr>
          <p:cNvSpPr>
            <a:spLocks noGrp="1"/>
          </p:cNvSpPr>
          <p:nvPr>
            <p:ph type="sldNum" sz="quarter" idx="10"/>
          </p:nvPr>
        </p:nvSpPr>
        <p:spPr/>
        <p:txBody>
          <a:bodyPr/>
          <a:lstStyle/>
          <a:p>
            <a:pPr>
              <a:defRPr/>
            </a:pPr>
            <a:fld id="{E48AA650-3E41-A349-B956-155ED09CC8BD}" type="slidenum">
              <a:rPr lang="en-US" smtClean="0"/>
              <a:pPr>
                <a:defRPr/>
              </a:pPr>
              <a:t>4</a:t>
            </a:fld>
            <a:endParaRPr lang="en-US"/>
          </a:p>
        </p:txBody>
      </p:sp>
    </p:spTree>
    <p:extLst>
      <p:ext uri="{BB962C8B-B14F-4D97-AF65-F5344CB8AC3E}">
        <p14:creationId xmlns:p14="http://schemas.microsoft.com/office/powerpoint/2010/main" val="1061459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92C9E-EE3C-4D34-B582-B19F6FAB2C77}"/>
              </a:ext>
            </a:extLst>
          </p:cNvPr>
          <p:cNvSpPr>
            <a:spLocks noGrp="1"/>
          </p:cNvSpPr>
          <p:nvPr>
            <p:ph type="title"/>
          </p:nvPr>
        </p:nvSpPr>
        <p:spPr/>
        <p:txBody>
          <a:bodyPr/>
          <a:lstStyle/>
          <a:p>
            <a:r>
              <a:rPr lang="en-US" dirty="0"/>
              <a:t>Inductive case</a:t>
            </a:r>
          </a:p>
        </p:txBody>
      </p:sp>
      <p:sp>
        <p:nvSpPr>
          <p:cNvPr id="3" name="Content Placeholder 2">
            <a:extLst>
              <a:ext uri="{FF2B5EF4-FFF2-40B4-BE49-F238E27FC236}">
                <a16:creationId xmlns:a16="http://schemas.microsoft.com/office/drawing/2014/main" id="{63A7789A-06FB-4E3F-A163-3AFA1E65495B}"/>
              </a:ext>
            </a:extLst>
          </p:cNvPr>
          <p:cNvSpPr>
            <a:spLocks noGrp="1"/>
          </p:cNvSpPr>
          <p:nvPr>
            <p:ph idx="1"/>
          </p:nvPr>
        </p:nvSpPr>
        <p:spPr>
          <a:xfrm>
            <a:off x="65314" y="1012371"/>
            <a:ext cx="9078686" cy="5633357"/>
          </a:xfrm>
        </p:spPr>
        <p:txBody>
          <a:bodyPr/>
          <a:lstStyle/>
          <a:p>
            <a:pPr marL="0" indent="0">
              <a:buNone/>
            </a:pPr>
            <a:r>
              <a:rPr lang="en-US" dirty="0">
                <a:latin typeface="Lucida Sans" panose="020B0602030504020204" pitchFamily="34" charset="0"/>
              </a:rPr>
              <a:t>reverse’ (</a:t>
            </a:r>
            <a:r>
              <a:rPr lang="en-US" dirty="0" err="1">
                <a:latin typeface="Lucida Sans" panose="020B0602030504020204" pitchFamily="34" charset="0"/>
              </a:rPr>
              <a:t>x:xs</a:t>
            </a:r>
            <a:r>
              <a:rPr lang="en-US" dirty="0">
                <a:latin typeface="Lucida Sans" panose="020B0602030504020204" pitchFamily="34" charset="0"/>
              </a:rPr>
              <a:t>) </a:t>
            </a:r>
            <a:r>
              <a:rPr lang="en-US" dirty="0" err="1">
                <a:latin typeface="Lucida Sans" panose="020B0602030504020204" pitchFamily="34" charset="0"/>
              </a:rPr>
              <a:t>ys</a:t>
            </a:r>
            <a:r>
              <a:rPr lang="en-US" dirty="0">
                <a:latin typeface="Lucida Sans" panose="020B0602030504020204" pitchFamily="34" charset="0"/>
              </a:rPr>
              <a:t> = reverse (</a:t>
            </a:r>
            <a:r>
              <a:rPr lang="en-US" dirty="0" err="1">
                <a:latin typeface="Lucida Sans" panose="020B0602030504020204" pitchFamily="34" charset="0"/>
              </a:rPr>
              <a:t>x:xs</a:t>
            </a:r>
            <a:r>
              <a:rPr lang="en-US" dirty="0">
                <a:latin typeface="Lucida Sans" panose="020B0602030504020204" pitchFamily="34" charset="0"/>
              </a:rPr>
              <a:t>) ++ </a:t>
            </a:r>
            <a:r>
              <a:rPr lang="en-US" dirty="0" err="1">
                <a:latin typeface="Lucida Sans" panose="020B0602030504020204" pitchFamily="34" charset="0"/>
              </a:rPr>
              <a:t>ys</a:t>
            </a:r>
            <a:endParaRPr lang="en-US" dirty="0">
              <a:latin typeface="Lucida Sans" panose="020B0602030504020204" pitchFamily="34" charset="0"/>
            </a:endParaRPr>
          </a:p>
          <a:p>
            <a:pPr marL="0" indent="0">
              <a:buNone/>
            </a:pPr>
            <a:r>
              <a:rPr lang="en-US" dirty="0"/>
              <a:t>= {applying reverse}</a:t>
            </a:r>
          </a:p>
          <a:p>
            <a:pPr marL="0" indent="0">
              <a:buNone/>
            </a:pPr>
            <a:r>
              <a:rPr lang="en-US" dirty="0">
                <a:latin typeface="Lucida Sans" panose="020B0602030504020204" pitchFamily="34" charset="0"/>
              </a:rPr>
              <a:t>(reverse </a:t>
            </a:r>
            <a:r>
              <a:rPr lang="en-US" dirty="0" err="1">
                <a:latin typeface="Lucida Sans" panose="020B0602030504020204" pitchFamily="34" charset="0"/>
              </a:rPr>
              <a:t>xs</a:t>
            </a:r>
            <a:r>
              <a:rPr lang="en-US" dirty="0">
                <a:latin typeface="Lucida Sans" panose="020B0602030504020204" pitchFamily="34" charset="0"/>
              </a:rPr>
              <a:t> ++ [x]) ++ </a:t>
            </a:r>
            <a:r>
              <a:rPr lang="en-US" dirty="0" err="1">
                <a:latin typeface="Lucida Sans" panose="020B0602030504020204" pitchFamily="34" charset="0"/>
              </a:rPr>
              <a:t>ys</a:t>
            </a:r>
            <a:r>
              <a:rPr lang="en-US" dirty="0">
                <a:latin typeface="Lucida Sans" panose="020B0602030504020204" pitchFamily="34" charset="0"/>
              </a:rPr>
              <a:t> = reverse </a:t>
            </a:r>
            <a:r>
              <a:rPr lang="en-US" dirty="0" err="1">
                <a:latin typeface="Lucida Sans" panose="020B0602030504020204" pitchFamily="34" charset="0"/>
              </a:rPr>
              <a:t>xs</a:t>
            </a:r>
            <a:r>
              <a:rPr lang="en-US" dirty="0">
                <a:latin typeface="Lucida Sans" panose="020B0602030504020204" pitchFamily="34" charset="0"/>
              </a:rPr>
              <a:t> ++ ([x] ++ </a:t>
            </a:r>
            <a:r>
              <a:rPr lang="en-US" dirty="0" err="1">
                <a:latin typeface="Lucida Sans" panose="020B0602030504020204" pitchFamily="34" charset="0"/>
              </a:rPr>
              <a:t>ys</a:t>
            </a:r>
            <a:r>
              <a:rPr lang="en-US" dirty="0">
                <a:latin typeface="Lucida Sans" panose="020B0602030504020204" pitchFamily="34" charset="0"/>
              </a:rPr>
              <a:t>)</a:t>
            </a:r>
          </a:p>
          <a:p>
            <a:pPr marL="0" indent="0">
              <a:buNone/>
            </a:pPr>
            <a:r>
              <a:rPr lang="en-US" dirty="0"/>
              <a:t>= {induction hypothesis} = </a:t>
            </a:r>
            <a:r>
              <a:rPr lang="en-US" dirty="0">
                <a:latin typeface="Lucida Sans" panose="020B0602030504020204" pitchFamily="34" charset="0"/>
              </a:rPr>
              <a:t>reverse’ </a:t>
            </a:r>
            <a:r>
              <a:rPr lang="en-US" dirty="0" err="1">
                <a:latin typeface="Lucida Sans" panose="020B0602030504020204" pitchFamily="34" charset="0"/>
              </a:rPr>
              <a:t>xs</a:t>
            </a:r>
            <a:r>
              <a:rPr lang="en-US" dirty="0">
                <a:latin typeface="Lucida Sans" panose="020B0602030504020204" pitchFamily="34" charset="0"/>
              </a:rPr>
              <a:t> ([x] ++ </a:t>
            </a:r>
            <a:r>
              <a:rPr lang="en-US" dirty="0" err="1">
                <a:latin typeface="Lucida Sans" panose="020B0602030504020204" pitchFamily="34" charset="0"/>
              </a:rPr>
              <a:t>ys</a:t>
            </a:r>
            <a:r>
              <a:rPr lang="en-US" dirty="0">
                <a:latin typeface="Lucida Sans" panose="020B0602030504020204" pitchFamily="34" charset="0"/>
              </a:rPr>
              <a:t>)</a:t>
            </a:r>
          </a:p>
          <a:p>
            <a:pPr marL="0" indent="0">
              <a:buNone/>
            </a:pPr>
            <a:r>
              <a:rPr lang="en-US" dirty="0"/>
              <a:t>= {applying ++} = </a:t>
            </a:r>
            <a:r>
              <a:rPr lang="en-US" dirty="0">
                <a:latin typeface="Lucida Sans" panose="020B0602030504020204" pitchFamily="34" charset="0"/>
              </a:rPr>
              <a:t>reverse’ </a:t>
            </a:r>
            <a:r>
              <a:rPr lang="en-US" dirty="0" err="1">
                <a:latin typeface="Lucida Sans" panose="020B0602030504020204" pitchFamily="34" charset="0"/>
              </a:rPr>
              <a:t>xs</a:t>
            </a:r>
            <a:r>
              <a:rPr lang="en-US" dirty="0">
                <a:latin typeface="Lucida Sans" panose="020B0602030504020204" pitchFamily="34" charset="0"/>
              </a:rPr>
              <a:t> (</a:t>
            </a:r>
            <a:r>
              <a:rPr lang="en-US" dirty="0" err="1">
                <a:latin typeface="Lucida Sans" panose="020B0602030504020204" pitchFamily="34" charset="0"/>
              </a:rPr>
              <a:t>x:ys</a:t>
            </a:r>
            <a:r>
              <a:rPr lang="en-US" dirty="0">
                <a:latin typeface="Lucida Sans" panose="020B0602030504020204" pitchFamily="34" charset="0"/>
              </a:rPr>
              <a:t>)</a:t>
            </a:r>
          </a:p>
          <a:p>
            <a:pPr marL="0" indent="0">
              <a:buNone/>
            </a:pPr>
            <a:r>
              <a:rPr lang="en-US" dirty="0"/>
              <a:t>Therefore the definition</a:t>
            </a:r>
          </a:p>
          <a:p>
            <a:pPr marL="0" indent="0">
              <a:buNone/>
            </a:pPr>
            <a:r>
              <a:rPr lang="en-US" dirty="0">
                <a:latin typeface="Lucida Sans" panose="020B0602030504020204" pitchFamily="34" charset="0"/>
              </a:rPr>
              <a:t>reverse’ :: [a] -&gt; [a] -&gt; [a]</a:t>
            </a:r>
          </a:p>
          <a:p>
            <a:pPr marL="0" indent="0">
              <a:buNone/>
            </a:pPr>
            <a:r>
              <a:rPr lang="en-US" dirty="0">
                <a:latin typeface="Lucida Sans" panose="020B0602030504020204" pitchFamily="34" charset="0"/>
              </a:rPr>
              <a:t>reverse’ [] </a:t>
            </a:r>
            <a:r>
              <a:rPr lang="en-US" dirty="0" err="1">
                <a:latin typeface="Lucida Sans" panose="020B0602030504020204" pitchFamily="34" charset="0"/>
              </a:rPr>
              <a:t>ys</a:t>
            </a:r>
            <a:r>
              <a:rPr lang="en-US" dirty="0">
                <a:latin typeface="Lucida Sans" panose="020B0602030504020204" pitchFamily="34" charset="0"/>
              </a:rPr>
              <a:t>       = </a:t>
            </a:r>
            <a:r>
              <a:rPr lang="en-US" dirty="0" err="1">
                <a:latin typeface="Lucida Sans" panose="020B0602030504020204" pitchFamily="34" charset="0"/>
              </a:rPr>
              <a:t>ys</a:t>
            </a:r>
            <a:endParaRPr lang="en-US" dirty="0">
              <a:latin typeface="Lucida Sans" panose="020B0602030504020204" pitchFamily="34" charset="0"/>
            </a:endParaRPr>
          </a:p>
          <a:p>
            <a:pPr marL="0" indent="0">
              <a:buNone/>
            </a:pPr>
            <a:r>
              <a:rPr lang="en-US" dirty="0">
                <a:latin typeface="Lucida Sans" panose="020B0602030504020204" pitchFamily="34" charset="0"/>
              </a:rPr>
              <a:t>reverse’ (</a:t>
            </a:r>
            <a:r>
              <a:rPr lang="en-US" dirty="0" err="1">
                <a:latin typeface="Lucida Sans" panose="020B0602030504020204" pitchFamily="34" charset="0"/>
              </a:rPr>
              <a:t>x:xs</a:t>
            </a:r>
            <a:r>
              <a:rPr lang="en-US" dirty="0">
                <a:latin typeface="Lucida Sans" panose="020B0602030504020204" pitchFamily="34" charset="0"/>
              </a:rPr>
              <a:t>) </a:t>
            </a:r>
            <a:r>
              <a:rPr lang="en-US" dirty="0" err="1">
                <a:latin typeface="Lucida Sans" panose="020B0602030504020204" pitchFamily="34" charset="0"/>
              </a:rPr>
              <a:t>ys</a:t>
            </a:r>
            <a:r>
              <a:rPr lang="en-US" dirty="0">
                <a:latin typeface="Lucida Sans" panose="020B0602030504020204" pitchFamily="34" charset="0"/>
              </a:rPr>
              <a:t> = reverse’ </a:t>
            </a:r>
            <a:r>
              <a:rPr lang="en-US" dirty="0" err="1">
                <a:latin typeface="Lucida Sans" panose="020B0602030504020204" pitchFamily="34" charset="0"/>
              </a:rPr>
              <a:t>xs</a:t>
            </a:r>
            <a:r>
              <a:rPr lang="en-US" dirty="0">
                <a:latin typeface="Lucida Sans" panose="020B0602030504020204" pitchFamily="34" charset="0"/>
              </a:rPr>
              <a:t> (</a:t>
            </a:r>
            <a:r>
              <a:rPr lang="en-US" dirty="0" err="1">
                <a:latin typeface="Lucida Sans" panose="020B0602030504020204" pitchFamily="34" charset="0"/>
              </a:rPr>
              <a:t>x:ys</a:t>
            </a:r>
            <a:r>
              <a:rPr lang="en-US" dirty="0">
                <a:latin typeface="Lucida Sans" panose="020B0602030504020204" pitchFamily="34" charset="0"/>
              </a:rPr>
              <a:t>)</a:t>
            </a:r>
          </a:p>
          <a:p>
            <a:pPr marL="0" indent="0">
              <a:buNone/>
            </a:pPr>
            <a:r>
              <a:rPr lang="en-US" dirty="0"/>
              <a:t>suffices to show </a:t>
            </a:r>
            <a:r>
              <a:rPr lang="en-US" dirty="0">
                <a:latin typeface="Lucida Sans" panose="020B0602030504020204" pitchFamily="34" charset="0"/>
              </a:rPr>
              <a:t>reverse’ </a:t>
            </a:r>
            <a:r>
              <a:rPr lang="en-US" dirty="0" err="1">
                <a:latin typeface="Lucida Sans" panose="020B0602030504020204" pitchFamily="34" charset="0"/>
              </a:rPr>
              <a:t>xs</a:t>
            </a:r>
            <a:r>
              <a:rPr lang="en-US" dirty="0">
                <a:latin typeface="Lucida Sans" panose="020B0602030504020204" pitchFamily="34" charset="0"/>
              </a:rPr>
              <a:t> </a:t>
            </a:r>
            <a:r>
              <a:rPr lang="en-US" dirty="0" err="1">
                <a:latin typeface="Lucida Sans" panose="020B0602030504020204" pitchFamily="34" charset="0"/>
              </a:rPr>
              <a:t>ys</a:t>
            </a:r>
            <a:r>
              <a:rPr lang="en-US" dirty="0">
                <a:latin typeface="Lucida Sans" panose="020B0602030504020204" pitchFamily="34" charset="0"/>
              </a:rPr>
              <a:t> = reverse </a:t>
            </a:r>
            <a:r>
              <a:rPr lang="en-US" dirty="0" err="1">
                <a:latin typeface="Lucida Sans" panose="020B0602030504020204" pitchFamily="34" charset="0"/>
              </a:rPr>
              <a:t>xs</a:t>
            </a:r>
            <a:r>
              <a:rPr lang="en-US" dirty="0">
                <a:latin typeface="Lucida Sans" panose="020B0602030504020204" pitchFamily="34" charset="0"/>
              </a:rPr>
              <a:t> ++ </a:t>
            </a:r>
            <a:r>
              <a:rPr lang="en-US" dirty="0" err="1">
                <a:latin typeface="Lucida Sans" panose="020B0602030504020204" pitchFamily="34" charset="0"/>
              </a:rPr>
              <a:t>ys</a:t>
            </a:r>
            <a:r>
              <a:rPr lang="en-US" dirty="0">
                <a:latin typeface="Lucida Sans" panose="020B0602030504020204" pitchFamily="34" charset="0"/>
              </a:rPr>
              <a:t> </a:t>
            </a:r>
            <a:r>
              <a:rPr lang="en-US" dirty="0"/>
              <a:t>by induction.</a:t>
            </a:r>
          </a:p>
        </p:txBody>
      </p:sp>
      <p:sp>
        <p:nvSpPr>
          <p:cNvPr id="4" name="Slide Number Placeholder 3">
            <a:extLst>
              <a:ext uri="{FF2B5EF4-FFF2-40B4-BE49-F238E27FC236}">
                <a16:creationId xmlns:a16="http://schemas.microsoft.com/office/drawing/2014/main" id="{4F245B3E-0628-4B7C-94A4-3AD536D964B4}"/>
              </a:ext>
            </a:extLst>
          </p:cNvPr>
          <p:cNvSpPr>
            <a:spLocks noGrp="1"/>
          </p:cNvSpPr>
          <p:nvPr>
            <p:ph type="sldNum" sz="quarter" idx="10"/>
          </p:nvPr>
        </p:nvSpPr>
        <p:spPr/>
        <p:txBody>
          <a:bodyPr/>
          <a:lstStyle/>
          <a:p>
            <a:pPr>
              <a:defRPr/>
            </a:pPr>
            <a:fld id="{E48AA650-3E41-A349-B956-155ED09CC8BD}" type="slidenum">
              <a:rPr lang="en-US" smtClean="0"/>
              <a:pPr>
                <a:defRPr/>
              </a:pPr>
              <a:t>5</a:t>
            </a:fld>
            <a:endParaRPr lang="en-US"/>
          </a:p>
        </p:txBody>
      </p:sp>
    </p:spTree>
    <p:extLst>
      <p:ext uri="{BB962C8B-B14F-4D97-AF65-F5344CB8AC3E}">
        <p14:creationId xmlns:p14="http://schemas.microsoft.com/office/powerpoint/2010/main" val="292476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EEE67-5683-4B31-9951-3E952C0C1246}"/>
              </a:ext>
            </a:extLst>
          </p:cNvPr>
          <p:cNvSpPr>
            <a:spLocks noGrp="1"/>
          </p:cNvSpPr>
          <p:nvPr>
            <p:ph type="title"/>
          </p:nvPr>
        </p:nvSpPr>
        <p:spPr/>
        <p:txBody>
          <a:bodyPr/>
          <a:lstStyle/>
          <a:p>
            <a:r>
              <a:rPr lang="en-US" dirty="0"/>
              <a:t>We made append vanish!</a:t>
            </a:r>
          </a:p>
        </p:txBody>
      </p:sp>
      <p:sp>
        <p:nvSpPr>
          <p:cNvPr id="3" name="Content Placeholder 2">
            <a:extLst>
              <a:ext uri="{FF2B5EF4-FFF2-40B4-BE49-F238E27FC236}">
                <a16:creationId xmlns:a16="http://schemas.microsoft.com/office/drawing/2014/main" id="{E32128CE-D4B2-4D95-B8E9-8520B0510B6B}"/>
              </a:ext>
            </a:extLst>
          </p:cNvPr>
          <p:cNvSpPr>
            <a:spLocks noGrp="1"/>
          </p:cNvSpPr>
          <p:nvPr>
            <p:ph idx="1"/>
          </p:nvPr>
        </p:nvSpPr>
        <p:spPr/>
        <p:txBody>
          <a:bodyPr/>
          <a:lstStyle/>
          <a:p>
            <a:pPr marL="0" indent="0">
              <a:buNone/>
            </a:pPr>
            <a:r>
              <a:rPr lang="en-US" dirty="0"/>
              <a:t>reverse :: [a] -&gt; [a]</a:t>
            </a:r>
          </a:p>
          <a:p>
            <a:pPr marL="0" indent="0">
              <a:buNone/>
            </a:pPr>
            <a:r>
              <a:rPr lang="en-US" dirty="0"/>
              <a:t>reverse = reverse’ </a:t>
            </a:r>
            <a:r>
              <a:rPr lang="en-US" dirty="0" err="1"/>
              <a:t>xs</a:t>
            </a:r>
            <a:r>
              <a:rPr lang="en-US" dirty="0"/>
              <a:t> []</a:t>
            </a:r>
          </a:p>
          <a:p>
            <a:pPr marL="0" indent="0">
              <a:buNone/>
            </a:pPr>
            <a:r>
              <a:rPr lang="en-US" dirty="0"/>
              <a:t>The new version of reverse takes linear time.  </a:t>
            </a:r>
          </a:p>
          <a:p>
            <a:pPr marL="0" indent="0">
              <a:buNone/>
            </a:pPr>
            <a:r>
              <a:rPr lang="en-US" dirty="0"/>
              <a:t>It uses an accumulator, as shown in the example:</a:t>
            </a:r>
          </a:p>
          <a:p>
            <a:pPr marL="0" indent="0">
              <a:buNone/>
            </a:pPr>
            <a:r>
              <a:rPr lang="en-US" dirty="0"/>
              <a:t>reverse [1,2,3] = reverse’ [1,2,3] []</a:t>
            </a:r>
          </a:p>
          <a:p>
            <a:pPr marL="0" indent="0">
              <a:buNone/>
            </a:pPr>
            <a:r>
              <a:rPr lang="en-US" dirty="0"/>
              <a:t>= reverse’ [2,3] (1:[]) = reverse’ [3] (2</a:t>
            </a:r>
            <a:r>
              <a:rPr lang="en-US" dirty="0">
                <a:sym typeface="Wingdings" panose="05000000000000000000" pitchFamily="2" charset="2"/>
              </a:rPr>
              <a:t>:(1:[]))</a:t>
            </a:r>
          </a:p>
          <a:p>
            <a:pPr marL="0" indent="0">
              <a:buNone/>
            </a:pPr>
            <a:r>
              <a:rPr lang="en-US" dirty="0">
                <a:sym typeface="Wingdings" panose="05000000000000000000" pitchFamily="2" charset="2"/>
              </a:rPr>
              <a:t>= reverse’ [] (3:(2:(1:[]))) = 3:(2:(1:[]))</a:t>
            </a:r>
          </a:p>
          <a:p>
            <a:pPr marL="0" indent="0">
              <a:buNone/>
            </a:pPr>
            <a:r>
              <a:rPr lang="en-US" dirty="0"/>
              <a:t>The accumulator version of reverse can also be written </a:t>
            </a:r>
            <a:r>
              <a:rPr lang="en-US" dirty="0">
                <a:latin typeface="Lucida Sans" panose="020B0602030504020204" pitchFamily="34" charset="0"/>
              </a:rPr>
              <a:t>reverse’ = </a:t>
            </a:r>
            <a:r>
              <a:rPr lang="en-US" dirty="0" err="1">
                <a:latin typeface="Lucida Sans" panose="020B0602030504020204" pitchFamily="34" charset="0"/>
              </a:rPr>
              <a:t>foldl</a:t>
            </a:r>
            <a:r>
              <a:rPr lang="en-US" dirty="0">
                <a:latin typeface="Lucida Sans" panose="020B0602030504020204" pitchFamily="34" charset="0"/>
              </a:rPr>
              <a:t> (\</a:t>
            </a:r>
            <a:r>
              <a:rPr lang="en-US" dirty="0" err="1">
                <a:latin typeface="Lucida Sans" panose="020B0602030504020204" pitchFamily="34" charset="0"/>
              </a:rPr>
              <a:t>xs</a:t>
            </a:r>
            <a:r>
              <a:rPr lang="en-US" dirty="0">
                <a:latin typeface="Lucida Sans" panose="020B0602030504020204" pitchFamily="34" charset="0"/>
              </a:rPr>
              <a:t> -&gt; x:xs)</a:t>
            </a:r>
          </a:p>
        </p:txBody>
      </p:sp>
      <p:sp>
        <p:nvSpPr>
          <p:cNvPr id="4" name="Slide Number Placeholder 3">
            <a:extLst>
              <a:ext uri="{FF2B5EF4-FFF2-40B4-BE49-F238E27FC236}">
                <a16:creationId xmlns:a16="http://schemas.microsoft.com/office/drawing/2014/main" id="{2EFEBAF7-0BBD-4B81-9EF1-244BD373FB48}"/>
              </a:ext>
            </a:extLst>
          </p:cNvPr>
          <p:cNvSpPr>
            <a:spLocks noGrp="1"/>
          </p:cNvSpPr>
          <p:nvPr>
            <p:ph type="sldNum" sz="quarter" idx="10"/>
          </p:nvPr>
        </p:nvSpPr>
        <p:spPr/>
        <p:txBody>
          <a:bodyPr/>
          <a:lstStyle/>
          <a:p>
            <a:pPr>
              <a:defRPr/>
            </a:pPr>
            <a:fld id="{E48AA650-3E41-A349-B956-155ED09CC8BD}" type="slidenum">
              <a:rPr lang="en-US" smtClean="0"/>
              <a:pPr>
                <a:defRPr/>
              </a:pPr>
              <a:t>6</a:t>
            </a:fld>
            <a:endParaRPr lang="en-US"/>
          </a:p>
        </p:txBody>
      </p:sp>
    </p:spTree>
    <p:extLst>
      <p:ext uri="{BB962C8B-B14F-4D97-AF65-F5344CB8AC3E}">
        <p14:creationId xmlns:p14="http://schemas.microsoft.com/office/powerpoint/2010/main" val="209113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Compiling Expressions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fontScale="62500" lnSpcReduction="20000"/>
          </a:bodyPr>
          <a:lstStyle/>
          <a:p>
            <a:pPr marL="0" indent="0">
              <a:buNone/>
            </a:pPr>
            <a:r>
              <a:rPr lang="en-US" dirty="0"/>
              <a:t>data Expr = Val Int | Add Expr </a:t>
            </a:r>
            <a:r>
              <a:rPr lang="en-US" dirty="0" err="1"/>
              <a:t>Expr</a:t>
            </a:r>
            <a:r>
              <a:rPr lang="en-US" dirty="0"/>
              <a:t>  --</a:t>
            </a:r>
            <a:r>
              <a:rPr lang="en-US" dirty="0" err="1"/>
              <a:t>cf</a:t>
            </a:r>
            <a:r>
              <a:rPr lang="en-US" dirty="0"/>
              <a:t> Section 8.7 [H]</a:t>
            </a:r>
          </a:p>
          <a:p>
            <a:pPr marL="0" indent="0">
              <a:buNone/>
            </a:pPr>
            <a:endParaRPr lang="en-US" dirty="0"/>
          </a:p>
          <a:p>
            <a:pPr marL="0" indent="0">
              <a:buNone/>
            </a:pPr>
            <a:r>
              <a:rPr lang="en-US" dirty="0"/>
              <a:t>eval :: Expr -&gt; Int  -- direct evaluator</a:t>
            </a:r>
          </a:p>
          <a:p>
            <a:pPr marL="0" indent="0">
              <a:buNone/>
            </a:pPr>
            <a:r>
              <a:rPr lang="en-US" dirty="0"/>
              <a:t>eval (Val n)     = n</a:t>
            </a:r>
          </a:p>
          <a:p>
            <a:pPr marL="0" indent="0">
              <a:buNone/>
            </a:pPr>
            <a:r>
              <a:rPr lang="en-US" dirty="0"/>
              <a:t>eval (Add x y) = eval x + eval y</a:t>
            </a:r>
          </a:p>
          <a:p>
            <a:pPr marL="0" indent="0">
              <a:buNone/>
            </a:pPr>
            <a:endParaRPr lang="en-US" dirty="0"/>
          </a:p>
          <a:p>
            <a:pPr marL="0" indent="0">
              <a:buNone/>
            </a:pPr>
            <a:r>
              <a:rPr lang="en-US" dirty="0"/>
              <a:t>type Stack = [Int]</a:t>
            </a:r>
          </a:p>
          <a:p>
            <a:pPr marL="0" indent="0">
              <a:buNone/>
            </a:pPr>
            <a:r>
              <a:rPr lang="en-US" dirty="0"/>
              <a:t>type  Code = [Op]  -- a list of operations (assembler instructions)</a:t>
            </a:r>
          </a:p>
          <a:p>
            <a:pPr marL="0" indent="0">
              <a:buNone/>
            </a:pPr>
            <a:r>
              <a:rPr lang="en-US" dirty="0"/>
              <a:t>data Op = PUSH Int | ADD deriving Show -- assembler instructions for a stack machine</a:t>
            </a:r>
          </a:p>
          <a:p>
            <a:pPr marL="0" indent="0">
              <a:buNone/>
            </a:pPr>
            <a:endParaRPr lang="en-US" dirty="0"/>
          </a:p>
          <a:p>
            <a:pPr marL="0" indent="0">
              <a:buNone/>
            </a:pPr>
            <a:r>
              <a:rPr lang="en-US" dirty="0"/>
              <a:t>exec :: Code -&gt; Stack -&gt; Stack  -- Code executor</a:t>
            </a:r>
          </a:p>
          <a:p>
            <a:pPr marL="0" indent="0">
              <a:buNone/>
            </a:pPr>
            <a:r>
              <a:rPr lang="en-US" dirty="0"/>
              <a:t>exec []                 s         = s</a:t>
            </a:r>
          </a:p>
          <a:p>
            <a:pPr marL="0" indent="0">
              <a:buNone/>
            </a:pPr>
            <a:r>
              <a:rPr lang="en-US" dirty="0"/>
              <a:t>exec (PUSH n : c)  s         = exec c (n : s)</a:t>
            </a:r>
          </a:p>
          <a:p>
            <a:pPr marL="0" indent="0">
              <a:buNone/>
            </a:pPr>
            <a:r>
              <a:rPr lang="en-US" dirty="0"/>
              <a:t>exec (ADD: c)  (m : n : s) = exec c (</a:t>
            </a:r>
            <a:r>
              <a:rPr lang="en-US" dirty="0" err="1"/>
              <a:t>n+m</a:t>
            </a:r>
            <a:r>
              <a:rPr lang="en-US" dirty="0"/>
              <a:t> : s)</a:t>
            </a:r>
          </a:p>
          <a:p>
            <a:pPr marL="0" indent="0">
              <a:buNone/>
            </a:pPr>
            <a:endParaRPr lang="en-US" dirty="0"/>
          </a:p>
          <a:p>
            <a:pPr marL="0" indent="0">
              <a:buNone/>
            </a:pPr>
            <a:r>
              <a:rPr lang="en-US" dirty="0"/>
              <a:t>-- a compiler from expressions to code</a:t>
            </a:r>
          </a:p>
          <a:p>
            <a:pPr marL="0" indent="0">
              <a:buNone/>
            </a:pPr>
            <a:r>
              <a:rPr lang="en-US" dirty="0"/>
              <a:t>comp :: Expr -&gt; Code  </a:t>
            </a:r>
          </a:p>
          <a:p>
            <a:pPr marL="0" indent="0">
              <a:buNone/>
            </a:pPr>
            <a:r>
              <a:rPr lang="en-US" dirty="0"/>
              <a:t>comp (Val n)     = [PUSH n]</a:t>
            </a:r>
          </a:p>
          <a:p>
            <a:pPr marL="0" indent="0">
              <a:buNone/>
            </a:pPr>
            <a:r>
              <a:rPr lang="en-US" dirty="0"/>
              <a:t>comp (Add x y)  = comp x ++ comp y ++ [ADD]</a:t>
            </a:r>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7</a:t>
            </a:fld>
            <a:endParaRPr lang="en-US"/>
          </a:p>
        </p:txBody>
      </p:sp>
    </p:spTree>
    <p:extLst>
      <p:ext uri="{BB962C8B-B14F-4D97-AF65-F5344CB8AC3E}">
        <p14:creationId xmlns:p14="http://schemas.microsoft.com/office/powerpoint/2010/main" val="594143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38468-3067-40B7-9133-6F287DFFD9A8}"/>
              </a:ext>
            </a:extLst>
          </p:cNvPr>
          <p:cNvSpPr>
            <a:spLocks noGrp="1"/>
          </p:cNvSpPr>
          <p:nvPr>
            <p:ph type="title"/>
          </p:nvPr>
        </p:nvSpPr>
        <p:spPr/>
        <p:txBody>
          <a:bodyPr/>
          <a:lstStyle/>
          <a:p>
            <a:r>
              <a:rPr lang="en-US" dirty="0"/>
              <a:t>Compiler correctness</a:t>
            </a:r>
          </a:p>
        </p:txBody>
      </p:sp>
      <p:sp>
        <p:nvSpPr>
          <p:cNvPr id="3" name="Content Placeholder 2">
            <a:extLst>
              <a:ext uri="{FF2B5EF4-FFF2-40B4-BE49-F238E27FC236}">
                <a16:creationId xmlns:a16="http://schemas.microsoft.com/office/drawing/2014/main" id="{5EBDE743-9A10-40E0-9140-277352FAFAA0}"/>
              </a:ext>
            </a:extLst>
          </p:cNvPr>
          <p:cNvSpPr>
            <a:spLocks noGrp="1"/>
          </p:cNvSpPr>
          <p:nvPr>
            <p:ph idx="1"/>
          </p:nvPr>
        </p:nvSpPr>
        <p:spPr/>
        <p:txBody>
          <a:bodyPr/>
          <a:lstStyle/>
          <a:p>
            <a:pPr marL="0" indent="0">
              <a:buNone/>
            </a:pPr>
            <a:r>
              <a:rPr lang="en-US" dirty="0"/>
              <a:t>The compiler for expressions is correct if compiling an expression and then executing the resulting code from an empty stack gives the same result as evaluating the expression and then converting the result into a singleton stack:</a:t>
            </a:r>
          </a:p>
          <a:p>
            <a:pPr marL="0" indent="0">
              <a:buNone/>
            </a:pPr>
            <a:r>
              <a:rPr lang="en-US" dirty="0"/>
              <a:t>exec (comp e) [] = [eval e]</a:t>
            </a:r>
          </a:p>
          <a:p>
            <a:pPr marL="0" indent="0">
              <a:buNone/>
            </a:pPr>
            <a:r>
              <a:rPr lang="en-US" dirty="0"/>
              <a:t>For the purpose of proving this result by induction it is necessary to generalize from the </a:t>
            </a:r>
            <a:r>
              <a:rPr lang="en-US" dirty="0" err="1"/>
              <a:t>empy</a:t>
            </a:r>
            <a:r>
              <a:rPr lang="en-US" dirty="0"/>
              <a:t> initial stack to an arbitrary initial stack:</a:t>
            </a:r>
          </a:p>
          <a:p>
            <a:pPr marL="0" indent="0">
              <a:buNone/>
            </a:pPr>
            <a:r>
              <a:rPr lang="en-US" dirty="0"/>
              <a:t>exec (comp e) s = eval e : s</a:t>
            </a:r>
          </a:p>
        </p:txBody>
      </p:sp>
      <p:sp>
        <p:nvSpPr>
          <p:cNvPr id="4" name="Slide Number Placeholder 3">
            <a:extLst>
              <a:ext uri="{FF2B5EF4-FFF2-40B4-BE49-F238E27FC236}">
                <a16:creationId xmlns:a16="http://schemas.microsoft.com/office/drawing/2014/main" id="{A78B72CA-9116-4BFE-9A57-DC7E6FB310EB}"/>
              </a:ext>
            </a:extLst>
          </p:cNvPr>
          <p:cNvSpPr>
            <a:spLocks noGrp="1"/>
          </p:cNvSpPr>
          <p:nvPr>
            <p:ph type="sldNum" sz="quarter" idx="10"/>
          </p:nvPr>
        </p:nvSpPr>
        <p:spPr/>
        <p:txBody>
          <a:bodyPr/>
          <a:lstStyle/>
          <a:p>
            <a:pPr>
              <a:defRPr/>
            </a:pPr>
            <a:fld id="{E48AA650-3E41-A349-B956-155ED09CC8BD}" type="slidenum">
              <a:rPr lang="en-US" smtClean="0"/>
              <a:pPr>
                <a:defRPr/>
              </a:pPr>
              <a:t>8</a:t>
            </a:fld>
            <a:endParaRPr lang="en-US"/>
          </a:p>
        </p:txBody>
      </p:sp>
    </p:spTree>
    <p:extLst>
      <p:ext uri="{BB962C8B-B14F-4D97-AF65-F5344CB8AC3E}">
        <p14:creationId xmlns:p14="http://schemas.microsoft.com/office/powerpoint/2010/main" val="3044456603"/>
      </p:ext>
    </p:extLst>
  </p:cSld>
  <p:clrMapOvr>
    <a:masterClrMapping/>
  </p:clrMapOvr>
</p:sld>
</file>

<file path=ppt/theme/theme1.xml><?xml version="1.0" encoding="utf-8"?>
<a:theme xmlns:a="http://schemas.openxmlformats.org/drawingml/2006/main" name="FUN Template">
  <a:themeElements>
    <a:clrScheme name="FUN Template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fontScheme name="FUN Template">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sq"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ahoma" pitchFamily="-1" charset="0"/>
          </a:defRPr>
        </a:defPPr>
      </a:lstStyle>
    </a:spDef>
    <a:lnDef>
      <a:spPr bwMode="auto">
        <a:xfrm>
          <a:off x="0" y="0"/>
          <a:ext cx="1" cy="1"/>
        </a:xfrm>
        <a:custGeom>
          <a:avLst/>
          <a:gdLst/>
          <a:ahLst/>
          <a:cxnLst/>
          <a:rect l="0" t="0" r="0" b="0"/>
          <a:pathLst/>
        </a:custGeom>
        <a:noFill/>
        <a:ln w="12700" cap="sq"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ahoma" pitchFamily="-1" charset="0"/>
          </a:defRPr>
        </a:defPPr>
      </a:lstStyle>
    </a:lnDef>
  </a:objectDefaults>
  <a:extraClrSchemeLst>
    <a:extraClrScheme>
      <a:clrScheme name="FUN Template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FUN Template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FUN Templat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UN Template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FUN Template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FUN Template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FUN Template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C:\WINNT\Profiles\gmh\Desktop\Presentations\FUN Template.pot</Template>
  <TotalTime>8201</TotalTime>
  <Words>1332</Words>
  <Application>Microsoft Office PowerPoint</Application>
  <PresentationFormat>On-screen Show (4:3)</PresentationFormat>
  <Paragraphs>164</Paragraphs>
  <Slides>16</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 Black</vt:lpstr>
      <vt:lpstr>Lucida Sans</vt:lpstr>
      <vt:lpstr>Monotype Sorts</vt:lpstr>
      <vt:lpstr>Tahoma</vt:lpstr>
      <vt:lpstr>Times New Roman</vt:lpstr>
      <vt:lpstr>FUN Template</vt:lpstr>
      <vt:lpstr>PowerPoint Presentation</vt:lpstr>
      <vt:lpstr>Reasoning about Haskell</vt:lpstr>
      <vt:lpstr>Patterns vs guards</vt:lpstr>
      <vt:lpstr>Naïve reverse is slow</vt:lpstr>
      <vt:lpstr>Using induction to define reverse’</vt:lpstr>
      <vt:lpstr>Inductive case</vt:lpstr>
      <vt:lpstr>We made append vanish!</vt:lpstr>
      <vt:lpstr>Compiling Expressions</vt:lpstr>
      <vt:lpstr>Compiler correctness</vt:lpstr>
      <vt:lpstr>Base case</vt:lpstr>
      <vt:lpstr>Inductive case</vt:lpstr>
      <vt:lpstr>Distributivity</vt:lpstr>
      <vt:lpstr>Distributivity: base case</vt:lpstr>
      <vt:lpstr>Distributivity: PUSH case</vt:lpstr>
      <vt:lpstr>Distributivity: ADD case</vt:lpstr>
      <vt:lpstr>Accumulator version of the compiler</vt:lpstr>
    </vt:vector>
  </TitlesOfParts>
  <Company>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Functional Programming</dc:title>
  <dc:creator>Dr. Graham Hutton</dc:creator>
  <cp:lastModifiedBy>Marco Valtorta</cp:lastModifiedBy>
  <cp:revision>609</cp:revision>
  <cp:lastPrinted>2020-12-01T02:36:13Z</cp:lastPrinted>
  <dcterms:created xsi:type="dcterms:W3CDTF">2000-11-20T11:40:19Z</dcterms:created>
  <dcterms:modified xsi:type="dcterms:W3CDTF">2020-12-02T01:12:27Z</dcterms:modified>
</cp:coreProperties>
</file>