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sldIdLst>
    <p:sldId id="256" r:id="rId2"/>
    <p:sldId id="257" r:id="rId3"/>
    <p:sldId id="297" r:id="rId4"/>
    <p:sldId id="258" r:id="rId5"/>
    <p:sldId id="298" r:id="rId6"/>
    <p:sldId id="299" r:id="rId7"/>
    <p:sldId id="305" r:id="rId8"/>
    <p:sldId id="278" r:id="rId9"/>
    <p:sldId id="303" r:id="rId10"/>
    <p:sldId id="300" r:id="rId11"/>
    <p:sldId id="306" r:id="rId12"/>
    <p:sldId id="302" r:id="rId13"/>
    <p:sldId id="301" r:id="rId14"/>
    <p:sldId id="304" r:id="rId15"/>
    <p:sldId id="307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3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C056-3A21-4C8C-A3C6-D003566DDDD6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0913-4BDE-4CAC-96AA-780B46562C5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133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C056-3A21-4C8C-A3C6-D003566DDDD6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0913-4BDE-4CAC-96AA-780B46562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33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C056-3A21-4C8C-A3C6-D003566DDDD6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0913-4BDE-4CAC-96AA-780B46562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3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C056-3A21-4C8C-A3C6-D003566DDDD6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0913-4BDE-4CAC-96AA-780B46562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7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C056-3A21-4C8C-A3C6-D003566DDDD6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0913-4BDE-4CAC-96AA-780B46562C5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41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C056-3A21-4C8C-A3C6-D003566DDDD6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0913-4BDE-4CAC-96AA-780B46562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C056-3A21-4C8C-A3C6-D003566DDDD6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0913-4BDE-4CAC-96AA-780B46562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65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C056-3A21-4C8C-A3C6-D003566DDDD6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0913-4BDE-4CAC-96AA-780B46562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29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C056-3A21-4C8C-A3C6-D003566DDDD6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0913-4BDE-4CAC-96AA-780B46562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01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8C0C056-3A21-4C8C-A3C6-D003566DDDD6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110913-4BDE-4CAC-96AA-780B46562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0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C056-3A21-4C8C-A3C6-D003566DDDD6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0913-4BDE-4CAC-96AA-780B46562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75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8C0C056-3A21-4C8C-A3C6-D003566DDDD6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9110913-4BDE-4CAC-96AA-780B46562C5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11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513811"/>
            <a:ext cx="10058400" cy="162513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Presented BY</a:t>
            </a:r>
            <a:r>
              <a:rPr lang="en-US" dirty="0" smtClean="0"/>
              <a:t>:</a:t>
            </a:r>
          </a:p>
          <a:p>
            <a:pPr algn="ctr"/>
            <a:r>
              <a:rPr lang="en-US" dirty="0" smtClean="0"/>
              <a:t>Asif Jamil Chowdhury 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AHMED </a:t>
            </a:r>
            <a:r>
              <a:rPr lang="en-US" dirty="0" smtClean="0"/>
              <a:t>SHEHAB KHAN </a:t>
            </a:r>
            <a:endParaRPr lang="en-US" dirty="0" smtClean="0"/>
          </a:p>
          <a:p>
            <a:pPr algn="ctr"/>
            <a:r>
              <a:rPr lang="en-US" dirty="0" smtClean="0"/>
              <a:t>(4/21/2016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00051" y="1385180"/>
            <a:ext cx="100584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Prediction and assessment of student </a:t>
            </a:r>
            <a:r>
              <a:rPr lang="en-US" sz="2800" dirty="0" smtClean="0"/>
              <a:t>behavior </a:t>
            </a:r>
            <a:r>
              <a:rPr lang="en-US" sz="2800" dirty="0"/>
              <a:t>in open</a:t>
            </a:r>
            <a:br>
              <a:rPr lang="en-US" sz="2800" dirty="0"/>
            </a:br>
            <a:r>
              <a:rPr lang="en-US" sz="2800" dirty="0"/>
              <a:t>and distance education in computers using Bayesian </a:t>
            </a:r>
            <a:r>
              <a:rPr lang="en-US" sz="2800" dirty="0" smtClean="0"/>
              <a:t>networks</a:t>
            </a:r>
          </a:p>
          <a:p>
            <a:pPr algn="ctr"/>
            <a:r>
              <a:rPr lang="en-US" sz="2800" dirty="0"/>
              <a:t/>
            </a:r>
            <a:br>
              <a:rPr lang="en-US" sz="2800" dirty="0"/>
            </a:br>
            <a:r>
              <a:rPr lang="en-US" dirty="0"/>
              <a:t>Michalis </a:t>
            </a:r>
            <a:r>
              <a:rPr lang="en-US" dirty="0" err="1"/>
              <a:t>Xenos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27795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71829"/>
          </a:xfrm>
        </p:spPr>
        <p:txBody>
          <a:bodyPr/>
          <a:lstStyle/>
          <a:p>
            <a:r>
              <a:rPr lang="en-US" dirty="0" smtClean="0"/>
              <a:t>Proposed Method and Model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20" y="1632699"/>
            <a:ext cx="8828116" cy="46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347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71829"/>
          </a:xfrm>
        </p:spPr>
        <p:txBody>
          <a:bodyPr/>
          <a:lstStyle/>
          <a:p>
            <a:r>
              <a:rPr lang="en-US" dirty="0"/>
              <a:t>Application of the </a:t>
            </a:r>
            <a:r>
              <a:rPr lang="en-US" dirty="0" smtClean="0"/>
              <a:t>Model: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497" y="1850123"/>
            <a:ext cx="10200183" cy="4309609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 </a:t>
            </a:r>
            <a:r>
              <a:rPr lang="en-US" sz="2400" dirty="0"/>
              <a:t>The application of the model is based on entering </a:t>
            </a:r>
            <a:r>
              <a:rPr lang="en-US" sz="2400" dirty="0" smtClean="0"/>
              <a:t>evidence for </a:t>
            </a:r>
            <a:r>
              <a:rPr lang="en-US" sz="2400" dirty="0"/>
              <a:t>certain </a:t>
            </a:r>
            <a:r>
              <a:rPr lang="en-US" sz="2400" dirty="0" smtClean="0"/>
              <a:t>nodes.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en-US" sz="2400" dirty="0"/>
              <a:t>The import of evidence in the model </a:t>
            </a:r>
            <a:r>
              <a:rPr lang="en-US" sz="2400" dirty="0" smtClean="0"/>
              <a:t>activates the </a:t>
            </a:r>
            <a:r>
              <a:rPr lang="en-US" sz="2400" dirty="0"/>
              <a:t>probabilities in the NPT of each relevant node and as result some parent estimations </a:t>
            </a:r>
            <a:r>
              <a:rPr lang="en-US" sz="2400" dirty="0" smtClean="0"/>
              <a:t>and correspondingly </a:t>
            </a:r>
            <a:r>
              <a:rPr lang="en-US" sz="2400" dirty="0"/>
              <a:t>the final estimation change. This type of model usage is called </a:t>
            </a:r>
            <a:r>
              <a:rPr lang="en-US" sz="2400" dirty="0" smtClean="0"/>
              <a:t>forward.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 Entering evidence on the child nodes changes the NPT of some parent nodes. This type of usage is called backward assessment.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35283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71829"/>
          </a:xfrm>
        </p:spPr>
        <p:txBody>
          <a:bodyPr/>
          <a:lstStyle/>
          <a:p>
            <a:r>
              <a:rPr lang="en-US" dirty="0" smtClean="0"/>
              <a:t>Application of the Model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939" y="1824041"/>
            <a:ext cx="7343082" cy="447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66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71829"/>
          </a:xfrm>
        </p:spPr>
        <p:txBody>
          <a:bodyPr/>
          <a:lstStyle/>
          <a:p>
            <a:r>
              <a:rPr lang="en-US" dirty="0"/>
              <a:t>Application of the Model::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892" y="1871984"/>
            <a:ext cx="6442364" cy="433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842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71829"/>
          </a:xfrm>
        </p:spPr>
        <p:txBody>
          <a:bodyPr/>
          <a:lstStyle/>
          <a:p>
            <a:r>
              <a:rPr lang="en-US" dirty="0"/>
              <a:t>Application of the </a:t>
            </a:r>
            <a:r>
              <a:rPr lang="en-US" dirty="0" smtClean="0"/>
              <a:t>Model: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102" y="2003520"/>
            <a:ext cx="7090756" cy="396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10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71829"/>
          </a:xfrm>
        </p:spPr>
        <p:txBody>
          <a:bodyPr/>
          <a:lstStyle/>
          <a:p>
            <a:r>
              <a:rPr lang="en-US" dirty="0" smtClean="0"/>
              <a:t>Conclusion: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55497" y="1683869"/>
            <a:ext cx="10200183" cy="4600553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100" dirty="0" smtClean="0"/>
              <a:t> </a:t>
            </a:r>
            <a:r>
              <a:rPr lang="en-US" sz="2100" dirty="0"/>
              <a:t>T</a:t>
            </a:r>
            <a:r>
              <a:rPr lang="en-US" sz="2100" dirty="0" smtClean="0"/>
              <a:t>he </a:t>
            </a:r>
            <a:r>
              <a:rPr lang="en-US" sz="2100" dirty="0"/>
              <a:t>effectiveness of the model is </a:t>
            </a:r>
            <a:r>
              <a:rPr lang="en-US" sz="2100" dirty="0" smtClean="0"/>
              <a:t>closely related </a:t>
            </a:r>
            <a:r>
              <a:rPr lang="en-US" sz="2100" dirty="0"/>
              <a:t>to the quality of the BN design and accuracy of values entered in the probability </a:t>
            </a:r>
            <a:r>
              <a:rPr lang="en-US" sz="2100" dirty="0" smtClean="0"/>
              <a:t>tables.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100" dirty="0"/>
              <a:t> </a:t>
            </a:r>
            <a:r>
              <a:rPr lang="en-US" sz="2100" dirty="0"/>
              <a:t>The goal was to develop a method for modelling the educational experience of </a:t>
            </a:r>
            <a:r>
              <a:rPr lang="en-US" sz="2100" dirty="0" smtClean="0"/>
              <a:t>its designer </a:t>
            </a:r>
            <a:r>
              <a:rPr lang="en-US" sz="2100" dirty="0"/>
              <a:t>and exploiting the past data or data resulting from its </a:t>
            </a:r>
            <a:r>
              <a:rPr lang="en-US" sz="2100" dirty="0" smtClean="0"/>
              <a:t>use.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100" dirty="0"/>
              <a:t> </a:t>
            </a:r>
            <a:r>
              <a:rPr lang="en-US" sz="2100" dirty="0"/>
              <a:t>Furthermore, the model can prove to be a valuable tool assisting</a:t>
            </a:r>
            <a:br>
              <a:rPr lang="en-US" sz="2100" dirty="0"/>
            </a:br>
            <a:r>
              <a:rPr lang="en-US" sz="2100" dirty="0"/>
              <a:t>in decision making in conditions of uncertainty, especially when a large number of parameters </a:t>
            </a:r>
            <a:r>
              <a:rPr lang="en-US" sz="2100" dirty="0" smtClean="0"/>
              <a:t>is involved.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100" dirty="0"/>
              <a:t> </a:t>
            </a:r>
            <a:r>
              <a:rPr lang="en-US" sz="2100" dirty="0"/>
              <a:t>Finally, it must be noted that the main advantage of the proposed model is its modularity. This means that a limited network can be </a:t>
            </a:r>
            <a:r>
              <a:rPr lang="en-US" sz="2100" dirty="0" smtClean="0"/>
              <a:t>built and </a:t>
            </a:r>
            <a:r>
              <a:rPr lang="en-US" sz="2100" dirty="0"/>
              <a:t>tested for a small part of a problem and then the same network can be expanded to </a:t>
            </a:r>
            <a:r>
              <a:rPr lang="en-US" sz="2100" dirty="0" smtClean="0"/>
              <a:t>include more </a:t>
            </a:r>
            <a:r>
              <a:rPr lang="en-US" sz="2100" dirty="0"/>
              <a:t>parts of the same problem, while exploiting results from its use to improve </a:t>
            </a:r>
            <a:r>
              <a:rPr lang="en-US" sz="2100" dirty="0" smtClean="0"/>
              <a:t>the values </a:t>
            </a:r>
            <a:r>
              <a:rPr lang="en-US" sz="2100" dirty="0"/>
              <a:t>in </a:t>
            </a:r>
            <a:r>
              <a:rPr lang="en-US" sz="2100" dirty="0" smtClean="0"/>
              <a:t>the tables </a:t>
            </a:r>
            <a:r>
              <a:rPr lang="en-US" sz="2100" dirty="0"/>
              <a:t>of </a:t>
            </a:r>
            <a:r>
              <a:rPr lang="en-US" sz="2100" dirty="0" smtClean="0"/>
              <a:t>probabilities.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27909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352831"/>
            <a:ext cx="10200183" cy="29691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/>
              <a:t>THANK YOU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410981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71829"/>
          </a:xfrm>
        </p:spPr>
        <p:txBody>
          <a:bodyPr/>
          <a:lstStyle/>
          <a:p>
            <a:r>
              <a:rPr lang="en-US" dirty="0" smtClean="0"/>
              <a:t>Problem Description: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55497" y="1949875"/>
            <a:ext cx="10200183" cy="3939481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en-US" sz="2400" dirty="0" smtClean="0"/>
              <a:t>Modelling Student Behavior in distance educational system.</a:t>
            </a:r>
            <a:endParaRPr lang="en-US" sz="24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en-US" sz="2400" dirty="0" smtClean="0"/>
              <a:t>Prediction of Student Behavior based on the model</a:t>
            </a:r>
            <a:endParaRPr lang="en-US" sz="24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en-US" sz="2400" dirty="0" smtClean="0"/>
              <a:t>Progressively update the model based on past experience.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en-US" sz="2400" dirty="0" smtClean="0"/>
              <a:t>Assessment of individual student’s progress beforehand to decrease potential dropout</a:t>
            </a:r>
            <a:r>
              <a:rPr lang="en-US" sz="2400" dirty="0" smtClean="0"/>
              <a:t>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en-US" sz="2400" dirty="0" smtClean="0"/>
              <a:t>Identify the dropout causes based on automated model.</a:t>
            </a:r>
            <a:endParaRPr lang="en-US" sz="2400" dirty="0" smtClean="0"/>
          </a:p>
          <a:p>
            <a:pPr>
              <a:buFont typeface="Courier New" panose="02070309020205020404" pitchFamily="49" charset="0"/>
              <a:buChar char="o"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32591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71829"/>
          </a:xfrm>
        </p:spPr>
        <p:txBody>
          <a:bodyPr/>
          <a:lstStyle/>
          <a:p>
            <a:r>
              <a:rPr lang="en-US" dirty="0" smtClean="0"/>
              <a:t>Motivation: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55497" y="1949875"/>
            <a:ext cx="10200183" cy="4159980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en-US" sz="2400" dirty="0" smtClean="0"/>
              <a:t>Number of students in distance learning is very high.</a:t>
            </a:r>
            <a:endParaRPr lang="en-US" sz="24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en-US" sz="2400" dirty="0" smtClean="0"/>
              <a:t>It is very hard for a single coordinator to have an overall idea of the student’s progress.</a:t>
            </a:r>
            <a:endParaRPr lang="en-US" sz="24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en-US" sz="2400" dirty="0" smtClean="0"/>
              <a:t>It is not feasible to appoint many coordinator for a single course.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en-US" sz="2400" dirty="0" smtClean="0"/>
              <a:t>It is impossible the account for the uncertainty involved in the whole process manually, so a probabilistic model is necessary.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 Large </a:t>
            </a:r>
            <a:r>
              <a:rPr lang="en-US" sz="2400" dirty="0"/>
              <a:t>number of students makes it almost impossible for the coordinator</a:t>
            </a:r>
            <a:br>
              <a:rPr lang="en-US" sz="2400" dirty="0"/>
            </a:br>
            <a:r>
              <a:rPr lang="en-US" sz="2400" dirty="0"/>
              <a:t>to evaluate all student data without the use of a model that will enable the automation of </a:t>
            </a:r>
            <a:r>
              <a:rPr lang="en-US" sz="2400" dirty="0" smtClean="0"/>
              <a:t>certain measurements </a:t>
            </a:r>
            <a:r>
              <a:rPr lang="en-US" sz="2400" dirty="0"/>
              <a:t>and estimates and will aid in decision-making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13777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71829"/>
          </a:xfrm>
        </p:spPr>
        <p:txBody>
          <a:bodyPr/>
          <a:lstStyle/>
          <a:p>
            <a:r>
              <a:rPr lang="en-US" dirty="0" smtClean="0"/>
              <a:t>Case Description: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497" y="1949875"/>
            <a:ext cx="10200183" cy="3939481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en-US" sz="2400" dirty="0"/>
              <a:t>A</a:t>
            </a:r>
            <a:r>
              <a:rPr lang="en-US" sz="2400" dirty="0" smtClean="0"/>
              <a:t>pplied </a:t>
            </a:r>
            <a:r>
              <a:rPr lang="en-US" sz="2400" dirty="0"/>
              <a:t>in the Informatics course of the School of Sciences </a:t>
            </a:r>
            <a:r>
              <a:rPr lang="en-US" sz="2400" dirty="0" smtClean="0"/>
              <a:t>and Technology </a:t>
            </a:r>
            <a:r>
              <a:rPr lang="en-US" sz="2400" dirty="0"/>
              <a:t>of the Hellenic Open University (HOU</a:t>
            </a:r>
            <a:r>
              <a:rPr lang="en-US" sz="2400" dirty="0" smtClean="0"/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en-US" sz="2400" dirty="0" smtClean="0"/>
              <a:t>It is a 4- year course, that comprises 12 modules. Each module is equivalent to 3-4 university level course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en-US" sz="2400" dirty="0"/>
              <a:t>The particularities and the nature of studies in </a:t>
            </a:r>
            <a:r>
              <a:rPr lang="en-US" sz="2400" dirty="0" smtClean="0"/>
              <a:t>the field </a:t>
            </a:r>
            <a:r>
              <a:rPr lang="en-US" sz="2400" dirty="0"/>
              <a:t>of information technology, combined with the use of web-based material in the </a:t>
            </a:r>
            <a:r>
              <a:rPr lang="en-US" sz="2400" dirty="0" smtClean="0"/>
              <a:t>particular course</a:t>
            </a:r>
            <a:r>
              <a:rPr lang="en-US" sz="2400" dirty="0"/>
              <a:t>, provided good conditions for the application of the model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28199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71829"/>
          </a:xfrm>
        </p:spPr>
        <p:txBody>
          <a:bodyPr/>
          <a:lstStyle/>
          <a:p>
            <a:r>
              <a:rPr lang="en-US" dirty="0" smtClean="0"/>
              <a:t>Case Description: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497" y="1949875"/>
            <a:ext cx="10200183" cy="3939481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 The </a:t>
            </a:r>
            <a:r>
              <a:rPr lang="en-US" sz="2400" dirty="0"/>
              <a:t>modelling of student </a:t>
            </a:r>
            <a:r>
              <a:rPr lang="en-US" sz="2400" dirty="0" smtClean="0"/>
              <a:t>data from </a:t>
            </a:r>
            <a:r>
              <a:rPr lang="en-US" sz="2400" dirty="0"/>
              <a:t>the 1st-year module, INF10, is presented to demonstrate the effectiveness of the </a:t>
            </a:r>
            <a:r>
              <a:rPr lang="en-US" sz="2400" dirty="0" smtClean="0"/>
              <a:t>discussed method.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 Currently </a:t>
            </a:r>
            <a:r>
              <a:rPr lang="en-US" sz="2400" dirty="0"/>
              <a:t>about 800 </a:t>
            </a:r>
            <a:r>
              <a:rPr lang="en-US" sz="2400" dirty="0" smtClean="0"/>
              <a:t>students are </a:t>
            </a:r>
            <a:r>
              <a:rPr lang="en-US" sz="2400" dirty="0"/>
              <a:t>attending the INF10 module</a:t>
            </a:r>
            <a:r>
              <a:rPr lang="en-US" sz="2400" dirty="0" smtClean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 </a:t>
            </a:r>
            <a:r>
              <a:rPr lang="en-US" sz="2400" dirty="0"/>
              <a:t>These students are distributed in 28 groups, each comprising</a:t>
            </a:r>
            <a:br>
              <a:rPr lang="en-US" sz="2400" dirty="0"/>
            </a:br>
            <a:r>
              <a:rPr lang="en-US" sz="2400" dirty="0"/>
              <a:t>around 30 students. </a:t>
            </a:r>
            <a:endParaRPr lang="en-US" sz="24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 Each </a:t>
            </a:r>
            <a:r>
              <a:rPr lang="en-US" sz="2400" dirty="0"/>
              <a:t>student group communicates with a single tutor and uses a variety of</a:t>
            </a:r>
            <a:br>
              <a:rPr lang="en-US" sz="2400" dirty="0"/>
            </a:br>
            <a:r>
              <a:rPr lang="en-US" sz="2400" dirty="0"/>
              <a:t>educational material either sent to the students or made available on the Web</a:t>
            </a:r>
            <a:r>
              <a:rPr lang="en-US" sz="2400" dirty="0" smtClean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 </a:t>
            </a:r>
            <a:r>
              <a:rPr lang="en-US" sz="2400" dirty="0"/>
              <a:t>A faculty </a:t>
            </a:r>
            <a:r>
              <a:rPr lang="en-US" sz="2400" dirty="0" smtClean="0"/>
              <a:t>member of </a:t>
            </a:r>
            <a:r>
              <a:rPr lang="en-US" sz="2400" dirty="0"/>
              <a:t>the HOU serves as the coordinator of all tutors and all students. 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62816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71829"/>
          </a:xfrm>
        </p:spPr>
        <p:txBody>
          <a:bodyPr/>
          <a:lstStyle/>
          <a:p>
            <a:r>
              <a:rPr lang="en-US" dirty="0" smtClean="0"/>
              <a:t>Case Description: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497" y="1850123"/>
            <a:ext cx="10200183" cy="4309609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 </a:t>
            </a:r>
            <a:r>
              <a:rPr lang="en-US" sz="2400" dirty="0"/>
              <a:t>Each student attending the INF10 module has to reach six important milestones with </a:t>
            </a:r>
            <a:r>
              <a:rPr lang="en-US" sz="2400" dirty="0" smtClean="0"/>
              <a:t>regard to </a:t>
            </a:r>
            <a:r>
              <a:rPr lang="en-US" sz="2400" dirty="0"/>
              <a:t>his/her academic progress. </a:t>
            </a:r>
            <a:endParaRPr lang="en-US" sz="24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en-US" sz="2400" dirty="0" smtClean="0"/>
              <a:t>These </a:t>
            </a:r>
            <a:r>
              <a:rPr lang="en-US" sz="2400" dirty="0"/>
              <a:t>include the results of each of the four written assignments</a:t>
            </a:r>
            <a:br>
              <a:rPr lang="en-US" sz="2400" dirty="0"/>
            </a:br>
            <a:r>
              <a:rPr lang="en-US" sz="2400" dirty="0"/>
              <a:t>that will determine if the student is allowed to participate in the final face-to-face </a:t>
            </a:r>
            <a:r>
              <a:rPr lang="en-US" sz="2400" dirty="0" smtClean="0"/>
              <a:t>examinations and </a:t>
            </a:r>
            <a:r>
              <a:rPr lang="en-US" sz="2400" dirty="0"/>
              <a:t>the two examinations themselves</a:t>
            </a:r>
            <a:r>
              <a:rPr lang="en-US" sz="2400" dirty="0" smtClean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 Naturally</a:t>
            </a:r>
            <a:r>
              <a:rPr lang="en-US" sz="2400" dirty="0"/>
              <a:t>, a number of individual milestones </a:t>
            </a:r>
            <a:r>
              <a:rPr lang="en-US" sz="2400" dirty="0" smtClean="0"/>
              <a:t>affecting student </a:t>
            </a:r>
            <a:r>
              <a:rPr lang="en-US" sz="2400" dirty="0"/>
              <a:t>performance also have to be taken into account such as important changes at </a:t>
            </a:r>
            <a:r>
              <a:rPr lang="en-US" sz="2400" dirty="0" smtClean="0"/>
              <a:t>work, changes </a:t>
            </a:r>
            <a:r>
              <a:rPr lang="en-US" sz="2400" dirty="0"/>
              <a:t>in the </a:t>
            </a:r>
            <a:r>
              <a:rPr lang="en-US" sz="2400" dirty="0" smtClean="0"/>
              <a:t>student’s </a:t>
            </a:r>
            <a:r>
              <a:rPr lang="en-US" sz="2400" dirty="0"/>
              <a:t>family status, health problems, family problems, financial problems, etc</a:t>
            </a:r>
            <a:r>
              <a:rPr lang="en-US" sz="2400" dirty="0" smtClean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 These </a:t>
            </a:r>
            <a:r>
              <a:rPr lang="en-US" sz="2400" dirty="0"/>
              <a:t>kinds of differences influence not only each </a:t>
            </a:r>
            <a:r>
              <a:rPr lang="en-US" sz="2400" dirty="0" smtClean="0"/>
              <a:t>student’s </a:t>
            </a:r>
            <a:r>
              <a:rPr lang="en-US" sz="2400" dirty="0"/>
              <a:t>progress, but also their perception </a:t>
            </a:r>
            <a:r>
              <a:rPr lang="en-US" sz="2400" dirty="0" smtClean="0"/>
              <a:t>of the course’s </a:t>
            </a:r>
            <a:r>
              <a:rPr lang="en-US" sz="2400" dirty="0"/>
              <a:t>difficulty and in many cases determine the </a:t>
            </a:r>
            <a:r>
              <a:rPr lang="en-US" sz="2400" dirty="0" smtClean="0"/>
              <a:t>successful </a:t>
            </a:r>
            <a:r>
              <a:rPr lang="en-US" sz="2400" dirty="0"/>
              <a:t>or unsuccessful completion </a:t>
            </a:r>
            <a:r>
              <a:rPr lang="en-US" sz="2400" dirty="0" smtClean="0"/>
              <a:t>of the </a:t>
            </a:r>
            <a:r>
              <a:rPr lang="en-US" sz="2400" dirty="0"/>
              <a:t>course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54168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71829"/>
          </a:xfrm>
        </p:spPr>
        <p:txBody>
          <a:bodyPr/>
          <a:lstStyle/>
          <a:p>
            <a:r>
              <a:rPr lang="en-US" dirty="0"/>
              <a:t>Proposed Method and </a:t>
            </a:r>
            <a:r>
              <a:rPr lang="en-US" dirty="0" smtClean="0"/>
              <a:t>Model: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497" y="1850123"/>
            <a:ext cx="10200183" cy="4309609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 A Bayesian Network based method was proposed to model the problem.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 </a:t>
            </a:r>
            <a:r>
              <a:rPr lang="en-US" sz="2400" dirty="0"/>
              <a:t>The model has been implemented using the Microsoft </a:t>
            </a:r>
            <a:r>
              <a:rPr lang="en-US" sz="2400" dirty="0" err="1" smtClean="0"/>
              <a:t>MSBNx</a:t>
            </a:r>
            <a:r>
              <a:rPr lang="en-US" sz="2400" dirty="0" smtClean="0"/>
              <a:t> </a:t>
            </a:r>
            <a:r>
              <a:rPr lang="en-US" sz="2400" dirty="0"/>
              <a:t>Authoring and </a:t>
            </a:r>
            <a:r>
              <a:rPr lang="en-US" sz="2400" dirty="0" smtClean="0"/>
              <a:t>Evaluation Tool </a:t>
            </a:r>
            <a:r>
              <a:rPr lang="en-US" sz="2400" dirty="0"/>
              <a:t>version 1.4.2</a:t>
            </a:r>
            <a:r>
              <a:rPr lang="en-US" sz="2400" dirty="0" smtClean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en-US" sz="2400" dirty="0"/>
              <a:t>The initial data of the probability tables was based on analyses of previous data</a:t>
            </a:r>
            <a:br>
              <a:rPr lang="en-US" sz="2400" dirty="0"/>
            </a:br>
            <a:r>
              <a:rPr lang="en-US" sz="2400" dirty="0"/>
              <a:t>collected from the </a:t>
            </a:r>
            <a:r>
              <a:rPr lang="en-US" sz="2400" dirty="0" smtClean="0"/>
              <a:t>course from past 3 years.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18921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71829"/>
          </a:xfrm>
        </p:spPr>
        <p:txBody>
          <a:bodyPr/>
          <a:lstStyle/>
          <a:p>
            <a:r>
              <a:rPr lang="en-US" dirty="0" smtClean="0"/>
              <a:t>Proposed Method and Model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3695" y="1741631"/>
            <a:ext cx="6658493" cy="434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70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71829"/>
          </a:xfrm>
        </p:spPr>
        <p:txBody>
          <a:bodyPr/>
          <a:lstStyle/>
          <a:p>
            <a:r>
              <a:rPr lang="en-US" dirty="0" smtClean="0"/>
              <a:t>Proposed Method and Model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538563"/>
            <a:ext cx="8204661" cy="463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6529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344</TotalTime>
  <Words>555</Words>
  <Application>Microsoft Office PowerPoint</Application>
  <PresentationFormat>Widescreen</PresentationFormat>
  <Paragraphs>53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Calibri Light</vt:lpstr>
      <vt:lpstr>Courier New</vt:lpstr>
      <vt:lpstr>Retrospect</vt:lpstr>
      <vt:lpstr>PowerPoint Presentation</vt:lpstr>
      <vt:lpstr>Problem Description:</vt:lpstr>
      <vt:lpstr>Motivation:</vt:lpstr>
      <vt:lpstr>Case Description:</vt:lpstr>
      <vt:lpstr>Case Description:</vt:lpstr>
      <vt:lpstr>Case Description:</vt:lpstr>
      <vt:lpstr>Proposed Method and Model:</vt:lpstr>
      <vt:lpstr>Proposed Method and Model:</vt:lpstr>
      <vt:lpstr>Proposed Method and Model:</vt:lpstr>
      <vt:lpstr>Proposed Method and Model:</vt:lpstr>
      <vt:lpstr>Application of the Model:</vt:lpstr>
      <vt:lpstr>Application of the Model:</vt:lpstr>
      <vt:lpstr>Application of the Model::</vt:lpstr>
      <vt:lpstr>Application of the Model:</vt:lpstr>
      <vt:lpstr>Conclusion: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Shehab</dc:creator>
  <cp:lastModifiedBy>Shehab</cp:lastModifiedBy>
  <cp:revision>71</cp:revision>
  <dcterms:created xsi:type="dcterms:W3CDTF">2016-03-23T02:33:11Z</dcterms:created>
  <dcterms:modified xsi:type="dcterms:W3CDTF">2016-04-20T19:06:37Z</dcterms:modified>
</cp:coreProperties>
</file>