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4"/>
  </p:notesMasterIdLst>
  <p:handoutMasterIdLst>
    <p:handoutMasterId r:id="rId45"/>
  </p:handoutMasterIdLst>
  <p:sldIdLst>
    <p:sldId id="256" r:id="rId2"/>
    <p:sldId id="322" r:id="rId3"/>
    <p:sldId id="257" r:id="rId4"/>
    <p:sldId id="282" r:id="rId5"/>
    <p:sldId id="284" r:id="rId6"/>
    <p:sldId id="323" r:id="rId7"/>
    <p:sldId id="324" r:id="rId8"/>
    <p:sldId id="290" r:id="rId9"/>
    <p:sldId id="291" r:id="rId10"/>
    <p:sldId id="292" r:id="rId11"/>
    <p:sldId id="293" r:id="rId12"/>
    <p:sldId id="294" r:id="rId13"/>
    <p:sldId id="295" r:id="rId14"/>
    <p:sldId id="296" r:id="rId15"/>
    <p:sldId id="297" r:id="rId16"/>
    <p:sldId id="283" r:id="rId17"/>
    <p:sldId id="287" r:id="rId18"/>
    <p:sldId id="286" r:id="rId19"/>
    <p:sldId id="319" r:id="rId20"/>
    <p:sldId id="320" r:id="rId21"/>
    <p:sldId id="288" r:id="rId22"/>
    <p:sldId id="289" r:id="rId23"/>
    <p:sldId id="316" r:id="rId24"/>
    <p:sldId id="317" r:id="rId25"/>
    <p:sldId id="321" r:id="rId26"/>
    <p:sldId id="309" r:id="rId27"/>
    <p:sldId id="311" r:id="rId28"/>
    <p:sldId id="312" r:id="rId29"/>
    <p:sldId id="310" r:id="rId30"/>
    <p:sldId id="301" r:id="rId31"/>
    <p:sldId id="302" r:id="rId32"/>
    <p:sldId id="303" r:id="rId33"/>
    <p:sldId id="304" r:id="rId34"/>
    <p:sldId id="314" r:id="rId35"/>
    <p:sldId id="318" r:id="rId36"/>
    <p:sldId id="325" r:id="rId37"/>
    <p:sldId id="313" r:id="rId38"/>
    <p:sldId id="305" r:id="rId39"/>
    <p:sldId id="306" r:id="rId40"/>
    <p:sldId id="307" r:id="rId41"/>
    <p:sldId id="308" r:id="rId42"/>
    <p:sldId id="299" r:id="rId43"/>
  </p:sldIdLst>
  <p:sldSz cx="9144000" cy="6858000" type="screen4x3"/>
  <p:notesSz cx="6985000" cy="92837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0" autoAdjust="0"/>
    <p:restoredTop sz="82609" autoAdjust="0"/>
  </p:normalViewPr>
  <p:slideViewPr>
    <p:cSldViewPr>
      <p:cViewPr varScale="1">
        <p:scale>
          <a:sx n="45" d="100"/>
          <a:sy n="45" d="100"/>
        </p:scale>
        <p:origin x="510" y="33"/>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23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3" Type="http://schemas.openxmlformats.org/officeDocument/2006/relationships/slide" Target="slides/slide32.xml"/><Relationship Id="rId2" Type="http://schemas.openxmlformats.org/officeDocument/2006/relationships/slide" Target="slides/slide31.xml"/><Relationship Id="rId1" Type="http://schemas.openxmlformats.org/officeDocument/2006/relationships/slide" Target="slides/slide30.xml"/><Relationship Id="rId4" Type="http://schemas.openxmlformats.org/officeDocument/2006/relationships/slide" Target="slides/slide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4247A02-3275-48EC-A063-D1E34F8B17CC}"/>
              </a:ext>
            </a:extLst>
          </p:cNvPr>
          <p:cNvSpPr>
            <a:spLocks noGrp="1" noChangeArrowheads="1"/>
          </p:cNvSpPr>
          <p:nvPr>
            <p:ph type="hdr" sz="quarter"/>
          </p:nvPr>
        </p:nvSpPr>
        <p:spPr bwMode="auto">
          <a:xfrm>
            <a:off x="0" y="0"/>
            <a:ext cx="3027363" cy="463550"/>
          </a:xfrm>
          <a:prstGeom prst="rect">
            <a:avLst/>
          </a:prstGeom>
          <a:noFill/>
          <a:ln>
            <a:noFill/>
          </a:ln>
          <a:effectLst/>
        </p:spPr>
        <p:txBody>
          <a:bodyPr vert="horz" wrap="square" lIns="92958" tIns="46479" rIns="92958" bIns="46479" numCol="1" anchor="t" anchorCtr="0" compatLnSpc="1">
            <a:prstTxWarp prst="textNoShape">
              <a:avLst/>
            </a:prstTxWarp>
          </a:bodyPr>
          <a:lstStyle>
            <a:lvl1pPr eaLnBrk="1" hangingPunct="1">
              <a:defRPr sz="1200"/>
            </a:lvl1pPr>
          </a:lstStyle>
          <a:p>
            <a:pPr>
              <a:defRPr/>
            </a:pPr>
            <a:endParaRPr lang="en-US"/>
          </a:p>
        </p:txBody>
      </p:sp>
      <p:sp>
        <p:nvSpPr>
          <p:cNvPr id="22531" name="Rectangle 3">
            <a:extLst>
              <a:ext uri="{FF2B5EF4-FFF2-40B4-BE49-F238E27FC236}">
                <a16:creationId xmlns:a16="http://schemas.microsoft.com/office/drawing/2014/main" id="{B1CB60B2-A0CA-465A-ADA5-385A54F6EA24}"/>
              </a:ext>
            </a:extLst>
          </p:cNvPr>
          <p:cNvSpPr>
            <a:spLocks noGrp="1" noChangeArrowheads="1"/>
          </p:cNvSpPr>
          <p:nvPr>
            <p:ph type="dt" sz="quarter" idx="1"/>
          </p:nvPr>
        </p:nvSpPr>
        <p:spPr bwMode="auto">
          <a:xfrm>
            <a:off x="3957638" y="0"/>
            <a:ext cx="3027362" cy="463550"/>
          </a:xfrm>
          <a:prstGeom prst="rect">
            <a:avLst/>
          </a:prstGeom>
          <a:noFill/>
          <a:ln>
            <a:noFill/>
          </a:ln>
          <a:effectLst/>
        </p:spPr>
        <p:txBody>
          <a:bodyPr vert="horz" wrap="square" lIns="92958" tIns="46479" rIns="92958" bIns="46479" numCol="1" anchor="t" anchorCtr="0" compatLnSpc="1">
            <a:prstTxWarp prst="textNoShape">
              <a:avLst/>
            </a:prstTxWarp>
          </a:bodyPr>
          <a:lstStyle>
            <a:lvl1pPr algn="r" eaLnBrk="1" hangingPunct="1">
              <a:defRPr sz="1200"/>
            </a:lvl1pPr>
          </a:lstStyle>
          <a:p>
            <a:pPr>
              <a:defRPr/>
            </a:pPr>
            <a:endParaRPr lang="en-US"/>
          </a:p>
        </p:txBody>
      </p:sp>
      <p:sp>
        <p:nvSpPr>
          <p:cNvPr id="22532" name="Rectangle 4">
            <a:extLst>
              <a:ext uri="{FF2B5EF4-FFF2-40B4-BE49-F238E27FC236}">
                <a16:creationId xmlns:a16="http://schemas.microsoft.com/office/drawing/2014/main" id="{7F4CDE98-5A07-4A79-B3DC-F6C389F5083D}"/>
              </a:ext>
            </a:extLst>
          </p:cNvPr>
          <p:cNvSpPr>
            <a:spLocks noGrp="1" noChangeArrowheads="1"/>
          </p:cNvSpPr>
          <p:nvPr>
            <p:ph type="ftr" sz="quarter" idx="2"/>
          </p:nvPr>
        </p:nvSpPr>
        <p:spPr bwMode="auto">
          <a:xfrm>
            <a:off x="0" y="8820150"/>
            <a:ext cx="3027363" cy="463550"/>
          </a:xfrm>
          <a:prstGeom prst="rect">
            <a:avLst/>
          </a:prstGeom>
          <a:noFill/>
          <a:ln>
            <a:noFill/>
          </a:ln>
          <a:effectLst/>
        </p:spPr>
        <p:txBody>
          <a:bodyPr vert="horz" wrap="square" lIns="92958" tIns="46479" rIns="92958" bIns="46479" numCol="1" anchor="b" anchorCtr="0" compatLnSpc="1">
            <a:prstTxWarp prst="textNoShape">
              <a:avLst/>
            </a:prstTxWarp>
          </a:bodyPr>
          <a:lstStyle>
            <a:lvl1pPr eaLnBrk="1" hangingPunct="1">
              <a:defRPr sz="1200"/>
            </a:lvl1pPr>
          </a:lstStyle>
          <a:p>
            <a:pPr>
              <a:defRPr/>
            </a:pPr>
            <a:endParaRPr lang="en-US"/>
          </a:p>
        </p:txBody>
      </p:sp>
      <p:sp>
        <p:nvSpPr>
          <p:cNvPr id="22533" name="Rectangle 5">
            <a:extLst>
              <a:ext uri="{FF2B5EF4-FFF2-40B4-BE49-F238E27FC236}">
                <a16:creationId xmlns:a16="http://schemas.microsoft.com/office/drawing/2014/main" id="{04DC6F09-0FAF-4F09-B1FF-AFEB9F22BBE9}"/>
              </a:ext>
            </a:extLst>
          </p:cNvPr>
          <p:cNvSpPr>
            <a:spLocks noGrp="1" noChangeArrowheads="1"/>
          </p:cNvSpPr>
          <p:nvPr>
            <p:ph type="sldNum" sz="quarter" idx="3"/>
          </p:nvPr>
        </p:nvSpPr>
        <p:spPr bwMode="auto">
          <a:xfrm>
            <a:off x="3957638" y="8820150"/>
            <a:ext cx="3027362" cy="463550"/>
          </a:xfrm>
          <a:prstGeom prst="rect">
            <a:avLst/>
          </a:prstGeom>
          <a:noFill/>
          <a:ln>
            <a:noFill/>
          </a:ln>
          <a:effectLst/>
        </p:spPr>
        <p:txBody>
          <a:bodyPr vert="horz" wrap="square" lIns="92958" tIns="46479" rIns="92958" bIns="46479" numCol="1" anchor="b" anchorCtr="0" compatLnSpc="1">
            <a:prstTxWarp prst="textNoShape">
              <a:avLst/>
            </a:prstTxWarp>
          </a:bodyPr>
          <a:lstStyle>
            <a:lvl1pPr algn="r" eaLnBrk="1" hangingPunct="1">
              <a:defRPr sz="1200" smtClean="0"/>
            </a:lvl1pPr>
          </a:lstStyle>
          <a:p>
            <a:pPr>
              <a:defRPr/>
            </a:pPr>
            <a:fld id="{66D4FF27-A309-4463-BEDC-352CFBFBE96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145DFC7-EEC3-4C9C-AB0D-CFE581E36C1C}"/>
              </a:ext>
            </a:extLst>
          </p:cNvPr>
          <p:cNvSpPr>
            <a:spLocks noGrp="1" noChangeArrowheads="1"/>
          </p:cNvSpPr>
          <p:nvPr>
            <p:ph type="hdr" sz="quarter"/>
          </p:nvPr>
        </p:nvSpPr>
        <p:spPr bwMode="auto">
          <a:xfrm>
            <a:off x="0" y="0"/>
            <a:ext cx="3027363" cy="463550"/>
          </a:xfrm>
          <a:prstGeom prst="rect">
            <a:avLst/>
          </a:prstGeom>
          <a:noFill/>
          <a:ln>
            <a:noFill/>
          </a:ln>
          <a:effectLst/>
        </p:spPr>
        <p:txBody>
          <a:bodyPr vert="horz" wrap="square" lIns="92958" tIns="46479" rIns="92958" bIns="46479" numCol="1" anchor="t" anchorCtr="0" compatLnSpc="1">
            <a:prstTxWarp prst="textNoShape">
              <a:avLst/>
            </a:prstTxWarp>
          </a:bodyPr>
          <a:lstStyle>
            <a:lvl1pPr eaLnBrk="1" hangingPunct="1">
              <a:defRPr sz="1200"/>
            </a:lvl1pPr>
          </a:lstStyle>
          <a:p>
            <a:pPr>
              <a:defRPr/>
            </a:pPr>
            <a:endParaRPr lang="en-US"/>
          </a:p>
        </p:txBody>
      </p:sp>
      <p:sp>
        <p:nvSpPr>
          <p:cNvPr id="28675" name="Rectangle 3">
            <a:extLst>
              <a:ext uri="{FF2B5EF4-FFF2-40B4-BE49-F238E27FC236}">
                <a16:creationId xmlns:a16="http://schemas.microsoft.com/office/drawing/2014/main" id="{B6AE1D8A-9F36-452A-9B19-9B21E73194E6}"/>
              </a:ext>
            </a:extLst>
          </p:cNvPr>
          <p:cNvSpPr>
            <a:spLocks noGrp="1" noChangeArrowheads="1"/>
          </p:cNvSpPr>
          <p:nvPr>
            <p:ph type="dt" idx="1"/>
          </p:nvPr>
        </p:nvSpPr>
        <p:spPr bwMode="auto">
          <a:xfrm>
            <a:off x="3957638" y="0"/>
            <a:ext cx="3027362" cy="463550"/>
          </a:xfrm>
          <a:prstGeom prst="rect">
            <a:avLst/>
          </a:prstGeom>
          <a:noFill/>
          <a:ln>
            <a:noFill/>
          </a:ln>
          <a:effectLst/>
        </p:spPr>
        <p:txBody>
          <a:bodyPr vert="horz" wrap="square" lIns="92958" tIns="46479" rIns="92958" bIns="46479" numCol="1" anchor="t" anchorCtr="0" compatLnSpc="1">
            <a:prstTxWarp prst="textNoShape">
              <a:avLst/>
            </a:prstTxWarp>
          </a:bodyPr>
          <a:lstStyle>
            <a:lvl1pPr algn="r" eaLnBrk="1" hangingPunct="1">
              <a:defRPr sz="1200"/>
            </a:lvl1pPr>
          </a:lstStyle>
          <a:p>
            <a:pPr>
              <a:defRPr/>
            </a:pPr>
            <a:endParaRPr lang="en-US"/>
          </a:p>
        </p:txBody>
      </p:sp>
      <p:sp>
        <p:nvSpPr>
          <p:cNvPr id="2052" name="Rectangle 4">
            <a:extLst>
              <a:ext uri="{FF2B5EF4-FFF2-40B4-BE49-F238E27FC236}">
                <a16:creationId xmlns:a16="http://schemas.microsoft.com/office/drawing/2014/main" id="{A961AC04-DF4B-40C9-9DB0-F041A5AF7C40}"/>
              </a:ext>
            </a:extLst>
          </p:cNvPr>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a:extLst>
              <a:ext uri="{FF2B5EF4-FFF2-40B4-BE49-F238E27FC236}">
                <a16:creationId xmlns:a16="http://schemas.microsoft.com/office/drawing/2014/main" id="{FACA8EF9-79A5-4B5F-9871-183A6550DBA6}"/>
              </a:ext>
            </a:extLst>
          </p:cNvPr>
          <p:cNvSpPr>
            <a:spLocks noGrp="1" noChangeArrowheads="1"/>
          </p:cNvSpPr>
          <p:nvPr>
            <p:ph type="body" sz="quarter" idx="3"/>
          </p:nvPr>
        </p:nvSpPr>
        <p:spPr bwMode="auto">
          <a:xfrm>
            <a:off x="931863" y="4410075"/>
            <a:ext cx="5121275" cy="4176713"/>
          </a:xfrm>
          <a:prstGeom prst="rect">
            <a:avLst/>
          </a:prstGeom>
          <a:noFill/>
          <a:ln>
            <a:noFill/>
          </a:ln>
          <a:effectLst/>
        </p:spPr>
        <p:txBody>
          <a:bodyPr vert="horz" wrap="square" lIns="92958" tIns="46479" rIns="92958" bIns="4647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a:extLst>
              <a:ext uri="{FF2B5EF4-FFF2-40B4-BE49-F238E27FC236}">
                <a16:creationId xmlns:a16="http://schemas.microsoft.com/office/drawing/2014/main" id="{DD2A84E2-347C-4E23-AA88-E69F61B6303B}"/>
              </a:ext>
            </a:extLst>
          </p:cNvPr>
          <p:cNvSpPr>
            <a:spLocks noGrp="1" noChangeArrowheads="1"/>
          </p:cNvSpPr>
          <p:nvPr>
            <p:ph type="ftr" sz="quarter" idx="4"/>
          </p:nvPr>
        </p:nvSpPr>
        <p:spPr bwMode="auto">
          <a:xfrm>
            <a:off x="0" y="8820150"/>
            <a:ext cx="3027363" cy="463550"/>
          </a:xfrm>
          <a:prstGeom prst="rect">
            <a:avLst/>
          </a:prstGeom>
          <a:noFill/>
          <a:ln>
            <a:noFill/>
          </a:ln>
          <a:effectLst/>
        </p:spPr>
        <p:txBody>
          <a:bodyPr vert="horz" wrap="square" lIns="92958" tIns="46479" rIns="92958" bIns="46479" numCol="1" anchor="b" anchorCtr="0" compatLnSpc="1">
            <a:prstTxWarp prst="textNoShape">
              <a:avLst/>
            </a:prstTxWarp>
          </a:bodyPr>
          <a:lstStyle>
            <a:lvl1pPr eaLnBrk="1" hangingPunct="1">
              <a:defRPr sz="1200"/>
            </a:lvl1pPr>
          </a:lstStyle>
          <a:p>
            <a:pPr>
              <a:defRPr/>
            </a:pPr>
            <a:endParaRPr lang="en-US"/>
          </a:p>
        </p:txBody>
      </p:sp>
      <p:sp>
        <p:nvSpPr>
          <p:cNvPr id="28679" name="Rectangle 7">
            <a:extLst>
              <a:ext uri="{FF2B5EF4-FFF2-40B4-BE49-F238E27FC236}">
                <a16:creationId xmlns:a16="http://schemas.microsoft.com/office/drawing/2014/main" id="{6BA4AAE4-E6CF-4634-96E6-C697379F6751}"/>
              </a:ext>
            </a:extLst>
          </p:cNvPr>
          <p:cNvSpPr>
            <a:spLocks noGrp="1" noChangeArrowheads="1"/>
          </p:cNvSpPr>
          <p:nvPr>
            <p:ph type="sldNum" sz="quarter" idx="5"/>
          </p:nvPr>
        </p:nvSpPr>
        <p:spPr bwMode="auto">
          <a:xfrm>
            <a:off x="3957638" y="8820150"/>
            <a:ext cx="3027362" cy="463550"/>
          </a:xfrm>
          <a:prstGeom prst="rect">
            <a:avLst/>
          </a:prstGeom>
          <a:noFill/>
          <a:ln>
            <a:noFill/>
          </a:ln>
          <a:effectLst/>
        </p:spPr>
        <p:txBody>
          <a:bodyPr vert="horz" wrap="square" lIns="92958" tIns="46479" rIns="92958" bIns="46479" numCol="1" anchor="b" anchorCtr="0" compatLnSpc="1">
            <a:prstTxWarp prst="textNoShape">
              <a:avLst/>
            </a:prstTxWarp>
          </a:bodyPr>
          <a:lstStyle>
            <a:lvl1pPr algn="r" eaLnBrk="1" hangingPunct="1">
              <a:defRPr sz="1200" smtClean="0"/>
            </a:lvl1pPr>
          </a:lstStyle>
          <a:p>
            <a:pPr>
              <a:defRPr/>
            </a:pPr>
            <a:fld id="{E824D23C-0E2B-4DBE-928C-862F5A878FD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B8BDF97-FA09-459D-AD07-AB76B049A80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F8F08B5-3510-4E38-894C-6AC75B72321B}"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CC0EE881-EC29-4C20-9EB1-3013AB6B0334}"/>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46EB8D56-1A52-4B6A-B39F-DC649A8FB93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slides contain parts of a presentation written by Bezuglov and Goradia for CSCE 582, F02.</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A6121915-67F0-4C40-BE6A-6985B35CE05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C66A1FB-7238-4029-B06A-18DD73FA7E78}" type="slidenum">
              <a:rPr lang="en-US" altLang="en-US"/>
              <a:pPr>
                <a:spcBef>
                  <a:spcPct val="0"/>
                </a:spcBef>
              </a:pPr>
              <a:t>10</a:t>
            </a:fld>
            <a:endParaRPr lang="en-US" altLang="en-US"/>
          </a:p>
        </p:txBody>
      </p:sp>
      <p:sp>
        <p:nvSpPr>
          <p:cNvPr id="23555" name="Rectangle 2">
            <a:extLst>
              <a:ext uri="{FF2B5EF4-FFF2-40B4-BE49-F238E27FC236}">
                <a16:creationId xmlns:a16="http://schemas.microsoft.com/office/drawing/2014/main" id="{9921CA67-0371-4C3B-94CA-78108E9B0854}"/>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5091CF94-5E30-41A9-9122-E1884C38102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B0D4C668-1853-4CCF-9EBD-B373650229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2D8BA41-6F00-4C9C-A0FF-B634A0491DDF}" type="slidenum">
              <a:rPr lang="en-US" altLang="en-US"/>
              <a:pPr>
                <a:spcBef>
                  <a:spcPct val="0"/>
                </a:spcBef>
              </a:pPr>
              <a:t>11</a:t>
            </a:fld>
            <a:endParaRPr lang="en-US" altLang="en-US"/>
          </a:p>
        </p:txBody>
      </p:sp>
      <p:sp>
        <p:nvSpPr>
          <p:cNvPr id="25603" name="Rectangle 2">
            <a:extLst>
              <a:ext uri="{FF2B5EF4-FFF2-40B4-BE49-F238E27FC236}">
                <a16:creationId xmlns:a16="http://schemas.microsoft.com/office/drawing/2014/main" id="{F2393524-617C-4B6F-8065-99BD639E5CBF}"/>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550B5C46-1E32-413B-9724-1E594390AAA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C1263BD4-6A38-4EE0-825B-DAB8EB14C88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12CB235-4982-4E0A-AEF6-86F8C59BA5AB}" type="slidenum">
              <a:rPr lang="en-US" altLang="en-US"/>
              <a:pPr>
                <a:spcBef>
                  <a:spcPct val="0"/>
                </a:spcBef>
              </a:pPr>
              <a:t>12</a:t>
            </a:fld>
            <a:endParaRPr lang="en-US" altLang="en-US"/>
          </a:p>
        </p:txBody>
      </p:sp>
      <p:sp>
        <p:nvSpPr>
          <p:cNvPr id="27651" name="Rectangle 2">
            <a:extLst>
              <a:ext uri="{FF2B5EF4-FFF2-40B4-BE49-F238E27FC236}">
                <a16:creationId xmlns:a16="http://schemas.microsoft.com/office/drawing/2014/main" id="{7455AAF5-1BBE-4345-B760-EB74B6B4B454}"/>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42AD4175-7D75-43AE-8F6C-0759B128F68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60324D90-5361-497D-AE16-D828C164E70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61C8EE5-A111-4712-A2E4-41CD635A1C1E}" type="slidenum">
              <a:rPr lang="en-US" altLang="en-US"/>
              <a:pPr>
                <a:spcBef>
                  <a:spcPct val="0"/>
                </a:spcBef>
              </a:pPr>
              <a:t>13</a:t>
            </a:fld>
            <a:endParaRPr lang="en-US" altLang="en-US"/>
          </a:p>
        </p:txBody>
      </p:sp>
      <p:sp>
        <p:nvSpPr>
          <p:cNvPr id="29699" name="Rectangle 2">
            <a:extLst>
              <a:ext uri="{FF2B5EF4-FFF2-40B4-BE49-F238E27FC236}">
                <a16:creationId xmlns:a16="http://schemas.microsoft.com/office/drawing/2014/main" id="{4975A513-79CC-4F3C-A84F-8A3958CD0530}"/>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56C45BBD-00C8-4A31-ACAF-A21956E05DC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F9EBA963-84D5-4154-AF94-052C432E4B7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FA4665-3F93-4F2F-B3B7-69FDEF498D3E}" type="slidenum">
              <a:rPr lang="en-US" altLang="en-US"/>
              <a:pPr>
                <a:spcBef>
                  <a:spcPct val="0"/>
                </a:spcBef>
              </a:pPr>
              <a:t>14</a:t>
            </a:fld>
            <a:endParaRPr lang="en-US" altLang="en-US"/>
          </a:p>
        </p:txBody>
      </p:sp>
      <p:sp>
        <p:nvSpPr>
          <p:cNvPr id="31747" name="Rectangle 2">
            <a:extLst>
              <a:ext uri="{FF2B5EF4-FFF2-40B4-BE49-F238E27FC236}">
                <a16:creationId xmlns:a16="http://schemas.microsoft.com/office/drawing/2014/main" id="{AAB14E2A-4284-47C6-BB69-4E82F2272111}"/>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D1DBD704-7445-44CF-81D6-13A0DD5B047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1D8FE810-4300-45E5-A55C-0483C2FB52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10BD16E-826B-4BBB-A982-09DEE6E28BC3}" type="slidenum">
              <a:rPr lang="en-US" altLang="en-US"/>
              <a:pPr>
                <a:spcBef>
                  <a:spcPct val="0"/>
                </a:spcBef>
              </a:pPr>
              <a:t>15</a:t>
            </a:fld>
            <a:endParaRPr lang="en-US" altLang="en-US"/>
          </a:p>
        </p:txBody>
      </p:sp>
      <p:sp>
        <p:nvSpPr>
          <p:cNvPr id="33795" name="Rectangle 2">
            <a:extLst>
              <a:ext uri="{FF2B5EF4-FFF2-40B4-BE49-F238E27FC236}">
                <a16:creationId xmlns:a16="http://schemas.microsoft.com/office/drawing/2014/main" id="{D6B13A0F-28E5-417B-8856-33B8C3305DE7}"/>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DBD65BE6-1DBC-4CE4-A1EA-71245A6D698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9FF2D3EB-CD84-4903-8869-FA60DAC98D7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E8BFF6-712B-44FC-844E-1C23A0644746}" type="slidenum">
              <a:rPr lang="en-US" altLang="en-US"/>
              <a:pPr>
                <a:spcBef>
                  <a:spcPct val="0"/>
                </a:spcBef>
              </a:pPr>
              <a:t>16</a:t>
            </a:fld>
            <a:endParaRPr lang="en-US" altLang="en-US"/>
          </a:p>
        </p:txBody>
      </p:sp>
      <p:sp>
        <p:nvSpPr>
          <p:cNvPr id="35843" name="Rectangle 2">
            <a:extLst>
              <a:ext uri="{FF2B5EF4-FFF2-40B4-BE49-F238E27FC236}">
                <a16:creationId xmlns:a16="http://schemas.microsoft.com/office/drawing/2014/main" id="{6F462737-FCF1-4A8F-A83D-A2BBEEE14BFF}"/>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90B2FEAA-BF0C-43A2-AD89-A157851992B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 set of events is a set of subsets of the sample points with three properties: (1) Omega is an event, (2) If E1 and E2 are events, then E1 U E2 is an event, (3) if E is an event, then its complement is an event.</a:t>
            </a:r>
          </a:p>
          <a:p>
            <a:r>
              <a:rPr lang="en-US" altLang="en-US"/>
              <a:t>The three properties of probability in the second half of the space are called the axioms of Kolmogorov.</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B65806F-D6EC-4B23-A745-1BD33631F29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7C6E6A3-3B3E-4301-A215-96E142D2E9F6}" type="slidenum">
              <a:rPr lang="en-US" altLang="en-US"/>
              <a:pPr>
                <a:spcBef>
                  <a:spcPct val="0"/>
                </a:spcBef>
              </a:pPr>
              <a:t>17</a:t>
            </a:fld>
            <a:endParaRPr lang="en-US" altLang="en-US"/>
          </a:p>
        </p:txBody>
      </p:sp>
      <p:sp>
        <p:nvSpPr>
          <p:cNvPr id="37891" name="Rectangle 2">
            <a:extLst>
              <a:ext uri="{FF2B5EF4-FFF2-40B4-BE49-F238E27FC236}">
                <a16:creationId xmlns:a16="http://schemas.microsoft.com/office/drawing/2014/main" id="{4989E01E-7F25-4F93-8C4F-49B7F956C953}"/>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9BB1CBBD-183A-47A2-B766-7155C8B36A4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This should be considered a fourth axiom (besides the three axioms of Kolmogorov) that needs to be shows true in every (proper) model of probability.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296ED3C4-7975-44CC-A628-B382694283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0C2B429-4E16-4703-86E6-D0BC4B4DB6F7}" type="slidenum">
              <a:rPr lang="en-US" altLang="en-US"/>
              <a:pPr>
                <a:spcBef>
                  <a:spcPct val="0"/>
                </a:spcBef>
              </a:pPr>
              <a:t>18</a:t>
            </a:fld>
            <a:endParaRPr lang="en-US" altLang="en-US"/>
          </a:p>
        </p:txBody>
      </p:sp>
      <p:sp>
        <p:nvSpPr>
          <p:cNvPr id="39939" name="Rectangle 2">
            <a:extLst>
              <a:ext uri="{FF2B5EF4-FFF2-40B4-BE49-F238E27FC236}">
                <a16:creationId xmlns:a16="http://schemas.microsoft.com/office/drawing/2014/main" id="{29CB6E82-79D2-4648-8FA8-2DF3AA396BB7}"/>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336672C5-6A95-455A-B2DC-BE507A60FB7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F6C71487-75E4-499D-9421-B01C69EE7BA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DCB31B7-ADC0-4622-97A5-6EC5C088C1AA}" type="slidenum">
              <a:rPr lang="en-US" altLang="en-US"/>
              <a:pPr>
                <a:spcBef>
                  <a:spcPct val="0"/>
                </a:spcBef>
              </a:pPr>
              <a:t>19</a:t>
            </a:fld>
            <a:endParaRPr lang="en-US" altLang="en-US"/>
          </a:p>
        </p:txBody>
      </p:sp>
      <p:sp>
        <p:nvSpPr>
          <p:cNvPr id="41987" name="Rectangle 2">
            <a:extLst>
              <a:ext uri="{FF2B5EF4-FFF2-40B4-BE49-F238E27FC236}">
                <a16:creationId xmlns:a16="http://schemas.microsoft.com/office/drawing/2014/main" id="{88A6513F-920B-4641-A82D-86E31A705907}"/>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58E41DF5-FC16-4CAF-BEBB-958C53121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42D2D732-02B6-460D-BF33-B84518B539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D65FDDF-0894-4712-896A-AA735CB224B1}" type="slidenum">
              <a:rPr lang="en-US" altLang="en-US"/>
              <a:pPr>
                <a:spcBef>
                  <a:spcPct val="0"/>
                </a:spcBef>
              </a:pPr>
              <a:t>2</a:t>
            </a:fld>
            <a:endParaRPr lang="en-US" altLang="en-US"/>
          </a:p>
        </p:txBody>
      </p:sp>
      <p:sp>
        <p:nvSpPr>
          <p:cNvPr id="7171" name="Rectangle 2">
            <a:extLst>
              <a:ext uri="{FF2B5EF4-FFF2-40B4-BE49-F238E27FC236}">
                <a16:creationId xmlns:a16="http://schemas.microsoft.com/office/drawing/2014/main" id="{B6F5B671-23FD-4BFD-80D5-77D42BDD468B}"/>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1C1FD2B-8D5E-427B-A56B-DBE851EA83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CE354E6A-0625-4D79-9E9F-26D160A950D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C26ABD0-943E-48CF-BA07-0EDA6348B158}" type="slidenum">
              <a:rPr lang="en-US" altLang="en-US"/>
              <a:pPr>
                <a:spcBef>
                  <a:spcPct val="0"/>
                </a:spcBef>
              </a:pPr>
              <a:t>20</a:t>
            </a:fld>
            <a:endParaRPr lang="en-US" altLang="en-US"/>
          </a:p>
        </p:txBody>
      </p:sp>
      <p:sp>
        <p:nvSpPr>
          <p:cNvPr id="44035" name="Rectangle 2">
            <a:extLst>
              <a:ext uri="{FF2B5EF4-FFF2-40B4-BE49-F238E27FC236}">
                <a16:creationId xmlns:a16="http://schemas.microsoft.com/office/drawing/2014/main" id="{1EBEBC55-5097-49E7-98FF-A90E1D1E9677}"/>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F8364F03-530E-4C79-B888-BE65BB36E23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BD7B68E0-E5B7-40B5-BFDC-A7A9A54037D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FE16DCB-7833-4CC0-BA03-D8523AB77A91}" type="slidenum">
              <a:rPr lang="en-US" altLang="en-US"/>
              <a:pPr>
                <a:spcBef>
                  <a:spcPct val="0"/>
                </a:spcBef>
              </a:pPr>
              <a:t>21</a:t>
            </a:fld>
            <a:endParaRPr lang="en-US" altLang="en-US"/>
          </a:p>
        </p:txBody>
      </p:sp>
      <p:sp>
        <p:nvSpPr>
          <p:cNvPr id="46083" name="Rectangle 2">
            <a:extLst>
              <a:ext uri="{FF2B5EF4-FFF2-40B4-BE49-F238E27FC236}">
                <a16:creationId xmlns:a16="http://schemas.microsoft.com/office/drawing/2014/main" id="{282337F4-7F2D-41D1-9447-F4A5C1F798B1}"/>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A68A4B1A-FC80-4488-80AD-4E681951451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Neapolitan, after De Finetti (first definition)</a:t>
            </a:r>
          </a:p>
          <a:p>
            <a:r>
              <a:rPr lang="en-US" altLang="en-US"/>
              <a:t>I believe that the second definition is due to Dennis V. Lindley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805FC088-2407-4359-B83D-9EB68513D0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B16B55-D651-4084-9FF7-3B1A4B91D835}" type="slidenum">
              <a:rPr lang="en-US" altLang="en-US"/>
              <a:pPr>
                <a:spcBef>
                  <a:spcPct val="0"/>
                </a:spcBef>
              </a:pPr>
              <a:t>22</a:t>
            </a:fld>
            <a:endParaRPr lang="en-US" altLang="en-US"/>
          </a:p>
        </p:txBody>
      </p:sp>
      <p:sp>
        <p:nvSpPr>
          <p:cNvPr id="48131" name="Rectangle 2">
            <a:extLst>
              <a:ext uri="{FF2B5EF4-FFF2-40B4-BE49-F238E27FC236}">
                <a16:creationId xmlns:a16="http://schemas.microsoft.com/office/drawing/2014/main" id="{FEAACB04-19ED-4E88-BA25-F129234B917D}"/>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4F7335DF-6FAB-4231-87CF-E58D4CE7930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Neapolitan, p.56.  This is De Finetti’s Dutch Book theorem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AB45341B-7709-4EA4-9856-20265312470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3C804EC-1460-43AF-A413-DB8C38335A4C}" type="slidenum">
              <a:rPr lang="en-US" altLang="en-US"/>
              <a:pPr>
                <a:spcBef>
                  <a:spcPct val="0"/>
                </a:spcBef>
              </a:pPr>
              <a:t>23</a:t>
            </a:fld>
            <a:endParaRPr lang="en-US" altLang="en-US"/>
          </a:p>
        </p:txBody>
      </p:sp>
      <p:sp>
        <p:nvSpPr>
          <p:cNvPr id="50179" name="Rectangle 2">
            <a:extLst>
              <a:ext uri="{FF2B5EF4-FFF2-40B4-BE49-F238E27FC236}">
                <a16:creationId xmlns:a16="http://schemas.microsoft.com/office/drawing/2014/main" id="{391A97F0-4664-4226-9C27-4B8F7CF5829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E6D97C9B-7C8B-40DF-A43B-3815809230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Neapolitan, 1990, p.57</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821B3E66-767C-4727-A905-6747B6B26C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AB51080-619F-4B6C-8067-864B53B7B772}" type="slidenum">
              <a:rPr lang="en-US" altLang="en-US"/>
              <a:pPr>
                <a:spcBef>
                  <a:spcPct val="0"/>
                </a:spcBef>
              </a:pPr>
              <a:t>24</a:t>
            </a:fld>
            <a:endParaRPr lang="en-US" altLang="en-US"/>
          </a:p>
        </p:txBody>
      </p:sp>
      <p:sp>
        <p:nvSpPr>
          <p:cNvPr id="52227" name="Rectangle 2">
            <a:extLst>
              <a:ext uri="{FF2B5EF4-FFF2-40B4-BE49-F238E27FC236}">
                <a16:creationId xmlns:a16="http://schemas.microsoft.com/office/drawing/2014/main" id="{03F6D159-7539-4115-A12B-F195A64174EF}"/>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5FD8059C-38F3-4A0B-AF39-892E9BCEB6C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derivation of P(H)P(E|H) = P(E &amp; H) in the subjective approach given above is on p.57 of [Neapolitan, 1990]</a:t>
            </a:r>
          </a:p>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317196B6-8FE0-42F7-A9E7-3C67EBF24B5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C5275C-28DC-4FA4-8D2B-D469202BF112}" type="slidenum">
              <a:rPr lang="en-US" altLang="en-US"/>
              <a:pPr>
                <a:spcBef>
                  <a:spcPct val="0"/>
                </a:spcBef>
              </a:pPr>
              <a:t>25</a:t>
            </a:fld>
            <a:endParaRPr lang="en-US" altLang="en-US"/>
          </a:p>
        </p:txBody>
      </p:sp>
      <p:sp>
        <p:nvSpPr>
          <p:cNvPr id="54275" name="Rectangle 2">
            <a:extLst>
              <a:ext uri="{FF2B5EF4-FFF2-40B4-BE49-F238E27FC236}">
                <a16:creationId xmlns:a16="http://schemas.microsoft.com/office/drawing/2014/main" id="{E2D1AA2B-CA02-4859-A78C-2D44CBDDEF04}"/>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66069FB2-75C6-40EA-AD77-C1DFFBF46E1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993CACF2-294B-4DC7-9BA4-655C55B87D1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EC8B6F-C0C8-44E9-BABF-6FEEB7986C51}" type="slidenum">
              <a:rPr lang="en-US" altLang="en-US"/>
              <a:pPr>
                <a:spcBef>
                  <a:spcPct val="0"/>
                </a:spcBef>
              </a:pPr>
              <a:t>26</a:t>
            </a:fld>
            <a:endParaRPr lang="en-US" altLang="en-US"/>
          </a:p>
        </p:txBody>
      </p:sp>
      <p:sp>
        <p:nvSpPr>
          <p:cNvPr id="56323" name="Rectangle 2">
            <a:extLst>
              <a:ext uri="{FF2B5EF4-FFF2-40B4-BE49-F238E27FC236}">
                <a16:creationId xmlns:a16="http://schemas.microsoft.com/office/drawing/2014/main" id="{5A3AB1A9-21B9-430A-93EC-83877100AE16}"/>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60D5AAF0-894D-49FE-9EF0-60A12FEF5D4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EF2272F9-B73E-49E0-A29C-E09F179048E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134BE18-2D1A-46D3-8A61-C078460B00AC}" type="slidenum">
              <a:rPr lang="en-US" altLang="en-US"/>
              <a:pPr>
                <a:spcBef>
                  <a:spcPct val="0"/>
                </a:spcBef>
              </a:pPr>
              <a:t>27</a:t>
            </a:fld>
            <a:endParaRPr lang="en-US" altLang="en-US"/>
          </a:p>
        </p:txBody>
      </p:sp>
      <p:sp>
        <p:nvSpPr>
          <p:cNvPr id="58371" name="Rectangle 2">
            <a:extLst>
              <a:ext uri="{FF2B5EF4-FFF2-40B4-BE49-F238E27FC236}">
                <a16:creationId xmlns:a16="http://schemas.microsoft.com/office/drawing/2014/main" id="{BA3BA1DD-E313-46D8-86D9-E1DF79648656}"/>
              </a:ext>
            </a:extLst>
          </p:cNvPr>
          <p:cNvSpPr>
            <a:spLocks noGrp="1" noRot="1" noChangeAspect="1" noChangeArrowheads="1" noTextEdit="1"/>
          </p:cNvSpPr>
          <p:nvPr>
            <p:ph type="sldImg"/>
          </p:nvPr>
        </p:nvSpPr>
        <p:spPr>
          <a:ln/>
        </p:spPr>
      </p:sp>
      <p:sp>
        <p:nvSpPr>
          <p:cNvPr id="58372" name="Rectangle 3">
            <a:extLst>
              <a:ext uri="{FF2B5EF4-FFF2-40B4-BE49-F238E27FC236}">
                <a16:creationId xmlns:a16="http://schemas.microsoft.com/office/drawing/2014/main" id="{0D267148-E5B2-419F-8C17-E635430E875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Lauritzen and Spiegelhalter, 1988.  Dyspnea is spelled in the British way, as “dyspnoea.”</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2F01B4A7-C401-4F1F-BA47-095A5AECEE4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78737F8-069E-412C-9345-15F889A8334A}" type="slidenum">
              <a:rPr lang="en-US" altLang="en-US"/>
              <a:pPr>
                <a:spcBef>
                  <a:spcPct val="0"/>
                </a:spcBef>
              </a:pPr>
              <a:t>28</a:t>
            </a:fld>
            <a:endParaRPr lang="en-US" altLang="en-US"/>
          </a:p>
        </p:txBody>
      </p:sp>
      <p:sp>
        <p:nvSpPr>
          <p:cNvPr id="60419" name="Rectangle 2">
            <a:extLst>
              <a:ext uri="{FF2B5EF4-FFF2-40B4-BE49-F238E27FC236}">
                <a16:creationId xmlns:a16="http://schemas.microsoft.com/office/drawing/2014/main" id="{54DCCFA4-6E00-440B-9554-F1B22B3FC8A9}"/>
              </a:ext>
            </a:extLst>
          </p:cNvPr>
          <p:cNvSpPr>
            <a:spLocks noGrp="1" noRot="1" noChangeAspect="1" noChangeArrowheads="1" noTextEdit="1"/>
          </p:cNvSpPr>
          <p:nvPr>
            <p:ph type="sldImg"/>
          </p:nvPr>
        </p:nvSpPr>
        <p:spPr>
          <a:ln/>
        </p:spPr>
      </p:sp>
      <p:sp>
        <p:nvSpPr>
          <p:cNvPr id="60420" name="Rectangle 3">
            <a:extLst>
              <a:ext uri="{FF2B5EF4-FFF2-40B4-BE49-F238E27FC236}">
                <a16:creationId xmlns:a16="http://schemas.microsoft.com/office/drawing/2014/main" id="{78A3EC6C-EAC2-4C09-9A40-933CDEFB158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Note the use of “cause” (and the funny spelling of X-ray as Xray).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A1E273D7-038D-4830-9545-FCD29B564E5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01CC79-D35F-4534-A1BF-5AC83D049104}" type="slidenum">
              <a:rPr lang="en-US" altLang="en-US"/>
              <a:pPr>
                <a:spcBef>
                  <a:spcPct val="0"/>
                </a:spcBef>
              </a:pPr>
              <a:t>29</a:t>
            </a:fld>
            <a:endParaRPr lang="en-US" altLang="en-US"/>
          </a:p>
        </p:txBody>
      </p:sp>
      <p:sp>
        <p:nvSpPr>
          <p:cNvPr id="62467" name="Rectangle 2">
            <a:extLst>
              <a:ext uri="{FF2B5EF4-FFF2-40B4-BE49-F238E27FC236}">
                <a16:creationId xmlns:a16="http://schemas.microsoft.com/office/drawing/2014/main" id="{5CBC4C51-DF80-4339-B721-234E5ABDE387}"/>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A13C62AD-15F1-415E-8094-49DD72BB82E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22941B77-DB57-4819-8D84-32EA631F29B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EAF3C76-CC8A-4D36-8DF7-6F25A90E6ABC}" type="slidenum">
              <a:rPr lang="en-US" altLang="en-US"/>
              <a:pPr>
                <a:spcBef>
                  <a:spcPct val="0"/>
                </a:spcBef>
              </a:pPr>
              <a:t>3</a:t>
            </a:fld>
            <a:endParaRPr lang="en-US" altLang="en-US"/>
          </a:p>
        </p:txBody>
      </p:sp>
      <p:sp>
        <p:nvSpPr>
          <p:cNvPr id="9219" name="Rectangle 2">
            <a:extLst>
              <a:ext uri="{FF2B5EF4-FFF2-40B4-BE49-F238E27FC236}">
                <a16:creationId xmlns:a16="http://schemas.microsoft.com/office/drawing/2014/main" id="{06FFF8C6-48CB-47E4-9932-BB0376DB7966}"/>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4B1C9613-DE4E-4F86-A5DF-193798CEFF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8F732DAD-374B-44B5-8C7A-1B007EE38EC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C91571-A57B-4C3A-A848-A13ED4BEAE4D}" type="slidenum">
              <a:rPr lang="en-US" altLang="en-US"/>
              <a:pPr>
                <a:spcBef>
                  <a:spcPct val="0"/>
                </a:spcBef>
              </a:pPr>
              <a:t>30</a:t>
            </a:fld>
            <a:endParaRPr lang="en-US" altLang="en-US"/>
          </a:p>
        </p:txBody>
      </p:sp>
      <p:sp>
        <p:nvSpPr>
          <p:cNvPr id="64515" name="Rectangle 2">
            <a:extLst>
              <a:ext uri="{FF2B5EF4-FFF2-40B4-BE49-F238E27FC236}">
                <a16:creationId xmlns:a16="http://schemas.microsoft.com/office/drawing/2014/main" id="{CF50D0A8-F60A-46B9-B3D9-6280E5A2F4C3}"/>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0421D191-2283-40C1-82B7-5391C2A4555E}"/>
              </a:ext>
            </a:extLst>
          </p:cNvPr>
          <p:cNvSpPr>
            <a:spLocks noGrp="1" noChangeArrowheads="1"/>
          </p:cNvSpPr>
          <p:nvPr>
            <p:ph type="body" idx="1"/>
          </p:nvPr>
        </p:nvSpPr>
        <p:spPr>
          <a:xfrm>
            <a:off x="698500" y="4410075"/>
            <a:ext cx="5588000" cy="41767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Over the years a lot of work has been done on processing Bayesian networks; there is a lot of material available in the literature on this. Some of the ideas are translations of each other, others involve combinations of existing ideas, others are extensions. It can get very taxing on a newcomer to sort out the relationships among the various approaches. The paper by Dr. Dechter presents a purely algorithmic view of the core ideas behind the main approach to probabilistic reasoning.</a:t>
            </a:r>
          </a:p>
          <a:p>
            <a:endParaRPr lang="en-US" altLang="en-US"/>
          </a:p>
          <a:p>
            <a:r>
              <a:rPr lang="en-US" altLang="en-US"/>
              <a:t>In a Bayesian network, we would mainly be interested in solving the following problems: belief assessment, most probable explanation and maximum aposteriori hypothesis. The paper presents the algorithms for solving these problems.</a:t>
            </a:r>
          </a:p>
          <a:p>
            <a:endParaRPr lang="en-US" altLang="en-US"/>
          </a:p>
          <a:p>
            <a:r>
              <a:rPr lang="en-US" altLang="en-US"/>
              <a:t>All of these problems fall in the category of NSDP problems, and hence they can all be solved by eliminating variables one by one while computing the effect of each eliminated variable on the remainder of the problem. These algorithms are called bucket elimination algorithms.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13FE7A6-A322-4501-B68D-2D4D80315DE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0022982-7518-404B-B797-838C17C40340}" type="slidenum">
              <a:rPr lang="en-US" altLang="en-US"/>
              <a:pPr>
                <a:spcBef>
                  <a:spcPct val="0"/>
                </a:spcBef>
              </a:pPr>
              <a:t>31</a:t>
            </a:fld>
            <a:endParaRPr lang="en-US" altLang="en-US"/>
          </a:p>
        </p:txBody>
      </p:sp>
      <p:sp>
        <p:nvSpPr>
          <p:cNvPr id="66563" name="Rectangle 2">
            <a:extLst>
              <a:ext uri="{FF2B5EF4-FFF2-40B4-BE49-F238E27FC236}">
                <a16:creationId xmlns:a16="http://schemas.microsoft.com/office/drawing/2014/main" id="{0B2A39D1-4CC4-4553-8049-73F1358F0126}"/>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99C216DD-0F4A-48FA-B07B-22CD1F2A41B3}"/>
              </a:ext>
            </a:extLst>
          </p:cNvPr>
          <p:cNvSpPr>
            <a:spLocks noGrp="1" noChangeArrowheads="1"/>
          </p:cNvSpPr>
          <p:nvPr>
            <p:ph type="body" idx="1"/>
          </p:nvPr>
        </p:nvSpPr>
        <p:spPr>
          <a:xfrm>
            <a:off x="698500" y="4410075"/>
            <a:ext cx="5588000" cy="41767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belief assessment problem is to summarize the function                                  . For the atomic proposition Xi = xi, the problem is to assess and later update the belief in xi given evidence e.</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2DE57518-B047-41CB-BACB-6E62D6186C9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4CA9598-915F-4D69-83CB-4CC91B25490A}" type="slidenum">
              <a:rPr lang="en-US" altLang="en-US"/>
              <a:pPr>
                <a:spcBef>
                  <a:spcPct val="0"/>
                </a:spcBef>
              </a:pPr>
              <a:t>32</a:t>
            </a:fld>
            <a:endParaRPr lang="en-US" altLang="en-US"/>
          </a:p>
        </p:txBody>
      </p:sp>
      <p:sp>
        <p:nvSpPr>
          <p:cNvPr id="68611" name="Rectangle 2">
            <a:extLst>
              <a:ext uri="{FF2B5EF4-FFF2-40B4-BE49-F238E27FC236}">
                <a16:creationId xmlns:a16="http://schemas.microsoft.com/office/drawing/2014/main" id="{51C21276-50CF-4BE2-9762-4B1FAB1214A3}"/>
              </a:ext>
            </a:extLst>
          </p:cNvPr>
          <p:cNvSpPr>
            <a:spLocks noGrp="1" noRot="1" noChangeAspect="1" noChangeArrowheads="1" noTextEdit="1"/>
          </p:cNvSpPr>
          <p:nvPr>
            <p:ph type="sldImg"/>
          </p:nvPr>
        </p:nvSpPr>
        <p:spPr>
          <a:ln/>
        </p:spPr>
      </p:sp>
      <p:sp>
        <p:nvSpPr>
          <p:cNvPr id="68612" name="Rectangle 3">
            <a:extLst>
              <a:ext uri="{FF2B5EF4-FFF2-40B4-BE49-F238E27FC236}">
                <a16:creationId xmlns:a16="http://schemas.microsoft.com/office/drawing/2014/main" id="{C65CE8ED-00C3-4B6B-B811-A9F18E0F252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CF443ABF-7FFF-49BC-866A-52223ABFCB0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9A930DE-C8BE-43BE-A4FB-8DBAF4CA478A}" type="slidenum">
              <a:rPr lang="en-US" altLang="en-US"/>
              <a:pPr>
                <a:spcBef>
                  <a:spcPct val="0"/>
                </a:spcBef>
              </a:pPr>
              <a:t>33</a:t>
            </a:fld>
            <a:endParaRPr lang="en-US" altLang="en-US"/>
          </a:p>
        </p:txBody>
      </p:sp>
      <p:sp>
        <p:nvSpPr>
          <p:cNvPr id="70659" name="Rectangle 2">
            <a:extLst>
              <a:ext uri="{FF2B5EF4-FFF2-40B4-BE49-F238E27FC236}">
                <a16:creationId xmlns:a16="http://schemas.microsoft.com/office/drawing/2014/main" id="{9C967DE4-C7F3-4921-B37A-2B29EBE98CD5}"/>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CF1C2E07-6652-4A66-8A7A-A23E8087E59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BE1398E4-57A4-4DD8-A880-20D2C48B954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116D35E-CAF5-4ADA-B8D2-0353F53CCF96}" type="slidenum">
              <a:rPr lang="en-US" altLang="en-US"/>
              <a:pPr>
                <a:spcBef>
                  <a:spcPct val="0"/>
                </a:spcBef>
              </a:pPr>
              <a:t>34</a:t>
            </a:fld>
            <a:endParaRPr lang="en-US" altLang="en-US"/>
          </a:p>
        </p:txBody>
      </p:sp>
      <p:sp>
        <p:nvSpPr>
          <p:cNvPr id="72707" name="Rectangle 2">
            <a:extLst>
              <a:ext uri="{FF2B5EF4-FFF2-40B4-BE49-F238E27FC236}">
                <a16:creationId xmlns:a16="http://schemas.microsoft.com/office/drawing/2014/main" id="{DB2EDC1F-6C69-4C77-91DB-D2ECB0577F86}"/>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20EF00E1-DE29-4ECF-A06F-9BC738B2CD6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Madsen’s dissertation (section 3.1.1) after Shenoy and Shafer.  The axioms are maybe best described in Shenoy, Prakash P. “Valuation-Based Systems for Discrete Optimization.”  </a:t>
            </a:r>
            <a:r>
              <a:rPr lang="en-US" altLang="en-US" i="1"/>
              <a:t>Uncertainty in Artificial Intelligence, 6</a:t>
            </a:r>
            <a:r>
              <a:rPr lang="en-US" altLang="en-US"/>
              <a:t> (P.P. Bonissone, M. Henrion, L.N. Kanal, eds.), pp.385-400.  The first axioms is written in quite a different form in that reference, but Shenoy notes that his axiom “can be interpreted as saying that the order in which we delete the variables does not matter,” “if we regards marginalization as a reduction of a valuation by deleting variables.”  This seems to be what Madsen emphasizes in his axiom 1.</a:t>
            </a:r>
          </a:p>
          <a:p>
            <a:r>
              <a:rPr lang="en-US" altLang="en-US"/>
              <a:t>Another key reference, with an abstract algebraic treatment is made, is S. Bistarelli, U. Montanari, and F. Rossi. “Semiring-Based Constraint Satisfaction and Optimization,”  </a:t>
            </a:r>
            <a:r>
              <a:rPr lang="en-US" altLang="en-US" i="1"/>
              <a:t>Journal of the ACM 44</a:t>
            </a:r>
            <a:r>
              <a:rPr lang="en-US" altLang="en-US"/>
              <a:t>, 2 (March 1997), pp.201-236.  The authors explicitly mention Shenoy’s axioms as a special case in section 5, where they also discuss the solution of the secondary problem of Non-Serial Dynamic Programming [Bertel</a:t>
            </a:r>
            <a:r>
              <a:rPr lang="en-US" altLang="en-US">
                <a:cs typeface="Times New Roman" panose="02020603050405020304" pitchFamily="18" charset="0"/>
              </a:rPr>
              <a:t>è and Brioschi, 1972].  Finally, an alternative algebraic generalization is in: S.L. Lauritzen and F.V. Jensen, “Local Computations with Valuations from a Commutative Semigroup,” </a:t>
            </a:r>
            <a:r>
              <a:rPr lang="en-US" altLang="en-US" i="1">
                <a:cs typeface="Times New Roman" panose="02020603050405020304" pitchFamily="18" charset="0"/>
              </a:rPr>
              <a:t>Annals of Mathematics and Artificial Intelligence 21</a:t>
            </a:r>
            <a:r>
              <a:rPr lang="en-US" altLang="en-US">
                <a:cs typeface="Times New Roman" panose="02020603050405020304" pitchFamily="18" charset="0"/>
              </a:rPr>
              <a:t> (1997), pp.51-69. </a:t>
            </a:r>
            <a:endParaRPr lang="en-US" altLang="en-US" i="1">
              <a:cs typeface="Times New Roman"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094CA235-477C-490E-8CF4-B419BD9CE25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F39A5F-D862-4932-9972-6437DFB29640}" type="slidenum">
              <a:rPr lang="en-US" altLang="en-US"/>
              <a:pPr>
                <a:spcBef>
                  <a:spcPct val="0"/>
                </a:spcBef>
              </a:pPr>
              <a:t>35</a:t>
            </a:fld>
            <a:endParaRPr lang="en-US" altLang="en-US"/>
          </a:p>
        </p:txBody>
      </p:sp>
      <p:sp>
        <p:nvSpPr>
          <p:cNvPr id="74755" name="Rectangle 2">
            <a:extLst>
              <a:ext uri="{FF2B5EF4-FFF2-40B4-BE49-F238E27FC236}">
                <a16:creationId xmlns:a16="http://schemas.microsoft.com/office/drawing/2014/main" id="{EDD1EF2D-E84C-4C74-819C-AB84141E802E}"/>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E3A42234-0C49-4817-A44B-327864C10C0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70540308-792A-4724-B809-0364A97D974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D7A274-1ACB-456B-B4E0-61F3E0231397}" type="slidenum">
              <a:rPr lang="en-US" altLang="en-US"/>
              <a:pPr>
                <a:spcBef>
                  <a:spcPct val="0"/>
                </a:spcBef>
              </a:pPr>
              <a:t>36</a:t>
            </a:fld>
            <a:endParaRPr lang="en-US" altLang="en-US"/>
          </a:p>
        </p:txBody>
      </p:sp>
      <p:sp>
        <p:nvSpPr>
          <p:cNvPr id="76803" name="Rectangle 2">
            <a:extLst>
              <a:ext uri="{FF2B5EF4-FFF2-40B4-BE49-F238E27FC236}">
                <a16:creationId xmlns:a16="http://schemas.microsoft.com/office/drawing/2014/main" id="{0F733281-5574-4924-A86F-7E895FD7C3C6}"/>
              </a:ext>
            </a:extLst>
          </p:cNvPr>
          <p:cNvSpPr>
            <a:spLocks noGrp="1" noRot="1" noChangeAspect="1" noChangeArrowheads="1" noTextEdit="1"/>
          </p:cNvSpPr>
          <p:nvPr>
            <p:ph type="sldImg"/>
          </p:nvPr>
        </p:nvSpPr>
        <p:spPr>
          <a:ln/>
        </p:spPr>
      </p:sp>
      <p:sp>
        <p:nvSpPr>
          <p:cNvPr id="76804" name="Rectangle 3">
            <a:extLst>
              <a:ext uri="{FF2B5EF4-FFF2-40B4-BE49-F238E27FC236}">
                <a16:creationId xmlns:a16="http://schemas.microsoft.com/office/drawing/2014/main" id="{7FDB61CF-6146-4587-ABF8-867CBD07184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EF2ED268-A491-40B6-A24D-7327DB36503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9F02FDA-045B-41B3-8B55-F6D685958E2E}" type="slidenum">
              <a:rPr lang="en-US" altLang="en-US"/>
              <a:pPr>
                <a:spcBef>
                  <a:spcPct val="0"/>
                </a:spcBef>
              </a:pPr>
              <a:t>37</a:t>
            </a:fld>
            <a:endParaRPr lang="en-US" altLang="en-US"/>
          </a:p>
        </p:txBody>
      </p:sp>
      <p:sp>
        <p:nvSpPr>
          <p:cNvPr id="78851" name="Rectangle 2">
            <a:extLst>
              <a:ext uri="{FF2B5EF4-FFF2-40B4-BE49-F238E27FC236}">
                <a16:creationId xmlns:a16="http://schemas.microsoft.com/office/drawing/2014/main" id="{1C461278-05EF-4FD3-A8DA-A3BB618B735B}"/>
              </a:ext>
            </a:extLst>
          </p:cNvPr>
          <p:cNvSpPr>
            <a:spLocks noGrp="1" noRot="1" noChangeAspect="1" noChangeArrowheads="1" noTextEdit="1"/>
          </p:cNvSpPr>
          <p:nvPr>
            <p:ph type="sldImg"/>
          </p:nvPr>
        </p:nvSpPr>
        <p:spPr>
          <a:ln/>
        </p:spPr>
      </p:sp>
      <p:sp>
        <p:nvSpPr>
          <p:cNvPr id="78852" name="Rectangle 3">
            <a:extLst>
              <a:ext uri="{FF2B5EF4-FFF2-40B4-BE49-F238E27FC236}">
                <a16:creationId xmlns:a16="http://schemas.microsoft.com/office/drawing/2014/main" id="{4AC0617C-1E4A-468A-BD9B-2D2B6626ABD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Anders Madsen’s dissertation describes several of these methods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8CBEC21D-BCF5-4CB4-8E0E-BAE5981FF4E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1CAFB5-1F88-457E-ADCD-C15207FBED8B}" type="slidenum">
              <a:rPr lang="en-US" altLang="en-US"/>
              <a:pPr>
                <a:spcBef>
                  <a:spcPct val="0"/>
                </a:spcBef>
              </a:pPr>
              <a:t>38</a:t>
            </a:fld>
            <a:endParaRPr lang="en-US" altLang="en-US"/>
          </a:p>
        </p:txBody>
      </p:sp>
      <p:sp>
        <p:nvSpPr>
          <p:cNvPr id="80899" name="Rectangle 2">
            <a:extLst>
              <a:ext uri="{FF2B5EF4-FFF2-40B4-BE49-F238E27FC236}">
                <a16:creationId xmlns:a16="http://schemas.microsoft.com/office/drawing/2014/main" id="{5F0F9763-D0AE-460B-B557-1F1F0414D057}"/>
              </a:ext>
            </a:extLst>
          </p:cNvPr>
          <p:cNvSpPr>
            <a:spLocks noGrp="1" noRot="1" noChangeAspect="1" noChangeArrowheads="1" noTextEdit="1"/>
          </p:cNvSpPr>
          <p:nvPr>
            <p:ph type="sldImg"/>
          </p:nvPr>
        </p:nvSpPr>
        <p:spPr>
          <a:ln/>
        </p:spPr>
      </p:sp>
      <p:sp>
        <p:nvSpPr>
          <p:cNvPr id="80900" name="Rectangle 3">
            <a:extLst>
              <a:ext uri="{FF2B5EF4-FFF2-40B4-BE49-F238E27FC236}">
                <a16:creationId xmlns:a16="http://schemas.microsoft.com/office/drawing/2014/main" id="{0AB4284F-C3E7-4963-81F7-410CFA0EDF7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CA55B688-3370-4FA5-8760-FB6831176EB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F3CDF4C-E835-40E7-827A-0250C87BE9B0}" type="slidenum">
              <a:rPr lang="en-US" altLang="en-US"/>
              <a:pPr>
                <a:spcBef>
                  <a:spcPct val="0"/>
                </a:spcBef>
              </a:pPr>
              <a:t>39</a:t>
            </a:fld>
            <a:endParaRPr lang="en-US" altLang="en-US"/>
          </a:p>
        </p:txBody>
      </p:sp>
      <p:sp>
        <p:nvSpPr>
          <p:cNvPr id="82947" name="Rectangle 2">
            <a:extLst>
              <a:ext uri="{FF2B5EF4-FFF2-40B4-BE49-F238E27FC236}">
                <a16:creationId xmlns:a16="http://schemas.microsoft.com/office/drawing/2014/main" id="{104E952F-BCC2-427C-924F-D186F64B0121}"/>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3FE56DEC-A216-4E44-B275-5E1B9069211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C3997947-AD5B-4A70-83C2-36E0D7E7E34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8C8E032-6EFC-40DC-AD74-24F9C4D0CA72}" type="slidenum">
              <a:rPr lang="en-US" altLang="en-US"/>
              <a:pPr>
                <a:spcBef>
                  <a:spcPct val="0"/>
                </a:spcBef>
              </a:pPr>
              <a:t>4</a:t>
            </a:fld>
            <a:endParaRPr lang="en-US" altLang="en-US"/>
          </a:p>
        </p:txBody>
      </p:sp>
      <p:sp>
        <p:nvSpPr>
          <p:cNvPr id="11267" name="Rectangle 2">
            <a:extLst>
              <a:ext uri="{FF2B5EF4-FFF2-40B4-BE49-F238E27FC236}">
                <a16:creationId xmlns:a16="http://schemas.microsoft.com/office/drawing/2014/main" id="{ABA0CF6C-5066-4468-B515-391D4EF18BF5}"/>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DABB7520-D05D-435B-8FA5-712E6CF5705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217487AE-6D4F-4214-8158-0C7C6CF895E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4855584-E0C1-4EE1-96CC-0B2661550209}" type="slidenum">
              <a:rPr lang="en-US" altLang="en-US"/>
              <a:pPr>
                <a:spcBef>
                  <a:spcPct val="0"/>
                </a:spcBef>
              </a:pPr>
              <a:t>40</a:t>
            </a:fld>
            <a:endParaRPr lang="en-US" altLang="en-US"/>
          </a:p>
        </p:txBody>
      </p:sp>
      <p:sp>
        <p:nvSpPr>
          <p:cNvPr id="84995" name="Rectangle 2">
            <a:extLst>
              <a:ext uri="{FF2B5EF4-FFF2-40B4-BE49-F238E27FC236}">
                <a16:creationId xmlns:a16="http://schemas.microsoft.com/office/drawing/2014/main" id="{FD39E95C-C744-4241-BC10-AB5D21483A5A}"/>
              </a:ext>
            </a:extLst>
          </p:cNvPr>
          <p:cNvSpPr>
            <a:spLocks noGrp="1" noRot="1" noChangeAspect="1" noChangeArrowheads="1" noTextEdit="1"/>
          </p:cNvSpPr>
          <p:nvPr>
            <p:ph type="sldImg"/>
          </p:nvPr>
        </p:nvSpPr>
        <p:spPr>
          <a:ln/>
        </p:spPr>
      </p:sp>
      <p:sp>
        <p:nvSpPr>
          <p:cNvPr id="84996" name="Rectangle 3">
            <a:extLst>
              <a:ext uri="{FF2B5EF4-FFF2-40B4-BE49-F238E27FC236}">
                <a16:creationId xmlns:a16="http://schemas.microsoft.com/office/drawing/2014/main" id="{7F6AE3FE-8605-4887-8ADC-DBF7F7BADFA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27B30E53-6CCC-4082-92A4-D1F5ADF04FF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740582E-0DF7-4982-92F6-BB9DC2CED671}" type="slidenum">
              <a:rPr lang="en-US" altLang="en-US"/>
              <a:pPr>
                <a:spcBef>
                  <a:spcPct val="0"/>
                </a:spcBef>
              </a:pPr>
              <a:t>41</a:t>
            </a:fld>
            <a:endParaRPr lang="en-US" altLang="en-US"/>
          </a:p>
        </p:txBody>
      </p:sp>
      <p:sp>
        <p:nvSpPr>
          <p:cNvPr id="87043" name="Rectangle 2">
            <a:extLst>
              <a:ext uri="{FF2B5EF4-FFF2-40B4-BE49-F238E27FC236}">
                <a16:creationId xmlns:a16="http://schemas.microsoft.com/office/drawing/2014/main" id="{BFF662D1-79B1-48BF-898F-7A0C83E20865}"/>
              </a:ext>
            </a:extLst>
          </p:cNvPr>
          <p:cNvSpPr>
            <a:spLocks noGrp="1" noRot="1" noChangeAspect="1" noChangeArrowheads="1" noTextEdit="1"/>
          </p:cNvSpPr>
          <p:nvPr>
            <p:ph type="sldImg"/>
          </p:nvPr>
        </p:nvSpPr>
        <p:spPr>
          <a:ln/>
        </p:spPr>
      </p:sp>
      <p:sp>
        <p:nvSpPr>
          <p:cNvPr id="87044" name="Rectangle 3">
            <a:extLst>
              <a:ext uri="{FF2B5EF4-FFF2-40B4-BE49-F238E27FC236}">
                <a16:creationId xmlns:a16="http://schemas.microsoft.com/office/drawing/2014/main" id="{588CF53F-12AE-47D5-8DAD-19962250D14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18FA4B6F-1FCA-4000-939C-9AE738F260A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1E5C0-B3D2-45AD-A7BD-AFACF132D6D2}" type="slidenum">
              <a:rPr lang="en-US" altLang="en-US"/>
              <a:pPr>
                <a:spcBef>
                  <a:spcPct val="0"/>
                </a:spcBef>
              </a:pPr>
              <a:t>42</a:t>
            </a:fld>
            <a:endParaRPr lang="en-US" altLang="en-US"/>
          </a:p>
        </p:txBody>
      </p:sp>
      <p:sp>
        <p:nvSpPr>
          <p:cNvPr id="91139" name="Rectangle 2">
            <a:extLst>
              <a:ext uri="{FF2B5EF4-FFF2-40B4-BE49-F238E27FC236}">
                <a16:creationId xmlns:a16="http://schemas.microsoft.com/office/drawing/2014/main" id="{235E02AA-92DE-4E4B-83C1-1C0D43A94867}"/>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21B7A0BB-3318-418A-87B7-4CC18E61FAD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Finn Jensen retired in June 2013.</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B0E693AE-EC0E-4760-B181-431B9024CC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B6A0D60-978E-4692-8E2E-52CC5153E14E}" type="slidenum">
              <a:rPr lang="en-US" altLang="en-US"/>
              <a:pPr>
                <a:spcBef>
                  <a:spcPct val="0"/>
                </a:spcBef>
              </a:pPr>
              <a:t>5</a:t>
            </a:fld>
            <a:endParaRPr lang="en-US" altLang="en-US"/>
          </a:p>
        </p:txBody>
      </p:sp>
      <p:sp>
        <p:nvSpPr>
          <p:cNvPr id="13315" name="Rectangle 2">
            <a:extLst>
              <a:ext uri="{FF2B5EF4-FFF2-40B4-BE49-F238E27FC236}">
                <a16:creationId xmlns:a16="http://schemas.microsoft.com/office/drawing/2014/main" id="{69A9F86C-2FFA-401E-8CD7-1245848178DE}"/>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CA44FC46-792C-45E5-9DA0-BF9C68392CC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Pearl, 1988, sections 1.2 and 1.3; Hajek, Havranek, and Jirousek, 1992, chs. 6-8.</a:t>
            </a:r>
          </a:p>
          <a:p>
            <a:r>
              <a:rPr lang="en-US" altLang="en-US"/>
              <a:t>The naïve fuzzy calculus of degrees of truth for fuzzy proposition, is compositional (using min, max (or probabilistic sum), complement to 1)</a:t>
            </a:r>
          </a:p>
          <a:p>
            <a:r>
              <a:rPr lang="en-US" altLang="en-US"/>
              <a:t>Possibility theory is not fully compositional.  See: Didier Dubois and Henri Prade. “Possibility theory is not fully compositional!—A comment on a short note by H.J. Greenberg—” ftp://ftp.irit.fr/IRIT/RPDMP/PTFC.pdf, accessed on 2008-01-05.</a:t>
            </a:r>
          </a:p>
          <a:p>
            <a:endParaRPr lang="en-US" altLang="en-US"/>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181CDAC-7865-41AF-A939-1948EC02B56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CC17309-32EE-44F1-95F3-58F13AACE625}" type="slidenum">
              <a:rPr lang="en-US" altLang="en-US"/>
              <a:pPr>
                <a:spcBef>
                  <a:spcPct val="0"/>
                </a:spcBef>
              </a:pPr>
              <a:t>6</a:t>
            </a:fld>
            <a:endParaRPr lang="en-US" altLang="en-US"/>
          </a:p>
        </p:txBody>
      </p:sp>
      <p:sp>
        <p:nvSpPr>
          <p:cNvPr id="15363" name="Rectangle 2">
            <a:extLst>
              <a:ext uri="{FF2B5EF4-FFF2-40B4-BE49-F238E27FC236}">
                <a16:creationId xmlns:a16="http://schemas.microsoft.com/office/drawing/2014/main" id="{29840E3D-6406-4B64-B5F2-65F563582F04}"/>
              </a:ext>
            </a:extLst>
          </p:cNvPr>
          <p:cNvSpPr>
            <a:spLocks noGrp="1" noRot="1" noChangeAspect="1" noChangeArrowheads="1" noTextEdit="1"/>
          </p:cNvSpPr>
          <p:nvPr>
            <p:ph type="sldImg"/>
          </p:nvPr>
        </p:nvSpPr>
        <p:spPr>
          <a:xfrm>
            <a:off x="1174750" y="693738"/>
            <a:ext cx="4613275" cy="3459162"/>
          </a:xfrm>
          <a:ln/>
        </p:spPr>
      </p:sp>
      <p:sp>
        <p:nvSpPr>
          <p:cNvPr id="15364" name="Rectangle 3">
            <a:extLst>
              <a:ext uri="{FF2B5EF4-FFF2-40B4-BE49-F238E27FC236}">
                <a16:creationId xmlns:a16="http://schemas.microsoft.com/office/drawing/2014/main" id="{ED2F8135-9EC3-4B26-A571-2CB8D120095B}"/>
              </a:ext>
            </a:extLst>
          </p:cNvPr>
          <p:cNvSpPr>
            <a:spLocks noGrp="1" noChangeArrowheads="1"/>
          </p:cNvSpPr>
          <p:nvPr>
            <p:ph type="body" idx="1"/>
          </p:nvPr>
        </p:nvSpPr>
        <p:spPr>
          <a:xfrm>
            <a:off x="908050" y="4386263"/>
            <a:ext cx="5141913" cy="423227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776" tIns="45888" rIns="91776" bIns="45888"/>
          <a:lstStyle/>
          <a:p>
            <a:r>
              <a:rPr lang="en-US" altLang="en-US"/>
              <a:t>A typical combinator is min. A typical attenuator is times. Typical integrators are max and noisy-or (also known as probabilistic sum).</a:t>
            </a:r>
          </a:p>
          <a:p>
            <a:r>
              <a:rPr lang="en-US" altLang="en-US"/>
              <a:t>Certainty Factors</a:t>
            </a:r>
          </a:p>
          <a:p>
            <a:r>
              <a:rPr lang="en-US" altLang="en-US"/>
              <a:t>Possibility  NOTE: Possibility theory is not fully compositional.  See: Didier Dubois and Henri Prade. “Possibility theory is not fully compositional!—A comment on a short note by H.J. Greenberg—” ftp://ftp.irit.fr/IRIT/RPDMP/PTFC.pdf, accessed on 2008-01-05.</a:t>
            </a:r>
          </a:p>
          <a:p>
            <a:r>
              <a:rPr lang="en-US" altLang="en-US"/>
              <a:t>Fuzzy Logic</a:t>
            </a:r>
          </a:p>
          <a:p>
            <a:r>
              <a:rPr lang="en-US" altLang="en-US"/>
              <a:t>Dempster-Shafer Evidential Reasoning</a:t>
            </a:r>
          </a:p>
          <a:p>
            <a:pPr lvl="1"/>
            <a:r>
              <a:rPr lang="en-US" altLang="en-US"/>
              <a:t>The D-S approach is often used compositionally </a:t>
            </a:r>
          </a:p>
          <a:p>
            <a:pPr lvl="1"/>
            <a:r>
              <a:rPr lang="en-US" altLang="en-US"/>
              <a:t>It is possible to use D-S extensionally, in which case it becomes the Bayesian network approach</a:t>
            </a:r>
          </a:p>
          <a:p>
            <a:r>
              <a:rPr lang="en-US" altLang="en-US"/>
              <a:t>A very thorough analysis of compositional system is in Chapters 6-8 of Hajek, Peter, Tomas Havranek, and Radim Jirousek.  _Uncertain Information Processing in Expert Systems_, Academic Press, 1992, and is mainly due to Hajek.</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DE0C9726-8BF2-4041-8158-7325E064853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AF431E-C130-4FBD-A409-E45F9BABDFCB}" type="slidenum">
              <a:rPr lang="en-US" altLang="en-US"/>
              <a:pPr>
                <a:spcBef>
                  <a:spcPct val="0"/>
                </a:spcBef>
              </a:pPr>
              <a:t>7</a:t>
            </a:fld>
            <a:endParaRPr lang="en-US" altLang="en-US"/>
          </a:p>
        </p:txBody>
      </p:sp>
      <p:sp>
        <p:nvSpPr>
          <p:cNvPr id="17411" name="Rectangle 2">
            <a:extLst>
              <a:ext uri="{FF2B5EF4-FFF2-40B4-BE49-F238E27FC236}">
                <a16:creationId xmlns:a16="http://schemas.microsoft.com/office/drawing/2014/main" id="{46CB3103-6BB3-469D-AC9E-39AF22684F1F}"/>
              </a:ext>
            </a:extLst>
          </p:cNvPr>
          <p:cNvSpPr>
            <a:spLocks noGrp="1" noRot="1" noChangeAspect="1" noChangeArrowheads="1" noTextEdit="1"/>
          </p:cNvSpPr>
          <p:nvPr>
            <p:ph type="sldImg"/>
          </p:nvPr>
        </p:nvSpPr>
        <p:spPr>
          <a:xfrm>
            <a:off x="1174750" y="693738"/>
            <a:ext cx="4613275" cy="3459162"/>
          </a:xfrm>
          <a:ln/>
        </p:spPr>
      </p:sp>
      <p:sp>
        <p:nvSpPr>
          <p:cNvPr id="17412" name="Rectangle 3">
            <a:extLst>
              <a:ext uri="{FF2B5EF4-FFF2-40B4-BE49-F238E27FC236}">
                <a16:creationId xmlns:a16="http://schemas.microsoft.com/office/drawing/2014/main" id="{462BB4CB-8567-4335-9E91-B1690C19E8B0}"/>
              </a:ext>
            </a:extLst>
          </p:cNvPr>
          <p:cNvSpPr>
            <a:spLocks noGrp="1" noChangeArrowheads="1"/>
          </p:cNvSpPr>
          <p:nvPr>
            <p:ph type="body" idx="1"/>
          </p:nvPr>
        </p:nvSpPr>
        <p:spPr>
          <a:xfrm>
            <a:off x="908050" y="4386263"/>
            <a:ext cx="5141913" cy="423227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776" tIns="45888" rIns="91776" bIns="45888"/>
          <a:lstStyle/>
          <a:p>
            <a:r>
              <a:rPr lang="en-US" altLang="en-US"/>
              <a:t>Some of these ideas come from Judea Pearl, especially in _Probabilistic Reasoning for Intelligent Systems_, Morgan-Kaufman, 1988.</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7C6CE23E-CC83-49B5-A7E8-6608F6D3537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1E1DB04-DFC4-47E2-ADCD-2F7AABF15B7B}" type="slidenum">
              <a:rPr lang="en-US" altLang="en-US"/>
              <a:pPr>
                <a:spcBef>
                  <a:spcPct val="0"/>
                </a:spcBef>
              </a:pPr>
              <a:t>8</a:t>
            </a:fld>
            <a:endParaRPr lang="en-US" altLang="en-US"/>
          </a:p>
        </p:txBody>
      </p:sp>
      <p:sp>
        <p:nvSpPr>
          <p:cNvPr id="19459" name="Rectangle 2">
            <a:extLst>
              <a:ext uri="{FF2B5EF4-FFF2-40B4-BE49-F238E27FC236}">
                <a16:creationId xmlns:a16="http://schemas.microsoft.com/office/drawing/2014/main" id="{E7B35CA1-AE0F-4CAA-959C-BBAA61C9750E}"/>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34CBB00D-4CF8-422D-928C-5B87AF0427C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This is not a Bayesian network, but a diagram showing flow of information.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7A354DEA-432D-4196-B6F6-EA4DAF47089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646D31C-90FE-44A4-BA28-B82897ECF9EF}" type="slidenum">
              <a:rPr lang="en-US" altLang="en-US"/>
              <a:pPr>
                <a:spcBef>
                  <a:spcPct val="0"/>
                </a:spcBef>
              </a:pPr>
              <a:t>9</a:t>
            </a:fld>
            <a:endParaRPr lang="en-US" altLang="en-US"/>
          </a:p>
        </p:txBody>
      </p:sp>
      <p:sp>
        <p:nvSpPr>
          <p:cNvPr id="21507" name="Rectangle 2">
            <a:extLst>
              <a:ext uri="{FF2B5EF4-FFF2-40B4-BE49-F238E27FC236}">
                <a16:creationId xmlns:a16="http://schemas.microsoft.com/office/drawing/2014/main" id="{597AEEE0-A952-47D2-A1ED-DD2703224E11}"/>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99613C2-D217-41E0-BFC0-461765EB9DE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DCC02DF0-6816-4151-B5FB-95A8109EA4A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C63B401-035F-47F5-A6CA-AAECF0A438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C5AB41-6C60-4B01-9A9A-7A25622DF509}"/>
              </a:ext>
            </a:extLst>
          </p:cNvPr>
          <p:cNvSpPr>
            <a:spLocks noGrp="1" noChangeArrowheads="1"/>
          </p:cNvSpPr>
          <p:nvPr>
            <p:ph type="sldNum" sz="quarter" idx="12"/>
          </p:nvPr>
        </p:nvSpPr>
        <p:spPr>
          <a:ln/>
        </p:spPr>
        <p:txBody>
          <a:bodyPr/>
          <a:lstStyle>
            <a:lvl1pPr>
              <a:defRPr/>
            </a:lvl1pPr>
          </a:lstStyle>
          <a:p>
            <a:pPr>
              <a:defRPr/>
            </a:pPr>
            <a:fld id="{8BE70617-D930-4508-93B3-0899A00B6B4B}" type="slidenum">
              <a:rPr lang="en-US" altLang="en-US"/>
              <a:pPr>
                <a:defRPr/>
              </a:pPr>
              <a:t>‹#›</a:t>
            </a:fld>
            <a:endParaRPr lang="en-US" altLang="en-US"/>
          </a:p>
        </p:txBody>
      </p:sp>
    </p:spTree>
    <p:extLst>
      <p:ext uri="{BB962C8B-B14F-4D97-AF65-F5344CB8AC3E}">
        <p14:creationId xmlns:p14="http://schemas.microsoft.com/office/powerpoint/2010/main" val="2413036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E8C109-2031-418F-8E23-8C50E438D86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7E4ED04-42F2-49E4-BE88-76247217BB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9518165-FBB4-4482-B013-46F98377BA13}"/>
              </a:ext>
            </a:extLst>
          </p:cNvPr>
          <p:cNvSpPr>
            <a:spLocks noGrp="1" noChangeArrowheads="1"/>
          </p:cNvSpPr>
          <p:nvPr>
            <p:ph type="sldNum" sz="quarter" idx="12"/>
          </p:nvPr>
        </p:nvSpPr>
        <p:spPr>
          <a:ln/>
        </p:spPr>
        <p:txBody>
          <a:bodyPr/>
          <a:lstStyle>
            <a:lvl1pPr>
              <a:defRPr/>
            </a:lvl1pPr>
          </a:lstStyle>
          <a:p>
            <a:pPr>
              <a:defRPr/>
            </a:pPr>
            <a:fld id="{F1B7F5C6-3183-486B-A439-205E4687C94E}" type="slidenum">
              <a:rPr lang="en-US" altLang="en-US"/>
              <a:pPr>
                <a:defRPr/>
              </a:pPr>
              <a:t>‹#›</a:t>
            </a:fld>
            <a:endParaRPr lang="en-US" altLang="en-US"/>
          </a:p>
        </p:txBody>
      </p:sp>
    </p:spTree>
    <p:extLst>
      <p:ext uri="{BB962C8B-B14F-4D97-AF65-F5344CB8AC3E}">
        <p14:creationId xmlns:p14="http://schemas.microsoft.com/office/powerpoint/2010/main" val="144927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AB3C3F0-A4F2-4C28-AAEE-AA9228F5758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9DFEF88-6B15-488B-9615-1FEAE668AE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25AA1B7-1F02-42A3-9619-A8BF5628E7AB}"/>
              </a:ext>
            </a:extLst>
          </p:cNvPr>
          <p:cNvSpPr>
            <a:spLocks noGrp="1" noChangeArrowheads="1"/>
          </p:cNvSpPr>
          <p:nvPr>
            <p:ph type="sldNum" sz="quarter" idx="12"/>
          </p:nvPr>
        </p:nvSpPr>
        <p:spPr>
          <a:ln/>
        </p:spPr>
        <p:txBody>
          <a:bodyPr/>
          <a:lstStyle>
            <a:lvl1pPr>
              <a:defRPr/>
            </a:lvl1pPr>
          </a:lstStyle>
          <a:p>
            <a:pPr>
              <a:defRPr/>
            </a:pPr>
            <a:fld id="{3CD66D75-6591-48D7-91B9-CA4A4CE7C958}" type="slidenum">
              <a:rPr lang="en-US" altLang="en-US"/>
              <a:pPr>
                <a:defRPr/>
              </a:pPr>
              <a:t>‹#›</a:t>
            </a:fld>
            <a:endParaRPr lang="en-US" altLang="en-US"/>
          </a:p>
        </p:txBody>
      </p:sp>
    </p:spTree>
    <p:extLst>
      <p:ext uri="{BB962C8B-B14F-4D97-AF65-F5344CB8AC3E}">
        <p14:creationId xmlns:p14="http://schemas.microsoft.com/office/powerpoint/2010/main" val="1325402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95EF2D59-F207-4897-9957-79B1EDC6E15D}"/>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B1D3615C-BF71-42D5-B9A7-C8A514C90D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D4CC91F1-C75B-4515-9299-3E1D8F9AD790}"/>
              </a:ext>
            </a:extLst>
          </p:cNvPr>
          <p:cNvSpPr>
            <a:spLocks noGrp="1" noChangeArrowheads="1"/>
          </p:cNvSpPr>
          <p:nvPr>
            <p:ph type="sldNum" sz="quarter" idx="12"/>
          </p:nvPr>
        </p:nvSpPr>
        <p:spPr>
          <a:ln/>
        </p:spPr>
        <p:txBody>
          <a:bodyPr/>
          <a:lstStyle>
            <a:lvl1pPr>
              <a:defRPr/>
            </a:lvl1pPr>
          </a:lstStyle>
          <a:p>
            <a:pPr>
              <a:defRPr/>
            </a:pPr>
            <a:fld id="{22D8A8B7-8899-47F0-9A96-0C39F2D71A22}" type="slidenum">
              <a:rPr lang="en-US" altLang="en-US"/>
              <a:pPr>
                <a:defRPr/>
              </a:pPr>
              <a:t>‹#›</a:t>
            </a:fld>
            <a:endParaRPr lang="en-US" altLang="en-US"/>
          </a:p>
        </p:txBody>
      </p:sp>
    </p:spTree>
    <p:extLst>
      <p:ext uri="{BB962C8B-B14F-4D97-AF65-F5344CB8AC3E}">
        <p14:creationId xmlns:p14="http://schemas.microsoft.com/office/powerpoint/2010/main" val="1611078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CA6BFD8-4B95-43D3-B9D0-0A1E024F122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3728A36-3552-45A8-8762-F63A71EC63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42D9411-7E00-456A-916E-423992CB34F9}"/>
              </a:ext>
            </a:extLst>
          </p:cNvPr>
          <p:cNvSpPr>
            <a:spLocks noGrp="1" noChangeArrowheads="1"/>
          </p:cNvSpPr>
          <p:nvPr>
            <p:ph type="sldNum" sz="quarter" idx="12"/>
          </p:nvPr>
        </p:nvSpPr>
        <p:spPr>
          <a:ln/>
        </p:spPr>
        <p:txBody>
          <a:bodyPr/>
          <a:lstStyle>
            <a:lvl1pPr>
              <a:defRPr/>
            </a:lvl1pPr>
          </a:lstStyle>
          <a:p>
            <a:pPr>
              <a:defRPr/>
            </a:pPr>
            <a:fld id="{AB14B71F-6952-4A7A-83B3-16F3E3445DE0}" type="slidenum">
              <a:rPr lang="en-US" altLang="en-US"/>
              <a:pPr>
                <a:defRPr/>
              </a:pPr>
              <a:t>‹#›</a:t>
            </a:fld>
            <a:endParaRPr lang="en-US" altLang="en-US"/>
          </a:p>
        </p:txBody>
      </p:sp>
    </p:spTree>
    <p:extLst>
      <p:ext uri="{BB962C8B-B14F-4D97-AF65-F5344CB8AC3E}">
        <p14:creationId xmlns:p14="http://schemas.microsoft.com/office/powerpoint/2010/main" val="116325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BFDB97-8732-488A-9579-7B67F67A2BE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E84C2AF-74A6-4B37-97E6-9E6F00B8FE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1E0205-9C6E-4931-B91F-746A95347F89}"/>
              </a:ext>
            </a:extLst>
          </p:cNvPr>
          <p:cNvSpPr>
            <a:spLocks noGrp="1" noChangeArrowheads="1"/>
          </p:cNvSpPr>
          <p:nvPr>
            <p:ph type="sldNum" sz="quarter" idx="12"/>
          </p:nvPr>
        </p:nvSpPr>
        <p:spPr>
          <a:ln/>
        </p:spPr>
        <p:txBody>
          <a:bodyPr/>
          <a:lstStyle>
            <a:lvl1pPr>
              <a:defRPr/>
            </a:lvl1pPr>
          </a:lstStyle>
          <a:p>
            <a:pPr>
              <a:defRPr/>
            </a:pPr>
            <a:fld id="{A51030DF-5FDB-4182-9140-CBA516BCA437}" type="slidenum">
              <a:rPr lang="en-US" altLang="en-US"/>
              <a:pPr>
                <a:defRPr/>
              </a:pPr>
              <a:t>‹#›</a:t>
            </a:fld>
            <a:endParaRPr lang="en-US" altLang="en-US"/>
          </a:p>
        </p:txBody>
      </p:sp>
    </p:spTree>
    <p:extLst>
      <p:ext uri="{BB962C8B-B14F-4D97-AF65-F5344CB8AC3E}">
        <p14:creationId xmlns:p14="http://schemas.microsoft.com/office/powerpoint/2010/main" val="791784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F5F893C-6431-4DD7-A76A-51F44E146F7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3966216-5B62-4371-993E-55F2836ED3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70AF80F-F836-47C9-84A2-7B90F5AB5B88}"/>
              </a:ext>
            </a:extLst>
          </p:cNvPr>
          <p:cNvSpPr>
            <a:spLocks noGrp="1" noChangeArrowheads="1"/>
          </p:cNvSpPr>
          <p:nvPr>
            <p:ph type="sldNum" sz="quarter" idx="12"/>
          </p:nvPr>
        </p:nvSpPr>
        <p:spPr>
          <a:ln/>
        </p:spPr>
        <p:txBody>
          <a:bodyPr/>
          <a:lstStyle>
            <a:lvl1pPr>
              <a:defRPr/>
            </a:lvl1pPr>
          </a:lstStyle>
          <a:p>
            <a:pPr>
              <a:defRPr/>
            </a:pPr>
            <a:fld id="{7DC99284-036D-4D05-ABDE-815F51D828DA}" type="slidenum">
              <a:rPr lang="en-US" altLang="en-US"/>
              <a:pPr>
                <a:defRPr/>
              </a:pPr>
              <a:t>‹#›</a:t>
            </a:fld>
            <a:endParaRPr lang="en-US" altLang="en-US"/>
          </a:p>
        </p:txBody>
      </p:sp>
    </p:spTree>
    <p:extLst>
      <p:ext uri="{BB962C8B-B14F-4D97-AF65-F5344CB8AC3E}">
        <p14:creationId xmlns:p14="http://schemas.microsoft.com/office/powerpoint/2010/main" val="347636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4DC05F0-9B66-4FBB-AD8D-DF13085C22E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F07C36E-63B7-4E8F-97E3-A70C21AD8A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EFB8BA3-E975-4609-BB8B-122D3AD370F0}"/>
              </a:ext>
            </a:extLst>
          </p:cNvPr>
          <p:cNvSpPr>
            <a:spLocks noGrp="1" noChangeArrowheads="1"/>
          </p:cNvSpPr>
          <p:nvPr>
            <p:ph type="sldNum" sz="quarter" idx="12"/>
          </p:nvPr>
        </p:nvSpPr>
        <p:spPr>
          <a:ln/>
        </p:spPr>
        <p:txBody>
          <a:bodyPr/>
          <a:lstStyle>
            <a:lvl1pPr>
              <a:defRPr/>
            </a:lvl1pPr>
          </a:lstStyle>
          <a:p>
            <a:pPr>
              <a:defRPr/>
            </a:pPr>
            <a:fld id="{BA65527A-FA00-4A16-8AA5-BCF0C7EC32D4}" type="slidenum">
              <a:rPr lang="en-US" altLang="en-US"/>
              <a:pPr>
                <a:defRPr/>
              </a:pPr>
              <a:t>‹#›</a:t>
            </a:fld>
            <a:endParaRPr lang="en-US" altLang="en-US"/>
          </a:p>
        </p:txBody>
      </p:sp>
    </p:spTree>
    <p:extLst>
      <p:ext uri="{BB962C8B-B14F-4D97-AF65-F5344CB8AC3E}">
        <p14:creationId xmlns:p14="http://schemas.microsoft.com/office/powerpoint/2010/main" val="159712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212705E-9E7F-4CE8-BF8D-9C5E096211F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6D2B278-E22E-4763-A758-BD37E772F0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862E1C8-2BE8-4772-BAC0-89E97C996CA6}"/>
              </a:ext>
            </a:extLst>
          </p:cNvPr>
          <p:cNvSpPr>
            <a:spLocks noGrp="1" noChangeArrowheads="1"/>
          </p:cNvSpPr>
          <p:nvPr>
            <p:ph type="sldNum" sz="quarter" idx="12"/>
          </p:nvPr>
        </p:nvSpPr>
        <p:spPr>
          <a:ln/>
        </p:spPr>
        <p:txBody>
          <a:bodyPr/>
          <a:lstStyle>
            <a:lvl1pPr>
              <a:defRPr/>
            </a:lvl1pPr>
          </a:lstStyle>
          <a:p>
            <a:pPr>
              <a:defRPr/>
            </a:pPr>
            <a:fld id="{35A85BDF-8FFE-49E7-925C-BA5EDE2376D0}" type="slidenum">
              <a:rPr lang="en-US" altLang="en-US"/>
              <a:pPr>
                <a:defRPr/>
              </a:pPr>
              <a:t>‹#›</a:t>
            </a:fld>
            <a:endParaRPr lang="en-US" altLang="en-US"/>
          </a:p>
        </p:txBody>
      </p:sp>
    </p:spTree>
    <p:extLst>
      <p:ext uri="{BB962C8B-B14F-4D97-AF65-F5344CB8AC3E}">
        <p14:creationId xmlns:p14="http://schemas.microsoft.com/office/powerpoint/2010/main" val="75796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42BDBCF-8E81-4523-A8FC-A7635D04EF5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61823CE-025A-4DE9-8991-DA78309F0B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E13037A-5001-42D7-A156-D4DAEBD7430D}"/>
              </a:ext>
            </a:extLst>
          </p:cNvPr>
          <p:cNvSpPr>
            <a:spLocks noGrp="1" noChangeArrowheads="1"/>
          </p:cNvSpPr>
          <p:nvPr>
            <p:ph type="sldNum" sz="quarter" idx="12"/>
          </p:nvPr>
        </p:nvSpPr>
        <p:spPr>
          <a:ln/>
        </p:spPr>
        <p:txBody>
          <a:bodyPr/>
          <a:lstStyle>
            <a:lvl1pPr>
              <a:defRPr/>
            </a:lvl1pPr>
          </a:lstStyle>
          <a:p>
            <a:pPr>
              <a:defRPr/>
            </a:pPr>
            <a:fld id="{6E8C5209-A21C-407C-8446-525B6FD388EC}" type="slidenum">
              <a:rPr lang="en-US" altLang="en-US"/>
              <a:pPr>
                <a:defRPr/>
              </a:pPr>
              <a:t>‹#›</a:t>
            </a:fld>
            <a:endParaRPr lang="en-US" altLang="en-US"/>
          </a:p>
        </p:txBody>
      </p:sp>
    </p:spTree>
    <p:extLst>
      <p:ext uri="{BB962C8B-B14F-4D97-AF65-F5344CB8AC3E}">
        <p14:creationId xmlns:p14="http://schemas.microsoft.com/office/powerpoint/2010/main" val="187799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FB5EE6A-E4E1-44F9-92EE-3ABB367A95F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BB6279E-BB9E-40BC-9D30-CC573FE3D7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D3BA364-7B02-4AD6-BF1C-FB92101EAAC3}"/>
              </a:ext>
            </a:extLst>
          </p:cNvPr>
          <p:cNvSpPr>
            <a:spLocks noGrp="1" noChangeArrowheads="1"/>
          </p:cNvSpPr>
          <p:nvPr>
            <p:ph type="sldNum" sz="quarter" idx="12"/>
          </p:nvPr>
        </p:nvSpPr>
        <p:spPr>
          <a:ln/>
        </p:spPr>
        <p:txBody>
          <a:bodyPr/>
          <a:lstStyle>
            <a:lvl1pPr>
              <a:defRPr/>
            </a:lvl1pPr>
          </a:lstStyle>
          <a:p>
            <a:pPr>
              <a:defRPr/>
            </a:pPr>
            <a:fld id="{A1C11EA2-0C84-4680-8065-E85E516230D3}" type="slidenum">
              <a:rPr lang="en-US" altLang="en-US"/>
              <a:pPr>
                <a:defRPr/>
              </a:pPr>
              <a:t>‹#›</a:t>
            </a:fld>
            <a:endParaRPr lang="en-US" altLang="en-US"/>
          </a:p>
        </p:txBody>
      </p:sp>
    </p:spTree>
    <p:extLst>
      <p:ext uri="{BB962C8B-B14F-4D97-AF65-F5344CB8AC3E}">
        <p14:creationId xmlns:p14="http://schemas.microsoft.com/office/powerpoint/2010/main" val="333620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9C562C6-36D1-4C71-87A1-EA79DAF9322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BDA86CA-729F-40F4-8626-4E7D6E4ED8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3021572-8BCB-457D-AA73-91D3C0A09748}"/>
              </a:ext>
            </a:extLst>
          </p:cNvPr>
          <p:cNvSpPr>
            <a:spLocks noGrp="1" noChangeArrowheads="1"/>
          </p:cNvSpPr>
          <p:nvPr>
            <p:ph type="sldNum" sz="quarter" idx="12"/>
          </p:nvPr>
        </p:nvSpPr>
        <p:spPr>
          <a:ln/>
        </p:spPr>
        <p:txBody>
          <a:bodyPr/>
          <a:lstStyle>
            <a:lvl1pPr>
              <a:defRPr/>
            </a:lvl1pPr>
          </a:lstStyle>
          <a:p>
            <a:pPr>
              <a:defRPr/>
            </a:pPr>
            <a:fld id="{4B5B66A3-7D41-4A52-9CC8-B954C68CC5FE}" type="slidenum">
              <a:rPr lang="en-US" altLang="en-US"/>
              <a:pPr>
                <a:defRPr/>
              </a:pPr>
              <a:t>‹#›</a:t>
            </a:fld>
            <a:endParaRPr lang="en-US" altLang="en-US"/>
          </a:p>
        </p:txBody>
      </p:sp>
    </p:spTree>
    <p:extLst>
      <p:ext uri="{BB962C8B-B14F-4D97-AF65-F5344CB8AC3E}">
        <p14:creationId xmlns:p14="http://schemas.microsoft.com/office/powerpoint/2010/main" val="2053002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7822BB6-B4A7-42A3-832F-A0E8BB66B8C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11ACE0B-69AB-43FD-8232-3620CBBCB4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AE5D0A8-9F08-4732-83CD-7B3D05572ECB}"/>
              </a:ext>
            </a:extLst>
          </p:cNvPr>
          <p:cNvSpPr>
            <a:spLocks noGrp="1" noChangeArrowheads="1"/>
          </p:cNvSpPr>
          <p:nvPr>
            <p:ph type="sldNum" sz="quarter" idx="12"/>
          </p:nvPr>
        </p:nvSpPr>
        <p:spPr>
          <a:ln/>
        </p:spPr>
        <p:txBody>
          <a:bodyPr/>
          <a:lstStyle>
            <a:lvl1pPr>
              <a:defRPr/>
            </a:lvl1pPr>
          </a:lstStyle>
          <a:p>
            <a:pPr>
              <a:defRPr/>
            </a:pPr>
            <a:fld id="{8B47B4EF-6E26-41FF-A325-61D8CD79BE03}" type="slidenum">
              <a:rPr lang="en-US" altLang="en-US"/>
              <a:pPr>
                <a:defRPr/>
              </a:pPr>
              <a:t>‹#›</a:t>
            </a:fld>
            <a:endParaRPr lang="en-US" altLang="en-US"/>
          </a:p>
        </p:txBody>
      </p:sp>
    </p:spTree>
    <p:extLst>
      <p:ext uri="{BB962C8B-B14F-4D97-AF65-F5344CB8AC3E}">
        <p14:creationId xmlns:p14="http://schemas.microsoft.com/office/powerpoint/2010/main" val="302091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vmlDrawing" Target="../drawings/vmlDrawing1.v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F6B34D-CDA2-4C67-BF6B-43911C1DDCF8}"/>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AC5732E-E454-4438-AE5C-6D7A32B646AC}"/>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3EB18ED2-C225-4A26-A43D-EB75A82224BB}"/>
              </a:ext>
            </a:extLst>
          </p:cNvPr>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5125" name="Rectangle 5">
            <a:extLst>
              <a:ext uri="{FF2B5EF4-FFF2-40B4-BE49-F238E27FC236}">
                <a16:creationId xmlns:a16="http://schemas.microsoft.com/office/drawing/2014/main" id="{8D243392-ACC9-4A0F-A490-D4C7A16A5365}"/>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5126" name="Rectangle 6">
            <a:extLst>
              <a:ext uri="{FF2B5EF4-FFF2-40B4-BE49-F238E27FC236}">
                <a16:creationId xmlns:a16="http://schemas.microsoft.com/office/drawing/2014/main" id="{C512855A-281F-4862-92E8-07F15D065CED}"/>
              </a:ext>
            </a:extLst>
          </p:cNvPr>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4D0B19F8-A478-4B5F-BC62-FE114838A26B}" type="slidenum">
              <a:rPr lang="en-US" altLang="en-US"/>
              <a:pPr>
                <a:defRPr/>
              </a:pPr>
              <a:t>‹#›</a:t>
            </a:fld>
            <a:endParaRPr lang="en-US" altLang="en-US"/>
          </a:p>
        </p:txBody>
      </p:sp>
      <p:sp>
        <p:nvSpPr>
          <p:cNvPr id="1031" name="Text Box 7">
            <a:extLst>
              <a:ext uri="{FF2B5EF4-FFF2-40B4-BE49-F238E27FC236}">
                <a16:creationId xmlns:a16="http://schemas.microsoft.com/office/drawing/2014/main" id="{73A36595-02CD-4ADF-B73F-8331C127D4A5}"/>
              </a:ext>
            </a:extLst>
          </p:cNvPr>
          <p:cNvSpPr txBox="1">
            <a:spLocks noChangeArrowheads="1"/>
          </p:cNvSpPr>
          <p:nvPr/>
        </p:nvSpPr>
        <p:spPr bwMode="auto">
          <a:xfrm>
            <a:off x="152400" y="6248400"/>
            <a:ext cx="4572000" cy="339725"/>
          </a:xfrm>
          <a:prstGeom prst="rect">
            <a:avLst/>
          </a:prstGeom>
          <a:solidFill>
            <a:srgbClr val="990033"/>
          </a:solidFill>
          <a:ln w="3175">
            <a:solidFill>
              <a:schemeClr val="tx1"/>
            </a:solidFill>
            <a:miter lim="800000"/>
            <a:headEnd/>
            <a:tailEnd/>
          </a:ln>
          <a:effectLst>
            <a:outerShdw dist="107763" dir="8100000" algn="ctr" rotWithShape="0">
              <a:schemeClr val="tx1">
                <a:alpha val="50000"/>
              </a:schemeClr>
            </a:outerShdw>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en-US" altLang="en-US" sz="1600" b="1">
                <a:solidFill>
                  <a:schemeClr val="bg1"/>
                </a:solidFill>
                <a:latin typeface="Baskerville Old Face" pitchFamily="18" charset="0"/>
              </a:rPr>
              <a:t>UNIVERSITY OF SOUTH CAROLINA</a:t>
            </a:r>
          </a:p>
        </p:txBody>
      </p:sp>
      <p:sp>
        <p:nvSpPr>
          <p:cNvPr id="1032" name="Text Box 8">
            <a:extLst>
              <a:ext uri="{FF2B5EF4-FFF2-40B4-BE49-F238E27FC236}">
                <a16:creationId xmlns:a16="http://schemas.microsoft.com/office/drawing/2014/main" id="{EFA404B0-411A-4626-B26D-7121099F7A71}"/>
              </a:ext>
            </a:extLst>
          </p:cNvPr>
          <p:cNvSpPr txBox="1">
            <a:spLocks noChangeArrowheads="1"/>
          </p:cNvSpPr>
          <p:nvPr/>
        </p:nvSpPr>
        <p:spPr bwMode="auto">
          <a:xfrm>
            <a:off x="4648200" y="6400800"/>
            <a:ext cx="4343400" cy="307975"/>
          </a:xfrm>
          <a:prstGeom prst="rect">
            <a:avLst/>
          </a:prstGeom>
          <a:solidFill>
            <a:schemeClr val="tx1"/>
          </a:solidFill>
          <a:ln w="3175">
            <a:solidFill>
              <a:schemeClr val="tx1"/>
            </a:solidFill>
            <a:miter lim="800000"/>
            <a:headEnd/>
            <a:tailEnd/>
          </a:ln>
          <a:effectLst>
            <a:outerShdw dist="107763" dir="8100000" algn="ctr" rotWithShape="0">
              <a:schemeClr val="bg2">
                <a:alpha val="50000"/>
              </a:schemeClr>
            </a:outerShdw>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en-US" altLang="en-US" sz="1400" b="1">
                <a:solidFill>
                  <a:schemeClr val="bg1"/>
                </a:solidFill>
                <a:latin typeface="Baskerville Old Face" pitchFamily="18" charset="0"/>
              </a:rPr>
              <a:t>Department of Computer Science and Engineering</a:t>
            </a:r>
          </a:p>
        </p:txBody>
      </p:sp>
      <p:sp>
        <p:nvSpPr>
          <p:cNvPr id="1033" name="Line 9">
            <a:extLst>
              <a:ext uri="{FF2B5EF4-FFF2-40B4-BE49-F238E27FC236}">
                <a16:creationId xmlns:a16="http://schemas.microsoft.com/office/drawing/2014/main" id="{0979D6BB-6E64-4DD8-BA9E-5EC2C09CF880}"/>
              </a:ext>
            </a:extLst>
          </p:cNvPr>
          <p:cNvSpPr>
            <a:spLocks noChangeShapeType="1"/>
          </p:cNvSpPr>
          <p:nvPr/>
        </p:nvSpPr>
        <p:spPr bwMode="auto">
          <a:xfrm>
            <a:off x="304800" y="1219200"/>
            <a:ext cx="0" cy="502920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 name="Line 10">
            <a:extLst>
              <a:ext uri="{FF2B5EF4-FFF2-40B4-BE49-F238E27FC236}">
                <a16:creationId xmlns:a16="http://schemas.microsoft.com/office/drawing/2014/main" id="{05690FE1-F1FC-4646-9B3B-C61D64575269}"/>
              </a:ext>
            </a:extLst>
          </p:cNvPr>
          <p:cNvSpPr>
            <a:spLocks noChangeShapeType="1"/>
          </p:cNvSpPr>
          <p:nvPr/>
        </p:nvSpPr>
        <p:spPr bwMode="auto">
          <a:xfrm>
            <a:off x="990600" y="304800"/>
            <a:ext cx="7848600" cy="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Line 11">
            <a:extLst>
              <a:ext uri="{FF2B5EF4-FFF2-40B4-BE49-F238E27FC236}">
                <a16:creationId xmlns:a16="http://schemas.microsoft.com/office/drawing/2014/main" id="{90717459-E0CC-40AE-B5F4-3EE631059BA6}"/>
              </a:ext>
            </a:extLst>
          </p:cNvPr>
          <p:cNvSpPr>
            <a:spLocks noChangeShapeType="1"/>
          </p:cNvSpPr>
          <p:nvPr/>
        </p:nvSpPr>
        <p:spPr bwMode="auto">
          <a:xfrm>
            <a:off x="8839200" y="304800"/>
            <a:ext cx="0" cy="609600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036" name="Object 12">
            <a:extLst>
              <a:ext uri="{FF2B5EF4-FFF2-40B4-BE49-F238E27FC236}">
                <a16:creationId xmlns:a16="http://schemas.microsoft.com/office/drawing/2014/main" id="{263AB02A-8045-4E0C-AB27-6DF3BA5D8FAC}"/>
              </a:ext>
            </a:extLst>
          </p:cNvPr>
          <p:cNvGraphicFramePr>
            <a:graphicFrameLocks noChangeAspect="1"/>
          </p:cNvGraphicFramePr>
          <p:nvPr/>
        </p:nvGraphicFramePr>
        <p:xfrm>
          <a:off x="0" y="0"/>
          <a:ext cx="1066800" cy="1219200"/>
        </p:xfrm>
        <a:graphic>
          <a:graphicData uri="http://schemas.openxmlformats.org/presentationml/2006/ole">
            <mc:AlternateContent xmlns:mc="http://schemas.openxmlformats.org/markup-compatibility/2006">
              <mc:Choice xmlns:v="urn:schemas-microsoft-com:vml" Requires="v">
                <p:oleObj spid="_x0000_s1038" name="Photo Editor Photo" r:id="rId17" imgW="2400635" imgH="3104762" progId="MSPhotoEd.3">
                  <p:embed/>
                </p:oleObj>
              </mc:Choice>
              <mc:Fallback>
                <p:oleObj name="Photo Editor Photo" r:id="rId17" imgW="2400635" imgH="3104762" progId="MSPhotoEd.3">
                  <p:embed/>
                  <p:pic>
                    <p:nvPicPr>
                      <p:cNvPr id="0"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0"/>
                        <a:ext cx="1066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w Cen MT" pitchFamily="34" charset="0"/>
        </a:defRPr>
      </a:lvl2pPr>
      <a:lvl3pPr algn="ctr" rtl="0" eaLnBrk="0" fontAlgn="base" hangingPunct="0">
        <a:spcBef>
          <a:spcPct val="0"/>
        </a:spcBef>
        <a:spcAft>
          <a:spcPct val="0"/>
        </a:spcAft>
        <a:defRPr sz="4400">
          <a:solidFill>
            <a:schemeClr val="tx2"/>
          </a:solidFill>
          <a:latin typeface="Tw Cen MT" pitchFamily="34" charset="0"/>
        </a:defRPr>
      </a:lvl3pPr>
      <a:lvl4pPr algn="ctr" rtl="0" eaLnBrk="0" fontAlgn="base" hangingPunct="0">
        <a:spcBef>
          <a:spcPct val="0"/>
        </a:spcBef>
        <a:spcAft>
          <a:spcPct val="0"/>
        </a:spcAft>
        <a:defRPr sz="4400">
          <a:solidFill>
            <a:schemeClr val="tx2"/>
          </a:solidFill>
          <a:latin typeface="Tw Cen MT" pitchFamily="34" charset="0"/>
        </a:defRPr>
      </a:lvl4pPr>
      <a:lvl5pPr algn="ctr" rtl="0" eaLnBrk="0" fontAlgn="base" hangingPunct="0">
        <a:spcBef>
          <a:spcPct val="0"/>
        </a:spcBef>
        <a:spcAft>
          <a:spcPct val="0"/>
        </a:spcAft>
        <a:defRPr sz="4400">
          <a:solidFill>
            <a:schemeClr val="tx2"/>
          </a:solidFill>
          <a:latin typeface="Tw Cen MT" pitchFamily="34" charset="0"/>
        </a:defRPr>
      </a:lvl5pPr>
      <a:lvl6pPr marL="457200" algn="ctr" rtl="0" fontAlgn="base">
        <a:spcBef>
          <a:spcPct val="0"/>
        </a:spcBef>
        <a:spcAft>
          <a:spcPct val="0"/>
        </a:spcAft>
        <a:defRPr sz="4400">
          <a:solidFill>
            <a:schemeClr val="tx2"/>
          </a:solidFill>
          <a:latin typeface="Tw Cen MT" pitchFamily="34" charset="0"/>
        </a:defRPr>
      </a:lvl6pPr>
      <a:lvl7pPr marL="914400" algn="ctr" rtl="0" fontAlgn="base">
        <a:spcBef>
          <a:spcPct val="0"/>
        </a:spcBef>
        <a:spcAft>
          <a:spcPct val="0"/>
        </a:spcAft>
        <a:defRPr sz="4400">
          <a:solidFill>
            <a:schemeClr val="tx2"/>
          </a:solidFill>
          <a:latin typeface="Tw Cen MT" pitchFamily="34" charset="0"/>
        </a:defRPr>
      </a:lvl7pPr>
      <a:lvl8pPr marL="1371600" algn="ctr" rtl="0" fontAlgn="base">
        <a:spcBef>
          <a:spcPct val="0"/>
        </a:spcBef>
        <a:spcAft>
          <a:spcPct val="0"/>
        </a:spcAft>
        <a:defRPr sz="4400">
          <a:solidFill>
            <a:schemeClr val="tx2"/>
          </a:solidFill>
          <a:latin typeface="Tw Cen MT" pitchFamily="34" charset="0"/>
        </a:defRPr>
      </a:lvl8pPr>
      <a:lvl9pPr marL="1828800" algn="ctr" rtl="0" fontAlgn="base">
        <a:spcBef>
          <a:spcPct val="0"/>
        </a:spcBef>
        <a:spcAft>
          <a:spcPct val="0"/>
        </a:spcAft>
        <a:defRPr sz="4400">
          <a:solidFill>
            <a:schemeClr val="tx2"/>
          </a:solidFill>
          <a:latin typeface="Tw Cen MT"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11.wmf"/><Relationship Id="rId4" Type="http://schemas.openxmlformats.org/officeDocument/2006/relationships/oleObject" Target="../embeddings/oleObject3.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2.wmf"/><Relationship Id="rId4" Type="http://schemas.openxmlformats.org/officeDocument/2006/relationships/oleObject" Target="../embeddings/oleObject4.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3.xml"/><Relationship Id="rId1" Type="http://schemas.openxmlformats.org/officeDocument/2006/relationships/vmlDrawing" Target="../drawings/vmlDrawing5.vml"/><Relationship Id="rId5" Type="http://schemas.openxmlformats.org/officeDocument/2006/relationships/image" Target="../media/image13.wmf"/><Relationship Id="rId4" Type="http://schemas.openxmlformats.org/officeDocument/2006/relationships/oleObject" Target="../embeddings/oleObject5.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3.xml"/><Relationship Id="rId1" Type="http://schemas.openxmlformats.org/officeDocument/2006/relationships/vmlDrawing" Target="../drawings/vmlDrawing6.vml"/><Relationship Id="rId5" Type="http://schemas.openxmlformats.org/officeDocument/2006/relationships/image" Target="../media/image14.wmf"/><Relationship Id="rId4" Type="http://schemas.openxmlformats.org/officeDocument/2006/relationships/oleObject" Target="../embeddings/oleObject6.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7" Type="http://schemas.openxmlformats.org/officeDocument/2006/relationships/image" Target="../media/image16.wmf"/><Relationship Id="rId2" Type="http://schemas.openxmlformats.org/officeDocument/2006/relationships/slideLayout" Target="../slideLayouts/slideLayout12.xml"/><Relationship Id="rId1" Type="http://schemas.openxmlformats.org/officeDocument/2006/relationships/vmlDrawing" Target="../drawings/vmlDrawing7.vml"/><Relationship Id="rId6" Type="http://schemas.openxmlformats.org/officeDocument/2006/relationships/oleObject" Target="../embeddings/oleObject8.bin"/><Relationship Id="rId5" Type="http://schemas.openxmlformats.org/officeDocument/2006/relationships/image" Target="../media/image15.wmf"/><Relationship Id="rId4" Type="http://schemas.openxmlformats.org/officeDocument/2006/relationships/oleObject" Target="../embeddings/oleObject7.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7.wmf"/><Relationship Id="rId4" Type="http://schemas.openxmlformats.org/officeDocument/2006/relationships/oleObject" Target="../embeddings/oleObject9.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2.xml"/><Relationship Id="rId1" Type="http://schemas.openxmlformats.org/officeDocument/2006/relationships/slideLayout" Target="../slideLayouts/slideLayout6.xml"/><Relationship Id="rId4" Type="http://schemas.openxmlformats.org/officeDocument/2006/relationships/image" Target="../media/image19.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AA2F0E6-12FB-436A-8828-7B96C3030E11}"/>
              </a:ext>
            </a:extLst>
          </p:cNvPr>
          <p:cNvSpPr>
            <a:spLocks noGrp="1" noChangeArrowheads="1"/>
          </p:cNvSpPr>
          <p:nvPr>
            <p:ph type="ctrTitle"/>
          </p:nvPr>
        </p:nvSpPr>
        <p:spPr>
          <a:xfrm>
            <a:off x="685800" y="2286000"/>
            <a:ext cx="7772400" cy="1143000"/>
          </a:xfrm>
        </p:spPr>
        <p:txBody>
          <a:bodyPr/>
          <a:lstStyle/>
          <a:p>
            <a:pPr eaLnBrk="1" hangingPunct="1"/>
            <a:r>
              <a:rPr lang="en-US" altLang="en-US"/>
              <a:t>An Introduction to </a:t>
            </a:r>
            <a:br>
              <a:rPr lang="en-US" altLang="en-US"/>
            </a:br>
            <a:r>
              <a:rPr lang="en-US" altLang="en-US"/>
              <a:t>Bayesian Networks</a:t>
            </a:r>
          </a:p>
        </p:txBody>
      </p:sp>
      <p:sp>
        <p:nvSpPr>
          <p:cNvPr id="4099" name="Rectangle 3">
            <a:extLst>
              <a:ext uri="{FF2B5EF4-FFF2-40B4-BE49-F238E27FC236}">
                <a16:creationId xmlns:a16="http://schemas.microsoft.com/office/drawing/2014/main" id="{B9A47E8F-49A6-4BBA-BB83-D737526D4B67}"/>
              </a:ext>
            </a:extLst>
          </p:cNvPr>
          <p:cNvSpPr>
            <a:spLocks noGrp="1" noChangeArrowheads="1"/>
          </p:cNvSpPr>
          <p:nvPr>
            <p:ph type="subTitle" idx="1"/>
          </p:nvPr>
        </p:nvSpPr>
        <p:spPr>
          <a:xfrm>
            <a:off x="1371600" y="3886200"/>
            <a:ext cx="6477000" cy="2133600"/>
          </a:xfrm>
        </p:spPr>
        <p:txBody>
          <a:bodyPr/>
          <a:lstStyle/>
          <a:p>
            <a:pPr eaLnBrk="1" hangingPunct="1"/>
            <a:r>
              <a:rPr lang="en-US" altLang="en-US"/>
              <a:t>January 14, 2020</a:t>
            </a:r>
          </a:p>
          <a:p>
            <a:pPr eaLnBrk="1" hangingPunct="1"/>
            <a:r>
              <a:rPr lang="en-US" altLang="en-US"/>
              <a:t>Marco Valtorta</a:t>
            </a:r>
          </a:p>
          <a:p>
            <a:pPr eaLnBrk="1" hangingPunct="1"/>
            <a:r>
              <a:rPr lang="en-US" altLang="en-US"/>
              <a:t>SWRG 3A55</a:t>
            </a:r>
          </a:p>
          <a:p>
            <a:pPr eaLnBrk="1" hangingPunct="1"/>
            <a:r>
              <a:rPr lang="en-US" altLang="en-US"/>
              <a:t>mgv@cse.sc.edu</a:t>
            </a:r>
            <a:endParaRPr lang="en-US" altLang="en-US">
              <a:solidFill>
                <a:srgbClr val="FF0000"/>
              </a:solidFill>
            </a:endParaRPr>
          </a:p>
          <a:p>
            <a:pPr eaLnBrk="1" hangingPunct="1"/>
            <a:endParaRPr lang="en-US" altLang="en-US">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446211F-C2DF-41C9-9F5C-3986E5C8B90E}"/>
              </a:ext>
            </a:extLst>
          </p:cNvPr>
          <p:cNvSpPr>
            <a:spLocks noGrp="1" noChangeArrowheads="1"/>
          </p:cNvSpPr>
          <p:nvPr>
            <p:ph type="title"/>
          </p:nvPr>
        </p:nvSpPr>
        <p:spPr/>
        <p:txBody>
          <a:bodyPr/>
          <a:lstStyle/>
          <a:p>
            <a:pPr eaLnBrk="1" hangingPunct="1"/>
            <a:r>
              <a:rPr lang="en-US" altLang="en-US"/>
              <a:t>A Bayesian Network Model</a:t>
            </a:r>
          </a:p>
        </p:txBody>
      </p:sp>
      <p:sp>
        <p:nvSpPr>
          <p:cNvPr id="22531" name="Rectangle 3">
            <a:extLst>
              <a:ext uri="{FF2B5EF4-FFF2-40B4-BE49-F238E27FC236}">
                <a16:creationId xmlns:a16="http://schemas.microsoft.com/office/drawing/2014/main" id="{4A98CEE3-6DA1-40F3-AFBD-1DE600E9E35C}"/>
              </a:ext>
            </a:extLst>
          </p:cNvPr>
          <p:cNvSpPr>
            <a:spLocks noChangeArrowheads="1"/>
          </p:cNvSpPr>
          <p:nvPr/>
        </p:nvSpPr>
        <p:spPr bwMode="auto">
          <a:xfrm>
            <a:off x="2614613" y="1638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pic>
        <p:nvPicPr>
          <p:cNvPr id="22532" name="Picture 4">
            <a:extLst>
              <a:ext uri="{FF2B5EF4-FFF2-40B4-BE49-F238E27FC236}">
                <a16:creationId xmlns:a16="http://schemas.microsoft.com/office/drawing/2014/main" id="{9E120095-AE97-4596-B79B-66B703110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24000"/>
            <a:ext cx="7688263" cy="475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F967280-DCB2-4449-9207-7746E4C97AF7}"/>
              </a:ext>
            </a:extLst>
          </p:cNvPr>
          <p:cNvSpPr>
            <a:spLocks noGrp="1" noChangeArrowheads="1"/>
          </p:cNvSpPr>
          <p:nvPr>
            <p:ph type="title"/>
          </p:nvPr>
        </p:nvSpPr>
        <p:spPr/>
        <p:txBody>
          <a:bodyPr/>
          <a:lstStyle/>
          <a:p>
            <a:pPr eaLnBrk="1" hangingPunct="1"/>
            <a:r>
              <a:rPr lang="en-US" altLang="en-US"/>
              <a:t>Numerical Parameters</a:t>
            </a:r>
          </a:p>
        </p:txBody>
      </p:sp>
      <p:pic>
        <p:nvPicPr>
          <p:cNvPr id="24579" name="Picture 3">
            <a:extLst>
              <a:ext uri="{FF2B5EF4-FFF2-40B4-BE49-F238E27FC236}">
                <a16:creationId xmlns:a16="http://schemas.microsoft.com/office/drawing/2014/main" id="{D1868206-03AA-4102-91B9-B3B6BB8D0F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7800"/>
            <a:ext cx="8153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F31238B-D5CA-4917-BCA9-70B88C81F3A0}"/>
              </a:ext>
            </a:extLst>
          </p:cNvPr>
          <p:cNvSpPr>
            <a:spLocks noGrp="1" noChangeArrowheads="1"/>
          </p:cNvSpPr>
          <p:nvPr>
            <p:ph type="title"/>
          </p:nvPr>
        </p:nvSpPr>
        <p:spPr/>
        <p:txBody>
          <a:bodyPr/>
          <a:lstStyle/>
          <a:p>
            <a:pPr eaLnBrk="1" hangingPunct="1"/>
            <a:r>
              <a:rPr lang="en-US" altLang="en-US"/>
              <a:t>Rumors</a:t>
            </a:r>
          </a:p>
        </p:txBody>
      </p:sp>
      <p:pic>
        <p:nvPicPr>
          <p:cNvPr id="26627" name="Picture 3">
            <a:extLst>
              <a:ext uri="{FF2B5EF4-FFF2-40B4-BE49-F238E27FC236}">
                <a16:creationId xmlns:a16="http://schemas.microsoft.com/office/drawing/2014/main" id="{18BC9244-4FE4-4DCD-ACD7-714639F976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78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3D75141-6AB1-415C-AF94-76A997E346A4}"/>
              </a:ext>
            </a:extLst>
          </p:cNvPr>
          <p:cNvSpPr>
            <a:spLocks noGrp="1" noChangeArrowheads="1"/>
          </p:cNvSpPr>
          <p:nvPr>
            <p:ph type="title"/>
          </p:nvPr>
        </p:nvSpPr>
        <p:spPr/>
        <p:txBody>
          <a:bodyPr/>
          <a:lstStyle/>
          <a:p>
            <a:pPr eaLnBrk="1" hangingPunct="1"/>
            <a:r>
              <a:rPr lang="en-US" altLang="en-US"/>
              <a:t>Reliability of Information</a:t>
            </a:r>
          </a:p>
        </p:txBody>
      </p:sp>
      <p:pic>
        <p:nvPicPr>
          <p:cNvPr id="28675" name="Picture 3">
            <a:extLst>
              <a:ext uri="{FF2B5EF4-FFF2-40B4-BE49-F238E27FC236}">
                <a16:creationId xmlns:a16="http://schemas.microsoft.com/office/drawing/2014/main" id="{C94A9C14-F887-429A-BEED-5BDE6E9FCA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24000"/>
            <a:ext cx="81534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71F563C-7F6D-436B-A814-5F5D32A79A2E}"/>
              </a:ext>
            </a:extLst>
          </p:cNvPr>
          <p:cNvSpPr>
            <a:spLocks noGrp="1" noChangeArrowheads="1"/>
          </p:cNvSpPr>
          <p:nvPr>
            <p:ph type="title"/>
          </p:nvPr>
        </p:nvSpPr>
        <p:spPr/>
        <p:txBody>
          <a:bodyPr/>
          <a:lstStyle/>
          <a:p>
            <a:pPr eaLnBrk="1" hangingPunct="1"/>
            <a:r>
              <a:rPr lang="en-US" altLang="en-US"/>
              <a:t>Selectivity of Media Reports</a:t>
            </a:r>
          </a:p>
        </p:txBody>
      </p:sp>
      <p:pic>
        <p:nvPicPr>
          <p:cNvPr id="30723" name="Picture 3">
            <a:extLst>
              <a:ext uri="{FF2B5EF4-FFF2-40B4-BE49-F238E27FC236}">
                <a16:creationId xmlns:a16="http://schemas.microsoft.com/office/drawing/2014/main" id="{30AF3D7F-B65F-42F5-AF8E-4C98E897E7DB}"/>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600200"/>
            <a:ext cx="8308975" cy="460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46AC2E6-296C-40C8-9E33-C20965FACEE3}"/>
              </a:ext>
            </a:extLst>
          </p:cNvPr>
          <p:cNvSpPr>
            <a:spLocks noGrp="1" noChangeArrowheads="1"/>
          </p:cNvSpPr>
          <p:nvPr>
            <p:ph type="title"/>
          </p:nvPr>
        </p:nvSpPr>
        <p:spPr/>
        <p:txBody>
          <a:bodyPr/>
          <a:lstStyle/>
          <a:p>
            <a:pPr eaLnBrk="1" hangingPunct="1"/>
            <a:r>
              <a:rPr lang="en-US" altLang="en-US"/>
              <a:t>Dependencies</a:t>
            </a:r>
          </a:p>
        </p:txBody>
      </p:sp>
      <p:sp>
        <p:nvSpPr>
          <p:cNvPr id="32771" name="Rectangle 3">
            <a:extLst>
              <a:ext uri="{FF2B5EF4-FFF2-40B4-BE49-F238E27FC236}">
                <a16:creationId xmlns:a16="http://schemas.microsoft.com/office/drawing/2014/main" id="{F82869DD-6125-490A-88BD-EE06FB97F9C2}"/>
              </a:ext>
            </a:extLst>
          </p:cNvPr>
          <p:cNvSpPr>
            <a:spLocks noGrp="1" noChangeArrowheads="1"/>
          </p:cNvSpPr>
          <p:nvPr>
            <p:ph type="body" idx="1"/>
          </p:nvPr>
        </p:nvSpPr>
        <p:spPr>
          <a:xfrm>
            <a:off x="381000" y="1600200"/>
            <a:ext cx="8382000" cy="4495800"/>
          </a:xfrm>
        </p:spPr>
        <p:txBody>
          <a:bodyPr/>
          <a:lstStyle/>
          <a:p>
            <a:pPr eaLnBrk="1" hangingPunct="1">
              <a:lnSpc>
                <a:spcPct val="90000"/>
              </a:lnSpc>
            </a:pPr>
            <a:r>
              <a:rPr lang="en-US" altLang="en-US"/>
              <a:t>In the better model, ThousandDead is independent of the Reports given PhoneInterview.  We can safely ignore the reports, if we know the outcome of the interview.</a:t>
            </a:r>
          </a:p>
          <a:p>
            <a:pPr eaLnBrk="1" hangingPunct="1">
              <a:lnSpc>
                <a:spcPct val="90000"/>
              </a:lnSpc>
            </a:pPr>
            <a:r>
              <a:rPr lang="en-US" altLang="en-US"/>
              <a:t>In the naïve Bayes model, RadioReport is necessarily independent of TVReport, given ThousandDead.  This is not true in the better model.</a:t>
            </a:r>
          </a:p>
          <a:p>
            <a:pPr eaLnBrk="1" hangingPunct="1">
              <a:lnSpc>
                <a:spcPct val="90000"/>
              </a:lnSpc>
            </a:pPr>
            <a:r>
              <a:rPr lang="en-US" altLang="en-US"/>
              <a:t>Therefore, the naïve Bayes model cannot simulate the better model.</a:t>
            </a:r>
          </a:p>
          <a:p>
            <a:pPr eaLnBrk="1" hangingPunct="1">
              <a:lnSpc>
                <a:spcPct val="90000"/>
              </a:lnSpc>
              <a:buFontTx/>
              <a:buNone/>
            </a:pP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68FBBCA-C94C-4B76-8200-E59D469BC0BB}"/>
              </a:ext>
            </a:extLst>
          </p:cNvPr>
          <p:cNvSpPr>
            <a:spLocks noGrp="1" noChangeArrowheads="1"/>
          </p:cNvSpPr>
          <p:nvPr>
            <p:ph type="title"/>
          </p:nvPr>
        </p:nvSpPr>
        <p:spPr>
          <a:xfrm>
            <a:off x="685800" y="152400"/>
            <a:ext cx="7772400" cy="762000"/>
          </a:xfrm>
        </p:spPr>
        <p:txBody>
          <a:bodyPr/>
          <a:lstStyle/>
          <a:p>
            <a:pPr eaLnBrk="1" hangingPunct="1"/>
            <a:r>
              <a:rPr lang="en-US" altLang="en-US"/>
              <a:t>Probabilities</a:t>
            </a:r>
          </a:p>
        </p:txBody>
      </p:sp>
      <p:sp>
        <p:nvSpPr>
          <p:cNvPr id="34819" name="Rectangle 3">
            <a:extLst>
              <a:ext uri="{FF2B5EF4-FFF2-40B4-BE49-F238E27FC236}">
                <a16:creationId xmlns:a16="http://schemas.microsoft.com/office/drawing/2014/main" id="{037CF8F5-767D-4E90-A2A8-CD9FC4007691}"/>
              </a:ext>
            </a:extLst>
          </p:cNvPr>
          <p:cNvSpPr>
            <a:spLocks noGrp="1" noChangeArrowheads="1"/>
          </p:cNvSpPr>
          <p:nvPr>
            <p:ph type="body" sz="half" idx="1"/>
          </p:nvPr>
        </p:nvSpPr>
        <p:spPr>
          <a:xfrm>
            <a:off x="304800" y="1066800"/>
            <a:ext cx="8534400" cy="5410200"/>
          </a:xfrm>
        </p:spPr>
        <p:txBody>
          <a:bodyPr/>
          <a:lstStyle/>
          <a:p>
            <a:pPr eaLnBrk="1" hangingPunct="1">
              <a:lnSpc>
                <a:spcPct val="90000"/>
              </a:lnSpc>
              <a:buFontTx/>
              <a:buNone/>
            </a:pPr>
            <a:r>
              <a:rPr lang="en-US" altLang="en-US" sz="2400"/>
              <a:t>A set of events is a set of subsets of the set of sample points </a:t>
            </a:r>
            <a:r>
              <a:rPr lang="el-GR" altLang="en-US" sz="2400"/>
              <a:t>Ω</a:t>
            </a:r>
            <a:r>
              <a:rPr lang="en-US" altLang="en-US" sz="2400"/>
              <a:t> s.t:</a:t>
            </a:r>
          </a:p>
          <a:p>
            <a:pPr lvl="1" eaLnBrk="1" hangingPunct="1">
              <a:lnSpc>
                <a:spcPct val="90000"/>
              </a:lnSpc>
            </a:pPr>
            <a:r>
              <a:rPr lang="el-GR" altLang="en-US" sz="2400"/>
              <a:t>Ω</a:t>
            </a:r>
            <a:r>
              <a:rPr lang="en-US" altLang="en-US" sz="2400"/>
              <a:t> is an event, </a:t>
            </a:r>
          </a:p>
          <a:p>
            <a:pPr lvl="1" eaLnBrk="1" hangingPunct="1">
              <a:lnSpc>
                <a:spcPct val="90000"/>
              </a:lnSpc>
            </a:pPr>
            <a:r>
              <a:rPr lang="en-US" altLang="en-US" sz="2400"/>
              <a:t>If E</a:t>
            </a:r>
            <a:r>
              <a:rPr lang="en-US" altLang="en-US" sz="2400" baseline="-25000"/>
              <a:t>1</a:t>
            </a:r>
            <a:r>
              <a:rPr lang="en-US" altLang="en-US" sz="2400"/>
              <a:t> and E</a:t>
            </a:r>
            <a:r>
              <a:rPr lang="en-US" altLang="en-US" sz="2400" baseline="-25000"/>
              <a:t>2</a:t>
            </a:r>
            <a:r>
              <a:rPr lang="en-US" altLang="en-US" sz="2400"/>
              <a:t> are events, then E</a:t>
            </a:r>
            <a:r>
              <a:rPr lang="en-US" altLang="en-US" sz="2400" baseline="-25000"/>
              <a:t>1</a:t>
            </a:r>
            <a:r>
              <a:rPr lang="en-US" altLang="en-US" sz="2400"/>
              <a:t> U E</a:t>
            </a:r>
            <a:r>
              <a:rPr lang="en-US" altLang="en-US" sz="2400" baseline="-25000"/>
              <a:t>2</a:t>
            </a:r>
            <a:r>
              <a:rPr lang="en-US" altLang="en-US" sz="2400"/>
              <a:t> is an event, </a:t>
            </a:r>
          </a:p>
          <a:p>
            <a:pPr lvl="1" eaLnBrk="1" hangingPunct="1">
              <a:lnSpc>
                <a:spcPct val="90000"/>
              </a:lnSpc>
            </a:pPr>
            <a:r>
              <a:rPr lang="en-US" altLang="en-US" sz="2400"/>
              <a:t>If E is an event, then its complement is an event</a:t>
            </a:r>
          </a:p>
          <a:p>
            <a:pPr eaLnBrk="1" hangingPunct="1">
              <a:lnSpc>
                <a:spcPct val="90000"/>
              </a:lnSpc>
              <a:buFontTx/>
              <a:buNone/>
            </a:pPr>
            <a:r>
              <a:rPr lang="en-US" altLang="en-US" sz="2400"/>
              <a:t>Let </a:t>
            </a:r>
            <a:r>
              <a:rPr lang="el-GR" altLang="en-US" sz="2400"/>
              <a:t>Ω</a:t>
            </a:r>
            <a:r>
              <a:rPr lang="en-US" altLang="en-US" sz="2400"/>
              <a:t> be a set of sample points (outcomes), </a:t>
            </a:r>
            <a:r>
              <a:rPr lang="en-US" altLang="en-US" sz="2400">
                <a:latin typeface="Monotype Corsiva" panose="03010101010201010101" pitchFamily="66" charset="0"/>
              </a:rPr>
              <a:t>F  </a:t>
            </a:r>
            <a:r>
              <a:rPr lang="en-US" altLang="en-US" sz="2400"/>
              <a:t>be a set of events relative to </a:t>
            </a:r>
            <a:r>
              <a:rPr lang="el-GR" altLang="en-US" sz="2400"/>
              <a:t>Ω</a:t>
            </a:r>
            <a:r>
              <a:rPr lang="en-US" altLang="en-US" sz="2400"/>
              <a:t>, and P a function that assigns a unique real number to each E in </a:t>
            </a:r>
            <a:r>
              <a:rPr lang="en-US" altLang="en-US" sz="2400">
                <a:latin typeface="Monotype Corsiva" panose="03010101010201010101" pitchFamily="66" charset="0"/>
              </a:rPr>
              <a:t>F .</a:t>
            </a:r>
            <a:r>
              <a:rPr lang="en-US" altLang="en-US" sz="2400"/>
              <a:t> Suppose that</a:t>
            </a:r>
            <a:endParaRPr lang="el-GR" altLang="en-US" sz="2400"/>
          </a:p>
          <a:p>
            <a:pPr lvl="1" eaLnBrk="1" hangingPunct="1">
              <a:lnSpc>
                <a:spcPct val="90000"/>
              </a:lnSpc>
            </a:pPr>
            <a:r>
              <a:rPr lang="en-US" altLang="en-US" sz="2400"/>
              <a:t>P(E) &gt;= 0 for all E in </a:t>
            </a:r>
            <a:r>
              <a:rPr lang="en-US" altLang="en-US" sz="2400">
                <a:latin typeface="Monotype Corsiva" panose="03010101010201010101" pitchFamily="66" charset="0"/>
              </a:rPr>
              <a:t>F </a:t>
            </a:r>
            <a:endParaRPr lang="en-US" altLang="en-US" sz="2400"/>
          </a:p>
          <a:p>
            <a:pPr lvl="1" eaLnBrk="1" hangingPunct="1">
              <a:lnSpc>
                <a:spcPct val="90000"/>
              </a:lnSpc>
            </a:pPr>
            <a:r>
              <a:rPr lang="en-US" altLang="en-US" sz="2400"/>
              <a:t>P(</a:t>
            </a:r>
            <a:r>
              <a:rPr lang="el-GR" altLang="en-US" sz="2400"/>
              <a:t>Ω</a:t>
            </a:r>
            <a:r>
              <a:rPr lang="en-US" altLang="en-US" sz="2400"/>
              <a:t>) = 1</a:t>
            </a:r>
          </a:p>
          <a:p>
            <a:pPr lvl="1" eaLnBrk="1" hangingPunct="1">
              <a:lnSpc>
                <a:spcPct val="90000"/>
              </a:lnSpc>
            </a:pPr>
            <a:r>
              <a:rPr lang="en-US" altLang="en-US" sz="2400"/>
              <a:t>If E</a:t>
            </a:r>
            <a:r>
              <a:rPr lang="en-US" altLang="en-US" sz="2400" baseline="-25000"/>
              <a:t>1</a:t>
            </a:r>
            <a:r>
              <a:rPr lang="en-US" altLang="en-US" sz="2400"/>
              <a:t> and E</a:t>
            </a:r>
            <a:r>
              <a:rPr lang="en-US" altLang="en-US" sz="2400" baseline="-25000"/>
              <a:t>2</a:t>
            </a:r>
            <a:r>
              <a:rPr lang="en-US" altLang="en-US" sz="2400"/>
              <a:t> are disjoint subsets of </a:t>
            </a:r>
            <a:r>
              <a:rPr lang="en-US" altLang="en-US" sz="2400">
                <a:latin typeface="Monotype Corsiva" panose="03010101010201010101" pitchFamily="66" charset="0"/>
              </a:rPr>
              <a:t>F </a:t>
            </a:r>
            <a:r>
              <a:rPr lang="en-US" altLang="en-US" sz="2400"/>
              <a:t>, then P(E</a:t>
            </a:r>
            <a:r>
              <a:rPr lang="en-US" altLang="en-US" sz="2400" baseline="-25000"/>
              <a:t>1</a:t>
            </a:r>
            <a:r>
              <a:rPr lang="en-US" altLang="en-US" sz="2400"/>
              <a:t> V E</a:t>
            </a:r>
            <a:r>
              <a:rPr lang="en-US" altLang="en-US" sz="2400" baseline="-25000"/>
              <a:t>2</a:t>
            </a:r>
            <a:r>
              <a:rPr lang="en-US" altLang="en-US" sz="2400"/>
              <a:t>) = P(E</a:t>
            </a:r>
            <a:r>
              <a:rPr lang="en-US" altLang="en-US" sz="2400" baseline="-25000"/>
              <a:t>1</a:t>
            </a:r>
            <a:r>
              <a:rPr lang="en-US" altLang="en-US" sz="2400"/>
              <a:t>) + P(E</a:t>
            </a:r>
            <a:r>
              <a:rPr lang="en-US" altLang="en-US" sz="2400" baseline="-25000"/>
              <a:t>2</a:t>
            </a:r>
            <a:r>
              <a:rPr lang="en-US" altLang="en-US" sz="2400"/>
              <a:t>)</a:t>
            </a:r>
          </a:p>
          <a:p>
            <a:pPr eaLnBrk="1" hangingPunct="1">
              <a:lnSpc>
                <a:spcPct val="90000"/>
              </a:lnSpc>
              <a:buFontTx/>
              <a:buNone/>
            </a:pPr>
            <a:r>
              <a:rPr lang="en-US" altLang="en-US" sz="2400"/>
              <a:t>	Then, the triple (</a:t>
            </a:r>
            <a:r>
              <a:rPr lang="el-GR" altLang="en-US" sz="2400"/>
              <a:t>Ω</a:t>
            </a:r>
            <a:r>
              <a:rPr lang="en-US" altLang="en-US" sz="2400"/>
              <a:t>, </a:t>
            </a:r>
            <a:r>
              <a:rPr lang="en-US" altLang="en-US" sz="2400">
                <a:latin typeface="Monotype Corsiva" panose="03010101010201010101" pitchFamily="66" charset="0"/>
              </a:rPr>
              <a:t>F </a:t>
            </a:r>
            <a:r>
              <a:rPr lang="en-US" altLang="en-US" sz="2400"/>
              <a:t>,P) is called a probability space, and P is called a probability measure on </a:t>
            </a:r>
            <a:r>
              <a:rPr lang="en-US" altLang="en-US" sz="2400">
                <a:latin typeface="Monotype Corsiva" panose="03010101010201010101" pitchFamily="66" charset="0"/>
              </a:rPr>
              <a:t>F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6D19E6F-59C3-4F17-8C02-79391F9CDDD3}"/>
              </a:ext>
            </a:extLst>
          </p:cNvPr>
          <p:cNvSpPr>
            <a:spLocks noGrp="1" noChangeArrowheads="1"/>
          </p:cNvSpPr>
          <p:nvPr>
            <p:ph type="title"/>
          </p:nvPr>
        </p:nvSpPr>
        <p:spPr/>
        <p:txBody>
          <a:bodyPr/>
          <a:lstStyle/>
          <a:p>
            <a:pPr eaLnBrk="1" hangingPunct="1"/>
            <a:r>
              <a:rPr lang="en-US" altLang="en-US"/>
              <a:t>Conditional probabilities</a:t>
            </a:r>
          </a:p>
        </p:txBody>
      </p:sp>
      <p:sp>
        <p:nvSpPr>
          <p:cNvPr id="36867" name="Rectangle 3">
            <a:extLst>
              <a:ext uri="{FF2B5EF4-FFF2-40B4-BE49-F238E27FC236}">
                <a16:creationId xmlns:a16="http://schemas.microsoft.com/office/drawing/2014/main" id="{9B907CAC-1634-47B6-AA64-B611D0BFEF1F}"/>
              </a:ext>
            </a:extLst>
          </p:cNvPr>
          <p:cNvSpPr>
            <a:spLocks noGrp="1" noChangeArrowheads="1"/>
          </p:cNvSpPr>
          <p:nvPr>
            <p:ph type="body" sz="half" idx="1"/>
          </p:nvPr>
        </p:nvSpPr>
        <p:spPr>
          <a:xfrm>
            <a:off x="685800" y="1981200"/>
            <a:ext cx="8001000" cy="4114800"/>
          </a:xfrm>
        </p:spPr>
        <p:txBody>
          <a:bodyPr/>
          <a:lstStyle/>
          <a:p>
            <a:pPr eaLnBrk="1" hangingPunct="1"/>
            <a:r>
              <a:rPr lang="en-US" altLang="en-US" sz="2400"/>
              <a:t>Let (</a:t>
            </a:r>
            <a:r>
              <a:rPr lang="el-GR" altLang="en-US" sz="2400"/>
              <a:t>Ω</a:t>
            </a:r>
            <a:r>
              <a:rPr lang="en-US" altLang="en-US" sz="2400"/>
              <a:t>, </a:t>
            </a:r>
            <a:r>
              <a:rPr lang="en-US" altLang="en-US" sz="2400">
                <a:latin typeface="Monotype Corsiva" panose="03010101010201010101" pitchFamily="66" charset="0"/>
              </a:rPr>
              <a:t>F </a:t>
            </a:r>
            <a:r>
              <a:rPr lang="en-US" altLang="en-US" sz="2400"/>
              <a:t>,P) be a probability space and E</a:t>
            </a:r>
            <a:r>
              <a:rPr lang="en-US" altLang="en-US" sz="2400" baseline="-25000"/>
              <a:t>1</a:t>
            </a:r>
            <a:r>
              <a:rPr lang="en-US" altLang="en-US" sz="2400"/>
              <a:t> in </a:t>
            </a:r>
            <a:r>
              <a:rPr lang="en-US" altLang="en-US" sz="2400">
                <a:latin typeface="Monotype Corsiva" panose="03010101010201010101" pitchFamily="66" charset="0"/>
              </a:rPr>
              <a:t>F </a:t>
            </a:r>
            <a:r>
              <a:rPr lang="en-US" altLang="en-US" sz="2400"/>
              <a:t>such that P(E</a:t>
            </a:r>
            <a:r>
              <a:rPr lang="en-US" altLang="en-US" sz="2400" baseline="-25000"/>
              <a:t>1</a:t>
            </a:r>
            <a:r>
              <a:rPr lang="en-US" altLang="en-US" sz="2400"/>
              <a:t>) &gt; 0.  Then for E</a:t>
            </a:r>
            <a:r>
              <a:rPr lang="en-US" altLang="en-US" sz="2400" baseline="-25000"/>
              <a:t>2</a:t>
            </a:r>
            <a:r>
              <a:rPr lang="en-US" altLang="en-US" sz="2400"/>
              <a:t> in </a:t>
            </a:r>
            <a:r>
              <a:rPr lang="en-US" altLang="en-US" sz="2400">
                <a:latin typeface="Monotype Corsiva" panose="03010101010201010101" pitchFamily="66" charset="0"/>
              </a:rPr>
              <a:t>F </a:t>
            </a:r>
            <a:r>
              <a:rPr lang="en-US" altLang="en-US" sz="2400"/>
              <a:t>, the conditional probability of E</a:t>
            </a:r>
            <a:r>
              <a:rPr lang="en-US" altLang="en-US" sz="2400" baseline="-25000"/>
              <a:t>2</a:t>
            </a:r>
            <a:r>
              <a:rPr lang="en-US" altLang="en-US" sz="2400"/>
              <a:t> given E</a:t>
            </a:r>
            <a:r>
              <a:rPr lang="en-US" altLang="en-US" sz="2400" baseline="-25000"/>
              <a:t>1</a:t>
            </a:r>
            <a:r>
              <a:rPr lang="en-US" altLang="en-US" sz="2400"/>
              <a:t>, which is denoted by P(E</a:t>
            </a:r>
            <a:r>
              <a:rPr lang="en-US" altLang="en-US" sz="2400" baseline="-25000"/>
              <a:t>2</a:t>
            </a:r>
            <a:r>
              <a:rPr lang="en-US" altLang="en-US" sz="2400"/>
              <a:t>| E</a:t>
            </a:r>
            <a:r>
              <a:rPr lang="en-US" altLang="en-US" sz="2400" baseline="-25000"/>
              <a:t>1</a:t>
            </a:r>
            <a:r>
              <a:rPr lang="en-US" altLang="en-US" sz="2400"/>
              <a:t>), is defined as follows:</a:t>
            </a:r>
          </a:p>
          <a:p>
            <a:pPr eaLnBrk="1" hangingPunct="1">
              <a:buFontTx/>
              <a:buNone/>
            </a:pPr>
            <a:endParaRPr lang="en-US" altLang="en-US" sz="2400"/>
          </a:p>
          <a:p>
            <a:pPr eaLnBrk="1" hangingPunct="1">
              <a:buFontTx/>
              <a:buNone/>
            </a:pPr>
            <a:endParaRPr lang="en-US" altLang="en-US" sz="2400"/>
          </a:p>
        </p:txBody>
      </p:sp>
      <p:graphicFrame>
        <p:nvGraphicFramePr>
          <p:cNvPr id="36868" name="Object 5">
            <a:extLst>
              <a:ext uri="{FF2B5EF4-FFF2-40B4-BE49-F238E27FC236}">
                <a16:creationId xmlns:a16="http://schemas.microsoft.com/office/drawing/2014/main" id="{883A4FDA-C04C-4873-97F0-20AA90764CB6}"/>
              </a:ext>
            </a:extLst>
          </p:cNvPr>
          <p:cNvGraphicFramePr>
            <a:graphicFrameLocks noChangeAspect="1"/>
          </p:cNvGraphicFramePr>
          <p:nvPr/>
        </p:nvGraphicFramePr>
        <p:xfrm>
          <a:off x="2514600" y="3733800"/>
          <a:ext cx="4114800" cy="1195388"/>
        </p:xfrm>
        <a:graphic>
          <a:graphicData uri="http://schemas.openxmlformats.org/presentationml/2006/ole">
            <mc:AlternateContent xmlns:mc="http://schemas.openxmlformats.org/markup-compatibility/2006">
              <mc:Choice xmlns:v="urn:schemas-microsoft-com:vml" Requires="v">
                <p:oleObj spid="_x0000_s36870" name="Equation" r:id="rId4" imgW="1485900" imgH="431800" progId="Equation.3">
                  <p:embed/>
                </p:oleObj>
              </mc:Choice>
              <mc:Fallback>
                <p:oleObj name="Equation" r:id="rId4" imgW="1485900" imgH="4318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3733800"/>
                        <a:ext cx="4114800" cy="1195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B75C049-8C63-4B59-A1F3-4DCD2BFD3181}"/>
              </a:ext>
            </a:extLst>
          </p:cNvPr>
          <p:cNvSpPr>
            <a:spLocks noGrp="1" noChangeArrowheads="1"/>
          </p:cNvSpPr>
          <p:nvPr>
            <p:ph type="title"/>
          </p:nvPr>
        </p:nvSpPr>
        <p:spPr/>
        <p:txBody>
          <a:bodyPr/>
          <a:lstStyle/>
          <a:p>
            <a:pPr eaLnBrk="1" hangingPunct="1"/>
            <a:r>
              <a:rPr lang="en-US" altLang="en-US"/>
              <a:t>Models of the Axioms</a:t>
            </a:r>
          </a:p>
        </p:txBody>
      </p:sp>
      <p:sp>
        <p:nvSpPr>
          <p:cNvPr id="38915" name="Rectangle 3">
            <a:extLst>
              <a:ext uri="{FF2B5EF4-FFF2-40B4-BE49-F238E27FC236}">
                <a16:creationId xmlns:a16="http://schemas.microsoft.com/office/drawing/2014/main" id="{79DB7F26-02C5-4DE0-967A-E03ED5227654}"/>
              </a:ext>
            </a:extLst>
          </p:cNvPr>
          <p:cNvSpPr>
            <a:spLocks noGrp="1" noChangeArrowheads="1"/>
          </p:cNvSpPr>
          <p:nvPr>
            <p:ph type="body" idx="1"/>
          </p:nvPr>
        </p:nvSpPr>
        <p:spPr/>
        <p:txBody>
          <a:bodyPr/>
          <a:lstStyle/>
          <a:p>
            <a:pPr eaLnBrk="1" hangingPunct="1"/>
            <a:r>
              <a:rPr lang="en-US" altLang="en-US"/>
              <a:t>There are three major models (i.e., interpretations in which the axioms are true) of the axioms of Kolmogorov and of the definition of conditional probability.</a:t>
            </a:r>
          </a:p>
          <a:p>
            <a:pPr eaLnBrk="1" hangingPunct="1"/>
            <a:r>
              <a:rPr lang="en-US" altLang="en-US"/>
              <a:t>The classical approach</a:t>
            </a:r>
          </a:p>
          <a:p>
            <a:pPr eaLnBrk="1" hangingPunct="1"/>
            <a:r>
              <a:rPr lang="en-US" altLang="en-US"/>
              <a:t>The limiting frequency approach</a:t>
            </a:r>
          </a:p>
          <a:p>
            <a:pPr eaLnBrk="1" hangingPunct="1"/>
            <a:r>
              <a:rPr lang="en-US" altLang="en-US"/>
              <a:t>The subjective (Bayesian) approach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EBDC6E4E-A6C5-4DDE-AF4B-D38658FB3C37}"/>
              </a:ext>
            </a:extLst>
          </p:cNvPr>
          <p:cNvSpPr>
            <a:spLocks noGrp="1" noChangeArrowheads="1"/>
          </p:cNvSpPr>
          <p:nvPr>
            <p:ph type="title"/>
          </p:nvPr>
        </p:nvSpPr>
        <p:spPr/>
        <p:txBody>
          <a:bodyPr/>
          <a:lstStyle/>
          <a:p>
            <a:pPr eaLnBrk="1" hangingPunct="1"/>
            <a:r>
              <a:rPr lang="en-US" altLang="en-US" sz="4000"/>
              <a:t>Derivation of Kolmogorov’s Axioms in the Classical Approach</a:t>
            </a:r>
          </a:p>
        </p:txBody>
      </p:sp>
      <p:sp>
        <p:nvSpPr>
          <p:cNvPr id="40963" name="Rectangle 3">
            <a:extLst>
              <a:ext uri="{FF2B5EF4-FFF2-40B4-BE49-F238E27FC236}">
                <a16:creationId xmlns:a16="http://schemas.microsoft.com/office/drawing/2014/main" id="{6E01CD91-3749-4DFB-8BE0-19D5DFBBAF3D}"/>
              </a:ext>
            </a:extLst>
          </p:cNvPr>
          <p:cNvSpPr>
            <a:spLocks noGrp="1" noChangeArrowheads="1"/>
          </p:cNvSpPr>
          <p:nvPr>
            <p:ph type="body" idx="1"/>
          </p:nvPr>
        </p:nvSpPr>
        <p:spPr/>
        <p:txBody>
          <a:bodyPr/>
          <a:lstStyle/>
          <a:p>
            <a:pPr eaLnBrk="1" hangingPunct="1">
              <a:lnSpc>
                <a:spcPct val="90000"/>
              </a:lnSpc>
              <a:buFontTx/>
              <a:buNone/>
            </a:pPr>
            <a:r>
              <a:rPr lang="en-US" altLang="en-US"/>
              <a:t>Let n be the number of equipossible outcomes in Ω</a:t>
            </a:r>
          </a:p>
          <a:p>
            <a:pPr eaLnBrk="1" hangingPunct="1">
              <a:lnSpc>
                <a:spcPct val="90000"/>
              </a:lnSpc>
              <a:buFontTx/>
              <a:buNone/>
            </a:pPr>
            <a:r>
              <a:rPr lang="en-US" altLang="en-US"/>
              <a:t>If m is the number of equipossible outcomes in E, then P(E) = m/n ≥0</a:t>
            </a:r>
          </a:p>
          <a:p>
            <a:pPr eaLnBrk="1" hangingPunct="1">
              <a:lnSpc>
                <a:spcPct val="90000"/>
              </a:lnSpc>
              <a:buFontTx/>
              <a:buNone/>
            </a:pPr>
            <a:r>
              <a:rPr lang="en-US" altLang="en-US"/>
              <a:t>P(Ω) = n/n = 1</a:t>
            </a:r>
          </a:p>
          <a:p>
            <a:pPr eaLnBrk="1" hangingPunct="1">
              <a:lnSpc>
                <a:spcPct val="90000"/>
              </a:lnSpc>
              <a:buFontTx/>
              <a:buNone/>
            </a:pPr>
            <a:r>
              <a:rPr lang="en-US" altLang="en-US"/>
              <a:t>Let E1 and E2 be disjoint events, with m equipossible outcomes in E1 and k equipossible outcomes in E2.  Since E1 and E2 are disjoint, there are k+m equipossible outcomes in E1 V E2, and:</a:t>
            </a:r>
          </a:p>
          <a:p>
            <a:pPr eaLnBrk="1" hangingPunct="1">
              <a:lnSpc>
                <a:spcPct val="90000"/>
              </a:lnSpc>
              <a:buFontTx/>
              <a:buNone/>
            </a:pPr>
            <a:r>
              <a:rPr lang="en-US" altLang="en-US"/>
              <a:t>P(E1)+P(E2) = m/n + k/n = (k+m)/n = P(E1 V E2)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FFA007C-278D-4B78-AACF-5405E627D182}"/>
              </a:ext>
            </a:extLst>
          </p:cNvPr>
          <p:cNvSpPr>
            <a:spLocks noGrp="1" noChangeArrowheads="1"/>
          </p:cNvSpPr>
          <p:nvPr>
            <p:ph type="title"/>
          </p:nvPr>
        </p:nvSpPr>
        <p:spPr>
          <a:xfrm>
            <a:off x="914400" y="304800"/>
            <a:ext cx="7772400" cy="914400"/>
          </a:xfrm>
        </p:spPr>
        <p:txBody>
          <a:bodyPr/>
          <a:lstStyle/>
          <a:p>
            <a:pPr eaLnBrk="1" hangingPunct="1"/>
            <a:r>
              <a:rPr lang="en-US" altLang="en-US"/>
              <a:t>Purpose of the Introductory Slides</a:t>
            </a:r>
          </a:p>
        </p:txBody>
      </p:sp>
      <p:sp>
        <p:nvSpPr>
          <p:cNvPr id="6147" name="Rectangle 3">
            <a:extLst>
              <a:ext uri="{FF2B5EF4-FFF2-40B4-BE49-F238E27FC236}">
                <a16:creationId xmlns:a16="http://schemas.microsoft.com/office/drawing/2014/main" id="{0826FF7D-E741-4F32-AB82-32C0357D7BF3}"/>
              </a:ext>
            </a:extLst>
          </p:cNvPr>
          <p:cNvSpPr>
            <a:spLocks noGrp="1" noChangeArrowheads="1"/>
          </p:cNvSpPr>
          <p:nvPr>
            <p:ph type="body" idx="1"/>
          </p:nvPr>
        </p:nvSpPr>
        <p:spPr>
          <a:xfrm>
            <a:off x="304800" y="1219200"/>
            <a:ext cx="8839200" cy="4876800"/>
          </a:xfrm>
        </p:spPr>
        <p:txBody>
          <a:bodyPr/>
          <a:lstStyle/>
          <a:p>
            <a:pPr eaLnBrk="1" hangingPunct="1"/>
            <a:r>
              <a:rPr lang="en-US" altLang="en-US"/>
              <a:t>Introduce the area of uncertainty in Artificial Intelligence</a:t>
            </a:r>
          </a:p>
          <a:p>
            <a:pPr eaLnBrk="1" hangingPunct="1"/>
            <a:r>
              <a:rPr lang="en-US" altLang="en-US"/>
              <a:t>Introduce some examples of plausible reasoning</a:t>
            </a:r>
          </a:p>
          <a:p>
            <a:pPr eaLnBrk="1" hangingPunct="1"/>
            <a:r>
              <a:rPr lang="en-US" altLang="en-US"/>
              <a:t>Introduce some patterns of plausible reasoning</a:t>
            </a:r>
          </a:p>
          <a:p>
            <a:pPr eaLnBrk="1" hangingPunct="1"/>
            <a:r>
              <a:rPr lang="en-US" altLang="en-US"/>
              <a:t>Introduce some requirements for calculi of plausible reasoning</a:t>
            </a:r>
          </a:p>
          <a:p>
            <a:pPr eaLnBrk="1" hangingPunct="1"/>
            <a:r>
              <a:rPr lang="en-US" altLang="en-US"/>
              <a:t>Review the axioms of probability (Kolmogorov’s axioms)</a:t>
            </a:r>
          </a:p>
          <a:p>
            <a:pPr eaLnBrk="1" hangingPunct="1"/>
            <a:r>
              <a:rPr lang="en-US" altLang="en-US"/>
              <a:t>Review models of the axioms</a:t>
            </a:r>
          </a:p>
          <a:p>
            <a:pPr eaLnBrk="1" hangingPunct="1"/>
            <a:r>
              <a:rPr lang="en-US" altLang="en-US"/>
              <a:t>Define Bayesian networks</a:t>
            </a:r>
          </a:p>
          <a:p>
            <a:pPr eaLnBrk="1" hangingPunct="1"/>
            <a:r>
              <a:rPr lang="en-US" altLang="en-US"/>
              <a:t>Introduce some algorithms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5768BDC8-0E11-487A-83C1-EE006B780F75}"/>
              </a:ext>
            </a:extLst>
          </p:cNvPr>
          <p:cNvSpPr>
            <a:spLocks noGrp="1" noChangeArrowheads="1"/>
          </p:cNvSpPr>
          <p:nvPr>
            <p:ph type="title"/>
          </p:nvPr>
        </p:nvSpPr>
        <p:spPr/>
        <p:txBody>
          <a:bodyPr/>
          <a:lstStyle/>
          <a:p>
            <a:pPr eaLnBrk="1" hangingPunct="1"/>
            <a:r>
              <a:rPr lang="en-US" altLang="en-US" sz="4000"/>
              <a:t>Conditional Probability in the Classical Approach</a:t>
            </a:r>
          </a:p>
        </p:txBody>
      </p:sp>
      <p:sp>
        <p:nvSpPr>
          <p:cNvPr id="43011" name="Rectangle 3">
            <a:extLst>
              <a:ext uri="{FF2B5EF4-FFF2-40B4-BE49-F238E27FC236}">
                <a16:creationId xmlns:a16="http://schemas.microsoft.com/office/drawing/2014/main" id="{F4F07433-4973-4FE1-9D81-960864DD33F9}"/>
              </a:ext>
            </a:extLst>
          </p:cNvPr>
          <p:cNvSpPr>
            <a:spLocks noGrp="1" noChangeArrowheads="1"/>
          </p:cNvSpPr>
          <p:nvPr>
            <p:ph type="body" idx="1"/>
          </p:nvPr>
        </p:nvSpPr>
        <p:spPr/>
        <p:txBody>
          <a:bodyPr/>
          <a:lstStyle/>
          <a:p>
            <a:pPr eaLnBrk="1" hangingPunct="1"/>
            <a:r>
              <a:rPr lang="en-US" altLang="en-US"/>
              <a:t>Let n, m, k be the number of sample points in Ω, E1, and E1&amp;E2.  Assuming that the alternatives in E1 remain equipossible when it is known that E1 has occurred, the probability of E2 given that E1 has occurred, P(E2|E1), is:</a:t>
            </a:r>
          </a:p>
          <a:p>
            <a:pPr eaLnBrk="1" hangingPunct="1">
              <a:buFontTx/>
              <a:buNone/>
            </a:pPr>
            <a:r>
              <a:rPr lang="en-US" altLang="en-US"/>
              <a:t>k/m = (k/n)/(m/n) = P(E1&amp;E2)/P(E1)</a:t>
            </a:r>
          </a:p>
          <a:p>
            <a:pPr eaLnBrk="1" hangingPunct="1"/>
            <a:r>
              <a:rPr lang="en-US" altLang="en-US"/>
              <a:t>This is a theorem that relates unconditional probability to conditional probability.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1DCCD0A-72B5-4AE5-8930-50192C4E6FA8}"/>
              </a:ext>
            </a:extLst>
          </p:cNvPr>
          <p:cNvSpPr>
            <a:spLocks noGrp="1" noChangeArrowheads="1"/>
          </p:cNvSpPr>
          <p:nvPr>
            <p:ph type="title"/>
          </p:nvPr>
        </p:nvSpPr>
        <p:spPr>
          <a:xfrm>
            <a:off x="685800" y="304800"/>
            <a:ext cx="7772400" cy="762000"/>
          </a:xfrm>
        </p:spPr>
        <p:txBody>
          <a:bodyPr/>
          <a:lstStyle/>
          <a:p>
            <a:pPr eaLnBrk="1" hangingPunct="1"/>
            <a:r>
              <a:rPr lang="en-US" altLang="en-US"/>
              <a:t>The Subjective Approach</a:t>
            </a:r>
          </a:p>
        </p:txBody>
      </p:sp>
      <p:sp>
        <p:nvSpPr>
          <p:cNvPr id="45059" name="Rectangle 3">
            <a:extLst>
              <a:ext uri="{FF2B5EF4-FFF2-40B4-BE49-F238E27FC236}">
                <a16:creationId xmlns:a16="http://schemas.microsoft.com/office/drawing/2014/main" id="{70EC3823-CFDF-4D06-A419-1B88E88B6B4C}"/>
              </a:ext>
            </a:extLst>
          </p:cNvPr>
          <p:cNvSpPr>
            <a:spLocks noGrp="1" noChangeArrowheads="1"/>
          </p:cNvSpPr>
          <p:nvPr>
            <p:ph type="body" idx="1"/>
          </p:nvPr>
        </p:nvSpPr>
        <p:spPr>
          <a:xfrm>
            <a:off x="685800" y="1143000"/>
            <a:ext cx="7772400" cy="4953000"/>
          </a:xfrm>
        </p:spPr>
        <p:txBody>
          <a:bodyPr/>
          <a:lstStyle/>
          <a:p>
            <a:pPr eaLnBrk="1" hangingPunct="1">
              <a:lnSpc>
                <a:spcPct val="90000"/>
              </a:lnSpc>
            </a:pPr>
            <a:r>
              <a:rPr lang="en-US" altLang="en-US"/>
              <a:t>The probability P(E) of an event E is the fraction of a whole unit value which one would feel is the fair amount to exchange for the promise that one would receive a whole unit of value if E turns out to be true and zero units if E turns out to be false</a:t>
            </a:r>
          </a:p>
          <a:p>
            <a:pPr eaLnBrk="1" hangingPunct="1">
              <a:lnSpc>
                <a:spcPct val="90000"/>
              </a:lnSpc>
            </a:pPr>
            <a:r>
              <a:rPr lang="en-US" altLang="en-US"/>
              <a:t>The probability P(E) of an event E is the fraction of red balls in an urn containing red and brown balls such that one would feel indifferent between the statement "E will occur" and "a red ball would be extracted from the urn."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DB0760BE-91BC-4E01-B93F-E97B8D6BD712}"/>
              </a:ext>
            </a:extLst>
          </p:cNvPr>
          <p:cNvSpPr>
            <a:spLocks noGrp="1" noChangeArrowheads="1"/>
          </p:cNvSpPr>
          <p:nvPr>
            <p:ph type="title"/>
          </p:nvPr>
        </p:nvSpPr>
        <p:spPr>
          <a:xfrm>
            <a:off x="685800" y="0"/>
            <a:ext cx="7772400" cy="1219200"/>
          </a:xfrm>
        </p:spPr>
        <p:txBody>
          <a:bodyPr/>
          <a:lstStyle/>
          <a:p>
            <a:pPr eaLnBrk="1" hangingPunct="1"/>
            <a:r>
              <a:rPr lang="en-US" altLang="en-US"/>
              <a:t>The Subjective Approach II</a:t>
            </a:r>
          </a:p>
        </p:txBody>
      </p:sp>
      <p:sp>
        <p:nvSpPr>
          <p:cNvPr id="47107" name="Rectangle 3">
            <a:extLst>
              <a:ext uri="{FF2B5EF4-FFF2-40B4-BE49-F238E27FC236}">
                <a16:creationId xmlns:a16="http://schemas.microsoft.com/office/drawing/2014/main" id="{79363348-ADCD-4FCD-9CA1-0267BC8C1C7A}"/>
              </a:ext>
            </a:extLst>
          </p:cNvPr>
          <p:cNvSpPr>
            <a:spLocks noGrp="1" noChangeArrowheads="1"/>
          </p:cNvSpPr>
          <p:nvPr>
            <p:ph type="body" idx="1"/>
          </p:nvPr>
        </p:nvSpPr>
        <p:spPr>
          <a:xfrm>
            <a:off x="457200" y="1447800"/>
            <a:ext cx="8229600" cy="4953000"/>
          </a:xfrm>
        </p:spPr>
        <p:txBody>
          <a:bodyPr/>
          <a:lstStyle/>
          <a:p>
            <a:pPr eaLnBrk="1" hangingPunct="1"/>
            <a:r>
              <a:rPr lang="en-US" altLang="en-US" sz="2400"/>
              <a:t>If there are n mutually exclusive and exhaustive events E</a:t>
            </a:r>
            <a:r>
              <a:rPr lang="en-US" altLang="en-US" sz="2400" baseline="-25000"/>
              <a:t>i</a:t>
            </a:r>
            <a:r>
              <a:rPr lang="en-US" altLang="en-US" sz="2400"/>
              <a:t>, and a person assigned probability P(E</a:t>
            </a:r>
            <a:r>
              <a:rPr lang="en-US" altLang="en-US" sz="2400" baseline="-25000"/>
              <a:t>i</a:t>
            </a:r>
            <a:r>
              <a:rPr lang="en-US" altLang="en-US" sz="2400"/>
              <a:t>) to each of them respectively, then he would agree that all n exchanges are fair and therefore agree that it is fair to exchange the sum of the probabilities of all events for 1 unit.  Thus if the sum of the probabilities of the whole sample space were not one, the probabilities would be incoherent.</a:t>
            </a:r>
          </a:p>
          <a:p>
            <a:pPr eaLnBrk="1" hangingPunct="1"/>
            <a:r>
              <a:rPr lang="en-US" altLang="en-US" sz="2400"/>
              <a:t>De Finetti derived Kolmogorov’s axioms and the definition of conditional probability from the first definition on the previous slide and the assumption of coherency.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5F1F77E-A44D-41F8-82F3-0B07466696D9}"/>
              </a:ext>
            </a:extLst>
          </p:cNvPr>
          <p:cNvSpPr>
            <a:spLocks noGrp="1" noChangeArrowheads="1"/>
          </p:cNvSpPr>
          <p:nvPr>
            <p:ph type="title"/>
          </p:nvPr>
        </p:nvSpPr>
        <p:spPr>
          <a:xfrm>
            <a:off x="152400" y="381000"/>
            <a:ext cx="8839200" cy="1219200"/>
          </a:xfrm>
        </p:spPr>
        <p:txBody>
          <a:bodyPr/>
          <a:lstStyle/>
          <a:p>
            <a:pPr eaLnBrk="1" hangingPunct="1"/>
            <a:r>
              <a:rPr lang="en-US" altLang="en-US" sz="4000"/>
              <a:t>Definition of Conditional </a:t>
            </a:r>
            <a:br>
              <a:rPr lang="en-US" altLang="en-US" sz="4000"/>
            </a:br>
            <a:r>
              <a:rPr lang="en-US" altLang="en-US" sz="4000"/>
              <a:t>Probability in the Subjective Approach</a:t>
            </a:r>
          </a:p>
        </p:txBody>
      </p:sp>
      <p:sp>
        <p:nvSpPr>
          <p:cNvPr id="49155" name="Rectangle 3">
            <a:extLst>
              <a:ext uri="{FF2B5EF4-FFF2-40B4-BE49-F238E27FC236}">
                <a16:creationId xmlns:a16="http://schemas.microsoft.com/office/drawing/2014/main" id="{FB8B93CB-CAF9-4324-B70A-D5687C23DFD2}"/>
              </a:ext>
            </a:extLst>
          </p:cNvPr>
          <p:cNvSpPr>
            <a:spLocks noGrp="1" noChangeArrowheads="1"/>
          </p:cNvSpPr>
          <p:nvPr>
            <p:ph type="body" idx="1"/>
          </p:nvPr>
        </p:nvSpPr>
        <p:spPr/>
        <p:txBody>
          <a:bodyPr/>
          <a:lstStyle/>
          <a:p>
            <a:pPr eaLnBrk="1" hangingPunct="1">
              <a:lnSpc>
                <a:spcPct val="90000"/>
              </a:lnSpc>
            </a:pPr>
            <a:r>
              <a:rPr lang="en-US" altLang="en-US"/>
              <a:t>Let E and H be events. The conditional probability of E given H, denoted P(E|H), is defined as follows:  Once it is learned that H occurs for certain, P(E|H) is the fair amount one would exchange for the promise that one would receive a whole unit value if E turns out to be true and zero units if E turns out to be false. [Neapolitan, 1990]</a:t>
            </a:r>
          </a:p>
          <a:p>
            <a:pPr eaLnBrk="1" hangingPunct="1">
              <a:lnSpc>
                <a:spcPct val="90000"/>
              </a:lnSpc>
            </a:pPr>
            <a:r>
              <a:rPr lang="en-US" altLang="en-US"/>
              <a:t>Note that this is a </a:t>
            </a:r>
            <a:r>
              <a:rPr lang="en-US" altLang="en-US" i="1"/>
              <a:t>conditional</a:t>
            </a:r>
            <a:r>
              <a:rPr lang="en-US" altLang="en-US"/>
              <a:t> definition: we do not care about what happens when H is false.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3F8B5B17-314A-4A6F-B02D-08A24FE5E86C}"/>
              </a:ext>
            </a:extLst>
          </p:cNvPr>
          <p:cNvSpPr>
            <a:spLocks noGrp="1" noChangeArrowheads="1"/>
          </p:cNvSpPr>
          <p:nvPr>
            <p:ph type="title"/>
          </p:nvPr>
        </p:nvSpPr>
        <p:spPr>
          <a:xfrm>
            <a:off x="914400" y="152400"/>
            <a:ext cx="7772400" cy="762000"/>
          </a:xfrm>
        </p:spPr>
        <p:txBody>
          <a:bodyPr/>
          <a:lstStyle/>
          <a:p>
            <a:pPr eaLnBrk="1" hangingPunct="1"/>
            <a:r>
              <a:rPr lang="en-US" altLang="en-US" sz="4000"/>
              <a:t>Derivation of Conditional Probability</a:t>
            </a:r>
          </a:p>
        </p:txBody>
      </p:sp>
      <p:sp>
        <p:nvSpPr>
          <p:cNvPr id="51203" name="Rectangle 3">
            <a:extLst>
              <a:ext uri="{FF2B5EF4-FFF2-40B4-BE49-F238E27FC236}">
                <a16:creationId xmlns:a16="http://schemas.microsoft.com/office/drawing/2014/main" id="{8AD4AE4D-FDAE-426E-9A5B-1266E0E56E0B}"/>
              </a:ext>
            </a:extLst>
          </p:cNvPr>
          <p:cNvSpPr>
            <a:spLocks noGrp="1" noChangeArrowheads="1"/>
          </p:cNvSpPr>
          <p:nvPr>
            <p:ph type="body" idx="1"/>
          </p:nvPr>
        </p:nvSpPr>
        <p:spPr>
          <a:xfrm>
            <a:off x="304800" y="914400"/>
            <a:ext cx="8610600" cy="5486400"/>
          </a:xfrm>
        </p:spPr>
        <p:txBody>
          <a:bodyPr/>
          <a:lstStyle/>
          <a:p>
            <a:pPr eaLnBrk="1" hangingPunct="1"/>
            <a:r>
              <a:rPr lang="en-US" altLang="en-US" sz="2400"/>
              <a:t>One would exchange P(H) units for the promise to receive 1 unit if H occurs, 0 units otherwise; therefore, by multiplication of payoffs:</a:t>
            </a:r>
          </a:p>
          <a:p>
            <a:pPr eaLnBrk="1" hangingPunct="1"/>
            <a:r>
              <a:rPr lang="en-US" altLang="en-US" sz="2400"/>
              <a:t>One would exchange P(H)P(E|H) units for the promise to receive P(E|H) units if H occurs, 0 units if H does not occur (bet 1); furthermore,  by definition of P(E|H), if H does occur:</a:t>
            </a:r>
          </a:p>
          <a:p>
            <a:pPr eaLnBrk="1" hangingPunct="1"/>
            <a:r>
              <a:rPr lang="en-US" altLang="en-US" sz="2400"/>
              <a:t>One would exchange P(E|H) units for the promise to receive 1 unit if E occurs, and 0 units if E does not occur (bet 2)</a:t>
            </a:r>
          </a:p>
          <a:p>
            <a:pPr eaLnBrk="1" hangingPunct="1"/>
            <a:r>
              <a:rPr lang="en-US" altLang="en-US" sz="2400"/>
              <a:t>Therefore, one would exchange P(H)P(E|H) units for the promise to receive 1 unit if both H and E occur, and 0 units otherwise (bet 3).  </a:t>
            </a:r>
          </a:p>
          <a:p>
            <a:pPr eaLnBrk="1" hangingPunct="1"/>
            <a:r>
              <a:rPr lang="en-US" altLang="en-US" sz="2400"/>
              <a:t>But bet 3 is the same that one would accept for P(E&amp;H), i.e. one would exchange P(E&amp;H) units for the promise to receive 1 unit if both H and E occur, and 0 otherwise, and therefore P(H)P(E|H)=P(E&amp;H).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240E64FE-1E9D-4F90-9FD3-C7F5D804B857}"/>
              </a:ext>
            </a:extLst>
          </p:cNvPr>
          <p:cNvSpPr>
            <a:spLocks noGrp="1" noChangeArrowheads="1"/>
          </p:cNvSpPr>
          <p:nvPr>
            <p:ph type="title"/>
          </p:nvPr>
        </p:nvSpPr>
        <p:spPr/>
        <p:txBody>
          <a:bodyPr/>
          <a:lstStyle/>
          <a:p>
            <a:pPr eaLnBrk="1" hangingPunct="1"/>
            <a:r>
              <a:rPr lang="en-US" altLang="en-US" sz="4000"/>
              <a:t>Probability Theory as a Logic of Plausible Inference</a:t>
            </a:r>
          </a:p>
        </p:txBody>
      </p:sp>
      <p:sp>
        <p:nvSpPr>
          <p:cNvPr id="53251" name="Rectangle 3">
            <a:extLst>
              <a:ext uri="{FF2B5EF4-FFF2-40B4-BE49-F238E27FC236}">
                <a16:creationId xmlns:a16="http://schemas.microsoft.com/office/drawing/2014/main" id="{B5C56327-6CA5-48BE-B089-1B07ED04E03E}"/>
              </a:ext>
            </a:extLst>
          </p:cNvPr>
          <p:cNvSpPr>
            <a:spLocks noGrp="1" noChangeArrowheads="1"/>
          </p:cNvSpPr>
          <p:nvPr>
            <p:ph type="body" idx="1"/>
          </p:nvPr>
        </p:nvSpPr>
        <p:spPr/>
        <p:txBody>
          <a:bodyPr/>
          <a:lstStyle/>
          <a:p>
            <a:pPr eaLnBrk="1" hangingPunct="1"/>
            <a:r>
              <a:rPr lang="en-US" altLang="en-US"/>
              <a:t>Formal Justification:</a:t>
            </a:r>
          </a:p>
          <a:p>
            <a:pPr lvl="1" eaLnBrk="1" hangingPunct="1"/>
            <a:r>
              <a:rPr lang="en-US" altLang="en-US"/>
              <a:t>Bayesian networks admit d-separation</a:t>
            </a:r>
          </a:p>
          <a:p>
            <a:pPr lvl="1" eaLnBrk="1" hangingPunct="1"/>
            <a:r>
              <a:rPr lang="en-US" altLang="en-US"/>
              <a:t>Cox’s Theorem</a:t>
            </a:r>
          </a:p>
          <a:p>
            <a:pPr lvl="1" eaLnBrk="1" hangingPunct="1"/>
            <a:r>
              <a:rPr lang="en-US" altLang="en-US"/>
              <a:t>Dutch Books</a:t>
            </a:r>
          </a:p>
          <a:p>
            <a:pPr lvl="1" eaLnBrk="1" hangingPunct="1"/>
            <a:r>
              <a:rPr lang="en-US" altLang="en-US"/>
              <a:t>Dawid’s Theorem</a:t>
            </a:r>
          </a:p>
          <a:p>
            <a:pPr lvl="1" eaLnBrk="1" hangingPunct="1"/>
            <a:r>
              <a:rPr lang="en-US" altLang="en-US"/>
              <a:t>Exchangeability</a:t>
            </a:r>
          </a:p>
          <a:p>
            <a:pPr eaLnBrk="1" hangingPunct="1"/>
            <a:r>
              <a:rPr lang="en-US" altLang="en-US"/>
              <a:t>Growing Body of Successful Applications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76075783-689D-4D93-AD96-53395E6E1E1B}"/>
              </a:ext>
            </a:extLst>
          </p:cNvPr>
          <p:cNvSpPr>
            <a:spLocks noGrp="1" noChangeArrowheads="1"/>
          </p:cNvSpPr>
          <p:nvPr>
            <p:ph type="title"/>
          </p:nvPr>
        </p:nvSpPr>
        <p:spPr>
          <a:xfrm>
            <a:off x="838200" y="0"/>
            <a:ext cx="7772400" cy="1066800"/>
          </a:xfrm>
        </p:spPr>
        <p:txBody>
          <a:bodyPr/>
          <a:lstStyle/>
          <a:p>
            <a:pPr eaLnBrk="1" hangingPunct="1"/>
            <a:r>
              <a:rPr lang="en-US" altLang="en-US" sz="4000"/>
              <a:t>Definition of Bayesian Network</a:t>
            </a:r>
          </a:p>
        </p:txBody>
      </p:sp>
      <p:graphicFrame>
        <p:nvGraphicFramePr>
          <p:cNvPr id="55299" name="Object 4">
            <a:extLst>
              <a:ext uri="{FF2B5EF4-FFF2-40B4-BE49-F238E27FC236}">
                <a16:creationId xmlns:a16="http://schemas.microsoft.com/office/drawing/2014/main" id="{184F2D5C-0806-4558-B935-5AA4F47D0B43}"/>
              </a:ext>
            </a:extLst>
          </p:cNvPr>
          <p:cNvGraphicFramePr>
            <a:graphicFrameLocks noChangeAspect="1"/>
          </p:cNvGraphicFramePr>
          <p:nvPr/>
        </p:nvGraphicFramePr>
        <p:xfrm>
          <a:off x="417513" y="1190625"/>
          <a:ext cx="8345487" cy="4854575"/>
        </p:xfrm>
        <a:graphic>
          <a:graphicData uri="http://schemas.openxmlformats.org/presentationml/2006/ole">
            <mc:AlternateContent xmlns:mc="http://schemas.openxmlformats.org/markup-compatibility/2006">
              <mc:Choice xmlns:v="urn:schemas-microsoft-com:vml" Requires="v">
                <p:oleObj spid="_x0000_s55301" name="Equation" r:id="rId4" imgW="4279900" imgH="2489200" progId="Equation.3">
                  <p:embed/>
                </p:oleObj>
              </mc:Choice>
              <mc:Fallback>
                <p:oleObj name="Equation" r:id="rId4" imgW="4279900" imgH="2489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513" y="1190625"/>
                        <a:ext cx="8345487" cy="4854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1A33133B-59B0-4BDC-A917-9EF94E5BBB00}"/>
              </a:ext>
            </a:extLst>
          </p:cNvPr>
          <p:cNvSpPr>
            <a:spLocks noGrp="1" noChangeArrowheads="1"/>
          </p:cNvSpPr>
          <p:nvPr>
            <p:ph type="title"/>
          </p:nvPr>
        </p:nvSpPr>
        <p:spPr/>
        <p:txBody>
          <a:bodyPr/>
          <a:lstStyle/>
          <a:p>
            <a:pPr eaLnBrk="1" hangingPunct="1"/>
            <a:r>
              <a:rPr lang="en-US" altLang="en-US"/>
              <a:t>Visit to Asia Example</a:t>
            </a:r>
          </a:p>
        </p:txBody>
      </p:sp>
      <p:sp>
        <p:nvSpPr>
          <p:cNvPr id="57347" name="Rectangle 3">
            <a:extLst>
              <a:ext uri="{FF2B5EF4-FFF2-40B4-BE49-F238E27FC236}">
                <a16:creationId xmlns:a16="http://schemas.microsoft.com/office/drawing/2014/main" id="{C0508B21-C696-4D96-93A0-F40CED434D2A}"/>
              </a:ext>
            </a:extLst>
          </p:cNvPr>
          <p:cNvSpPr>
            <a:spLocks noGrp="1" noChangeArrowheads="1"/>
          </p:cNvSpPr>
          <p:nvPr>
            <p:ph type="body" idx="1"/>
          </p:nvPr>
        </p:nvSpPr>
        <p:spPr>
          <a:xfrm>
            <a:off x="685800" y="1981200"/>
            <a:ext cx="8001000" cy="4114800"/>
          </a:xfrm>
        </p:spPr>
        <p:txBody>
          <a:bodyPr/>
          <a:lstStyle/>
          <a:p>
            <a:pPr eaLnBrk="1" hangingPunct="1">
              <a:lnSpc>
                <a:spcPct val="90000"/>
              </a:lnSpc>
            </a:pPr>
            <a:r>
              <a:rPr lang="en-US" altLang="en-US"/>
              <a:t>Shortness of breath (dyspnoea) may be due to tuberculosis, lung cancer or bronchitis, or none of them, or more than one of them.  A recent visit to Asia increases the chances of tuberculosis, while smoking is known to be a risk factor for both lung cancer and bronchitis.  The results of a single chest X-ray do not discriminate between lung cancer and tuberculosis, as neither does the presence of dyspnoea [Lauritzen and Spiegelhalter, 1988].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5941B38F-3277-496A-9E47-F23FEF66911A}"/>
              </a:ext>
            </a:extLst>
          </p:cNvPr>
          <p:cNvSpPr>
            <a:spLocks noGrp="1" noChangeArrowheads="1"/>
          </p:cNvSpPr>
          <p:nvPr>
            <p:ph type="title"/>
          </p:nvPr>
        </p:nvSpPr>
        <p:spPr/>
        <p:txBody>
          <a:bodyPr/>
          <a:lstStyle/>
          <a:p>
            <a:pPr eaLnBrk="1" hangingPunct="1"/>
            <a:r>
              <a:rPr lang="en-US" altLang="en-US"/>
              <a:t>Visit to Asia Example</a:t>
            </a:r>
          </a:p>
        </p:txBody>
      </p:sp>
      <p:sp>
        <p:nvSpPr>
          <p:cNvPr id="59395" name="Rectangle 3">
            <a:extLst>
              <a:ext uri="{FF2B5EF4-FFF2-40B4-BE49-F238E27FC236}">
                <a16:creationId xmlns:a16="http://schemas.microsoft.com/office/drawing/2014/main" id="{084EFF97-8218-46EA-BE0B-41EDDA280472}"/>
              </a:ext>
            </a:extLst>
          </p:cNvPr>
          <p:cNvSpPr>
            <a:spLocks noGrp="1" noChangeArrowheads="1"/>
          </p:cNvSpPr>
          <p:nvPr>
            <p:ph type="body" idx="1"/>
          </p:nvPr>
        </p:nvSpPr>
        <p:spPr/>
        <p:txBody>
          <a:bodyPr/>
          <a:lstStyle/>
          <a:p>
            <a:pPr eaLnBrk="1" hangingPunct="1">
              <a:lnSpc>
                <a:spcPct val="90000"/>
              </a:lnSpc>
            </a:pPr>
            <a:r>
              <a:rPr lang="en-US" altLang="en-US"/>
              <a:t>Tuberculosis and lung cancer can cause shortness of breath (dyspnea) with equal likelihood.  The same is true for a positive chest Xray (i.e., a positive chest Xray is also equally likely given either tuberculosis or lung cancer).  Bronchitis is another cause of dyspnea.  A recent visit to Asia increases the likelihood of tuberculosis, while smoking is a possible cause of both lung cancer and bronchitis [Neapolitan, 1990].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7C546C33-B738-4BCE-9DCD-51F8222695B1}"/>
              </a:ext>
            </a:extLst>
          </p:cNvPr>
          <p:cNvSpPr>
            <a:spLocks noGrp="1" noChangeArrowheads="1"/>
          </p:cNvSpPr>
          <p:nvPr>
            <p:ph type="title"/>
          </p:nvPr>
        </p:nvSpPr>
        <p:spPr>
          <a:xfrm>
            <a:off x="685800" y="0"/>
            <a:ext cx="7772400" cy="1219200"/>
          </a:xfrm>
        </p:spPr>
        <p:txBody>
          <a:bodyPr/>
          <a:lstStyle/>
          <a:p>
            <a:pPr eaLnBrk="1" hangingPunct="1"/>
            <a:r>
              <a:rPr lang="en-US" altLang="en-US"/>
              <a:t>Visit to Asia Example</a:t>
            </a:r>
          </a:p>
        </p:txBody>
      </p:sp>
      <p:grpSp>
        <p:nvGrpSpPr>
          <p:cNvPr id="61443" name="Group 8">
            <a:extLst>
              <a:ext uri="{FF2B5EF4-FFF2-40B4-BE49-F238E27FC236}">
                <a16:creationId xmlns:a16="http://schemas.microsoft.com/office/drawing/2014/main" id="{16388410-4BCF-4212-BA52-BF3FC73CAE91}"/>
              </a:ext>
            </a:extLst>
          </p:cNvPr>
          <p:cNvGrpSpPr>
            <a:grpSpLocks/>
          </p:cNvGrpSpPr>
          <p:nvPr/>
        </p:nvGrpSpPr>
        <p:grpSpPr bwMode="auto">
          <a:xfrm>
            <a:off x="381000" y="1447800"/>
            <a:ext cx="457200" cy="457200"/>
            <a:chOff x="1152" y="1008"/>
            <a:chExt cx="288" cy="288"/>
          </a:xfrm>
        </p:grpSpPr>
        <p:sp>
          <p:nvSpPr>
            <p:cNvPr id="61474" name="Oval 3">
              <a:extLst>
                <a:ext uri="{FF2B5EF4-FFF2-40B4-BE49-F238E27FC236}">
                  <a16:creationId xmlns:a16="http://schemas.microsoft.com/office/drawing/2014/main" id="{64368677-76D9-4704-9D87-9AE2A72E5F5B}"/>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75" name="Text Box 5">
              <a:extLst>
                <a:ext uri="{FF2B5EF4-FFF2-40B4-BE49-F238E27FC236}">
                  <a16:creationId xmlns:a16="http://schemas.microsoft.com/office/drawing/2014/main" id="{F8E43CCB-9374-49E8-A550-196F1FCD5A51}"/>
                </a:ext>
              </a:extLst>
            </p:cNvPr>
            <p:cNvSpPr txBox="1">
              <a:spLocks noChangeArrowheads="1"/>
            </p:cNvSpPr>
            <p:nvPr/>
          </p:nvSpPr>
          <p:spPr bwMode="auto">
            <a:xfrm>
              <a:off x="1200" y="1008"/>
              <a:ext cx="21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α</a:t>
              </a:r>
            </a:p>
          </p:txBody>
        </p:sp>
      </p:grpSp>
      <p:grpSp>
        <p:nvGrpSpPr>
          <p:cNvPr id="61444" name="Group 9">
            <a:extLst>
              <a:ext uri="{FF2B5EF4-FFF2-40B4-BE49-F238E27FC236}">
                <a16:creationId xmlns:a16="http://schemas.microsoft.com/office/drawing/2014/main" id="{E03FEE13-DAA8-4B3E-BE14-CA90E74851CA}"/>
              </a:ext>
            </a:extLst>
          </p:cNvPr>
          <p:cNvGrpSpPr>
            <a:grpSpLocks/>
          </p:cNvGrpSpPr>
          <p:nvPr/>
        </p:nvGrpSpPr>
        <p:grpSpPr bwMode="auto">
          <a:xfrm>
            <a:off x="381000" y="2438400"/>
            <a:ext cx="457200" cy="457200"/>
            <a:chOff x="1152" y="1008"/>
            <a:chExt cx="288" cy="288"/>
          </a:xfrm>
        </p:grpSpPr>
        <p:sp>
          <p:nvSpPr>
            <p:cNvPr id="61472" name="Oval 10">
              <a:extLst>
                <a:ext uri="{FF2B5EF4-FFF2-40B4-BE49-F238E27FC236}">
                  <a16:creationId xmlns:a16="http://schemas.microsoft.com/office/drawing/2014/main" id="{9879600C-3AC2-4666-BEF0-CFFDB50BC08F}"/>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73" name="Text Box 11">
              <a:extLst>
                <a:ext uri="{FF2B5EF4-FFF2-40B4-BE49-F238E27FC236}">
                  <a16:creationId xmlns:a16="http://schemas.microsoft.com/office/drawing/2014/main" id="{3D5FFD99-BC65-4660-A2A2-7CF377F435E4}"/>
                </a:ext>
              </a:extLst>
            </p:cNvPr>
            <p:cNvSpPr txBox="1">
              <a:spLocks noChangeArrowheads="1"/>
            </p:cNvSpPr>
            <p:nvPr/>
          </p:nvSpPr>
          <p:spPr bwMode="auto">
            <a:xfrm>
              <a:off x="1200" y="1008"/>
              <a:ext cx="19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τ</a:t>
              </a:r>
            </a:p>
          </p:txBody>
        </p:sp>
      </p:grpSp>
      <p:grpSp>
        <p:nvGrpSpPr>
          <p:cNvPr id="61445" name="Group 14">
            <a:extLst>
              <a:ext uri="{FF2B5EF4-FFF2-40B4-BE49-F238E27FC236}">
                <a16:creationId xmlns:a16="http://schemas.microsoft.com/office/drawing/2014/main" id="{C46709CE-0BA9-48F0-9AFB-D4CC5F18EF0C}"/>
              </a:ext>
            </a:extLst>
          </p:cNvPr>
          <p:cNvGrpSpPr>
            <a:grpSpLocks/>
          </p:cNvGrpSpPr>
          <p:nvPr/>
        </p:nvGrpSpPr>
        <p:grpSpPr bwMode="auto">
          <a:xfrm>
            <a:off x="1066800" y="3200400"/>
            <a:ext cx="457200" cy="457200"/>
            <a:chOff x="1152" y="1008"/>
            <a:chExt cx="288" cy="288"/>
          </a:xfrm>
        </p:grpSpPr>
        <p:sp>
          <p:nvSpPr>
            <p:cNvPr id="61470" name="Oval 15">
              <a:extLst>
                <a:ext uri="{FF2B5EF4-FFF2-40B4-BE49-F238E27FC236}">
                  <a16:creationId xmlns:a16="http://schemas.microsoft.com/office/drawing/2014/main" id="{C4CE5F86-2232-4344-B221-5081F90BD03A}"/>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71" name="Text Box 16">
              <a:extLst>
                <a:ext uri="{FF2B5EF4-FFF2-40B4-BE49-F238E27FC236}">
                  <a16:creationId xmlns:a16="http://schemas.microsoft.com/office/drawing/2014/main" id="{4D3CE1B6-67C0-406D-914E-5A3606EF026E}"/>
                </a:ext>
              </a:extLst>
            </p:cNvPr>
            <p:cNvSpPr txBox="1">
              <a:spLocks noChangeArrowheads="1"/>
            </p:cNvSpPr>
            <p:nvPr/>
          </p:nvSpPr>
          <p:spPr bwMode="auto">
            <a:xfrm>
              <a:off x="1200" y="1008"/>
              <a:ext cx="19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ε</a:t>
              </a:r>
            </a:p>
          </p:txBody>
        </p:sp>
      </p:grpSp>
      <p:grpSp>
        <p:nvGrpSpPr>
          <p:cNvPr id="61446" name="Group 17">
            <a:extLst>
              <a:ext uri="{FF2B5EF4-FFF2-40B4-BE49-F238E27FC236}">
                <a16:creationId xmlns:a16="http://schemas.microsoft.com/office/drawing/2014/main" id="{739B251E-7558-4778-B108-2CEED8A45EE9}"/>
              </a:ext>
            </a:extLst>
          </p:cNvPr>
          <p:cNvGrpSpPr>
            <a:grpSpLocks/>
          </p:cNvGrpSpPr>
          <p:nvPr/>
        </p:nvGrpSpPr>
        <p:grpSpPr bwMode="auto">
          <a:xfrm>
            <a:off x="1905000" y="2514600"/>
            <a:ext cx="457200" cy="457200"/>
            <a:chOff x="1152" y="1008"/>
            <a:chExt cx="288" cy="288"/>
          </a:xfrm>
        </p:grpSpPr>
        <p:sp>
          <p:nvSpPr>
            <p:cNvPr id="61468" name="Oval 18">
              <a:extLst>
                <a:ext uri="{FF2B5EF4-FFF2-40B4-BE49-F238E27FC236}">
                  <a16:creationId xmlns:a16="http://schemas.microsoft.com/office/drawing/2014/main" id="{51159097-5DB8-4443-AFFC-55B02D8FF504}"/>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9" name="Text Box 19">
              <a:extLst>
                <a:ext uri="{FF2B5EF4-FFF2-40B4-BE49-F238E27FC236}">
                  <a16:creationId xmlns:a16="http://schemas.microsoft.com/office/drawing/2014/main" id="{937D9856-4ABA-4E9D-BA7B-AC8C9737F73C}"/>
                </a:ext>
              </a:extLst>
            </p:cNvPr>
            <p:cNvSpPr txBox="1">
              <a:spLocks noChangeArrowheads="1"/>
            </p:cNvSpPr>
            <p:nvPr/>
          </p:nvSpPr>
          <p:spPr bwMode="auto">
            <a:xfrm>
              <a:off x="1200" y="1008"/>
              <a:ext cx="20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λ</a:t>
              </a:r>
            </a:p>
          </p:txBody>
        </p:sp>
      </p:grpSp>
      <p:grpSp>
        <p:nvGrpSpPr>
          <p:cNvPr id="61447" name="Group 20">
            <a:extLst>
              <a:ext uri="{FF2B5EF4-FFF2-40B4-BE49-F238E27FC236}">
                <a16:creationId xmlns:a16="http://schemas.microsoft.com/office/drawing/2014/main" id="{890CBE74-460E-4A12-8FED-4318C939A223}"/>
              </a:ext>
            </a:extLst>
          </p:cNvPr>
          <p:cNvGrpSpPr>
            <a:grpSpLocks/>
          </p:cNvGrpSpPr>
          <p:nvPr/>
        </p:nvGrpSpPr>
        <p:grpSpPr bwMode="auto">
          <a:xfrm>
            <a:off x="2514600" y="1524000"/>
            <a:ext cx="457200" cy="457200"/>
            <a:chOff x="1152" y="1008"/>
            <a:chExt cx="288" cy="288"/>
          </a:xfrm>
        </p:grpSpPr>
        <p:sp>
          <p:nvSpPr>
            <p:cNvPr id="61466" name="Oval 21">
              <a:extLst>
                <a:ext uri="{FF2B5EF4-FFF2-40B4-BE49-F238E27FC236}">
                  <a16:creationId xmlns:a16="http://schemas.microsoft.com/office/drawing/2014/main" id="{9A9AB69F-EA32-426F-A7CF-716FCB950187}"/>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7" name="Text Box 22">
              <a:extLst>
                <a:ext uri="{FF2B5EF4-FFF2-40B4-BE49-F238E27FC236}">
                  <a16:creationId xmlns:a16="http://schemas.microsoft.com/office/drawing/2014/main" id="{042E2DBB-EE33-470F-9EE2-6AD803DE38D1}"/>
                </a:ext>
              </a:extLst>
            </p:cNvPr>
            <p:cNvSpPr txBox="1">
              <a:spLocks noChangeArrowheads="1"/>
            </p:cNvSpPr>
            <p:nvPr/>
          </p:nvSpPr>
          <p:spPr bwMode="auto">
            <a:xfrm>
              <a:off x="1200" y="1008"/>
              <a:ext cx="22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σ</a:t>
              </a:r>
            </a:p>
          </p:txBody>
        </p:sp>
      </p:grpSp>
      <p:grpSp>
        <p:nvGrpSpPr>
          <p:cNvPr id="61448" name="Group 23">
            <a:extLst>
              <a:ext uri="{FF2B5EF4-FFF2-40B4-BE49-F238E27FC236}">
                <a16:creationId xmlns:a16="http://schemas.microsoft.com/office/drawing/2014/main" id="{6EF64F2B-916E-4C1D-9642-81AAFB06EF59}"/>
              </a:ext>
            </a:extLst>
          </p:cNvPr>
          <p:cNvGrpSpPr>
            <a:grpSpLocks/>
          </p:cNvGrpSpPr>
          <p:nvPr/>
        </p:nvGrpSpPr>
        <p:grpSpPr bwMode="auto">
          <a:xfrm>
            <a:off x="2743200" y="3200400"/>
            <a:ext cx="457200" cy="457200"/>
            <a:chOff x="1152" y="1008"/>
            <a:chExt cx="288" cy="288"/>
          </a:xfrm>
        </p:grpSpPr>
        <p:sp>
          <p:nvSpPr>
            <p:cNvPr id="61464" name="Oval 24">
              <a:extLst>
                <a:ext uri="{FF2B5EF4-FFF2-40B4-BE49-F238E27FC236}">
                  <a16:creationId xmlns:a16="http://schemas.microsoft.com/office/drawing/2014/main" id="{FD6F38C7-AA5C-42A1-819B-11781A891756}"/>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5" name="Text Box 25">
              <a:extLst>
                <a:ext uri="{FF2B5EF4-FFF2-40B4-BE49-F238E27FC236}">
                  <a16:creationId xmlns:a16="http://schemas.microsoft.com/office/drawing/2014/main" id="{B7555E63-09F5-41A0-A79E-B08F5D8FAF1D}"/>
                </a:ext>
              </a:extLst>
            </p:cNvPr>
            <p:cNvSpPr txBox="1">
              <a:spLocks noChangeArrowheads="1"/>
            </p:cNvSpPr>
            <p:nvPr/>
          </p:nvSpPr>
          <p:spPr bwMode="auto">
            <a:xfrm>
              <a:off x="1200" y="1008"/>
              <a:ext cx="21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β</a:t>
              </a:r>
            </a:p>
          </p:txBody>
        </p:sp>
      </p:grpSp>
      <p:grpSp>
        <p:nvGrpSpPr>
          <p:cNvPr id="61449" name="Group 26">
            <a:extLst>
              <a:ext uri="{FF2B5EF4-FFF2-40B4-BE49-F238E27FC236}">
                <a16:creationId xmlns:a16="http://schemas.microsoft.com/office/drawing/2014/main" id="{39C7CC47-C045-4100-9410-295F7D01364A}"/>
              </a:ext>
            </a:extLst>
          </p:cNvPr>
          <p:cNvGrpSpPr>
            <a:grpSpLocks/>
          </p:cNvGrpSpPr>
          <p:nvPr/>
        </p:nvGrpSpPr>
        <p:grpSpPr bwMode="auto">
          <a:xfrm>
            <a:off x="1905000" y="4038600"/>
            <a:ext cx="457200" cy="457200"/>
            <a:chOff x="1152" y="1008"/>
            <a:chExt cx="288" cy="288"/>
          </a:xfrm>
        </p:grpSpPr>
        <p:sp>
          <p:nvSpPr>
            <p:cNvPr id="61462" name="Oval 27">
              <a:extLst>
                <a:ext uri="{FF2B5EF4-FFF2-40B4-BE49-F238E27FC236}">
                  <a16:creationId xmlns:a16="http://schemas.microsoft.com/office/drawing/2014/main" id="{DAB88612-A75C-4E40-9168-B6B184615815}"/>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3" name="Text Box 28">
              <a:extLst>
                <a:ext uri="{FF2B5EF4-FFF2-40B4-BE49-F238E27FC236}">
                  <a16:creationId xmlns:a16="http://schemas.microsoft.com/office/drawing/2014/main" id="{C14B2D6A-2167-4B28-84BA-7B73DAB1242F}"/>
                </a:ext>
              </a:extLst>
            </p:cNvPr>
            <p:cNvSpPr txBox="1">
              <a:spLocks noChangeArrowheads="1"/>
            </p:cNvSpPr>
            <p:nvPr/>
          </p:nvSpPr>
          <p:spPr bwMode="auto">
            <a:xfrm>
              <a:off x="1200" y="1008"/>
              <a:ext cx="20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δ</a:t>
              </a:r>
            </a:p>
          </p:txBody>
        </p:sp>
      </p:grpSp>
      <p:grpSp>
        <p:nvGrpSpPr>
          <p:cNvPr id="61450" name="Group 29">
            <a:extLst>
              <a:ext uri="{FF2B5EF4-FFF2-40B4-BE49-F238E27FC236}">
                <a16:creationId xmlns:a16="http://schemas.microsoft.com/office/drawing/2014/main" id="{47E151C0-C552-415B-A5D9-3E45C015F5E6}"/>
              </a:ext>
            </a:extLst>
          </p:cNvPr>
          <p:cNvGrpSpPr>
            <a:grpSpLocks/>
          </p:cNvGrpSpPr>
          <p:nvPr/>
        </p:nvGrpSpPr>
        <p:grpSpPr bwMode="auto">
          <a:xfrm>
            <a:off x="381000" y="4038600"/>
            <a:ext cx="457200" cy="457200"/>
            <a:chOff x="1152" y="1008"/>
            <a:chExt cx="288" cy="288"/>
          </a:xfrm>
        </p:grpSpPr>
        <p:sp>
          <p:nvSpPr>
            <p:cNvPr id="61460" name="Oval 30">
              <a:extLst>
                <a:ext uri="{FF2B5EF4-FFF2-40B4-BE49-F238E27FC236}">
                  <a16:creationId xmlns:a16="http://schemas.microsoft.com/office/drawing/2014/main" id="{C115A845-59FF-4B84-A391-E1C1B55936FB}"/>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1" name="Text Box 31">
              <a:extLst>
                <a:ext uri="{FF2B5EF4-FFF2-40B4-BE49-F238E27FC236}">
                  <a16:creationId xmlns:a16="http://schemas.microsoft.com/office/drawing/2014/main" id="{C3C5736E-6F6A-4A3B-9CC1-D632E4A2EDBF}"/>
                </a:ext>
              </a:extLst>
            </p:cNvPr>
            <p:cNvSpPr txBox="1">
              <a:spLocks noChangeArrowheads="1"/>
            </p:cNvSpPr>
            <p:nvPr/>
          </p:nvSpPr>
          <p:spPr bwMode="auto">
            <a:xfrm>
              <a:off x="1200" y="1008"/>
              <a:ext cx="20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ξ</a:t>
              </a:r>
            </a:p>
          </p:txBody>
        </p:sp>
      </p:grpSp>
      <p:sp>
        <p:nvSpPr>
          <p:cNvPr id="61451" name="Text Box 32">
            <a:extLst>
              <a:ext uri="{FF2B5EF4-FFF2-40B4-BE49-F238E27FC236}">
                <a16:creationId xmlns:a16="http://schemas.microsoft.com/office/drawing/2014/main" id="{E7656DA7-183D-415F-9C15-385275211537}"/>
              </a:ext>
            </a:extLst>
          </p:cNvPr>
          <p:cNvSpPr txBox="1">
            <a:spLocks noChangeArrowheads="1"/>
          </p:cNvSpPr>
          <p:nvPr/>
        </p:nvSpPr>
        <p:spPr bwMode="auto">
          <a:xfrm>
            <a:off x="3657600" y="1066800"/>
            <a:ext cx="5181600" cy="490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α</a:t>
            </a:r>
            <a:r>
              <a:rPr lang="en-US" altLang="en-US" sz="1800">
                <a:latin typeface="Times New Roman" panose="02020603050405020304" pitchFamily="18" charset="0"/>
                <a:cs typeface="Times New Roman" panose="02020603050405020304" pitchFamily="18" charset="0"/>
              </a:rPr>
              <a:t> (Asia): </a:t>
            </a:r>
            <a:r>
              <a:rPr lang="en-US" altLang="en-US" sz="1800">
                <a:latin typeface="Times New Roman" panose="02020603050405020304" pitchFamily="18" charset="0"/>
              </a:rPr>
              <a:t>P(</a:t>
            </a:r>
            <a:r>
              <a:rPr lang="en-US" altLang="en-US" sz="1800">
                <a:latin typeface="Times New Roman" panose="02020603050405020304" pitchFamily="18" charset="0"/>
                <a:cs typeface="Times New Roman" panose="02020603050405020304" pitchFamily="18" charset="0"/>
              </a:rPr>
              <a:t>a)=.01		</a:t>
            </a:r>
            <a:r>
              <a:rPr lang="el-GR" altLang="en-US" sz="1800">
                <a:latin typeface="Times New Roman" panose="02020603050405020304" pitchFamily="18" charset="0"/>
                <a:cs typeface="Times New Roman" panose="02020603050405020304" pitchFamily="18" charset="0"/>
              </a:rPr>
              <a:t>ε</a:t>
            </a:r>
            <a:r>
              <a:rPr lang="en-US" altLang="en-US" sz="1800">
                <a:latin typeface="Times New Roman" panose="02020603050405020304" pitchFamily="18" charset="0"/>
                <a:cs typeface="Times New Roman" panose="02020603050405020304" pitchFamily="18" charset="0"/>
              </a:rPr>
              <a:t> (</a:t>
            </a:r>
            <a:r>
              <a:rPr lang="el-GR" altLang="en-US" sz="1800">
                <a:latin typeface="Times New Roman" panose="02020603050405020304" pitchFamily="18" charset="0"/>
                <a:cs typeface="Times New Roman" panose="02020603050405020304" pitchFamily="18" charset="0"/>
              </a:rPr>
              <a:t>λ</a:t>
            </a:r>
            <a:r>
              <a:rPr lang="en-US" altLang="en-US" sz="1800">
                <a:latin typeface="Times New Roman" panose="02020603050405020304" pitchFamily="18" charset="0"/>
                <a:cs typeface="Times New Roman" panose="02020603050405020304" pitchFamily="18" charset="0"/>
              </a:rPr>
              <a:t> or </a:t>
            </a:r>
            <a:r>
              <a:rPr lang="el-GR" altLang="en-US" sz="1800">
                <a:latin typeface="Times New Roman" panose="02020603050405020304" pitchFamily="18" charset="0"/>
                <a:cs typeface="Times New Roman" panose="02020603050405020304" pitchFamily="18" charset="0"/>
              </a:rPr>
              <a:t>β</a:t>
            </a:r>
            <a:r>
              <a:rPr lang="en-US" altLang="en-US" sz="1800">
                <a:latin typeface="Times New Roman" panose="02020603050405020304" pitchFamily="18" charset="0"/>
                <a:cs typeface="Times New Roman" panose="02020603050405020304" pitchFamily="18" charset="0"/>
              </a:rPr>
              <a:t>):P(e|l,t)=1</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P(e|l,~t)=1</a:t>
            </a: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τ</a:t>
            </a:r>
            <a:r>
              <a:rPr lang="en-US" altLang="en-US" sz="1800">
                <a:latin typeface="Times New Roman" panose="02020603050405020304" pitchFamily="18" charset="0"/>
                <a:cs typeface="Times New Roman" panose="02020603050405020304" pitchFamily="18" charset="0"/>
              </a:rPr>
              <a:t> (TB): P(t|a)=.05	    	P(e|~l,t)=1</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P(t|~a)=.01	   	 P(e|~l,~t)=0</a:t>
            </a:r>
          </a:p>
          <a:p>
            <a:pPr eaLnBrk="1" hangingPunct="1">
              <a:spcBef>
                <a:spcPct val="50000"/>
              </a:spcBef>
              <a:buFontTx/>
              <a:buNone/>
            </a:pPr>
            <a:endParaRPr lang="en-US" altLang="en-US" sz="1800">
              <a:latin typeface="Times New Roman" panose="02020603050405020304" pitchFamily="18" charset="0"/>
              <a:cs typeface="Times New Roman" panose="02020603050405020304" pitchFamily="18" charset="0"/>
            </a:endParaRP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σ</a:t>
            </a:r>
            <a:r>
              <a:rPr lang="en-US" altLang="en-US" sz="1800">
                <a:latin typeface="Times New Roman" panose="02020603050405020304" pitchFamily="18" charset="0"/>
                <a:cs typeface="Times New Roman" panose="02020603050405020304" pitchFamily="18" charset="0"/>
              </a:rPr>
              <a:t>(Smoking): P(s)=.5  	</a:t>
            </a:r>
            <a:r>
              <a:rPr lang="el-GR" altLang="en-US" sz="1800">
                <a:latin typeface="Times New Roman" panose="02020603050405020304" pitchFamily="18" charset="0"/>
                <a:cs typeface="Times New Roman" panose="02020603050405020304" pitchFamily="18" charset="0"/>
              </a:rPr>
              <a:t>ξ</a:t>
            </a:r>
            <a:r>
              <a:rPr lang="en-US" altLang="en-US" sz="1800">
                <a:latin typeface="Times New Roman" panose="02020603050405020304" pitchFamily="18" charset="0"/>
                <a:cs typeface="Times New Roman" panose="02020603050405020304" pitchFamily="18" charset="0"/>
              </a:rPr>
              <a:t>: P(x|e)=.98</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P(x|~e)=.05</a:t>
            </a: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λ</a:t>
            </a:r>
            <a:r>
              <a:rPr lang="en-US" altLang="en-US" sz="1800">
                <a:latin typeface="Times New Roman" panose="02020603050405020304" pitchFamily="18" charset="0"/>
                <a:cs typeface="Times New Roman" panose="02020603050405020304" pitchFamily="18" charset="0"/>
              </a:rPr>
              <a:t>(Lung cancer): P(l|s)=.1	</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P(l|~s)=.01		</a:t>
            </a:r>
            <a:r>
              <a:rPr lang="el-GR" altLang="en-US" sz="1800">
                <a:latin typeface="Times New Roman" panose="02020603050405020304" pitchFamily="18" charset="0"/>
                <a:cs typeface="Times New Roman" panose="02020603050405020304" pitchFamily="18" charset="0"/>
              </a:rPr>
              <a:t>δ</a:t>
            </a:r>
            <a:r>
              <a:rPr lang="en-US" altLang="en-US" sz="1800">
                <a:latin typeface="Times New Roman" panose="02020603050405020304" pitchFamily="18" charset="0"/>
                <a:cs typeface="Times New Roman" panose="02020603050405020304" pitchFamily="18" charset="0"/>
              </a:rPr>
              <a:t> (Dyspnea): P(d|e,b)=.9</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P(d|e,~b)=.7</a:t>
            </a: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β</a:t>
            </a:r>
            <a:r>
              <a:rPr lang="en-US" altLang="en-US" sz="1800">
                <a:latin typeface="Times New Roman" panose="02020603050405020304" pitchFamily="18" charset="0"/>
                <a:cs typeface="Times New Roman" panose="02020603050405020304" pitchFamily="18" charset="0"/>
              </a:rPr>
              <a:t>(Bronchitis): P(b|s)=.6  	P(d|~e.b)=.8</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P(b|~s)=.3	    	P(d|~e,~b)=.1</a:t>
            </a:r>
            <a:endParaRPr lang="el-GR" altLang="en-US" sz="1800">
              <a:latin typeface="Times New Roman" panose="02020603050405020304" pitchFamily="18" charset="0"/>
              <a:cs typeface="Times New Roman" panose="02020603050405020304" pitchFamily="18" charset="0"/>
            </a:endParaRPr>
          </a:p>
        </p:txBody>
      </p:sp>
      <p:cxnSp>
        <p:nvCxnSpPr>
          <p:cNvPr id="61452" name="AutoShape 34">
            <a:extLst>
              <a:ext uri="{FF2B5EF4-FFF2-40B4-BE49-F238E27FC236}">
                <a16:creationId xmlns:a16="http://schemas.microsoft.com/office/drawing/2014/main" id="{440B3AFB-43C0-4A16-BA78-BAFB15608A14}"/>
              </a:ext>
            </a:extLst>
          </p:cNvPr>
          <p:cNvCxnSpPr>
            <a:cxnSpLocks noChangeShapeType="1"/>
            <a:stCxn id="61475" idx="2"/>
            <a:endCxn id="61473" idx="0"/>
          </p:cNvCxnSpPr>
          <p:nvPr/>
        </p:nvCxnSpPr>
        <p:spPr bwMode="auto">
          <a:xfrm flipH="1">
            <a:off x="611188" y="1905000"/>
            <a:ext cx="19050" cy="533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3" name="AutoShape 35">
            <a:extLst>
              <a:ext uri="{FF2B5EF4-FFF2-40B4-BE49-F238E27FC236}">
                <a16:creationId xmlns:a16="http://schemas.microsoft.com/office/drawing/2014/main" id="{D59EC4AB-BFF2-4B07-A835-B0108A95EDC0}"/>
              </a:ext>
            </a:extLst>
          </p:cNvPr>
          <p:cNvCxnSpPr>
            <a:cxnSpLocks noChangeShapeType="1"/>
            <a:stCxn id="61473" idx="2"/>
            <a:endCxn id="61470" idx="1"/>
          </p:cNvCxnSpPr>
          <p:nvPr/>
        </p:nvCxnSpPr>
        <p:spPr bwMode="auto">
          <a:xfrm>
            <a:off x="611188" y="2895600"/>
            <a:ext cx="522287" cy="3714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4" name="AutoShape 36">
            <a:extLst>
              <a:ext uri="{FF2B5EF4-FFF2-40B4-BE49-F238E27FC236}">
                <a16:creationId xmlns:a16="http://schemas.microsoft.com/office/drawing/2014/main" id="{F0C363B8-78BB-434D-B44E-ACF43E8CE6CA}"/>
              </a:ext>
            </a:extLst>
          </p:cNvPr>
          <p:cNvCxnSpPr>
            <a:cxnSpLocks noChangeShapeType="1"/>
            <a:stCxn id="61471" idx="2"/>
            <a:endCxn id="61461" idx="0"/>
          </p:cNvCxnSpPr>
          <p:nvPr/>
        </p:nvCxnSpPr>
        <p:spPr bwMode="auto">
          <a:xfrm flipH="1">
            <a:off x="617538" y="3657600"/>
            <a:ext cx="682625" cy="381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5" name="AutoShape 37">
            <a:extLst>
              <a:ext uri="{FF2B5EF4-FFF2-40B4-BE49-F238E27FC236}">
                <a16:creationId xmlns:a16="http://schemas.microsoft.com/office/drawing/2014/main" id="{B27FE1C0-DB53-4815-82E7-4123DAB0EFDF}"/>
              </a:ext>
            </a:extLst>
          </p:cNvPr>
          <p:cNvCxnSpPr>
            <a:cxnSpLocks noChangeShapeType="1"/>
            <a:stCxn id="61471" idx="2"/>
            <a:endCxn id="61463" idx="0"/>
          </p:cNvCxnSpPr>
          <p:nvPr/>
        </p:nvCxnSpPr>
        <p:spPr bwMode="auto">
          <a:xfrm>
            <a:off x="1300163" y="3657600"/>
            <a:ext cx="844550" cy="381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6" name="AutoShape 38">
            <a:extLst>
              <a:ext uri="{FF2B5EF4-FFF2-40B4-BE49-F238E27FC236}">
                <a16:creationId xmlns:a16="http://schemas.microsoft.com/office/drawing/2014/main" id="{B62AD8AE-1165-483E-BF16-A85C1DB97D55}"/>
              </a:ext>
            </a:extLst>
          </p:cNvPr>
          <p:cNvCxnSpPr>
            <a:cxnSpLocks noChangeShapeType="1"/>
            <a:stCxn id="61467" idx="2"/>
            <a:endCxn id="61469" idx="0"/>
          </p:cNvCxnSpPr>
          <p:nvPr/>
        </p:nvCxnSpPr>
        <p:spPr bwMode="auto">
          <a:xfrm flipH="1">
            <a:off x="2147888" y="1981200"/>
            <a:ext cx="617537" cy="533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7" name="AutoShape 39">
            <a:extLst>
              <a:ext uri="{FF2B5EF4-FFF2-40B4-BE49-F238E27FC236}">
                <a16:creationId xmlns:a16="http://schemas.microsoft.com/office/drawing/2014/main" id="{A22F03BF-A746-4148-9EBB-58375B5677E5}"/>
              </a:ext>
            </a:extLst>
          </p:cNvPr>
          <p:cNvCxnSpPr>
            <a:cxnSpLocks noChangeShapeType="1"/>
            <a:stCxn id="61467" idx="2"/>
            <a:endCxn id="61465" idx="0"/>
          </p:cNvCxnSpPr>
          <p:nvPr/>
        </p:nvCxnSpPr>
        <p:spPr bwMode="auto">
          <a:xfrm>
            <a:off x="2765425" y="1981200"/>
            <a:ext cx="223838" cy="1219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8" name="AutoShape 40">
            <a:extLst>
              <a:ext uri="{FF2B5EF4-FFF2-40B4-BE49-F238E27FC236}">
                <a16:creationId xmlns:a16="http://schemas.microsoft.com/office/drawing/2014/main" id="{E75C60BE-B392-4CD8-8999-67EB5557D7BB}"/>
              </a:ext>
            </a:extLst>
          </p:cNvPr>
          <p:cNvCxnSpPr>
            <a:cxnSpLocks noChangeShapeType="1"/>
            <a:stCxn id="61468" idx="3"/>
            <a:endCxn id="61470" idx="7"/>
          </p:cNvCxnSpPr>
          <p:nvPr/>
        </p:nvCxnSpPr>
        <p:spPr bwMode="auto">
          <a:xfrm flipH="1">
            <a:off x="1457325" y="2905125"/>
            <a:ext cx="514350" cy="3619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9" name="AutoShape 43">
            <a:extLst>
              <a:ext uri="{FF2B5EF4-FFF2-40B4-BE49-F238E27FC236}">
                <a16:creationId xmlns:a16="http://schemas.microsoft.com/office/drawing/2014/main" id="{785ED45D-A002-4D70-B707-037266006F98}"/>
              </a:ext>
            </a:extLst>
          </p:cNvPr>
          <p:cNvCxnSpPr>
            <a:cxnSpLocks noChangeShapeType="1"/>
            <a:stCxn id="61465" idx="2"/>
            <a:endCxn id="61462" idx="7"/>
          </p:cNvCxnSpPr>
          <p:nvPr/>
        </p:nvCxnSpPr>
        <p:spPr bwMode="auto">
          <a:xfrm flipH="1">
            <a:off x="2295525" y="3657600"/>
            <a:ext cx="693738" cy="4476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5F24EB5-42D0-4153-B8C0-3989B4B7DF73}"/>
              </a:ext>
            </a:extLst>
          </p:cNvPr>
          <p:cNvSpPr>
            <a:spLocks noGrp="1" noChangeArrowheads="1"/>
          </p:cNvSpPr>
          <p:nvPr>
            <p:ph type="title"/>
          </p:nvPr>
        </p:nvSpPr>
        <p:spPr/>
        <p:txBody>
          <a:bodyPr/>
          <a:lstStyle/>
          <a:p>
            <a:pPr eaLnBrk="1" hangingPunct="1"/>
            <a:r>
              <a:rPr lang="en-US" altLang="en-US"/>
              <a:t>Uncertainty in Artificial Intelligence</a:t>
            </a:r>
          </a:p>
        </p:txBody>
      </p:sp>
      <p:sp>
        <p:nvSpPr>
          <p:cNvPr id="8195" name="Rectangle 3">
            <a:extLst>
              <a:ext uri="{FF2B5EF4-FFF2-40B4-BE49-F238E27FC236}">
                <a16:creationId xmlns:a16="http://schemas.microsoft.com/office/drawing/2014/main" id="{F9A5AB88-FDEB-43E0-9B0D-71B9843CBD46}"/>
              </a:ext>
            </a:extLst>
          </p:cNvPr>
          <p:cNvSpPr>
            <a:spLocks noGrp="1" noChangeArrowheads="1"/>
          </p:cNvSpPr>
          <p:nvPr>
            <p:ph type="body" idx="1"/>
          </p:nvPr>
        </p:nvSpPr>
        <p:spPr/>
        <p:txBody>
          <a:bodyPr/>
          <a:lstStyle/>
          <a:p>
            <a:pPr eaLnBrk="1" hangingPunct="1"/>
            <a:r>
              <a:rPr lang="en-US" altLang="en-US">
                <a:solidFill>
                  <a:srgbClr val="FF0000"/>
                </a:solidFill>
              </a:rPr>
              <a:t>Artificial Intelligence (AI)</a:t>
            </a:r>
          </a:p>
          <a:p>
            <a:pPr lvl="1" eaLnBrk="1" hangingPunct="1"/>
            <a:r>
              <a:rPr lang="en-US" altLang="en-US">
                <a:solidFill>
                  <a:schemeClr val="accent1"/>
                </a:solidFill>
              </a:rPr>
              <a:t>[Robotics]</a:t>
            </a:r>
          </a:p>
          <a:p>
            <a:pPr lvl="1" eaLnBrk="1" hangingPunct="1"/>
            <a:r>
              <a:rPr lang="en-US" altLang="en-US">
                <a:solidFill>
                  <a:srgbClr val="FF0000"/>
                </a:solidFill>
              </a:rPr>
              <a:t>Automated Reasoning</a:t>
            </a:r>
          </a:p>
          <a:p>
            <a:pPr lvl="2" eaLnBrk="1" hangingPunct="1"/>
            <a:r>
              <a:rPr lang="en-US" altLang="en-US">
                <a:solidFill>
                  <a:schemeClr val="accent1"/>
                </a:solidFill>
              </a:rPr>
              <a:t>[Theorem Proving, Search, etc.]</a:t>
            </a:r>
          </a:p>
          <a:p>
            <a:pPr lvl="2" eaLnBrk="1" hangingPunct="1"/>
            <a:r>
              <a:rPr lang="en-US" altLang="en-US" b="1">
                <a:solidFill>
                  <a:srgbClr val="FF0000"/>
                </a:solidFill>
              </a:rPr>
              <a:t>Reasoning Under Uncertainty</a:t>
            </a:r>
          </a:p>
          <a:p>
            <a:pPr lvl="3" eaLnBrk="1" hangingPunct="1"/>
            <a:r>
              <a:rPr lang="en-US" altLang="en-US">
                <a:solidFill>
                  <a:schemeClr val="accent1"/>
                </a:solidFill>
              </a:rPr>
              <a:t>[Fuzzy Logic, Possibility Theory, etc.]</a:t>
            </a:r>
          </a:p>
          <a:p>
            <a:pPr lvl="3" eaLnBrk="1" hangingPunct="1"/>
            <a:r>
              <a:rPr lang="en-US" altLang="en-US" b="1">
                <a:solidFill>
                  <a:srgbClr val="FF0000"/>
                </a:solidFill>
              </a:rPr>
              <a:t>Normative Systems</a:t>
            </a:r>
          </a:p>
          <a:p>
            <a:pPr lvl="4" eaLnBrk="1" hangingPunct="1"/>
            <a:r>
              <a:rPr lang="en-US" altLang="en-US" b="1">
                <a:solidFill>
                  <a:srgbClr val="FF0000"/>
                </a:solidFill>
              </a:rPr>
              <a:t>Bayesian Networks</a:t>
            </a:r>
          </a:p>
          <a:p>
            <a:pPr lvl="4" eaLnBrk="1" hangingPunct="1"/>
            <a:r>
              <a:rPr lang="en-US" altLang="en-US" b="1">
                <a:solidFill>
                  <a:srgbClr val="FF0000"/>
                </a:solidFill>
              </a:rPr>
              <a:t>Influence Diagrams (Decision Networks)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B512B9CE-4662-482A-9B19-4728CDB77D2E}"/>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Three Computational Problems</a:t>
            </a:r>
          </a:p>
        </p:txBody>
      </p:sp>
      <p:sp>
        <p:nvSpPr>
          <p:cNvPr id="63491" name="Rectangle 3">
            <a:extLst>
              <a:ext uri="{FF2B5EF4-FFF2-40B4-BE49-F238E27FC236}">
                <a16:creationId xmlns:a16="http://schemas.microsoft.com/office/drawing/2014/main" id="{04F326C7-DE0E-4238-917E-FD6140800B43}"/>
              </a:ext>
            </a:extLst>
          </p:cNvPr>
          <p:cNvSpPr>
            <a:spLocks noGrp="1" noChangeArrowheads="1"/>
          </p:cNvSpPr>
          <p:nvPr>
            <p:ph type="body" idx="1"/>
          </p:nvPr>
        </p:nvSpPr>
        <p:spPr/>
        <p:txBody>
          <a:bodyPr/>
          <a:lstStyle/>
          <a:p>
            <a:pPr eaLnBrk="1" hangingPunct="1"/>
            <a:r>
              <a:rPr lang="en-US" altLang="en-US"/>
              <a:t>For a Bayesian network, we presents algorithms for</a:t>
            </a:r>
          </a:p>
          <a:p>
            <a:pPr lvl="1" eaLnBrk="1" hangingPunct="1"/>
            <a:r>
              <a:rPr lang="en-US" altLang="en-US" sz="3200"/>
              <a:t>Belief Assessment</a:t>
            </a:r>
          </a:p>
          <a:p>
            <a:pPr lvl="1" eaLnBrk="1" hangingPunct="1"/>
            <a:r>
              <a:rPr lang="en-US" altLang="en-US" sz="3200"/>
              <a:t>Most Probable Explanation (MPE)</a:t>
            </a:r>
          </a:p>
          <a:p>
            <a:pPr lvl="1" eaLnBrk="1" hangingPunct="1"/>
            <a:r>
              <a:rPr lang="en-US" altLang="en-US" sz="3200"/>
              <a:t>Maximum </a:t>
            </a:r>
            <a:r>
              <a:rPr lang="en-US" altLang="en-US" sz="3200" i="1"/>
              <a:t>a posteriori</a:t>
            </a:r>
            <a:r>
              <a:rPr lang="en-US" altLang="en-US" sz="3200"/>
              <a:t> Hypothesis (MAP)</a:t>
            </a: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96DA9244-1125-4DBE-9FE2-27CC958AA0BE}"/>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Belief Assessment</a:t>
            </a:r>
          </a:p>
        </p:txBody>
      </p:sp>
      <p:sp>
        <p:nvSpPr>
          <p:cNvPr id="65539" name="Rectangle 3">
            <a:extLst>
              <a:ext uri="{FF2B5EF4-FFF2-40B4-BE49-F238E27FC236}">
                <a16:creationId xmlns:a16="http://schemas.microsoft.com/office/drawing/2014/main" id="{D485C054-04A2-4E4B-89C0-D52D21A14444}"/>
              </a:ext>
            </a:extLst>
          </p:cNvPr>
          <p:cNvSpPr>
            <a:spLocks noGrp="1" noChangeArrowheads="1"/>
          </p:cNvSpPr>
          <p:nvPr>
            <p:ph type="body" sz="half" idx="1"/>
          </p:nvPr>
        </p:nvSpPr>
        <p:spPr>
          <a:xfrm>
            <a:off x="685800" y="1981200"/>
            <a:ext cx="7848600" cy="4419600"/>
          </a:xfrm>
        </p:spPr>
        <p:txBody>
          <a:bodyPr/>
          <a:lstStyle/>
          <a:p>
            <a:pPr eaLnBrk="1" hangingPunct="1"/>
            <a:r>
              <a:rPr lang="en-US" altLang="en-US" sz="2000"/>
              <a:t>Definition</a:t>
            </a:r>
          </a:p>
          <a:p>
            <a:pPr lvl="1" eaLnBrk="1" hangingPunct="1"/>
            <a:r>
              <a:rPr lang="en-US" altLang="en-US" sz="2400"/>
              <a:t>The belief assessment task of </a:t>
            </a:r>
            <a:r>
              <a:rPr lang="en-US" altLang="en-US" sz="2400" i="1"/>
              <a:t>X</a:t>
            </a:r>
            <a:r>
              <a:rPr lang="en-US" altLang="en-US" sz="2400" i="1" baseline="-25000"/>
              <a:t>k</a:t>
            </a:r>
            <a:r>
              <a:rPr lang="en-US" altLang="en-US" sz="2400" i="1"/>
              <a:t> = x</a:t>
            </a:r>
            <a:r>
              <a:rPr lang="en-US" altLang="en-US" sz="2400" i="1" baseline="-25000"/>
              <a:t>k</a:t>
            </a:r>
            <a:r>
              <a:rPr lang="en-US" altLang="en-US" sz="2400"/>
              <a:t> is to find </a:t>
            </a:r>
          </a:p>
          <a:p>
            <a:pPr eaLnBrk="1" hangingPunct="1">
              <a:buFontTx/>
              <a:buNone/>
            </a:pPr>
            <a:endParaRPr lang="en-US" altLang="en-US" sz="2000"/>
          </a:p>
          <a:p>
            <a:pPr eaLnBrk="1" hangingPunct="1"/>
            <a:endParaRPr lang="en-US" altLang="en-US" sz="2000"/>
          </a:p>
          <a:p>
            <a:pPr eaLnBrk="1" hangingPunct="1"/>
            <a:endParaRPr lang="en-US" altLang="en-US" sz="2000"/>
          </a:p>
          <a:p>
            <a:pPr eaLnBrk="1" hangingPunct="1"/>
            <a:r>
              <a:rPr lang="en-US" altLang="en-US" sz="2000"/>
              <a:t>In the </a:t>
            </a:r>
            <a:r>
              <a:rPr lang="en-US" altLang="en-US" sz="2000" i="1"/>
              <a:t>Visit to Asia </a:t>
            </a:r>
            <a:r>
              <a:rPr lang="en-US" altLang="en-US" sz="2000"/>
              <a:t>example, the belief assessment problem answers questions like</a:t>
            </a:r>
          </a:p>
          <a:p>
            <a:pPr lvl="1" eaLnBrk="1" hangingPunct="1"/>
            <a:r>
              <a:rPr lang="en-US" altLang="en-US" sz="2400"/>
              <a:t>What is the probability that a person has tuberculosis, given that he/she has dyspnea and has visited Asia recently ?</a:t>
            </a:r>
          </a:p>
        </p:txBody>
      </p:sp>
      <p:graphicFrame>
        <p:nvGraphicFramePr>
          <p:cNvPr id="65540" name="Object 4">
            <a:extLst>
              <a:ext uri="{FF2B5EF4-FFF2-40B4-BE49-F238E27FC236}">
                <a16:creationId xmlns:a16="http://schemas.microsoft.com/office/drawing/2014/main" id="{F6FB05FB-E9C2-42AA-BE5B-5698F04FE341}"/>
              </a:ext>
            </a:extLst>
          </p:cNvPr>
          <p:cNvGraphicFramePr>
            <a:graphicFrameLocks noGrp="1" noChangeAspect="1"/>
          </p:cNvGraphicFramePr>
          <p:nvPr>
            <p:ph sz="half" idx="2"/>
          </p:nvPr>
        </p:nvGraphicFramePr>
        <p:xfrm>
          <a:off x="1447800" y="2922588"/>
          <a:ext cx="6477000" cy="933450"/>
        </p:xfrm>
        <a:graphic>
          <a:graphicData uri="http://schemas.openxmlformats.org/presentationml/2006/ole">
            <mc:AlternateContent xmlns:mc="http://schemas.openxmlformats.org/markup-compatibility/2006">
              <mc:Choice xmlns:v="urn:schemas-microsoft-com:vml" Requires="v">
                <p:oleObj spid="_x0000_s65543" name="Equation" r:id="rId4" imgW="3175000" imgH="457200" progId="Equation.3">
                  <p:embed/>
                </p:oleObj>
              </mc:Choice>
              <mc:Fallback>
                <p:oleObj name="Equation" r:id="rId4" imgW="317500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2922588"/>
                        <a:ext cx="6477000"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5541" name="Text Box 5">
            <a:extLst>
              <a:ext uri="{FF2B5EF4-FFF2-40B4-BE49-F238E27FC236}">
                <a16:creationId xmlns:a16="http://schemas.microsoft.com/office/drawing/2014/main" id="{B8939F26-48A9-4C69-B3C9-3C013DED8BDA}"/>
              </a:ext>
            </a:extLst>
          </p:cNvPr>
          <p:cNvSpPr txBox="1">
            <a:spLocks noChangeArrowheads="1"/>
          </p:cNvSpPr>
          <p:nvPr/>
        </p:nvSpPr>
        <p:spPr bwMode="auto">
          <a:xfrm>
            <a:off x="5486400" y="3810000"/>
            <a:ext cx="2667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2800">
                <a:solidFill>
                  <a:schemeClr val="tx1"/>
                </a:solidFill>
                <a:latin typeface="Tw Cen MT" panose="020B0602020104020603" pitchFamily="34" charset="0"/>
              </a:defRPr>
            </a:lvl1pPr>
            <a:lvl2pPr>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lvl="1" eaLnBrk="1" hangingPunct="1">
              <a:buFontTx/>
              <a:buNone/>
            </a:pPr>
            <a:r>
              <a:rPr lang="en-US" altLang="en-US" sz="1200">
                <a:latin typeface="Times New Roman" panose="02020603050405020304" pitchFamily="18" charset="0"/>
              </a:rPr>
              <a:t>where k – normalizing constant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3B0F5CF-E90F-40B0-B0B4-7E3E6F00AE10}"/>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Most Probable Explanation (MPE)</a:t>
            </a:r>
          </a:p>
        </p:txBody>
      </p:sp>
      <p:sp>
        <p:nvSpPr>
          <p:cNvPr id="67587" name="Rectangle 3">
            <a:extLst>
              <a:ext uri="{FF2B5EF4-FFF2-40B4-BE49-F238E27FC236}">
                <a16:creationId xmlns:a16="http://schemas.microsoft.com/office/drawing/2014/main" id="{73686480-7990-407D-9A07-1699765EACE3}"/>
              </a:ext>
            </a:extLst>
          </p:cNvPr>
          <p:cNvSpPr>
            <a:spLocks noGrp="1" noChangeArrowheads="1"/>
          </p:cNvSpPr>
          <p:nvPr>
            <p:ph type="body" sz="half" idx="1"/>
          </p:nvPr>
        </p:nvSpPr>
        <p:spPr>
          <a:xfrm>
            <a:off x="685800" y="1981200"/>
            <a:ext cx="7848600" cy="4114800"/>
          </a:xfrm>
        </p:spPr>
        <p:txBody>
          <a:bodyPr/>
          <a:lstStyle/>
          <a:p>
            <a:pPr eaLnBrk="1" hangingPunct="1"/>
            <a:r>
              <a:rPr lang="en-US" altLang="en-US" sz="2000"/>
              <a:t>Definition</a:t>
            </a:r>
          </a:p>
          <a:p>
            <a:pPr lvl="1" eaLnBrk="1" hangingPunct="1"/>
            <a:r>
              <a:rPr lang="en-US" altLang="en-US" sz="2400"/>
              <a:t>The </a:t>
            </a:r>
            <a:r>
              <a:rPr lang="en-US" altLang="en-US" sz="2400" i="1"/>
              <a:t>MPE </a:t>
            </a:r>
            <a:r>
              <a:rPr lang="en-US" altLang="en-US" sz="2400"/>
              <a:t> task is to find an assignment </a:t>
            </a:r>
            <a:r>
              <a:rPr lang="en-US" altLang="en-US" sz="2400" i="1"/>
              <a:t>x</a:t>
            </a:r>
            <a:r>
              <a:rPr lang="en-US" altLang="en-US" sz="2400" i="1" baseline="30000"/>
              <a:t>o</a:t>
            </a:r>
            <a:r>
              <a:rPr lang="en-US" altLang="en-US" sz="2400" i="1"/>
              <a:t> = (x</a:t>
            </a:r>
            <a:r>
              <a:rPr lang="en-US" altLang="en-US" sz="2400" i="1" baseline="30000"/>
              <a:t>o</a:t>
            </a:r>
            <a:r>
              <a:rPr lang="en-US" altLang="en-US" sz="2400" i="1" baseline="-25000"/>
              <a:t>1</a:t>
            </a:r>
            <a:r>
              <a:rPr lang="en-US" altLang="en-US" sz="2400" i="1"/>
              <a:t>, …, x</a:t>
            </a:r>
            <a:r>
              <a:rPr lang="en-US" altLang="en-US" sz="2400" i="1" baseline="30000"/>
              <a:t>o</a:t>
            </a:r>
            <a:r>
              <a:rPr lang="en-US" altLang="en-US" sz="2400" i="1" baseline="-25000"/>
              <a:t>n</a:t>
            </a:r>
            <a:r>
              <a:rPr lang="en-US" altLang="en-US" sz="2400" i="1"/>
              <a:t>)</a:t>
            </a:r>
            <a:r>
              <a:rPr lang="en-US" altLang="en-US" sz="2400"/>
              <a:t> such that </a:t>
            </a:r>
          </a:p>
          <a:p>
            <a:pPr lvl="1" eaLnBrk="1" hangingPunct="1"/>
            <a:endParaRPr lang="en-US" altLang="en-US" sz="2400"/>
          </a:p>
          <a:p>
            <a:pPr lvl="1" eaLnBrk="1" hangingPunct="1"/>
            <a:endParaRPr lang="en-US" altLang="en-US" sz="2400"/>
          </a:p>
          <a:p>
            <a:pPr eaLnBrk="1" hangingPunct="1"/>
            <a:r>
              <a:rPr lang="en-US" altLang="en-US" sz="2000"/>
              <a:t>In the </a:t>
            </a:r>
            <a:r>
              <a:rPr lang="en-US" altLang="en-US" sz="2000" i="1"/>
              <a:t>Visit to Asia</a:t>
            </a:r>
            <a:r>
              <a:rPr lang="en-US" altLang="en-US" sz="2000"/>
              <a:t> example, the </a:t>
            </a:r>
            <a:r>
              <a:rPr lang="en-US" altLang="en-US" sz="2000" i="1"/>
              <a:t>MPE </a:t>
            </a:r>
            <a:r>
              <a:rPr lang="en-US" altLang="en-US" sz="2000"/>
              <a:t>problem answers questions like</a:t>
            </a:r>
          </a:p>
          <a:p>
            <a:pPr lvl="1" eaLnBrk="1" hangingPunct="1"/>
            <a:r>
              <a:rPr lang="en-US" altLang="en-US" sz="2400"/>
              <a:t>What are the most probable values for </a:t>
            </a:r>
            <a:r>
              <a:rPr lang="en-US" altLang="en-US" sz="2400" i="1"/>
              <a:t>all</a:t>
            </a:r>
            <a:r>
              <a:rPr lang="en-US" altLang="en-US" sz="2400" b="1" i="1"/>
              <a:t> </a:t>
            </a:r>
            <a:r>
              <a:rPr lang="en-US" altLang="en-US" sz="2400"/>
              <a:t>variables such that a person doesn’t catch dyspnea ?</a:t>
            </a:r>
          </a:p>
        </p:txBody>
      </p:sp>
      <p:graphicFrame>
        <p:nvGraphicFramePr>
          <p:cNvPr id="67588" name="Object 4">
            <a:extLst>
              <a:ext uri="{FF2B5EF4-FFF2-40B4-BE49-F238E27FC236}">
                <a16:creationId xmlns:a16="http://schemas.microsoft.com/office/drawing/2014/main" id="{54C1FBF2-6D49-4FAF-BD23-F966C8E7C914}"/>
              </a:ext>
            </a:extLst>
          </p:cNvPr>
          <p:cNvGraphicFramePr>
            <a:graphicFrameLocks noGrp="1" noChangeAspect="1"/>
          </p:cNvGraphicFramePr>
          <p:nvPr>
            <p:ph sz="half" idx="2"/>
          </p:nvPr>
        </p:nvGraphicFramePr>
        <p:xfrm>
          <a:off x="2286000" y="2971800"/>
          <a:ext cx="4876800" cy="1063625"/>
        </p:xfrm>
        <a:graphic>
          <a:graphicData uri="http://schemas.openxmlformats.org/presentationml/2006/ole">
            <mc:AlternateContent xmlns:mc="http://schemas.openxmlformats.org/markup-compatibility/2006">
              <mc:Choice xmlns:v="urn:schemas-microsoft-com:vml" Requires="v">
                <p:oleObj spid="_x0000_s67590" name="Equation" r:id="rId4" imgW="1981200" imgH="431800" progId="Equation.3">
                  <p:embed/>
                </p:oleObj>
              </mc:Choice>
              <mc:Fallback>
                <p:oleObj name="Equation" r:id="rId4" imgW="1981200" imgH="4318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971800"/>
                        <a:ext cx="4876800"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9A931E21-7F77-4901-BF5A-A4E9E30B028C}"/>
              </a:ext>
            </a:extLst>
          </p:cNvPr>
          <p:cNvSpPr>
            <a:spLocks noGrp="1" noChangeArrowheads="1"/>
          </p:cNvSpPr>
          <p:nvPr>
            <p:ph type="title"/>
          </p:nvPr>
        </p:nvSpPr>
        <p:spPr>
          <a:xfrm>
            <a:off x="533400" y="609600"/>
            <a:ext cx="8077200" cy="1143000"/>
          </a:xfrm>
        </p:spPr>
        <p:txBody>
          <a:bodyPr/>
          <a:lstStyle/>
          <a:p>
            <a:pPr eaLnBrk="1" hangingPunct="1">
              <a:defRPr/>
            </a:pPr>
            <a:r>
              <a:rPr lang="en-US" sz="3600">
                <a:effectLst>
                  <a:outerShdw blurRad="38100" dist="38100" dir="2700000" algn="tl">
                    <a:srgbClr val="C0C0C0"/>
                  </a:outerShdw>
                </a:effectLst>
              </a:rPr>
              <a:t>Maximum A posteriori Hypothesis (MAP)</a:t>
            </a:r>
          </a:p>
        </p:txBody>
      </p:sp>
      <p:sp>
        <p:nvSpPr>
          <p:cNvPr id="69635" name="Rectangle 3">
            <a:extLst>
              <a:ext uri="{FF2B5EF4-FFF2-40B4-BE49-F238E27FC236}">
                <a16:creationId xmlns:a16="http://schemas.microsoft.com/office/drawing/2014/main" id="{D94E9200-9475-4698-8EB5-CC82DA162086}"/>
              </a:ext>
            </a:extLst>
          </p:cNvPr>
          <p:cNvSpPr>
            <a:spLocks noGrp="1" noChangeArrowheads="1"/>
          </p:cNvSpPr>
          <p:nvPr>
            <p:ph type="body" sz="half" idx="1"/>
          </p:nvPr>
        </p:nvSpPr>
        <p:spPr>
          <a:xfrm>
            <a:off x="685800" y="1752600"/>
            <a:ext cx="7848600" cy="4572000"/>
          </a:xfrm>
        </p:spPr>
        <p:txBody>
          <a:bodyPr/>
          <a:lstStyle/>
          <a:p>
            <a:pPr eaLnBrk="1" hangingPunct="1">
              <a:lnSpc>
                <a:spcPct val="90000"/>
              </a:lnSpc>
            </a:pPr>
            <a:r>
              <a:rPr lang="en-US" altLang="en-US" sz="2000"/>
              <a:t>Definition</a:t>
            </a:r>
          </a:p>
          <a:p>
            <a:pPr lvl="1" eaLnBrk="1" hangingPunct="1">
              <a:lnSpc>
                <a:spcPct val="90000"/>
              </a:lnSpc>
            </a:pPr>
            <a:r>
              <a:rPr lang="en-US" altLang="en-US" sz="2200"/>
              <a:t>Given a set of hypothesized variables </a:t>
            </a:r>
            <a:r>
              <a:rPr lang="en-US" altLang="en-US" sz="2200" i="1"/>
              <a:t>A = {A</a:t>
            </a:r>
            <a:r>
              <a:rPr lang="en-US" altLang="en-US" sz="2200" i="1" baseline="-25000"/>
              <a:t>1</a:t>
            </a:r>
            <a:r>
              <a:rPr lang="en-US" altLang="en-US" sz="2200" i="1"/>
              <a:t>, …, A</a:t>
            </a:r>
            <a:r>
              <a:rPr lang="en-US" altLang="en-US" sz="2200" i="1" baseline="-25000"/>
              <a:t>k</a:t>
            </a:r>
            <a:r>
              <a:rPr lang="en-US" altLang="en-US" sz="2200" i="1"/>
              <a:t>}, </a:t>
            </a:r>
          </a:p>
          <a:p>
            <a:pPr lvl="1" eaLnBrk="1" hangingPunct="1">
              <a:lnSpc>
                <a:spcPct val="90000"/>
              </a:lnSpc>
              <a:buFontTx/>
              <a:buNone/>
            </a:pPr>
            <a:r>
              <a:rPr lang="en-US" altLang="en-US" sz="2200" i="1"/>
              <a:t>                , </a:t>
            </a:r>
            <a:r>
              <a:rPr lang="en-US" altLang="en-US" sz="2200"/>
              <a:t>the MAP task</a:t>
            </a:r>
            <a:r>
              <a:rPr lang="en-US" altLang="en-US" sz="2200" i="1"/>
              <a:t> </a:t>
            </a:r>
            <a:r>
              <a:rPr lang="en-US" altLang="en-US" sz="2200"/>
              <a:t>is to find an assignment </a:t>
            </a:r>
          </a:p>
          <a:p>
            <a:pPr lvl="1" eaLnBrk="1" hangingPunct="1">
              <a:lnSpc>
                <a:spcPct val="90000"/>
              </a:lnSpc>
              <a:buFontTx/>
              <a:buNone/>
            </a:pPr>
            <a:r>
              <a:rPr lang="en-US" altLang="en-US" sz="2200" i="1"/>
              <a:t>    a</a:t>
            </a:r>
            <a:r>
              <a:rPr lang="en-US" altLang="en-US" sz="2200" i="1" baseline="30000"/>
              <a:t>o</a:t>
            </a:r>
            <a:r>
              <a:rPr lang="en-US" altLang="en-US" sz="2200" i="1"/>
              <a:t> = (a</a:t>
            </a:r>
            <a:r>
              <a:rPr lang="en-US" altLang="en-US" sz="2200" i="1" baseline="30000"/>
              <a:t>o</a:t>
            </a:r>
            <a:r>
              <a:rPr lang="en-US" altLang="en-US" sz="2200" i="1" baseline="-25000"/>
              <a:t>1</a:t>
            </a:r>
            <a:r>
              <a:rPr lang="en-US" altLang="en-US" sz="2200" i="1"/>
              <a:t>, …, a</a:t>
            </a:r>
            <a:r>
              <a:rPr lang="en-US" altLang="en-US" sz="2200" i="1" baseline="30000"/>
              <a:t>o</a:t>
            </a:r>
            <a:r>
              <a:rPr lang="en-US" altLang="en-US" sz="2200" i="1" baseline="-25000"/>
              <a:t>k</a:t>
            </a:r>
            <a:r>
              <a:rPr lang="en-US" altLang="en-US" sz="2200" i="1"/>
              <a:t>)</a:t>
            </a:r>
            <a:r>
              <a:rPr lang="en-US" altLang="en-US" sz="2200"/>
              <a:t> such that</a:t>
            </a:r>
            <a:r>
              <a:rPr lang="en-US" altLang="en-US" sz="2200" i="1"/>
              <a:t>    </a:t>
            </a:r>
          </a:p>
          <a:p>
            <a:pPr lvl="1" eaLnBrk="1" hangingPunct="1">
              <a:lnSpc>
                <a:spcPct val="90000"/>
              </a:lnSpc>
              <a:buFontTx/>
              <a:buNone/>
            </a:pPr>
            <a:endParaRPr lang="en-US" altLang="en-US" sz="2200" i="1"/>
          </a:p>
          <a:p>
            <a:pPr lvl="1" eaLnBrk="1" hangingPunct="1">
              <a:lnSpc>
                <a:spcPct val="90000"/>
              </a:lnSpc>
              <a:buFontTx/>
              <a:buNone/>
            </a:pPr>
            <a:endParaRPr lang="en-US" altLang="en-US" sz="2200" i="1"/>
          </a:p>
          <a:p>
            <a:pPr eaLnBrk="1" hangingPunct="1">
              <a:lnSpc>
                <a:spcPct val="90000"/>
              </a:lnSpc>
              <a:buFontTx/>
              <a:buNone/>
            </a:pPr>
            <a:endParaRPr lang="en-US" altLang="en-US" sz="2000"/>
          </a:p>
          <a:p>
            <a:pPr eaLnBrk="1" hangingPunct="1">
              <a:lnSpc>
                <a:spcPct val="90000"/>
              </a:lnSpc>
            </a:pPr>
            <a:r>
              <a:rPr lang="en-US" altLang="en-US" sz="2000"/>
              <a:t>In</a:t>
            </a:r>
            <a:r>
              <a:rPr lang="en-US" altLang="en-US" sz="2000" i="1"/>
              <a:t> </a:t>
            </a:r>
            <a:r>
              <a:rPr lang="en-US" altLang="en-US" sz="2000"/>
              <a:t>the </a:t>
            </a:r>
            <a:r>
              <a:rPr lang="en-US" altLang="en-US" sz="2000" i="1"/>
              <a:t>Visit to Asia </a:t>
            </a:r>
            <a:r>
              <a:rPr lang="en-US" altLang="en-US" sz="2000"/>
              <a:t>example, the </a:t>
            </a:r>
            <a:r>
              <a:rPr lang="en-US" altLang="en-US" sz="2000" i="1"/>
              <a:t>MAP</a:t>
            </a:r>
            <a:r>
              <a:rPr lang="en-US" altLang="en-US" sz="2000"/>
              <a:t> problem answers questions like</a:t>
            </a:r>
          </a:p>
          <a:p>
            <a:pPr lvl="1" eaLnBrk="1" hangingPunct="1">
              <a:lnSpc>
                <a:spcPct val="90000"/>
              </a:lnSpc>
            </a:pPr>
            <a:r>
              <a:rPr lang="en-US" altLang="en-US" sz="2200"/>
              <a:t>What are the most probable values for a person having both </a:t>
            </a:r>
            <a:r>
              <a:rPr lang="en-US" altLang="en-US" sz="2200" i="1"/>
              <a:t>lung cancer</a:t>
            </a:r>
            <a:r>
              <a:rPr lang="en-US" altLang="en-US" sz="2200" b="1" i="1"/>
              <a:t> </a:t>
            </a:r>
            <a:r>
              <a:rPr lang="en-US" altLang="en-US" sz="2200"/>
              <a:t>and </a:t>
            </a:r>
            <a:r>
              <a:rPr lang="en-US" altLang="en-US" sz="2200" i="1"/>
              <a:t>bronchitis, </a:t>
            </a:r>
            <a:r>
              <a:rPr lang="en-US" altLang="en-US" sz="2200"/>
              <a:t>given that he/she has dyspnea and that his/her X-ray is positive?</a:t>
            </a:r>
          </a:p>
        </p:txBody>
      </p:sp>
      <p:graphicFrame>
        <p:nvGraphicFramePr>
          <p:cNvPr id="69636" name="Object 4">
            <a:extLst>
              <a:ext uri="{FF2B5EF4-FFF2-40B4-BE49-F238E27FC236}">
                <a16:creationId xmlns:a16="http://schemas.microsoft.com/office/drawing/2014/main" id="{77F8675B-25A3-48E5-8285-19816E8E6633}"/>
              </a:ext>
            </a:extLst>
          </p:cNvPr>
          <p:cNvGraphicFramePr>
            <a:graphicFrameLocks noGrp="1" noChangeAspect="1"/>
          </p:cNvGraphicFramePr>
          <p:nvPr>
            <p:ph sz="quarter" idx="2"/>
          </p:nvPr>
        </p:nvGraphicFramePr>
        <p:xfrm>
          <a:off x="1524000" y="2514600"/>
          <a:ext cx="838200" cy="303213"/>
        </p:xfrm>
        <a:graphic>
          <a:graphicData uri="http://schemas.openxmlformats.org/presentationml/2006/ole">
            <mc:AlternateContent xmlns:mc="http://schemas.openxmlformats.org/markup-compatibility/2006">
              <mc:Choice xmlns:v="urn:schemas-microsoft-com:vml" Requires="v">
                <p:oleObj spid="_x0000_s69640" name="Equation" r:id="rId4" imgW="457002" imgH="165028" progId="Equation.3">
                  <p:embed/>
                </p:oleObj>
              </mc:Choice>
              <mc:Fallback>
                <p:oleObj name="Equation" r:id="rId4" imgW="457002" imgH="165028"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514600"/>
                        <a:ext cx="838200" cy="30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37" name="Object 5">
            <a:extLst>
              <a:ext uri="{FF2B5EF4-FFF2-40B4-BE49-F238E27FC236}">
                <a16:creationId xmlns:a16="http://schemas.microsoft.com/office/drawing/2014/main" id="{E508CB1C-6895-402C-B8F9-AB75976B1F29}"/>
              </a:ext>
            </a:extLst>
          </p:cNvPr>
          <p:cNvGraphicFramePr>
            <a:graphicFrameLocks noGrp="1" noChangeAspect="1"/>
          </p:cNvGraphicFramePr>
          <p:nvPr>
            <p:ph sz="quarter" idx="3"/>
          </p:nvPr>
        </p:nvGraphicFramePr>
        <p:xfrm>
          <a:off x="1981200" y="3200400"/>
          <a:ext cx="5334000" cy="1055688"/>
        </p:xfrm>
        <a:graphic>
          <a:graphicData uri="http://schemas.openxmlformats.org/presentationml/2006/ole">
            <mc:AlternateContent xmlns:mc="http://schemas.openxmlformats.org/markup-compatibility/2006">
              <mc:Choice xmlns:v="urn:schemas-microsoft-com:vml" Requires="v">
                <p:oleObj spid="_x0000_s69641" name="Equation" r:id="rId6" imgW="2184400" imgH="431800" progId="Equation.3">
                  <p:embed/>
                </p:oleObj>
              </mc:Choice>
              <mc:Fallback>
                <p:oleObj name="Equation" r:id="rId6" imgW="2184400" imgH="4318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3200400"/>
                        <a:ext cx="5334000" cy="1055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5A8B1580-1986-430D-A308-7B3FB75C1045}"/>
              </a:ext>
            </a:extLst>
          </p:cNvPr>
          <p:cNvSpPr>
            <a:spLocks noGrp="1" noChangeArrowheads="1"/>
          </p:cNvSpPr>
          <p:nvPr>
            <p:ph type="title"/>
          </p:nvPr>
        </p:nvSpPr>
        <p:spPr>
          <a:xfrm>
            <a:off x="685800" y="228600"/>
            <a:ext cx="7772400" cy="685800"/>
          </a:xfrm>
        </p:spPr>
        <p:txBody>
          <a:bodyPr/>
          <a:lstStyle/>
          <a:p>
            <a:pPr eaLnBrk="1" hangingPunct="1"/>
            <a:r>
              <a:rPr lang="en-US" altLang="en-US" sz="4000"/>
              <a:t>Axioms for Local Computation</a:t>
            </a:r>
          </a:p>
        </p:txBody>
      </p:sp>
      <p:graphicFrame>
        <p:nvGraphicFramePr>
          <p:cNvPr id="71683" name="Object 4">
            <a:extLst>
              <a:ext uri="{FF2B5EF4-FFF2-40B4-BE49-F238E27FC236}">
                <a16:creationId xmlns:a16="http://schemas.microsoft.com/office/drawing/2014/main" id="{D8B56496-8FF4-4368-9521-DADB2B7E3342}"/>
              </a:ext>
            </a:extLst>
          </p:cNvPr>
          <p:cNvGraphicFramePr>
            <a:graphicFrameLocks noChangeAspect="1"/>
          </p:cNvGraphicFramePr>
          <p:nvPr/>
        </p:nvGraphicFramePr>
        <p:xfrm>
          <a:off x="1220788" y="1371600"/>
          <a:ext cx="6700837" cy="4608513"/>
        </p:xfrm>
        <a:graphic>
          <a:graphicData uri="http://schemas.openxmlformats.org/presentationml/2006/ole">
            <mc:AlternateContent xmlns:mc="http://schemas.openxmlformats.org/markup-compatibility/2006">
              <mc:Choice xmlns:v="urn:schemas-microsoft-com:vml" Requires="v">
                <p:oleObj spid="_x0000_s71685" name="Equation" r:id="rId4" imgW="4470400" imgH="3073400" progId="Equation.3">
                  <p:embed/>
                </p:oleObj>
              </mc:Choice>
              <mc:Fallback>
                <p:oleObj name="Equation" r:id="rId4" imgW="4470400" imgH="30734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0788" y="1371600"/>
                        <a:ext cx="6700837" cy="4608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5BB20C58-9EFD-4C68-89C1-74A66F67029D}"/>
              </a:ext>
            </a:extLst>
          </p:cNvPr>
          <p:cNvSpPr>
            <a:spLocks noGrp="1" noChangeArrowheads="1"/>
          </p:cNvSpPr>
          <p:nvPr>
            <p:ph type="title"/>
          </p:nvPr>
        </p:nvSpPr>
        <p:spPr>
          <a:xfrm>
            <a:off x="685800" y="228600"/>
            <a:ext cx="7772400" cy="609600"/>
          </a:xfrm>
        </p:spPr>
        <p:txBody>
          <a:bodyPr/>
          <a:lstStyle/>
          <a:p>
            <a:pPr eaLnBrk="1" hangingPunct="1"/>
            <a:r>
              <a:rPr lang="en-US" altLang="en-US" sz="4000"/>
              <a:t>Comments on the Axioms (part I)</a:t>
            </a:r>
          </a:p>
        </p:txBody>
      </p:sp>
      <p:sp>
        <p:nvSpPr>
          <p:cNvPr id="73731" name="Rectangle 3">
            <a:extLst>
              <a:ext uri="{FF2B5EF4-FFF2-40B4-BE49-F238E27FC236}">
                <a16:creationId xmlns:a16="http://schemas.microsoft.com/office/drawing/2014/main" id="{7F29B9EE-C1C3-496D-8E13-C18428758340}"/>
              </a:ext>
            </a:extLst>
          </p:cNvPr>
          <p:cNvSpPr>
            <a:spLocks noGrp="1" noChangeArrowheads="1"/>
          </p:cNvSpPr>
          <p:nvPr>
            <p:ph type="body" idx="1"/>
          </p:nvPr>
        </p:nvSpPr>
        <p:spPr>
          <a:xfrm>
            <a:off x="533400" y="1143000"/>
            <a:ext cx="8382000" cy="5181600"/>
          </a:xfrm>
        </p:spPr>
        <p:txBody>
          <a:bodyPr/>
          <a:lstStyle/>
          <a:p>
            <a:pPr eaLnBrk="1" hangingPunct="1">
              <a:lnSpc>
                <a:spcPct val="80000"/>
              </a:lnSpc>
            </a:pPr>
            <a:r>
              <a:rPr lang="en-US" altLang="en-US"/>
              <a:t>Presentation of the axioms is from Madsen’s dissertation (section 3.1.1) after Shenoy and Shafer </a:t>
            </a:r>
          </a:p>
          <a:p>
            <a:pPr eaLnBrk="1" hangingPunct="1">
              <a:lnSpc>
                <a:spcPct val="80000"/>
              </a:lnSpc>
            </a:pPr>
            <a:r>
              <a:rPr lang="en-US" altLang="en-US"/>
              <a:t>The best description of the axioms is in: Shenoy, Prakash P. “Valuation-Based Systems for Discrete Optimization.”  </a:t>
            </a:r>
            <a:r>
              <a:rPr lang="en-US" altLang="en-US" i="1"/>
              <a:t>Uncertainty in Artificial Intelligence, 6</a:t>
            </a:r>
            <a:r>
              <a:rPr lang="en-US" altLang="en-US"/>
              <a:t> (P.P. Bonissone, M. Henrion, L.N. Kanal, eds.), pp.385-400.  </a:t>
            </a:r>
          </a:p>
          <a:p>
            <a:pPr eaLnBrk="1" hangingPunct="1">
              <a:lnSpc>
                <a:spcPct val="80000"/>
              </a:lnSpc>
            </a:pPr>
            <a:r>
              <a:rPr lang="en-US" altLang="en-US"/>
              <a:t>The first axioms is written in quite a different form in that reference, but Shenoy notes that his axiom “can be interpreted as saying that the order in which we delete the variables does not matter,” “if we regard marginalization as a reduction of a valuation by deleting variables.”  This seems to be what Madsen emphasizes in his axiom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E34B0191-110E-421C-9E66-B2B83F8C264D}"/>
              </a:ext>
            </a:extLst>
          </p:cNvPr>
          <p:cNvSpPr>
            <a:spLocks noGrp="1" noChangeArrowheads="1"/>
          </p:cNvSpPr>
          <p:nvPr>
            <p:ph type="title"/>
          </p:nvPr>
        </p:nvSpPr>
        <p:spPr>
          <a:xfrm>
            <a:off x="685800" y="228600"/>
            <a:ext cx="7772400" cy="609600"/>
          </a:xfrm>
        </p:spPr>
        <p:txBody>
          <a:bodyPr/>
          <a:lstStyle/>
          <a:p>
            <a:pPr eaLnBrk="1" hangingPunct="1"/>
            <a:r>
              <a:rPr lang="en-US" altLang="en-US" sz="4000"/>
              <a:t>Comments on the Axioms (part I)</a:t>
            </a:r>
          </a:p>
        </p:txBody>
      </p:sp>
      <p:sp>
        <p:nvSpPr>
          <p:cNvPr id="75779" name="Rectangle 3">
            <a:extLst>
              <a:ext uri="{FF2B5EF4-FFF2-40B4-BE49-F238E27FC236}">
                <a16:creationId xmlns:a16="http://schemas.microsoft.com/office/drawing/2014/main" id="{7CF1DF2A-567B-4DA8-AEC4-9E74CB527599}"/>
              </a:ext>
            </a:extLst>
          </p:cNvPr>
          <p:cNvSpPr>
            <a:spLocks noGrp="1" noChangeArrowheads="1"/>
          </p:cNvSpPr>
          <p:nvPr>
            <p:ph type="body" idx="1"/>
          </p:nvPr>
        </p:nvSpPr>
        <p:spPr>
          <a:xfrm>
            <a:off x="228600" y="1143000"/>
            <a:ext cx="8763000" cy="5181600"/>
          </a:xfrm>
        </p:spPr>
        <p:txBody>
          <a:bodyPr/>
          <a:lstStyle/>
          <a:p>
            <a:pPr eaLnBrk="1" hangingPunct="1">
              <a:lnSpc>
                <a:spcPct val="80000"/>
              </a:lnSpc>
            </a:pPr>
            <a:r>
              <a:rPr lang="en-US" altLang="en-US"/>
              <a:t>Another key reference is: S. Bistarelli, U. Montanari, and F. Rossi. “Semiring-Based Constraint Satisfaction and Optimization,”  </a:t>
            </a:r>
            <a:r>
              <a:rPr lang="en-US" altLang="en-US" i="1"/>
              <a:t>Journal of the ACM 44</a:t>
            </a:r>
            <a:r>
              <a:rPr lang="en-US" altLang="en-US"/>
              <a:t>, 2 (March 1997), pp.201-236. </a:t>
            </a:r>
          </a:p>
          <a:p>
            <a:pPr lvl="1" eaLnBrk="1" hangingPunct="1">
              <a:lnSpc>
                <a:spcPct val="80000"/>
              </a:lnSpc>
            </a:pPr>
            <a:r>
              <a:rPr lang="en-US" altLang="en-US" sz="2400"/>
              <a:t>This is an abstract algebraic treatment</a:t>
            </a:r>
          </a:p>
          <a:p>
            <a:pPr lvl="1" eaLnBrk="1" hangingPunct="1">
              <a:lnSpc>
                <a:spcPct val="80000"/>
              </a:lnSpc>
            </a:pPr>
            <a:r>
              <a:rPr lang="en-US" altLang="en-US" sz="2400"/>
              <a:t>The authors explicitly mention Shenoy’s axioms as a special case in section 5, where they also discuss the solution of the secondary problem of Non-Serial Dynamic Programming, as introduced in: Bertel</a:t>
            </a:r>
            <a:r>
              <a:rPr lang="en-US" altLang="en-US" sz="2400">
                <a:cs typeface="Times New Roman" panose="02020603050405020304" pitchFamily="18" charset="0"/>
              </a:rPr>
              <a:t>è and Brioschi, </a:t>
            </a:r>
            <a:r>
              <a:rPr lang="en-US" altLang="en-US" sz="2400" i="1">
                <a:cs typeface="Times New Roman" panose="02020603050405020304" pitchFamily="18" charset="0"/>
              </a:rPr>
              <a:t>Non-Serial Dynamic Programming</a:t>
            </a:r>
            <a:r>
              <a:rPr lang="en-US" altLang="en-US" sz="2400">
                <a:cs typeface="Times New Roman" panose="02020603050405020304" pitchFamily="18" charset="0"/>
              </a:rPr>
              <a:t>, Academic Press,1972.</a:t>
            </a:r>
          </a:p>
          <a:p>
            <a:pPr eaLnBrk="1" hangingPunct="1">
              <a:lnSpc>
                <a:spcPct val="80000"/>
              </a:lnSpc>
            </a:pPr>
            <a:r>
              <a:rPr lang="en-US" altLang="en-US">
                <a:cs typeface="Times New Roman" panose="02020603050405020304" pitchFamily="18" charset="0"/>
              </a:rPr>
              <a:t>An alternative algebraic generalization is in: S.L. Lauritzen and F.V. Jensen, “Local Computations with Valuations from a Commutative Semigroup,” </a:t>
            </a:r>
            <a:r>
              <a:rPr lang="en-US" altLang="en-US" i="1">
                <a:cs typeface="Times New Roman" panose="02020603050405020304" pitchFamily="18" charset="0"/>
              </a:rPr>
              <a:t>Annals of Mathematics and Artificial Intelligence 21</a:t>
            </a:r>
            <a:r>
              <a:rPr lang="en-US" altLang="en-US">
                <a:cs typeface="Times New Roman" panose="02020603050405020304" pitchFamily="18" charset="0"/>
              </a:rPr>
              <a:t> (1997), pp.51-69.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A0FD8517-7E9D-4924-9927-B5160EF79132}"/>
              </a:ext>
            </a:extLst>
          </p:cNvPr>
          <p:cNvSpPr>
            <a:spLocks noGrp="1" noChangeArrowheads="1"/>
          </p:cNvSpPr>
          <p:nvPr>
            <p:ph type="title"/>
          </p:nvPr>
        </p:nvSpPr>
        <p:spPr>
          <a:xfrm>
            <a:off x="762000" y="228600"/>
            <a:ext cx="8229600" cy="685800"/>
          </a:xfrm>
        </p:spPr>
        <p:txBody>
          <a:bodyPr/>
          <a:lstStyle/>
          <a:p>
            <a:pPr eaLnBrk="1" hangingPunct="1"/>
            <a:r>
              <a:rPr lang="en-US" altLang="en-US" sz="4000"/>
              <a:t>Some Algorithms for Belief Update</a:t>
            </a:r>
          </a:p>
        </p:txBody>
      </p:sp>
      <p:sp>
        <p:nvSpPr>
          <p:cNvPr id="77827" name="Rectangle 3">
            <a:extLst>
              <a:ext uri="{FF2B5EF4-FFF2-40B4-BE49-F238E27FC236}">
                <a16:creationId xmlns:a16="http://schemas.microsoft.com/office/drawing/2014/main" id="{013776C0-F7A3-4EF2-B37B-1573DBD852F2}"/>
              </a:ext>
            </a:extLst>
          </p:cNvPr>
          <p:cNvSpPr>
            <a:spLocks noGrp="1" noChangeArrowheads="1"/>
          </p:cNvSpPr>
          <p:nvPr>
            <p:ph type="body" idx="1"/>
          </p:nvPr>
        </p:nvSpPr>
        <p:spPr>
          <a:xfrm>
            <a:off x="533400" y="990600"/>
            <a:ext cx="8077200" cy="5334000"/>
          </a:xfrm>
        </p:spPr>
        <p:txBody>
          <a:bodyPr/>
          <a:lstStyle/>
          <a:p>
            <a:pPr eaLnBrk="1" hangingPunct="1"/>
            <a:r>
              <a:rPr lang="en-US" altLang="en-US" sz="2400"/>
              <a:t>Construct joint first (not based on local computation)</a:t>
            </a:r>
          </a:p>
          <a:p>
            <a:pPr eaLnBrk="1" hangingPunct="1"/>
            <a:r>
              <a:rPr lang="en-US" altLang="en-US" sz="2400"/>
              <a:t>Stochastic Simulation (not based on local computation)</a:t>
            </a:r>
          </a:p>
          <a:p>
            <a:pPr eaLnBrk="1" hangingPunct="1"/>
            <a:r>
              <a:rPr lang="en-US" altLang="en-US" sz="2400"/>
              <a:t>Conditioning (not based on local computation)</a:t>
            </a:r>
          </a:p>
          <a:p>
            <a:pPr eaLnBrk="1" hangingPunct="1"/>
            <a:r>
              <a:rPr lang="en-US" altLang="en-US" sz="2400"/>
              <a:t>Direct Computation</a:t>
            </a:r>
          </a:p>
          <a:p>
            <a:pPr lvl="1" eaLnBrk="1" hangingPunct="1"/>
            <a:r>
              <a:rPr lang="en-US" altLang="en-US" sz="2400"/>
              <a:t>Variable elimination</a:t>
            </a:r>
          </a:p>
          <a:p>
            <a:pPr lvl="2" eaLnBrk="1" hangingPunct="1"/>
            <a:r>
              <a:rPr lang="en-US" altLang="en-US" sz="2000"/>
              <a:t>Bucket elimination (described next), variable elimination proper, peeling</a:t>
            </a:r>
          </a:p>
          <a:p>
            <a:pPr lvl="1" eaLnBrk="1" hangingPunct="1"/>
            <a:r>
              <a:rPr lang="en-US" altLang="en-US" sz="2400"/>
              <a:t>Combination of potentials</a:t>
            </a:r>
          </a:p>
          <a:p>
            <a:pPr lvl="2" eaLnBrk="1" hangingPunct="1"/>
            <a:r>
              <a:rPr lang="en-US" altLang="en-US" sz="2000"/>
              <a:t>SPI, factor trees</a:t>
            </a:r>
          </a:p>
          <a:p>
            <a:pPr eaLnBrk="1" hangingPunct="1"/>
            <a:r>
              <a:rPr lang="en-US" altLang="en-US" sz="2400"/>
              <a:t>Junction trees</a:t>
            </a:r>
          </a:p>
          <a:p>
            <a:pPr lvl="2" eaLnBrk="1" hangingPunct="1"/>
            <a:r>
              <a:rPr lang="en-US" altLang="en-US" sz="2000"/>
              <a:t>L&amp;S, Shafer-Shenoy, Hugin, Lazy propagation</a:t>
            </a:r>
          </a:p>
          <a:p>
            <a:pPr eaLnBrk="1" hangingPunct="1"/>
            <a:r>
              <a:rPr lang="en-US" altLang="en-US" sz="2400"/>
              <a:t>Polynomials</a:t>
            </a:r>
          </a:p>
          <a:p>
            <a:pPr lvl="2" eaLnBrk="1" hangingPunct="1"/>
            <a:r>
              <a:rPr lang="en-US" altLang="en-US" sz="2000"/>
              <a:t>Castillo et al., Darwiche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4F0F088D-BDD0-48ED-BF43-0B907D857530}"/>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Ordering the Variables</a:t>
            </a:r>
          </a:p>
        </p:txBody>
      </p:sp>
      <p:grpSp>
        <p:nvGrpSpPr>
          <p:cNvPr id="79875" name="Group 3">
            <a:extLst>
              <a:ext uri="{FF2B5EF4-FFF2-40B4-BE49-F238E27FC236}">
                <a16:creationId xmlns:a16="http://schemas.microsoft.com/office/drawing/2014/main" id="{179E8FF5-7C82-4CAD-ACEF-9AE72B1B0841}"/>
              </a:ext>
            </a:extLst>
          </p:cNvPr>
          <p:cNvGrpSpPr>
            <a:grpSpLocks/>
          </p:cNvGrpSpPr>
          <p:nvPr/>
        </p:nvGrpSpPr>
        <p:grpSpPr bwMode="auto">
          <a:xfrm>
            <a:off x="5334000" y="1981200"/>
            <a:ext cx="3352800" cy="3276600"/>
            <a:chOff x="1920" y="1248"/>
            <a:chExt cx="2112" cy="2064"/>
          </a:xfrm>
        </p:grpSpPr>
        <p:sp>
          <p:nvSpPr>
            <p:cNvPr id="79878" name="Oval 4">
              <a:extLst>
                <a:ext uri="{FF2B5EF4-FFF2-40B4-BE49-F238E27FC236}">
                  <a16:creationId xmlns:a16="http://schemas.microsoft.com/office/drawing/2014/main" id="{45C88DE4-3882-4696-8492-0B5C77C6A4D8}"/>
                </a:ext>
              </a:extLst>
            </p:cNvPr>
            <p:cNvSpPr>
              <a:spLocks noChangeArrowheads="1"/>
            </p:cNvSpPr>
            <p:nvPr/>
          </p:nvSpPr>
          <p:spPr bwMode="auto">
            <a:xfrm>
              <a:off x="1920" y="3024"/>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79" name="Oval 5">
              <a:extLst>
                <a:ext uri="{FF2B5EF4-FFF2-40B4-BE49-F238E27FC236}">
                  <a16:creationId xmlns:a16="http://schemas.microsoft.com/office/drawing/2014/main" id="{1BE7EAEE-ED84-43C3-82DB-0420DBC55B59}"/>
                </a:ext>
              </a:extLst>
            </p:cNvPr>
            <p:cNvSpPr>
              <a:spLocks noChangeArrowheads="1"/>
            </p:cNvSpPr>
            <p:nvPr/>
          </p:nvSpPr>
          <p:spPr bwMode="auto">
            <a:xfrm>
              <a:off x="1968" y="1248"/>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0" name="Oval 6">
              <a:extLst>
                <a:ext uri="{FF2B5EF4-FFF2-40B4-BE49-F238E27FC236}">
                  <a16:creationId xmlns:a16="http://schemas.microsoft.com/office/drawing/2014/main" id="{3833104B-B0ED-4550-AD09-D0CC1E4D4F78}"/>
                </a:ext>
              </a:extLst>
            </p:cNvPr>
            <p:cNvSpPr>
              <a:spLocks noChangeArrowheads="1"/>
            </p:cNvSpPr>
            <p:nvPr/>
          </p:nvSpPr>
          <p:spPr bwMode="auto">
            <a:xfrm>
              <a:off x="1968" y="1872"/>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bg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1" name="Oval 7">
              <a:extLst>
                <a:ext uri="{FF2B5EF4-FFF2-40B4-BE49-F238E27FC236}">
                  <a16:creationId xmlns:a16="http://schemas.microsoft.com/office/drawing/2014/main" id="{1F56BC24-6AC6-444B-935F-EC478D33496B}"/>
                </a:ext>
              </a:extLst>
            </p:cNvPr>
            <p:cNvSpPr>
              <a:spLocks noChangeArrowheads="1"/>
            </p:cNvSpPr>
            <p:nvPr/>
          </p:nvSpPr>
          <p:spPr bwMode="auto">
            <a:xfrm>
              <a:off x="2832" y="3072"/>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2" name="Oval 8">
              <a:extLst>
                <a:ext uri="{FF2B5EF4-FFF2-40B4-BE49-F238E27FC236}">
                  <a16:creationId xmlns:a16="http://schemas.microsoft.com/office/drawing/2014/main" id="{15527C2B-1BB9-41D8-BF1D-C71A5DED0264}"/>
                </a:ext>
              </a:extLst>
            </p:cNvPr>
            <p:cNvSpPr>
              <a:spLocks noChangeArrowheads="1"/>
            </p:cNvSpPr>
            <p:nvPr/>
          </p:nvSpPr>
          <p:spPr bwMode="auto">
            <a:xfrm>
              <a:off x="2448" y="2448"/>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3" name="Oval 9">
              <a:extLst>
                <a:ext uri="{FF2B5EF4-FFF2-40B4-BE49-F238E27FC236}">
                  <a16:creationId xmlns:a16="http://schemas.microsoft.com/office/drawing/2014/main" id="{26C0A736-999F-4D32-A438-734B13C22E78}"/>
                </a:ext>
              </a:extLst>
            </p:cNvPr>
            <p:cNvSpPr>
              <a:spLocks noChangeArrowheads="1"/>
            </p:cNvSpPr>
            <p:nvPr/>
          </p:nvSpPr>
          <p:spPr bwMode="auto">
            <a:xfrm>
              <a:off x="2976" y="1920"/>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4" name="Oval 10">
              <a:extLst>
                <a:ext uri="{FF2B5EF4-FFF2-40B4-BE49-F238E27FC236}">
                  <a16:creationId xmlns:a16="http://schemas.microsoft.com/office/drawing/2014/main" id="{32CB0032-1CEB-4852-832B-E24FF93307DB}"/>
                </a:ext>
              </a:extLst>
            </p:cNvPr>
            <p:cNvSpPr>
              <a:spLocks noChangeArrowheads="1"/>
            </p:cNvSpPr>
            <p:nvPr/>
          </p:nvSpPr>
          <p:spPr bwMode="auto">
            <a:xfrm>
              <a:off x="3696" y="1920"/>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5" name="Oval 11">
              <a:extLst>
                <a:ext uri="{FF2B5EF4-FFF2-40B4-BE49-F238E27FC236}">
                  <a16:creationId xmlns:a16="http://schemas.microsoft.com/office/drawing/2014/main" id="{DB8EC2D7-F8DD-4FDE-8BBD-9E57A65D1F43}"/>
                </a:ext>
              </a:extLst>
            </p:cNvPr>
            <p:cNvSpPr>
              <a:spLocks noChangeArrowheads="1"/>
            </p:cNvSpPr>
            <p:nvPr/>
          </p:nvSpPr>
          <p:spPr bwMode="auto">
            <a:xfrm>
              <a:off x="3312" y="1248"/>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6" name="Line 12">
              <a:extLst>
                <a:ext uri="{FF2B5EF4-FFF2-40B4-BE49-F238E27FC236}">
                  <a16:creationId xmlns:a16="http://schemas.microsoft.com/office/drawing/2014/main" id="{C4BA4FBE-75BD-459C-A420-829539079120}"/>
                </a:ext>
              </a:extLst>
            </p:cNvPr>
            <p:cNvSpPr>
              <a:spLocks noChangeShapeType="1"/>
            </p:cNvSpPr>
            <p:nvPr/>
          </p:nvSpPr>
          <p:spPr bwMode="auto">
            <a:xfrm>
              <a:off x="2128" y="1488"/>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7" name="Line 13">
              <a:extLst>
                <a:ext uri="{FF2B5EF4-FFF2-40B4-BE49-F238E27FC236}">
                  <a16:creationId xmlns:a16="http://schemas.microsoft.com/office/drawing/2014/main" id="{ABCB034D-1524-4FCB-8C25-3EAEF00FF585}"/>
                </a:ext>
              </a:extLst>
            </p:cNvPr>
            <p:cNvSpPr>
              <a:spLocks noChangeShapeType="1"/>
            </p:cNvSpPr>
            <p:nvPr/>
          </p:nvSpPr>
          <p:spPr bwMode="auto">
            <a:xfrm flipH="1">
              <a:off x="3216" y="1488"/>
              <a:ext cx="192"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8" name="Line 14">
              <a:extLst>
                <a:ext uri="{FF2B5EF4-FFF2-40B4-BE49-F238E27FC236}">
                  <a16:creationId xmlns:a16="http://schemas.microsoft.com/office/drawing/2014/main" id="{A8469C75-85A4-4426-82C9-25D68AB8ADFC}"/>
                </a:ext>
              </a:extLst>
            </p:cNvPr>
            <p:cNvSpPr>
              <a:spLocks noChangeShapeType="1"/>
            </p:cNvSpPr>
            <p:nvPr/>
          </p:nvSpPr>
          <p:spPr bwMode="auto">
            <a:xfrm>
              <a:off x="3600" y="1488"/>
              <a:ext cx="240"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9" name="Line 15">
              <a:extLst>
                <a:ext uri="{FF2B5EF4-FFF2-40B4-BE49-F238E27FC236}">
                  <a16:creationId xmlns:a16="http://schemas.microsoft.com/office/drawing/2014/main" id="{85509575-7348-4B93-B50C-5795928128B8}"/>
                </a:ext>
              </a:extLst>
            </p:cNvPr>
            <p:cNvSpPr>
              <a:spLocks noChangeShapeType="1"/>
            </p:cNvSpPr>
            <p:nvPr/>
          </p:nvSpPr>
          <p:spPr bwMode="auto">
            <a:xfrm>
              <a:off x="2208" y="2112"/>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0" name="Line 16">
              <a:extLst>
                <a:ext uri="{FF2B5EF4-FFF2-40B4-BE49-F238E27FC236}">
                  <a16:creationId xmlns:a16="http://schemas.microsoft.com/office/drawing/2014/main" id="{678EAC04-4A67-490F-887A-448D1A7FA5A6}"/>
                </a:ext>
              </a:extLst>
            </p:cNvPr>
            <p:cNvSpPr>
              <a:spLocks noChangeShapeType="1"/>
            </p:cNvSpPr>
            <p:nvPr/>
          </p:nvSpPr>
          <p:spPr bwMode="auto">
            <a:xfrm flipH="1">
              <a:off x="2736" y="2160"/>
              <a:ext cx="336"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1" name="Line 17">
              <a:extLst>
                <a:ext uri="{FF2B5EF4-FFF2-40B4-BE49-F238E27FC236}">
                  <a16:creationId xmlns:a16="http://schemas.microsoft.com/office/drawing/2014/main" id="{E8F9F986-3259-4C0E-B759-C229D482A605}"/>
                </a:ext>
              </a:extLst>
            </p:cNvPr>
            <p:cNvSpPr>
              <a:spLocks noChangeShapeType="1"/>
            </p:cNvSpPr>
            <p:nvPr/>
          </p:nvSpPr>
          <p:spPr bwMode="auto">
            <a:xfrm flipH="1">
              <a:off x="3120" y="2160"/>
              <a:ext cx="672" cy="9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2" name="Line 18">
              <a:extLst>
                <a:ext uri="{FF2B5EF4-FFF2-40B4-BE49-F238E27FC236}">
                  <a16:creationId xmlns:a16="http://schemas.microsoft.com/office/drawing/2014/main" id="{6E9A1288-8A9B-445B-A2DE-A334C82B2F72}"/>
                </a:ext>
              </a:extLst>
            </p:cNvPr>
            <p:cNvSpPr>
              <a:spLocks noChangeShapeType="1"/>
            </p:cNvSpPr>
            <p:nvPr/>
          </p:nvSpPr>
          <p:spPr bwMode="auto">
            <a:xfrm>
              <a:off x="2688" y="2688"/>
              <a:ext cx="24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3" name="Line 19">
              <a:extLst>
                <a:ext uri="{FF2B5EF4-FFF2-40B4-BE49-F238E27FC236}">
                  <a16:creationId xmlns:a16="http://schemas.microsoft.com/office/drawing/2014/main" id="{7E1FDC85-1905-4C30-8C86-423AF263D39C}"/>
                </a:ext>
              </a:extLst>
            </p:cNvPr>
            <p:cNvSpPr>
              <a:spLocks noChangeShapeType="1"/>
            </p:cNvSpPr>
            <p:nvPr/>
          </p:nvSpPr>
          <p:spPr bwMode="auto">
            <a:xfrm flipH="1">
              <a:off x="2208" y="2688"/>
              <a:ext cx="336"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4" name="Line 20">
              <a:extLst>
                <a:ext uri="{FF2B5EF4-FFF2-40B4-BE49-F238E27FC236}">
                  <a16:creationId xmlns:a16="http://schemas.microsoft.com/office/drawing/2014/main" id="{817F2349-1589-45A3-B434-B02DBEF4DB81}"/>
                </a:ext>
              </a:extLst>
            </p:cNvPr>
            <p:cNvSpPr>
              <a:spLocks noChangeShapeType="1"/>
            </p:cNvSpPr>
            <p:nvPr/>
          </p:nvSpPr>
          <p:spPr bwMode="auto">
            <a:xfrm>
              <a:off x="2304" y="2016"/>
              <a:ext cx="6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5" name="Line 21">
              <a:extLst>
                <a:ext uri="{FF2B5EF4-FFF2-40B4-BE49-F238E27FC236}">
                  <a16:creationId xmlns:a16="http://schemas.microsoft.com/office/drawing/2014/main" id="{D1D4B7C3-0FD7-4824-9FEC-3B21B9405F75}"/>
                </a:ext>
              </a:extLst>
            </p:cNvPr>
            <p:cNvSpPr>
              <a:spLocks noChangeShapeType="1"/>
            </p:cNvSpPr>
            <p:nvPr/>
          </p:nvSpPr>
          <p:spPr bwMode="auto">
            <a:xfrm flipH="1">
              <a:off x="2784" y="2112"/>
              <a:ext cx="912"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9876" name="Text Box 22">
            <a:extLst>
              <a:ext uri="{FF2B5EF4-FFF2-40B4-BE49-F238E27FC236}">
                <a16:creationId xmlns:a16="http://schemas.microsoft.com/office/drawing/2014/main" id="{01C1229C-FCA3-4D7A-A3EB-6EE0237997FC}"/>
              </a:ext>
            </a:extLst>
          </p:cNvPr>
          <p:cNvSpPr txBox="1">
            <a:spLocks noChangeArrowheads="1"/>
          </p:cNvSpPr>
          <p:nvPr/>
        </p:nvSpPr>
        <p:spPr bwMode="auto">
          <a:xfrm>
            <a:off x="609600" y="1676400"/>
            <a:ext cx="4198938" cy="183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Method 1 (Minimum deficiency)</a:t>
            </a:r>
          </a:p>
          <a:p>
            <a:pPr eaLnBrk="1" hangingPunct="1">
              <a:spcBef>
                <a:spcPct val="0"/>
              </a:spcBef>
              <a:buFontTx/>
              <a:buNone/>
            </a:pPr>
            <a:r>
              <a:rPr lang="en-US" altLang="en-US" sz="2000">
                <a:latin typeface="Times New Roman" panose="02020603050405020304" pitchFamily="18" charset="0"/>
              </a:rPr>
              <a:t>Begin elimination with the node which </a:t>
            </a:r>
          </a:p>
          <a:p>
            <a:pPr eaLnBrk="1" hangingPunct="1">
              <a:spcBef>
                <a:spcPct val="0"/>
              </a:spcBef>
              <a:buFontTx/>
              <a:buNone/>
            </a:pPr>
            <a:r>
              <a:rPr lang="en-US" altLang="en-US" sz="2000">
                <a:latin typeface="Times New Roman" panose="02020603050405020304" pitchFamily="18" charset="0"/>
              </a:rPr>
              <a:t>adds the fewest number of edges</a:t>
            </a:r>
          </a:p>
          <a:p>
            <a:pPr eaLnBrk="1" hangingPunct="1">
              <a:spcBef>
                <a:spcPct val="0"/>
              </a:spcBef>
              <a:buFontTx/>
              <a:buNone/>
            </a:pPr>
            <a:r>
              <a:rPr lang="en-US" altLang="en-US" sz="1800" i="1">
                <a:latin typeface="Times New Roman" panose="02020603050405020304" pitchFamily="18" charset="0"/>
                <a:sym typeface="Symbol" panose="05050102010706020507" pitchFamily="18" charset="2"/>
              </a:rPr>
              <a:t>	1. , ,  (nothing added)</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2.  (nothing added)</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3. , , ,  (one edge added)</a:t>
            </a:r>
          </a:p>
        </p:txBody>
      </p:sp>
      <p:sp>
        <p:nvSpPr>
          <p:cNvPr id="79877" name="Text Box 23">
            <a:extLst>
              <a:ext uri="{FF2B5EF4-FFF2-40B4-BE49-F238E27FC236}">
                <a16:creationId xmlns:a16="http://schemas.microsoft.com/office/drawing/2014/main" id="{00F8D9F3-0288-4843-A10A-BB2218CD362F}"/>
              </a:ext>
            </a:extLst>
          </p:cNvPr>
          <p:cNvSpPr txBox="1">
            <a:spLocks noChangeArrowheads="1"/>
          </p:cNvSpPr>
          <p:nvPr/>
        </p:nvSpPr>
        <p:spPr bwMode="auto">
          <a:xfrm>
            <a:off x="685800" y="4267200"/>
            <a:ext cx="4549775" cy="1890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Method 2 (Minimum degree)</a:t>
            </a:r>
          </a:p>
          <a:p>
            <a:pPr eaLnBrk="1" hangingPunct="1">
              <a:spcBef>
                <a:spcPct val="0"/>
              </a:spcBef>
              <a:buFontTx/>
              <a:buNone/>
            </a:pPr>
            <a:r>
              <a:rPr lang="en-US" altLang="en-US" sz="2000">
                <a:latin typeface="Times New Roman" panose="02020603050405020304" pitchFamily="18" charset="0"/>
              </a:rPr>
              <a:t>Begin elimination with the node</a:t>
            </a:r>
            <a:r>
              <a:rPr lang="en-US" altLang="en-US" sz="2400">
                <a:latin typeface="Times New Roman" panose="02020603050405020304" pitchFamily="18" charset="0"/>
              </a:rPr>
              <a:t> </a:t>
            </a:r>
            <a:r>
              <a:rPr lang="en-US" altLang="en-US" sz="2000">
                <a:latin typeface="Times New Roman" panose="02020603050405020304" pitchFamily="18" charset="0"/>
              </a:rPr>
              <a:t>which has</a:t>
            </a:r>
          </a:p>
          <a:p>
            <a:pPr eaLnBrk="1" hangingPunct="1">
              <a:spcBef>
                <a:spcPct val="0"/>
              </a:spcBef>
              <a:buFontTx/>
              <a:buNone/>
            </a:pPr>
            <a:r>
              <a:rPr lang="en-US" altLang="en-US" sz="2000">
                <a:latin typeface="Times New Roman" panose="02020603050405020304" pitchFamily="18" charset="0"/>
              </a:rPr>
              <a:t>the lowest degree</a:t>
            </a:r>
          </a:p>
          <a:p>
            <a:pPr eaLnBrk="1" hangingPunct="1">
              <a:spcBef>
                <a:spcPct val="0"/>
              </a:spcBef>
              <a:buFontTx/>
              <a:buNone/>
            </a:pPr>
            <a:r>
              <a:rPr lang="en-US" altLang="en-US" sz="1800" i="1">
                <a:latin typeface="Times New Roman" panose="02020603050405020304" pitchFamily="18" charset="0"/>
                <a:sym typeface="Symbol" panose="05050102010706020507" pitchFamily="18" charset="2"/>
              </a:rPr>
              <a:t>	1. ,  (degree = 1)</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2. , ,   (degree = 2)</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3. , ,  (degree = 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CD01C078-2BF7-4CFF-ACFE-4E483A87FAE0}"/>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Elimination Algorithm for Belief Assessment</a:t>
            </a:r>
          </a:p>
        </p:txBody>
      </p:sp>
      <p:sp>
        <p:nvSpPr>
          <p:cNvPr id="81923" name="Text Box 3">
            <a:extLst>
              <a:ext uri="{FF2B5EF4-FFF2-40B4-BE49-F238E27FC236}">
                <a16:creationId xmlns:a16="http://schemas.microsoft.com/office/drawing/2014/main" id="{17236814-16D2-44C1-BB03-9B09AD137B99}"/>
              </a:ext>
            </a:extLst>
          </p:cNvPr>
          <p:cNvSpPr txBox="1">
            <a:spLocks noChangeArrowheads="1"/>
          </p:cNvSpPr>
          <p:nvPr/>
        </p:nvSpPr>
        <p:spPr bwMode="auto">
          <a:xfrm>
            <a:off x="838200" y="27432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4" name="Text Box 4">
            <a:extLst>
              <a:ext uri="{FF2B5EF4-FFF2-40B4-BE49-F238E27FC236}">
                <a16:creationId xmlns:a16="http://schemas.microsoft.com/office/drawing/2014/main" id="{1776BA11-FFE0-463A-8921-69C386AA76AF}"/>
              </a:ext>
            </a:extLst>
          </p:cNvPr>
          <p:cNvSpPr txBox="1">
            <a:spLocks noChangeArrowheads="1"/>
          </p:cNvSpPr>
          <p:nvPr/>
        </p:nvSpPr>
        <p:spPr bwMode="auto">
          <a:xfrm>
            <a:off x="838200" y="2286000"/>
            <a:ext cx="1254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5" name="Text Box 5">
            <a:extLst>
              <a:ext uri="{FF2B5EF4-FFF2-40B4-BE49-F238E27FC236}">
                <a16:creationId xmlns:a16="http://schemas.microsoft.com/office/drawing/2014/main" id="{EEFF1BA0-F2A8-467F-9EE3-DCB589B39131}"/>
              </a:ext>
            </a:extLst>
          </p:cNvPr>
          <p:cNvSpPr txBox="1">
            <a:spLocks noChangeArrowheads="1"/>
          </p:cNvSpPr>
          <p:nvPr/>
        </p:nvSpPr>
        <p:spPr bwMode="auto">
          <a:xfrm>
            <a:off x="838200" y="54864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6" name="Text Box 6">
            <a:extLst>
              <a:ext uri="{FF2B5EF4-FFF2-40B4-BE49-F238E27FC236}">
                <a16:creationId xmlns:a16="http://schemas.microsoft.com/office/drawing/2014/main" id="{BE33751F-4C6A-4A11-910C-DE333C5DEC1D}"/>
              </a:ext>
            </a:extLst>
          </p:cNvPr>
          <p:cNvSpPr txBox="1">
            <a:spLocks noChangeArrowheads="1"/>
          </p:cNvSpPr>
          <p:nvPr/>
        </p:nvSpPr>
        <p:spPr bwMode="auto">
          <a:xfrm>
            <a:off x="838200" y="32004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7" name="Text Box 7">
            <a:extLst>
              <a:ext uri="{FF2B5EF4-FFF2-40B4-BE49-F238E27FC236}">
                <a16:creationId xmlns:a16="http://schemas.microsoft.com/office/drawing/2014/main" id="{05C326CC-0AAA-4004-B16E-5BC26876926E}"/>
              </a:ext>
            </a:extLst>
          </p:cNvPr>
          <p:cNvSpPr txBox="1">
            <a:spLocks noChangeArrowheads="1"/>
          </p:cNvSpPr>
          <p:nvPr/>
        </p:nvSpPr>
        <p:spPr bwMode="auto">
          <a:xfrm>
            <a:off x="838200" y="36576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8" name="Text Box 8">
            <a:extLst>
              <a:ext uri="{FF2B5EF4-FFF2-40B4-BE49-F238E27FC236}">
                <a16:creationId xmlns:a16="http://schemas.microsoft.com/office/drawing/2014/main" id="{F61BF426-2DED-4C10-AE15-5CE118BDB043}"/>
              </a:ext>
            </a:extLst>
          </p:cNvPr>
          <p:cNvSpPr txBox="1">
            <a:spLocks noChangeArrowheads="1"/>
          </p:cNvSpPr>
          <p:nvPr/>
        </p:nvSpPr>
        <p:spPr bwMode="auto">
          <a:xfrm>
            <a:off x="838200" y="41148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9" name="Text Box 9">
            <a:extLst>
              <a:ext uri="{FF2B5EF4-FFF2-40B4-BE49-F238E27FC236}">
                <a16:creationId xmlns:a16="http://schemas.microsoft.com/office/drawing/2014/main" id="{08044FA2-4579-4365-85BC-AEE294A37DC0}"/>
              </a:ext>
            </a:extLst>
          </p:cNvPr>
          <p:cNvSpPr txBox="1">
            <a:spLocks noChangeArrowheads="1"/>
          </p:cNvSpPr>
          <p:nvPr/>
        </p:nvSpPr>
        <p:spPr bwMode="auto">
          <a:xfrm>
            <a:off x="838200" y="50292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30" name="Text Box 10">
            <a:extLst>
              <a:ext uri="{FF2B5EF4-FFF2-40B4-BE49-F238E27FC236}">
                <a16:creationId xmlns:a16="http://schemas.microsoft.com/office/drawing/2014/main" id="{1CF6E0F8-A318-45CD-AB7D-7EBDA2B06AEF}"/>
              </a:ext>
            </a:extLst>
          </p:cNvPr>
          <p:cNvSpPr txBox="1">
            <a:spLocks noChangeArrowheads="1"/>
          </p:cNvSpPr>
          <p:nvPr/>
        </p:nvSpPr>
        <p:spPr bwMode="auto">
          <a:xfrm>
            <a:off x="838200" y="4572000"/>
            <a:ext cx="1247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31" name="Text Box 11">
            <a:extLst>
              <a:ext uri="{FF2B5EF4-FFF2-40B4-BE49-F238E27FC236}">
                <a16:creationId xmlns:a16="http://schemas.microsoft.com/office/drawing/2014/main" id="{29334FFB-B2EC-484E-9A25-0CAE3145C93E}"/>
              </a:ext>
            </a:extLst>
          </p:cNvPr>
          <p:cNvSpPr txBox="1">
            <a:spLocks noChangeArrowheads="1"/>
          </p:cNvSpPr>
          <p:nvPr/>
        </p:nvSpPr>
        <p:spPr bwMode="auto">
          <a:xfrm>
            <a:off x="2438400" y="2743200"/>
            <a:ext cx="781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1932" name="Text Box 12">
            <a:extLst>
              <a:ext uri="{FF2B5EF4-FFF2-40B4-BE49-F238E27FC236}">
                <a16:creationId xmlns:a16="http://schemas.microsoft.com/office/drawing/2014/main" id="{7CF10EDA-6CDB-4B9E-B290-D49EE9860F1D}"/>
              </a:ext>
            </a:extLst>
          </p:cNvPr>
          <p:cNvSpPr txBox="1">
            <a:spLocks noChangeArrowheads="1"/>
          </p:cNvSpPr>
          <p:nvPr/>
        </p:nvSpPr>
        <p:spPr bwMode="auto">
          <a:xfrm>
            <a:off x="2209800" y="2286000"/>
            <a:ext cx="2406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 =“yes”</a:t>
            </a:r>
          </a:p>
        </p:txBody>
      </p:sp>
      <p:sp>
        <p:nvSpPr>
          <p:cNvPr id="81933" name="Text Box 13">
            <a:extLst>
              <a:ext uri="{FF2B5EF4-FFF2-40B4-BE49-F238E27FC236}">
                <a16:creationId xmlns:a16="http://schemas.microsoft.com/office/drawing/2014/main" id="{B993D895-8131-4506-AEC1-57461B817EA9}"/>
              </a:ext>
            </a:extLst>
          </p:cNvPr>
          <p:cNvSpPr txBox="1">
            <a:spLocks noChangeArrowheads="1"/>
          </p:cNvSpPr>
          <p:nvPr/>
        </p:nvSpPr>
        <p:spPr bwMode="auto">
          <a:xfrm>
            <a:off x="2438400" y="3657600"/>
            <a:ext cx="969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1934" name="Text Box 14">
            <a:extLst>
              <a:ext uri="{FF2B5EF4-FFF2-40B4-BE49-F238E27FC236}">
                <a16:creationId xmlns:a16="http://schemas.microsoft.com/office/drawing/2014/main" id="{213AD462-5BE3-47FD-A405-973F3DEF0257}"/>
              </a:ext>
            </a:extLst>
          </p:cNvPr>
          <p:cNvSpPr txBox="1">
            <a:spLocks noChangeArrowheads="1"/>
          </p:cNvSpPr>
          <p:nvPr/>
        </p:nvSpPr>
        <p:spPr bwMode="auto">
          <a:xfrm>
            <a:off x="2438400" y="3200400"/>
            <a:ext cx="1943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 =“yes”</a:t>
            </a:r>
          </a:p>
        </p:txBody>
      </p:sp>
      <p:sp>
        <p:nvSpPr>
          <p:cNvPr id="81935" name="Text Box 15">
            <a:extLst>
              <a:ext uri="{FF2B5EF4-FFF2-40B4-BE49-F238E27FC236}">
                <a16:creationId xmlns:a16="http://schemas.microsoft.com/office/drawing/2014/main" id="{D6105258-1CA9-4EDD-9937-953A7B2C4282}"/>
              </a:ext>
            </a:extLst>
          </p:cNvPr>
          <p:cNvSpPr txBox="1">
            <a:spLocks noChangeArrowheads="1"/>
          </p:cNvSpPr>
          <p:nvPr/>
        </p:nvSpPr>
        <p:spPr bwMode="auto">
          <a:xfrm>
            <a:off x="609600" y="1752600"/>
            <a:ext cx="807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=“yes”, =“yes”</a:t>
            </a:r>
            <a:r>
              <a:rPr lang="en-US" altLang="en-US" sz="1600">
                <a:latin typeface="Times New Roman" panose="02020603050405020304" pitchFamily="18" charset="0"/>
              </a:rPr>
              <a:t>) = </a:t>
            </a:r>
            <a:r>
              <a:rPr lang="en-US" altLang="en-US" sz="1600">
                <a:latin typeface="Times New Roman" panose="02020603050405020304" pitchFamily="18" charset="0"/>
                <a:sym typeface="Symbol" panose="05050102010706020507" pitchFamily="18" charset="2"/>
              </a:rPr>
              <a:t></a:t>
            </a:r>
            <a:r>
              <a:rPr lang="en-US" altLang="en-US" sz="1600" baseline="-25000">
                <a:latin typeface="Times New Roman" panose="02020603050405020304" pitchFamily="18" charset="0"/>
                <a:sym typeface="Symbol" panose="05050102010706020507" pitchFamily="18" charset="2"/>
              </a:rPr>
              <a:t>X\ {}</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|)*P(|)*P())</a:t>
            </a:r>
          </a:p>
        </p:txBody>
      </p:sp>
      <p:sp>
        <p:nvSpPr>
          <p:cNvPr id="81936" name="Text Box 16">
            <a:extLst>
              <a:ext uri="{FF2B5EF4-FFF2-40B4-BE49-F238E27FC236}">
                <a16:creationId xmlns:a16="http://schemas.microsoft.com/office/drawing/2014/main" id="{EC592EFB-0908-4D72-8298-02DAA043EE28}"/>
              </a:ext>
            </a:extLst>
          </p:cNvPr>
          <p:cNvSpPr txBox="1">
            <a:spLocks noChangeArrowheads="1"/>
          </p:cNvSpPr>
          <p:nvPr/>
        </p:nvSpPr>
        <p:spPr bwMode="auto">
          <a:xfrm>
            <a:off x="2438400" y="4114800"/>
            <a:ext cx="8366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p>
        </p:txBody>
      </p:sp>
      <p:sp>
        <p:nvSpPr>
          <p:cNvPr id="81937" name="Text Box 17">
            <a:extLst>
              <a:ext uri="{FF2B5EF4-FFF2-40B4-BE49-F238E27FC236}">
                <a16:creationId xmlns:a16="http://schemas.microsoft.com/office/drawing/2014/main" id="{94B41FFA-F131-43ED-AA0E-1FA7985A6E95}"/>
              </a:ext>
            </a:extLst>
          </p:cNvPr>
          <p:cNvSpPr txBox="1">
            <a:spLocks noChangeArrowheads="1"/>
          </p:cNvSpPr>
          <p:nvPr/>
        </p:nvSpPr>
        <p:spPr bwMode="auto">
          <a:xfrm>
            <a:off x="2438400" y="4572000"/>
            <a:ext cx="1425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a:t>
            </a:r>
          </a:p>
        </p:txBody>
      </p:sp>
      <p:sp>
        <p:nvSpPr>
          <p:cNvPr id="75794" name="Text Box 18">
            <a:extLst>
              <a:ext uri="{FF2B5EF4-FFF2-40B4-BE49-F238E27FC236}">
                <a16:creationId xmlns:a16="http://schemas.microsoft.com/office/drawing/2014/main" id="{CA71ACD7-05D4-43B5-BB00-E74E1C80BEB0}"/>
              </a:ext>
            </a:extLst>
          </p:cNvPr>
          <p:cNvSpPr txBox="1">
            <a:spLocks noChangeArrowheads="1"/>
          </p:cNvSpPr>
          <p:nvPr/>
        </p:nvSpPr>
        <p:spPr bwMode="auto">
          <a:xfrm>
            <a:off x="5181600" y="3657600"/>
            <a:ext cx="72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5" name="Text Box 19">
            <a:extLst>
              <a:ext uri="{FF2B5EF4-FFF2-40B4-BE49-F238E27FC236}">
                <a16:creationId xmlns:a16="http://schemas.microsoft.com/office/drawing/2014/main" id="{BAA30B0B-76DF-419E-A333-1BDE254C42FD}"/>
              </a:ext>
            </a:extLst>
          </p:cNvPr>
          <p:cNvSpPr txBox="1">
            <a:spLocks noChangeArrowheads="1"/>
          </p:cNvSpPr>
          <p:nvPr/>
        </p:nvSpPr>
        <p:spPr bwMode="auto">
          <a:xfrm>
            <a:off x="2209800" y="5486400"/>
            <a:ext cx="75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6" name="Text Box 20">
            <a:extLst>
              <a:ext uri="{FF2B5EF4-FFF2-40B4-BE49-F238E27FC236}">
                <a16:creationId xmlns:a16="http://schemas.microsoft.com/office/drawing/2014/main" id="{B6D2F535-1D01-42E8-8183-3E5D32CE29A4}"/>
              </a:ext>
            </a:extLst>
          </p:cNvPr>
          <p:cNvSpPr txBox="1">
            <a:spLocks noChangeArrowheads="1"/>
          </p:cNvSpPr>
          <p:nvPr/>
        </p:nvSpPr>
        <p:spPr bwMode="auto">
          <a:xfrm>
            <a:off x="3962400" y="3657600"/>
            <a:ext cx="931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7" name="Text Box 21">
            <a:extLst>
              <a:ext uri="{FF2B5EF4-FFF2-40B4-BE49-F238E27FC236}">
                <a16:creationId xmlns:a16="http://schemas.microsoft.com/office/drawing/2014/main" id="{43192032-179F-47FB-9B0E-6DFB64827FF9}"/>
              </a:ext>
            </a:extLst>
          </p:cNvPr>
          <p:cNvSpPr txBox="1">
            <a:spLocks noChangeArrowheads="1"/>
          </p:cNvSpPr>
          <p:nvPr/>
        </p:nvSpPr>
        <p:spPr bwMode="auto">
          <a:xfrm>
            <a:off x="3886200" y="4114800"/>
            <a:ext cx="112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8" name="Text Box 22">
            <a:extLst>
              <a:ext uri="{FF2B5EF4-FFF2-40B4-BE49-F238E27FC236}">
                <a16:creationId xmlns:a16="http://schemas.microsoft.com/office/drawing/2014/main" id="{E01AC9F5-016E-4141-9D6C-D01BAC5498CA}"/>
              </a:ext>
            </a:extLst>
          </p:cNvPr>
          <p:cNvSpPr txBox="1">
            <a:spLocks noChangeArrowheads="1"/>
          </p:cNvSpPr>
          <p:nvPr/>
        </p:nvSpPr>
        <p:spPr bwMode="auto">
          <a:xfrm>
            <a:off x="4176713" y="4572000"/>
            <a:ext cx="11572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9" name="Text Box 23">
            <a:extLst>
              <a:ext uri="{FF2B5EF4-FFF2-40B4-BE49-F238E27FC236}">
                <a16:creationId xmlns:a16="http://schemas.microsoft.com/office/drawing/2014/main" id="{32BCDC1A-5228-4689-A147-C03C72B7B9CE}"/>
              </a:ext>
            </a:extLst>
          </p:cNvPr>
          <p:cNvSpPr txBox="1">
            <a:spLocks noChangeArrowheads="1"/>
          </p:cNvSpPr>
          <p:nvPr/>
        </p:nvSpPr>
        <p:spPr bwMode="auto">
          <a:xfrm>
            <a:off x="3886200" y="5486400"/>
            <a:ext cx="738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800" name="Text Box 24">
            <a:extLst>
              <a:ext uri="{FF2B5EF4-FFF2-40B4-BE49-F238E27FC236}">
                <a16:creationId xmlns:a16="http://schemas.microsoft.com/office/drawing/2014/main" id="{5A9D0FCB-C594-41B4-8BD1-A40DECCD30D0}"/>
              </a:ext>
            </a:extLst>
          </p:cNvPr>
          <p:cNvSpPr txBox="1">
            <a:spLocks noChangeArrowheads="1"/>
          </p:cNvSpPr>
          <p:nvPr/>
        </p:nvSpPr>
        <p:spPr bwMode="auto">
          <a:xfrm>
            <a:off x="3697288" y="5029200"/>
            <a:ext cx="9509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801" name="Line 25">
            <a:extLst>
              <a:ext uri="{FF2B5EF4-FFF2-40B4-BE49-F238E27FC236}">
                <a16:creationId xmlns:a16="http://schemas.microsoft.com/office/drawing/2014/main" id="{40F06817-B267-4D53-AF75-EEFD97F2E09D}"/>
              </a:ext>
            </a:extLst>
          </p:cNvPr>
          <p:cNvSpPr>
            <a:spLocks noChangeShapeType="1"/>
          </p:cNvSpPr>
          <p:nvPr/>
        </p:nvSpPr>
        <p:spPr bwMode="auto">
          <a:xfrm>
            <a:off x="3886200" y="3124200"/>
            <a:ext cx="1600200" cy="609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2" name="Line 26">
            <a:extLst>
              <a:ext uri="{FF2B5EF4-FFF2-40B4-BE49-F238E27FC236}">
                <a16:creationId xmlns:a16="http://schemas.microsoft.com/office/drawing/2014/main" id="{D9E77107-C498-4900-99E7-258930550E98}"/>
              </a:ext>
            </a:extLst>
          </p:cNvPr>
          <p:cNvSpPr>
            <a:spLocks noChangeShapeType="1"/>
          </p:cNvSpPr>
          <p:nvPr/>
        </p:nvSpPr>
        <p:spPr bwMode="auto">
          <a:xfrm>
            <a:off x="3886200" y="3581400"/>
            <a:ext cx="5334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3" name="Line 27">
            <a:extLst>
              <a:ext uri="{FF2B5EF4-FFF2-40B4-BE49-F238E27FC236}">
                <a16:creationId xmlns:a16="http://schemas.microsoft.com/office/drawing/2014/main" id="{7F158685-70A1-4A4C-A57E-057699BB4913}"/>
              </a:ext>
            </a:extLst>
          </p:cNvPr>
          <p:cNvSpPr>
            <a:spLocks noChangeShapeType="1"/>
          </p:cNvSpPr>
          <p:nvPr/>
        </p:nvSpPr>
        <p:spPr bwMode="auto">
          <a:xfrm flipH="1">
            <a:off x="2590800" y="3581400"/>
            <a:ext cx="1600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4" name="Line 28">
            <a:extLst>
              <a:ext uri="{FF2B5EF4-FFF2-40B4-BE49-F238E27FC236}">
                <a16:creationId xmlns:a16="http://schemas.microsoft.com/office/drawing/2014/main" id="{B76C5EA7-0556-4C26-AEA6-C44FDC4FF268}"/>
              </a:ext>
            </a:extLst>
          </p:cNvPr>
          <p:cNvSpPr>
            <a:spLocks noChangeShapeType="1"/>
          </p:cNvSpPr>
          <p:nvPr/>
        </p:nvSpPr>
        <p:spPr bwMode="auto">
          <a:xfrm flipH="1">
            <a:off x="2590800" y="3124200"/>
            <a:ext cx="1447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5" name="Line 29">
            <a:extLst>
              <a:ext uri="{FF2B5EF4-FFF2-40B4-BE49-F238E27FC236}">
                <a16:creationId xmlns:a16="http://schemas.microsoft.com/office/drawing/2014/main" id="{D0651D45-DC3A-456C-AFFB-7E5C57479E7B}"/>
              </a:ext>
            </a:extLst>
          </p:cNvPr>
          <p:cNvSpPr>
            <a:spLocks noChangeShapeType="1"/>
          </p:cNvSpPr>
          <p:nvPr/>
        </p:nvSpPr>
        <p:spPr bwMode="auto">
          <a:xfrm flipH="1">
            <a:off x="2514600" y="4038600"/>
            <a:ext cx="3352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6" name="Line 30">
            <a:extLst>
              <a:ext uri="{FF2B5EF4-FFF2-40B4-BE49-F238E27FC236}">
                <a16:creationId xmlns:a16="http://schemas.microsoft.com/office/drawing/2014/main" id="{BFDADCE9-45A8-4764-A5B8-E4692A642B68}"/>
              </a:ext>
            </a:extLst>
          </p:cNvPr>
          <p:cNvSpPr>
            <a:spLocks noChangeShapeType="1"/>
          </p:cNvSpPr>
          <p:nvPr/>
        </p:nvSpPr>
        <p:spPr bwMode="auto">
          <a:xfrm>
            <a:off x="3962400" y="40386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7" name="Line 31">
            <a:extLst>
              <a:ext uri="{FF2B5EF4-FFF2-40B4-BE49-F238E27FC236}">
                <a16:creationId xmlns:a16="http://schemas.microsoft.com/office/drawing/2014/main" id="{3CC6B0DD-9BF8-48A4-8368-4DBF9D8D79CD}"/>
              </a:ext>
            </a:extLst>
          </p:cNvPr>
          <p:cNvSpPr>
            <a:spLocks noChangeShapeType="1"/>
          </p:cNvSpPr>
          <p:nvPr/>
        </p:nvSpPr>
        <p:spPr bwMode="auto">
          <a:xfrm flipH="1">
            <a:off x="2514600" y="4495800"/>
            <a:ext cx="2438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8" name="Line 32">
            <a:extLst>
              <a:ext uri="{FF2B5EF4-FFF2-40B4-BE49-F238E27FC236}">
                <a16:creationId xmlns:a16="http://schemas.microsoft.com/office/drawing/2014/main" id="{4FF81BD8-BF19-4BE5-BC53-37BA9AB3DF4C}"/>
              </a:ext>
            </a:extLst>
          </p:cNvPr>
          <p:cNvSpPr>
            <a:spLocks noChangeShapeType="1"/>
          </p:cNvSpPr>
          <p:nvPr/>
        </p:nvSpPr>
        <p:spPr bwMode="auto">
          <a:xfrm>
            <a:off x="3962400" y="44958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9" name="Line 33">
            <a:extLst>
              <a:ext uri="{FF2B5EF4-FFF2-40B4-BE49-F238E27FC236}">
                <a16:creationId xmlns:a16="http://schemas.microsoft.com/office/drawing/2014/main" id="{27C55781-47B8-4F67-905B-BBFA31AF8E31}"/>
              </a:ext>
            </a:extLst>
          </p:cNvPr>
          <p:cNvSpPr>
            <a:spLocks noChangeShapeType="1"/>
          </p:cNvSpPr>
          <p:nvPr/>
        </p:nvSpPr>
        <p:spPr bwMode="auto">
          <a:xfrm flipH="1">
            <a:off x="2514600" y="4953000"/>
            <a:ext cx="2819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0" name="Line 34">
            <a:extLst>
              <a:ext uri="{FF2B5EF4-FFF2-40B4-BE49-F238E27FC236}">
                <a16:creationId xmlns:a16="http://schemas.microsoft.com/office/drawing/2014/main" id="{5B856C16-877C-463E-87AF-5C06430DC1F9}"/>
              </a:ext>
            </a:extLst>
          </p:cNvPr>
          <p:cNvSpPr>
            <a:spLocks noChangeShapeType="1"/>
          </p:cNvSpPr>
          <p:nvPr/>
        </p:nvSpPr>
        <p:spPr bwMode="auto">
          <a:xfrm>
            <a:off x="3733800" y="4953000"/>
            <a:ext cx="3810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1" name="Line 35">
            <a:extLst>
              <a:ext uri="{FF2B5EF4-FFF2-40B4-BE49-F238E27FC236}">
                <a16:creationId xmlns:a16="http://schemas.microsoft.com/office/drawing/2014/main" id="{F25C2227-1D0C-445F-8FFF-79755C5C4F48}"/>
              </a:ext>
            </a:extLst>
          </p:cNvPr>
          <p:cNvSpPr>
            <a:spLocks noChangeShapeType="1"/>
          </p:cNvSpPr>
          <p:nvPr/>
        </p:nvSpPr>
        <p:spPr bwMode="auto">
          <a:xfrm flipH="1">
            <a:off x="3733800" y="5410200"/>
            <a:ext cx="838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2" name="Line 36">
            <a:extLst>
              <a:ext uri="{FF2B5EF4-FFF2-40B4-BE49-F238E27FC236}">
                <a16:creationId xmlns:a16="http://schemas.microsoft.com/office/drawing/2014/main" id="{DB0B7F5A-3C07-4196-9D4D-4AEC2D3B703F}"/>
              </a:ext>
            </a:extLst>
          </p:cNvPr>
          <p:cNvSpPr>
            <a:spLocks noChangeShapeType="1"/>
          </p:cNvSpPr>
          <p:nvPr/>
        </p:nvSpPr>
        <p:spPr bwMode="auto">
          <a:xfrm>
            <a:off x="4191000" y="54102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3" name="Line 37">
            <a:extLst>
              <a:ext uri="{FF2B5EF4-FFF2-40B4-BE49-F238E27FC236}">
                <a16:creationId xmlns:a16="http://schemas.microsoft.com/office/drawing/2014/main" id="{A7F0FC82-451B-4D51-B936-ACB147AF4C99}"/>
              </a:ext>
            </a:extLst>
          </p:cNvPr>
          <p:cNvSpPr>
            <a:spLocks noChangeShapeType="1"/>
          </p:cNvSpPr>
          <p:nvPr/>
        </p:nvSpPr>
        <p:spPr bwMode="auto">
          <a:xfrm flipH="1">
            <a:off x="2286000" y="2667000"/>
            <a:ext cx="2209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4" name="Line 38">
            <a:extLst>
              <a:ext uri="{FF2B5EF4-FFF2-40B4-BE49-F238E27FC236}">
                <a16:creationId xmlns:a16="http://schemas.microsoft.com/office/drawing/2014/main" id="{B70EFC21-82A4-47ED-95A3-7425623EE9F7}"/>
              </a:ext>
            </a:extLst>
          </p:cNvPr>
          <p:cNvSpPr>
            <a:spLocks noChangeShapeType="1"/>
          </p:cNvSpPr>
          <p:nvPr/>
        </p:nvSpPr>
        <p:spPr bwMode="auto">
          <a:xfrm flipH="1">
            <a:off x="2362200" y="2667000"/>
            <a:ext cx="0" cy="2895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5" name="Line 39">
            <a:extLst>
              <a:ext uri="{FF2B5EF4-FFF2-40B4-BE49-F238E27FC236}">
                <a16:creationId xmlns:a16="http://schemas.microsoft.com/office/drawing/2014/main" id="{08111D13-2EB4-4E7D-BBDA-CC0C2F8FE4F1}"/>
              </a:ext>
            </a:extLst>
          </p:cNvPr>
          <p:cNvSpPr>
            <a:spLocks noChangeShapeType="1"/>
          </p:cNvSpPr>
          <p:nvPr/>
        </p:nvSpPr>
        <p:spPr bwMode="auto">
          <a:xfrm>
            <a:off x="3429000" y="58674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6" name="Line 40">
            <a:extLst>
              <a:ext uri="{FF2B5EF4-FFF2-40B4-BE49-F238E27FC236}">
                <a16:creationId xmlns:a16="http://schemas.microsoft.com/office/drawing/2014/main" id="{2F1A056F-4161-4BAF-B9BB-4D99AA5F86C1}"/>
              </a:ext>
            </a:extLst>
          </p:cNvPr>
          <p:cNvSpPr>
            <a:spLocks noChangeShapeType="1"/>
          </p:cNvSpPr>
          <p:nvPr/>
        </p:nvSpPr>
        <p:spPr bwMode="auto">
          <a:xfrm flipH="1">
            <a:off x="2286000" y="5867400"/>
            <a:ext cx="28956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7" name="Rectangle 41">
            <a:extLst>
              <a:ext uri="{FF2B5EF4-FFF2-40B4-BE49-F238E27FC236}">
                <a16:creationId xmlns:a16="http://schemas.microsoft.com/office/drawing/2014/main" id="{D26DABF0-6B1F-4549-9C8E-6FFECB787DB7}"/>
              </a:ext>
            </a:extLst>
          </p:cNvPr>
          <p:cNvSpPr>
            <a:spLocks noChangeArrowheads="1"/>
          </p:cNvSpPr>
          <p:nvPr/>
        </p:nvSpPr>
        <p:spPr bwMode="auto">
          <a:xfrm>
            <a:off x="2133600" y="6019800"/>
            <a:ext cx="2624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P(</a:t>
            </a:r>
            <a:r>
              <a:rPr lang="en-US" altLang="en-US" sz="2000" b="1">
                <a:latin typeface="Times New Roman" panose="02020603050405020304" pitchFamily="18" charset="0"/>
                <a:sym typeface="Symbol" panose="05050102010706020507" pitchFamily="18" charset="2"/>
              </a:rPr>
              <a:t>| =“yes”, =“yes”</a:t>
            </a:r>
            <a:r>
              <a:rPr lang="en-US" altLang="en-US" sz="2000" b="1">
                <a:latin typeface="Times New Roman" panose="02020603050405020304" pitchFamily="18" charset="0"/>
              </a:rPr>
              <a:t>)</a:t>
            </a:r>
          </a:p>
        </p:txBody>
      </p:sp>
      <p:sp>
        <p:nvSpPr>
          <p:cNvPr id="81962" name="Text Box 42">
            <a:extLst>
              <a:ext uri="{FF2B5EF4-FFF2-40B4-BE49-F238E27FC236}">
                <a16:creationId xmlns:a16="http://schemas.microsoft.com/office/drawing/2014/main" id="{45C66CA4-F3B5-43B9-A1BF-68E43872AA05}"/>
              </a:ext>
            </a:extLst>
          </p:cNvPr>
          <p:cNvSpPr txBox="1">
            <a:spLocks noChangeArrowheads="1"/>
          </p:cNvSpPr>
          <p:nvPr/>
        </p:nvSpPr>
        <p:spPr bwMode="auto">
          <a:xfrm>
            <a:off x="5715000" y="2590800"/>
            <a:ext cx="2819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rPr>
              <a:t>n</a:t>
            </a:r>
            <a:r>
              <a:rPr lang="en-US" altLang="en-US" sz="2000">
                <a:latin typeface="Times New Roman" panose="02020603050405020304" pitchFamily="18" charset="0"/>
              </a:rPr>
              <a:t>(u)=</a:t>
            </a:r>
            <a:r>
              <a:rPr lang="en-US" altLang="en-US" sz="2000">
                <a:latin typeface="Times New Roman" panose="02020603050405020304" pitchFamily="18" charset="0"/>
                <a:sym typeface="Symbol" panose="05050102010706020507" pitchFamily="18" charset="2"/>
              </a:rPr>
              <a:t></a:t>
            </a:r>
            <a:r>
              <a:rPr lang="en-US" altLang="en-US" sz="2000" baseline="-25000">
                <a:latin typeface="Times New Roman" panose="02020603050405020304" pitchFamily="18" charset="0"/>
                <a:sym typeface="Symbol" panose="05050102010706020507" pitchFamily="18" charset="2"/>
              </a:rPr>
              <a:t>xn</a:t>
            </a:r>
            <a:r>
              <a:rPr lang="ru-RU" altLang="en-US" sz="2000">
                <a:latin typeface="Times New Roman" panose="02020603050405020304" pitchFamily="18" charset="0"/>
                <a:sym typeface="Symbol" panose="05050102010706020507" pitchFamily="18" charset="2"/>
              </a:rPr>
              <a:t>П</a:t>
            </a:r>
            <a:r>
              <a:rPr lang="en-US" altLang="en-US" sz="2000" baseline="30000">
                <a:latin typeface="Times New Roman" panose="02020603050405020304" pitchFamily="18" charset="0"/>
                <a:sym typeface="Symbol" panose="05050102010706020507" pitchFamily="18" charset="2"/>
              </a:rPr>
              <a:t>j</a:t>
            </a:r>
            <a:r>
              <a:rPr lang="en-US" altLang="en-US" sz="2000" baseline="-25000">
                <a:latin typeface="Times New Roman" panose="02020603050405020304" pitchFamily="18" charset="0"/>
                <a:sym typeface="Symbol" panose="05050102010706020507" pitchFamily="18" charset="2"/>
              </a:rPr>
              <a:t>i=1</a:t>
            </a:r>
            <a:r>
              <a:rPr lang="en-US" altLang="en-US" sz="2000">
                <a:latin typeface="Times New Roman" panose="02020603050405020304" pitchFamily="18" charset="0"/>
                <a:sym typeface="Symbol" panose="05050102010706020507" pitchFamily="18" charset="2"/>
              </a:rPr>
              <a:t>C</a:t>
            </a:r>
            <a:r>
              <a:rPr lang="en-US" altLang="en-US" sz="2000" baseline="-25000">
                <a:latin typeface="Times New Roman" panose="02020603050405020304" pitchFamily="18" charset="0"/>
                <a:sym typeface="Symbol" panose="05050102010706020507" pitchFamily="18" charset="2"/>
              </a:rPr>
              <a:t>i</a:t>
            </a:r>
            <a:r>
              <a:rPr lang="en-US" altLang="en-US" sz="2000">
                <a:latin typeface="Times New Roman" panose="02020603050405020304" pitchFamily="18" charset="0"/>
                <a:sym typeface="Symbol" panose="05050102010706020507" pitchFamily="18" charset="2"/>
              </a:rPr>
              <a:t>(x</a:t>
            </a:r>
            <a:r>
              <a:rPr lang="en-US" altLang="en-US" sz="2000" baseline="-25000">
                <a:latin typeface="Times New Roman" panose="02020603050405020304" pitchFamily="18" charset="0"/>
                <a:sym typeface="Symbol" panose="05050102010706020507" pitchFamily="18" charset="2"/>
              </a:rPr>
              <a:t>n</a:t>
            </a:r>
            <a:r>
              <a:rPr lang="en-US" altLang="en-US" sz="2000">
                <a:latin typeface="Times New Roman" panose="02020603050405020304" pitchFamily="18" charset="0"/>
                <a:sym typeface="Symbol" panose="05050102010706020507" pitchFamily="18" charset="2"/>
              </a:rPr>
              <a:t>,u</a:t>
            </a:r>
            <a:r>
              <a:rPr lang="en-US" altLang="en-US" sz="2000" baseline="-25000">
                <a:latin typeface="Times New Roman" panose="02020603050405020304" pitchFamily="18" charset="0"/>
                <a:sym typeface="Symbol" panose="05050102010706020507" pitchFamily="18" charset="2"/>
              </a:rPr>
              <a:t>si</a:t>
            </a:r>
            <a:r>
              <a:rPr lang="en-US" altLang="en-US" sz="2000">
                <a:latin typeface="Times New Roman" panose="02020603050405020304" pitchFamily="18" charset="0"/>
                <a:sym typeface="Symbol" panose="05050102010706020507" pitchFamily="18" charset="2"/>
              </a:rPr>
              <a:t>)</a:t>
            </a:r>
          </a:p>
        </p:txBody>
      </p:sp>
      <p:sp>
        <p:nvSpPr>
          <p:cNvPr id="75819" name="Text Box 43">
            <a:extLst>
              <a:ext uri="{FF2B5EF4-FFF2-40B4-BE49-F238E27FC236}">
                <a16:creationId xmlns:a16="http://schemas.microsoft.com/office/drawing/2014/main" id="{96EAB11D-4523-4B84-94B3-32FD979A809F}"/>
              </a:ext>
            </a:extLst>
          </p:cNvPr>
          <p:cNvSpPr txBox="1">
            <a:spLocks noChangeArrowheads="1"/>
          </p:cNvSpPr>
          <p:nvPr/>
        </p:nvSpPr>
        <p:spPr bwMode="auto">
          <a:xfrm>
            <a:off x="4724400" y="5583238"/>
            <a:ext cx="387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1600">
                <a:latin typeface="Times New Roman" panose="02020603050405020304" pitchFamily="18" charset="0"/>
              </a:rPr>
              <a:t>*k</a:t>
            </a:r>
          </a:p>
        </p:txBody>
      </p:sp>
      <p:sp>
        <p:nvSpPr>
          <p:cNvPr id="75820" name="Text Box 44">
            <a:extLst>
              <a:ext uri="{FF2B5EF4-FFF2-40B4-BE49-F238E27FC236}">
                <a16:creationId xmlns:a16="http://schemas.microsoft.com/office/drawing/2014/main" id="{796E8D4F-C8F5-4D05-8241-EB74F39F379B}"/>
              </a:ext>
            </a:extLst>
          </p:cNvPr>
          <p:cNvSpPr txBox="1">
            <a:spLocks noChangeArrowheads="1"/>
          </p:cNvSpPr>
          <p:nvPr/>
        </p:nvSpPr>
        <p:spPr bwMode="auto">
          <a:xfrm>
            <a:off x="5943600" y="5410200"/>
            <a:ext cx="2133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50000"/>
              </a:spcBef>
              <a:buFontTx/>
              <a:buNone/>
            </a:pPr>
            <a:r>
              <a:rPr lang="en-US" altLang="en-US" sz="1600">
                <a:latin typeface="Times New Roman" panose="02020603050405020304" pitchFamily="18" charset="0"/>
              </a:rPr>
              <a:t>k-normalizing constant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5813"/>
                                        </p:tgtEl>
                                        <p:attrNameLst>
                                          <p:attrName>style.visibility</p:attrName>
                                        </p:attrNameLst>
                                      </p:cBhvr>
                                      <p:to>
                                        <p:strVal val="visible"/>
                                      </p:to>
                                    </p:set>
                                    <p:animEffect transition="in" filter="checkerboard(across)">
                                      <p:cBhvr>
                                        <p:cTn id="7" dur="500"/>
                                        <p:tgtEl>
                                          <p:spTgt spid="75813"/>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75814"/>
                                        </p:tgtEl>
                                        <p:attrNameLst>
                                          <p:attrName>style.visibility</p:attrName>
                                        </p:attrNameLst>
                                      </p:cBhvr>
                                      <p:to>
                                        <p:strVal val="visible"/>
                                      </p:to>
                                    </p:set>
                                    <p:animEffect transition="in" filter="checkerboard(across)">
                                      <p:cBhvr>
                                        <p:cTn id="11" dur="500"/>
                                        <p:tgtEl>
                                          <p:spTgt spid="75814"/>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75795"/>
                                        </p:tgtEl>
                                        <p:attrNameLst>
                                          <p:attrName>style.visibility</p:attrName>
                                        </p:attrNameLst>
                                      </p:cBhvr>
                                      <p:to>
                                        <p:strVal val="visible"/>
                                      </p:to>
                                    </p:set>
                                    <p:animEffect transition="in" filter="checkerboard(across)">
                                      <p:cBhvr>
                                        <p:cTn id="15" dur="500"/>
                                        <p:tgtEl>
                                          <p:spTgt spid="7579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75804"/>
                                        </p:tgtEl>
                                        <p:attrNameLst>
                                          <p:attrName>style.visibility</p:attrName>
                                        </p:attrNameLst>
                                      </p:cBhvr>
                                      <p:to>
                                        <p:strVal val="visible"/>
                                      </p:to>
                                    </p:set>
                                    <p:animEffect transition="in" filter="checkerboard(across)">
                                      <p:cBhvr>
                                        <p:cTn id="20" dur="500"/>
                                        <p:tgtEl>
                                          <p:spTgt spid="75804"/>
                                        </p:tgtEl>
                                      </p:cBhvr>
                                    </p:animEffect>
                                  </p:childTnLst>
                                </p:cTn>
                              </p:par>
                            </p:childTnLst>
                          </p:cTn>
                        </p:par>
                        <p:par>
                          <p:cTn id="21" fill="hold" nodeType="afterGroup">
                            <p:stCondLst>
                              <p:cond delay="500"/>
                            </p:stCondLst>
                            <p:childTnLst>
                              <p:par>
                                <p:cTn id="22" presetID="5" presetClass="entr" presetSubtype="10" fill="hold" nodeType="afterEffect">
                                  <p:stCondLst>
                                    <p:cond delay="0"/>
                                  </p:stCondLst>
                                  <p:childTnLst>
                                    <p:set>
                                      <p:cBhvr>
                                        <p:cTn id="23" dur="1" fill="hold">
                                          <p:stCondLst>
                                            <p:cond delay="0"/>
                                          </p:stCondLst>
                                        </p:cTn>
                                        <p:tgtEl>
                                          <p:spTgt spid="75801"/>
                                        </p:tgtEl>
                                        <p:attrNameLst>
                                          <p:attrName>style.visibility</p:attrName>
                                        </p:attrNameLst>
                                      </p:cBhvr>
                                      <p:to>
                                        <p:strVal val="visible"/>
                                      </p:to>
                                    </p:set>
                                    <p:animEffect transition="in" filter="checkerboard(across)">
                                      <p:cBhvr>
                                        <p:cTn id="24" dur="500"/>
                                        <p:tgtEl>
                                          <p:spTgt spid="75801"/>
                                        </p:tgtEl>
                                      </p:cBhvr>
                                    </p:animEffect>
                                  </p:childTnLst>
                                </p:cTn>
                              </p:par>
                            </p:childTnLst>
                          </p:cTn>
                        </p:par>
                        <p:par>
                          <p:cTn id="25" fill="hold" nodeType="afterGroup">
                            <p:stCondLst>
                              <p:cond delay="1000"/>
                            </p:stCondLst>
                            <p:childTnLst>
                              <p:par>
                                <p:cTn id="26" presetID="5" presetClass="entr" presetSubtype="10" fill="hold" grpId="0" nodeType="afterEffect">
                                  <p:stCondLst>
                                    <p:cond delay="0"/>
                                  </p:stCondLst>
                                  <p:childTnLst>
                                    <p:set>
                                      <p:cBhvr>
                                        <p:cTn id="27" dur="1" fill="hold">
                                          <p:stCondLst>
                                            <p:cond delay="0"/>
                                          </p:stCondLst>
                                        </p:cTn>
                                        <p:tgtEl>
                                          <p:spTgt spid="75794"/>
                                        </p:tgtEl>
                                        <p:attrNameLst>
                                          <p:attrName>style.visibility</p:attrName>
                                        </p:attrNameLst>
                                      </p:cBhvr>
                                      <p:to>
                                        <p:strVal val="visible"/>
                                      </p:to>
                                    </p:set>
                                    <p:animEffect transition="in" filter="checkerboard(across)">
                                      <p:cBhvr>
                                        <p:cTn id="28" dur="500"/>
                                        <p:tgtEl>
                                          <p:spTgt spid="7579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75803"/>
                                        </p:tgtEl>
                                        <p:attrNameLst>
                                          <p:attrName>style.visibility</p:attrName>
                                        </p:attrNameLst>
                                      </p:cBhvr>
                                      <p:to>
                                        <p:strVal val="visible"/>
                                      </p:to>
                                    </p:set>
                                    <p:animEffect transition="in" filter="checkerboard(across)">
                                      <p:cBhvr>
                                        <p:cTn id="33" dur="500"/>
                                        <p:tgtEl>
                                          <p:spTgt spid="75803"/>
                                        </p:tgtEl>
                                      </p:cBhvr>
                                    </p:animEffect>
                                  </p:childTnLst>
                                </p:cTn>
                              </p:par>
                            </p:childTnLst>
                          </p:cTn>
                        </p:par>
                        <p:par>
                          <p:cTn id="34" fill="hold" nodeType="afterGroup">
                            <p:stCondLst>
                              <p:cond delay="500"/>
                            </p:stCondLst>
                            <p:childTnLst>
                              <p:par>
                                <p:cTn id="35" presetID="5" presetClass="entr" presetSubtype="10" fill="hold" nodeType="afterEffect">
                                  <p:stCondLst>
                                    <p:cond delay="0"/>
                                  </p:stCondLst>
                                  <p:childTnLst>
                                    <p:set>
                                      <p:cBhvr>
                                        <p:cTn id="36" dur="1" fill="hold">
                                          <p:stCondLst>
                                            <p:cond delay="0"/>
                                          </p:stCondLst>
                                        </p:cTn>
                                        <p:tgtEl>
                                          <p:spTgt spid="75802"/>
                                        </p:tgtEl>
                                        <p:attrNameLst>
                                          <p:attrName>style.visibility</p:attrName>
                                        </p:attrNameLst>
                                      </p:cBhvr>
                                      <p:to>
                                        <p:strVal val="visible"/>
                                      </p:to>
                                    </p:set>
                                    <p:animEffect transition="in" filter="checkerboard(across)">
                                      <p:cBhvr>
                                        <p:cTn id="37" dur="500"/>
                                        <p:tgtEl>
                                          <p:spTgt spid="75802"/>
                                        </p:tgtEl>
                                      </p:cBhvr>
                                    </p:animEffect>
                                  </p:childTnLst>
                                </p:cTn>
                              </p:par>
                            </p:childTnLst>
                          </p:cTn>
                        </p:par>
                        <p:par>
                          <p:cTn id="38" fill="hold" nodeType="afterGroup">
                            <p:stCondLst>
                              <p:cond delay="1000"/>
                            </p:stCondLst>
                            <p:childTnLst>
                              <p:par>
                                <p:cTn id="39" presetID="5" presetClass="entr" presetSubtype="10" fill="hold" grpId="0" nodeType="afterEffect">
                                  <p:stCondLst>
                                    <p:cond delay="0"/>
                                  </p:stCondLst>
                                  <p:childTnLst>
                                    <p:set>
                                      <p:cBhvr>
                                        <p:cTn id="40" dur="1" fill="hold">
                                          <p:stCondLst>
                                            <p:cond delay="0"/>
                                          </p:stCondLst>
                                        </p:cTn>
                                        <p:tgtEl>
                                          <p:spTgt spid="75796"/>
                                        </p:tgtEl>
                                        <p:attrNameLst>
                                          <p:attrName>style.visibility</p:attrName>
                                        </p:attrNameLst>
                                      </p:cBhvr>
                                      <p:to>
                                        <p:strVal val="visible"/>
                                      </p:to>
                                    </p:set>
                                    <p:animEffect transition="in" filter="checkerboard(across)">
                                      <p:cBhvr>
                                        <p:cTn id="41" dur="500"/>
                                        <p:tgtEl>
                                          <p:spTgt spid="7579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75805"/>
                                        </p:tgtEl>
                                        <p:attrNameLst>
                                          <p:attrName>style.visibility</p:attrName>
                                        </p:attrNameLst>
                                      </p:cBhvr>
                                      <p:to>
                                        <p:strVal val="visible"/>
                                      </p:to>
                                    </p:set>
                                    <p:animEffect transition="in" filter="checkerboard(across)">
                                      <p:cBhvr>
                                        <p:cTn id="46" dur="500"/>
                                        <p:tgtEl>
                                          <p:spTgt spid="75805"/>
                                        </p:tgtEl>
                                      </p:cBhvr>
                                    </p:animEffect>
                                  </p:childTnLst>
                                </p:cTn>
                              </p:par>
                            </p:childTnLst>
                          </p:cTn>
                        </p:par>
                        <p:par>
                          <p:cTn id="47" fill="hold" nodeType="afterGroup">
                            <p:stCondLst>
                              <p:cond delay="500"/>
                            </p:stCondLst>
                            <p:childTnLst>
                              <p:par>
                                <p:cTn id="48" presetID="5" presetClass="entr" presetSubtype="10" fill="hold" nodeType="afterEffect">
                                  <p:stCondLst>
                                    <p:cond delay="0"/>
                                  </p:stCondLst>
                                  <p:childTnLst>
                                    <p:set>
                                      <p:cBhvr>
                                        <p:cTn id="49" dur="1" fill="hold">
                                          <p:stCondLst>
                                            <p:cond delay="0"/>
                                          </p:stCondLst>
                                        </p:cTn>
                                        <p:tgtEl>
                                          <p:spTgt spid="75806"/>
                                        </p:tgtEl>
                                        <p:attrNameLst>
                                          <p:attrName>style.visibility</p:attrName>
                                        </p:attrNameLst>
                                      </p:cBhvr>
                                      <p:to>
                                        <p:strVal val="visible"/>
                                      </p:to>
                                    </p:set>
                                    <p:animEffect transition="in" filter="checkerboard(across)">
                                      <p:cBhvr>
                                        <p:cTn id="50" dur="500"/>
                                        <p:tgtEl>
                                          <p:spTgt spid="75806"/>
                                        </p:tgtEl>
                                      </p:cBhvr>
                                    </p:animEffect>
                                  </p:childTnLst>
                                </p:cTn>
                              </p:par>
                            </p:childTnLst>
                          </p:cTn>
                        </p:par>
                        <p:par>
                          <p:cTn id="51" fill="hold" nodeType="afterGroup">
                            <p:stCondLst>
                              <p:cond delay="1000"/>
                            </p:stCondLst>
                            <p:childTnLst>
                              <p:par>
                                <p:cTn id="52" presetID="5" presetClass="entr" presetSubtype="10" fill="hold" grpId="0" nodeType="afterEffect">
                                  <p:stCondLst>
                                    <p:cond delay="0"/>
                                  </p:stCondLst>
                                  <p:childTnLst>
                                    <p:set>
                                      <p:cBhvr>
                                        <p:cTn id="53" dur="1" fill="hold">
                                          <p:stCondLst>
                                            <p:cond delay="0"/>
                                          </p:stCondLst>
                                        </p:cTn>
                                        <p:tgtEl>
                                          <p:spTgt spid="75797"/>
                                        </p:tgtEl>
                                        <p:attrNameLst>
                                          <p:attrName>style.visibility</p:attrName>
                                        </p:attrNameLst>
                                      </p:cBhvr>
                                      <p:to>
                                        <p:strVal val="visible"/>
                                      </p:to>
                                    </p:set>
                                    <p:animEffect transition="in" filter="checkerboard(across)">
                                      <p:cBhvr>
                                        <p:cTn id="54" dur="500"/>
                                        <p:tgtEl>
                                          <p:spTgt spid="75797"/>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nodeType="clickEffect">
                                  <p:stCondLst>
                                    <p:cond delay="0"/>
                                  </p:stCondLst>
                                  <p:childTnLst>
                                    <p:set>
                                      <p:cBhvr>
                                        <p:cTn id="58" dur="1" fill="hold">
                                          <p:stCondLst>
                                            <p:cond delay="0"/>
                                          </p:stCondLst>
                                        </p:cTn>
                                        <p:tgtEl>
                                          <p:spTgt spid="75807"/>
                                        </p:tgtEl>
                                        <p:attrNameLst>
                                          <p:attrName>style.visibility</p:attrName>
                                        </p:attrNameLst>
                                      </p:cBhvr>
                                      <p:to>
                                        <p:strVal val="visible"/>
                                      </p:to>
                                    </p:set>
                                    <p:animEffect transition="in" filter="checkerboard(across)">
                                      <p:cBhvr>
                                        <p:cTn id="59" dur="500"/>
                                        <p:tgtEl>
                                          <p:spTgt spid="75807"/>
                                        </p:tgtEl>
                                      </p:cBhvr>
                                    </p:animEffect>
                                  </p:childTnLst>
                                </p:cTn>
                              </p:par>
                            </p:childTnLst>
                          </p:cTn>
                        </p:par>
                        <p:par>
                          <p:cTn id="60" fill="hold" nodeType="afterGroup">
                            <p:stCondLst>
                              <p:cond delay="500"/>
                            </p:stCondLst>
                            <p:childTnLst>
                              <p:par>
                                <p:cTn id="61" presetID="5" presetClass="entr" presetSubtype="10" fill="hold" nodeType="afterEffect">
                                  <p:stCondLst>
                                    <p:cond delay="0"/>
                                  </p:stCondLst>
                                  <p:childTnLst>
                                    <p:set>
                                      <p:cBhvr>
                                        <p:cTn id="62" dur="1" fill="hold">
                                          <p:stCondLst>
                                            <p:cond delay="0"/>
                                          </p:stCondLst>
                                        </p:cTn>
                                        <p:tgtEl>
                                          <p:spTgt spid="75808"/>
                                        </p:tgtEl>
                                        <p:attrNameLst>
                                          <p:attrName>style.visibility</p:attrName>
                                        </p:attrNameLst>
                                      </p:cBhvr>
                                      <p:to>
                                        <p:strVal val="visible"/>
                                      </p:to>
                                    </p:set>
                                    <p:animEffect transition="in" filter="checkerboard(across)">
                                      <p:cBhvr>
                                        <p:cTn id="63" dur="500"/>
                                        <p:tgtEl>
                                          <p:spTgt spid="75808"/>
                                        </p:tgtEl>
                                      </p:cBhvr>
                                    </p:animEffect>
                                  </p:childTnLst>
                                </p:cTn>
                              </p:par>
                            </p:childTnLst>
                          </p:cTn>
                        </p:par>
                        <p:par>
                          <p:cTn id="64" fill="hold" nodeType="afterGroup">
                            <p:stCondLst>
                              <p:cond delay="1000"/>
                            </p:stCondLst>
                            <p:childTnLst>
                              <p:par>
                                <p:cTn id="65" presetID="5" presetClass="entr" presetSubtype="10" fill="hold" grpId="0" nodeType="afterEffect">
                                  <p:stCondLst>
                                    <p:cond delay="0"/>
                                  </p:stCondLst>
                                  <p:childTnLst>
                                    <p:set>
                                      <p:cBhvr>
                                        <p:cTn id="66" dur="1" fill="hold">
                                          <p:stCondLst>
                                            <p:cond delay="0"/>
                                          </p:stCondLst>
                                        </p:cTn>
                                        <p:tgtEl>
                                          <p:spTgt spid="75798"/>
                                        </p:tgtEl>
                                        <p:attrNameLst>
                                          <p:attrName>style.visibility</p:attrName>
                                        </p:attrNameLst>
                                      </p:cBhvr>
                                      <p:to>
                                        <p:strVal val="visible"/>
                                      </p:to>
                                    </p:set>
                                    <p:animEffect transition="in" filter="checkerboard(across)">
                                      <p:cBhvr>
                                        <p:cTn id="67" dur="500"/>
                                        <p:tgtEl>
                                          <p:spTgt spid="7579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 presetClass="entr" presetSubtype="10" fill="hold" nodeType="clickEffect">
                                  <p:stCondLst>
                                    <p:cond delay="0"/>
                                  </p:stCondLst>
                                  <p:childTnLst>
                                    <p:set>
                                      <p:cBhvr>
                                        <p:cTn id="71" dur="1" fill="hold">
                                          <p:stCondLst>
                                            <p:cond delay="0"/>
                                          </p:stCondLst>
                                        </p:cTn>
                                        <p:tgtEl>
                                          <p:spTgt spid="75809"/>
                                        </p:tgtEl>
                                        <p:attrNameLst>
                                          <p:attrName>style.visibility</p:attrName>
                                        </p:attrNameLst>
                                      </p:cBhvr>
                                      <p:to>
                                        <p:strVal val="visible"/>
                                      </p:to>
                                    </p:set>
                                    <p:animEffect transition="in" filter="checkerboard(across)">
                                      <p:cBhvr>
                                        <p:cTn id="72" dur="500"/>
                                        <p:tgtEl>
                                          <p:spTgt spid="75809"/>
                                        </p:tgtEl>
                                      </p:cBhvr>
                                    </p:animEffect>
                                  </p:childTnLst>
                                </p:cTn>
                              </p:par>
                            </p:childTnLst>
                          </p:cTn>
                        </p:par>
                        <p:par>
                          <p:cTn id="73" fill="hold" nodeType="afterGroup">
                            <p:stCondLst>
                              <p:cond delay="500"/>
                            </p:stCondLst>
                            <p:childTnLst>
                              <p:par>
                                <p:cTn id="74" presetID="5" presetClass="entr" presetSubtype="10" fill="hold" nodeType="afterEffect">
                                  <p:stCondLst>
                                    <p:cond delay="0"/>
                                  </p:stCondLst>
                                  <p:childTnLst>
                                    <p:set>
                                      <p:cBhvr>
                                        <p:cTn id="75" dur="1" fill="hold">
                                          <p:stCondLst>
                                            <p:cond delay="0"/>
                                          </p:stCondLst>
                                        </p:cTn>
                                        <p:tgtEl>
                                          <p:spTgt spid="75810"/>
                                        </p:tgtEl>
                                        <p:attrNameLst>
                                          <p:attrName>style.visibility</p:attrName>
                                        </p:attrNameLst>
                                      </p:cBhvr>
                                      <p:to>
                                        <p:strVal val="visible"/>
                                      </p:to>
                                    </p:set>
                                    <p:animEffect transition="in" filter="checkerboard(across)">
                                      <p:cBhvr>
                                        <p:cTn id="76" dur="500"/>
                                        <p:tgtEl>
                                          <p:spTgt spid="75810"/>
                                        </p:tgtEl>
                                      </p:cBhvr>
                                    </p:animEffect>
                                  </p:childTnLst>
                                </p:cTn>
                              </p:par>
                            </p:childTnLst>
                          </p:cTn>
                        </p:par>
                        <p:par>
                          <p:cTn id="77" fill="hold" nodeType="afterGroup">
                            <p:stCondLst>
                              <p:cond delay="1000"/>
                            </p:stCondLst>
                            <p:childTnLst>
                              <p:par>
                                <p:cTn id="78" presetID="5" presetClass="entr" presetSubtype="10" fill="hold" grpId="0" nodeType="afterEffect">
                                  <p:stCondLst>
                                    <p:cond delay="0"/>
                                  </p:stCondLst>
                                  <p:childTnLst>
                                    <p:set>
                                      <p:cBhvr>
                                        <p:cTn id="79" dur="1" fill="hold">
                                          <p:stCondLst>
                                            <p:cond delay="0"/>
                                          </p:stCondLst>
                                        </p:cTn>
                                        <p:tgtEl>
                                          <p:spTgt spid="75800"/>
                                        </p:tgtEl>
                                        <p:attrNameLst>
                                          <p:attrName>style.visibility</p:attrName>
                                        </p:attrNameLst>
                                      </p:cBhvr>
                                      <p:to>
                                        <p:strVal val="visible"/>
                                      </p:to>
                                    </p:set>
                                    <p:animEffect transition="in" filter="checkerboard(across)">
                                      <p:cBhvr>
                                        <p:cTn id="80" dur="500"/>
                                        <p:tgtEl>
                                          <p:spTgt spid="75800"/>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 presetClass="entr" presetSubtype="10" fill="hold" nodeType="clickEffect">
                                  <p:stCondLst>
                                    <p:cond delay="0"/>
                                  </p:stCondLst>
                                  <p:childTnLst>
                                    <p:set>
                                      <p:cBhvr>
                                        <p:cTn id="84" dur="1" fill="hold">
                                          <p:stCondLst>
                                            <p:cond delay="0"/>
                                          </p:stCondLst>
                                        </p:cTn>
                                        <p:tgtEl>
                                          <p:spTgt spid="75811"/>
                                        </p:tgtEl>
                                        <p:attrNameLst>
                                          <p:attrName>style.visibility</p:attrName>
                                        </p:attrNameLst>
                                      </p:cBhvr>
                                      <p:to>
                                        <p:strVal val="visible"/>
                                      </p:to>
                                    </p:set>
                                    <p:animEffect transition="in" filter="checkerboard(across)">
                                      <p:cBhvr>
                                        <p:cTn id="85" dur="500"/>
                                        <p:tgtEl>
                                          <p:spTgt spid="75811"/>
                                        </p:tgtEl>
                                      </p:cBhvr>
                                    </p:animEffect>
                                  </p:childTnLst>
                                </p:cTn>
                              </p:par>
                            </p:childTnLst>
                          </p:cTn>
                        </p:par>
                        <p:par>
                          <p:cTn id="86" fill="hold" nodeType="afterGroup">
                            <p:stCondLst>
                              <p:cond delay="500"/>
                            </p:stCondLst>
                            <p:childTnLst>
                              <p:par>
                                <p:cTn id="87" presetID="5" presetClass="entr" presetSubtype="10" fill="hold" nodeType="afterEffect">
                                  <p:stCondLst>
                                    <p:cond delay="0"/>
                                  </p:stCondLst>
                                  <p:childTnLst>
                                    <p:set>
                                      <p:cBhvr>
                                        <p:cTn id="88" dur="1" fill="hold">
                                          <p:stCondLst>
                                            <p:cond delay="0"/>
                                          </p:stCondLst>
                                        </p:cTn>
                                        <p:tgtEl>
                                          <p:spTgt spid="75812"/>
                                        </p:tgtEl>
                                        <p:attrNameLst>
                                          <p:attrName>style.visibility</p:attrName>
                                        </p:attrNameLst>
                                      </p:cBhvr>
                                      <p:to>
                                        <p:strVal val="visible"/>
                                      </p:to>
                                    </p:set>
                                    <p:animEffect transition="in" filter="checkerboard(across)">
                                      <p:cBhvr>
                                        <p:cTn id="89" dur="500"/>
                                        <p:tgtEl>
                                          <p:spTgt spid="75812"/>
                                        </p:tgtEl>
                                      </p:cBhvr>
                                    </p:animEffect>
                                  </p:childTnLst>
                                </p:cTn>
                              </p:par>
                            </p:childTnLst>
                          </p:cTn>
                        </p:par>
                        <p:par>
                          <p:cTn id="90" fill="hold" nodeType="afterGroup">
                            <p:stCondLst>
                              <p:cond delay="1000"/>
                            </p:stCondLst>
                            <p:childTnLst>
                              <p:par>
                                <p:cTn id="91" presetID="5" presetClass="entr" presetSubtype="10" fill="hold" grpId="0" nodeType="afterEffect">
                                  <p:stCondLst>
                                    <p:cond delay="0"/>
                                  </p:stCondLst>
                                  <p:childTnLst>
                                    <p:set>
                                      <p:cBhvr>
                                        <p:cTn id="92" dur="1" fill="hold">
                                          <p:stCondLst>
                                            <p:cond delay="0"/>
                                          </p:stCondLst>
                                        </p:cTn>
                                        <p:tgtEl>
                                          <p:spTgt spid="75799"/>
                                        </p:tgtEl>
                                        <p:attrNameLst>
                                          <p:attrName>style.visibility</p:attrName>
                                        </p:attrNameLst>
                                      </p:cBhvr>
                                      <p:to>
                                        <p:strVal val="visible"/>
                                      </p:to>
                                    </p:set>
                                    <p:animEffect transition="in" filter="checkerboard(across)">
                                      <p:cBhvr>
                                        <p:cTn id="93" dur="500"/>
                                        <p:tgtEl>
                                          <p:spTgt spid="75799"/>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5" presetClass="entr" presetSubtype="10" fill="hold" nodeType="clickEffect">
                                  <p:stCondLst>
                                    <p:cond delay="0"/>
                                  </p:stCondLst>
                                  <p:childTnLst>
                                    <p:set>
                                      <p:cBhvr>
                                        <p:cTn id="97" dur="1" fill="hold">
                                          <p:stCondLst>
                                            <p:cond delay="0"/>
                                          </p:stCondLst>
                                        </p:cTn>
                                        <p:tgtEl>
                                          <p:spTgt spid="75816"/>
                                        </p:tgtEl>
                                        <p:attrNameLst>
                                          <p:attrName>style.visibility</p:attrName>
                                        </p:attrNameLst>
                                      </p:cBhvr>
                                      <p:to>
                                        <p:strVal val="visible"/>
                                      </p:to>
                                    </p:set>
                                    <p:animEffect transition="in" filter="checkerboard(across)">
                                      <p:cBhvr>
                                        <p:cTn id="98" dur="500"/>
                                        <p:tgtEl>
                                          <p:spTgt spid="75816"/>
                                        </p:tgtEl>
                                      </p:cBhvr>
                                    </p:animEffect>
                                  </p:childTnLst>
                                </p:cTn>
                              </p:par>
                            </p:childTnLst>
                          </p:cTn>
                        </p:par>
                        <p:par>
                          <p:cTn id="99" fill="hold" nodeType="afterGroup">
                            <p:stCondLst>
                              <p:cond delay="500"/>
                            </p:stCondLst>
                            <p:childTnLst>
                              <p:par>
                                <p:cTn id="100" presetID="5" presetClass="entr" presetSubtype="10" fill="hold" nodeType="afterEffect">
                                  <p:stCondLst>
                                    <p:cond delay="0"/>
                                  </p:stCondLst>
                                  <p:childTnLst>
                                    <p:set>
                                      <p:cBhvr>
                                        <p:cTn id="101" dur="1" fill="hold">
                                          <p:stCondLst>
                                            <p:cond delay="0"/>
                                          </p:stCondLst>
                                        </p:cTn>
                                        <p:tgtEl>
                                          <p:spTgt spid="75815"/>
                                        </p:tgtEl>
                                        <p:attrNameLst>
                                          <p:attrName>style.visibility</p:attrName>
                                        </p:attrNameLst>
                                      </p:cBhvr>
                                      <p:to>
                                        <p:strVal val="visible"/>
                                      </p:to>
                                    </p:set>
                                    <p:animEffect transition="in" filter="checkerboard(across)">
                                      <p:cBhvr>
                                        <p:cTn id="102" dur="500"/>
                                        <p:tgtEl>
                                          <p:spTgt spid="75815"/>
                                        </p:tgtEl>
                                      </p:cBhvr>
                                    </p:animEffect>
                                  </p:childTnLst>
                                </p:cTn>
                              </p:par>
                            </p:childTnLst>
                          </p:cTn>
                        </p:par>
                        <p:par>
                          <p:cTn id="103" fill="hold" nodeType="afterGroup">
                            <p:stCondLst>
                              <p:cond delay="1000"/>
                            </p:stCondLst>
                            <p:childTnLst>
                              <p:par>
                                <p:cTn id="104" presetID="5" presetClass="entr" presetSubtype="10" fill="hold" grpId="0" nodeType="afterEffect">
                                  <p:stCondLst>
                                    <p:cond delay="0"/>
                                  </p:stCondLst>
                                  <p:childTnLst>
                                    <p:set>
                                      <p:cBhvr>
                                        <p:cTn id="105" dur="1" fill="hold">
                                          <p:stCondLst>
                                            <p:cond delay="0"/>
                                          </p:stCondLst>
                                        </p:cTn>
                                        <p:tgtEl>
                                          <p:spTgt spid="75817"/>
                                        </p:tgtEl>
                                        <p:attrNameLst>
                                          <p:attrName>style.visibility</p:attrName>
                                        </p:attrNameLst>
                                      </p:cBhvr>
                                      <p:to>
                                        <p:strVal val="visible"/>
                                      </p:to>
                                    </p:set>
                                    <p:animEffect transition="in" filter="checkerboard(across)">
                                      <p:cBhvr>
                                        <p:cTn id="106" dur="500"/>
                                        <p:tgtEl>
                                          <p:spTgt spid="75817"/>
                                        </p:tgtEl>
                                      </p:cBhvr>
                                    </p:animEffect>
                                  </p:childTnLst>
                                </p:cTn>
                              </p:par>
                            </p:childTnLst>
                          </p:cTn>
                        </p:par>
                        <p:par>
                          <p:cTn id="107" fill="hold" nodeType="afterGroup">
                            <p:stCondLst>
                              <p:cond delay="1500"/>
                            </p:stCondLst>
                            <p:childTnLst>
                              <p:par>
                                <p:cTn id="108" presetID="5" presetClass="entr" presetSubtype="10" fill="hold" grpId="0" nodeType="afterEffect">
                                  <p:stCondLst>
                                    <p:cond delay="0"/>
                                  </p:stCondLst>
                                  <p:childTnLst>
                                    <p:set>
                                      <p:cBhvr>
                                        <p:cTn id="109" dur="1" fill="hold">
                                          <p:stCondLst>
                                            <p:cond delay="0"/>
                                          </p:stCondLst>
                                        </p:cTn>
                                        <p:tgtEl>
                                          <p:spTgt spid="75819"/>
                                        </p:tgtEl>
                                        <p:attrNameLst>
                                          <p:attrName>style.visibility</p:attrName>
                                        </p:attrNameLst>
                                      </p:cBhvr>
                                      <p:to>
                                        <p:strVal val="visible"/>
                                      </p:to>
                                    </p:set>
                                    <p:animEffect transition="in" filter="checkerboard(across)">
                                      <p:cBhvr>
                                        <p:cTn id="110" dur="500"/>
                                        <p:tgtEl>
                                          <p:spTgt spid="75819"/>
                                        </p:tgtEl>
                                      </p:cBhvr>
                                    </p:animEffect>
                                  </p:childTnLst>
                                </p:cTn>
                              </p:par>
                            </p:childTnLst>
                          </p:cTn>
                        </p:par>
                        <p:par>
                          <p:cTn id="111" fill="hold" nodeType="afterGroup">
                            <p:stCondLst>
                              <p:cond delay="2000"/>
                            </p:stCondLst>
                            <p:childTnLst>
                              <p:par>
                                <p:cTn id="112" presetID="5" presetClass="entr" presetSubtype="10" fill="hold" grpId="0" nodeType="afterEffect">
                                  <p:stCondLst>
                                    <p:cond delay="4000"/>
                                  </p:stCondLst>
                                  <p:childTnLst>
                                    <p:set>
                                      <p:cBhvr>
                                        <p:cTn id="113" dur="1" fill="hold">
                                          <p:stCondLst>
                                            <p:cond delay="0"/>
                                          </p:stCondLst>
                                        </p:cTn>
                                        <p:tgtEl>
                                          <p:spTgt spid="75820"/>
                                        </p:tgtEl>
                                        <p:attrNameLst>
                                          <p:attrName>style.visibility</p:attrName>
                                        </p:attrNameLst>
                                      </p:cBhvr>
                                      <p:to>
                                        <p:strVal val="visible"/>
                                      </p:to>
                                    </p:set>
                                    <p:animEffect transition="in" filter="checkerboard(across)">
                                      <p:cBhvr>
                                        <p:cTn id="114" dur="500"/>
                                        <p:tgtEl>
                                          <p:spTgt spid="75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4" grpId="0" autoUpdateAnimBg="0"/>
      <p:bldP spid="75795" grpId="0" autoUpdateAnimBg="0"/>
      <p:bldP spid="75796" grpId="0" autoUpdateAnimBg="0"/>
      <p:bldP spid="75797" grpId="0" autoUpdateAnimBg="0"/>
      <p:bldP spid="75798" grpId="0" autoUpdateAnimBg="0"/>
      <p:bldP spid="75799" grpId="0" autoUpdateAnimBg="0"/>
      <p:bldP spid="75800" grpId="0" autoUpdateAnimBg="0"/>
      <p:bldP spid="75817" grpId="0" autoUpdateAnimBg="0"/>
      <p:bldP spid="75819" grpId="0" autoUpdateAnimBg="0"/>
      <p:bldP spid="7582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3489E1C-FDD4-4C1A-B1B0-773A41FFFB28}"/>
              </a:ext>
            </a:extLst>
          </p:cNvPr>
          <p:cNvSpPr>
            <a:spLocks noGrp="1" noChangeArrowheads="1"/>
          </p:cNvSpPr>
          <p:nvPr>
            <p:ph type="title"/>
          </p:nvPr>
        </p:nvSpPr>
        <p:spPr>
          <a:xfrm>
            <a:off x="685800" y="304800"/>
            <a:ext cx="7772400" cy="685800"/>
          </a:xfrm>
        </p:spPr>
        <p:txBody>
          <a:bodyPr/>
          <a:lstStyle/>
          <a:p>
            <a:pPr eaLnBrk="1" hangingPunct="1"/>
            <a:r>
              <a:rPr lang="en-US" altLang="en-US" sz="4000"/>
              <a:t>Plausible Reasoning</a:t>
            </a:r>
          </a:p>
        </p:txBody>
      </p:sp>
      <p:sp>
        <p:nvSpPr>
          <p:cNvPr id="10243" name="Rectangle 3">
            <a:extLst>
              <a:ext uri="{FF2B5EF4-FFF2-40B4-BE49-F238E27FC236}">
                <a16:creationId xmlns:a16="http://schemas.microsoft.com/office/drawing/2014/main" id="{E640C3E8-D508-4E5A-8948-B93FFD90D117}"/>
              </a:ext>
            </a:extLst>
          </p:cNvPr>
          <p:cNvSpPr>
            <a:spLocks noGrp="1" noChangeArrowheads="1"/>
          </p:cNvSpPr>
          <p:nvPr>
            <p:ph type="body" idx="1"/>
          </p:nvPr>
        </p:nvSpPr>
        <p:spPr>
          <a:xfrm>
            <a:off x="685800" y="1066800"/>
            <a:ext cx="7772400" cy="5029200"/>
          </a:xfrm>
        </p:spPr>
        <p:txBody>
          <a:bodyPr/>
          <a:lstStyle/>
          <a:p>
            <a:pPr eaLnBrk="1" hangingPunct="1">
              <a:lnSpc>
                <a:spcPct val="90000"/>
              </a:lnSpc>
            </a:pPr>
            <a:r>
              <a:rPr lang="en-US" altLang="en-US"/>
              <a:t>Examples:</a:t>
            </a:r>
          </a:p>
          <a:p>
            <a:pPr lvl="1" eaLnBrk="1" hangingPunct="1">
              <a:lnSpc>
                <a:spcPct val="90000"/>
              </a:lnSpc>
            </a:pPr>
            <a:r>
              <a:rPr lang="en-US" altLang="en-US"/>
              <a:t>Icy Roads</a:t>
            </a:r>
          </a:p>
          <a:p>
            <a:pPr lvl="1" eaLnBrk="1" hangingPunct="1">
              <a:lnSpc>
                <a:spcPct val="90000"/>
              </a:lnSpc>
            </a:pPr>
            <a:r>
              <a:rPr lang="en-US" altLang="en-US"/>
              <a:t>Earthquake</a:t>
            </a:r>
          </a:p>
          <a:p>
            <a:pPr lvl="1" eaLnBrk="1" hangingPunct="1">
              <a:lnSpc>
                <a:spcPct val="90000"/>
              </a:lnSpc>
            </a:pPr>
            <a:r>
              <a:rPr lang="en-US" altLang="en-US"/>
              <a:t>Holmes’s Lawn</a:t>
            </a:r>
          </a:p>
          <a:p>
            <a:pPr lvl="1" eaLnBrk="1" hangingPunct="1">
              <a:lnSpc>
                <a:spcPct val="90000"/>
              </a:lnSpc>
            </a:pPr>
            <a:r>
              <a:rPr lang="en-US" altLang="en-US"/>
              <a:t>Car Start</a:t>
            </a:r>
          </a:p>
          <a:p>
            <a:pPr eaLnBrk="1" hangingPunct="1">
              <a:lnSpc>
                <a:spcPct val="90000"/>
              </a:lnSpc>
            </a:pPr>
            <a:r>
              <a:rPr lang="en-US" altLang="en-US"/>
              <a:t>Patterns of Plausible Reasoning</a:t>
            </a:r>
          </a:p>
          <a:p>
            <a:pPr lvl="1" eaLnBrk="1" hangingPunct="1">
              <a:lnSpc>
                <a:spcPct val="90000"/>
              </a:lnSpc>
            </a:pPr>
            <a:r>
              <a:rPr lang="en-US" altLang="en-US"/>
              <a:t>Serial (head-to-tail), diverging (tail-to-tail) and converging (head-to-head) connections</a:t>
            </a:r>
          </a:p>
          <a:p>
            <a:pPr lvl="1" eaLnBrk="1" hangingPunct="1">
              <a:lnSpc>
                <a:spcPct val="90000"/>
              </a:lnSpc>
            </a:pPr>
            <a:r>
              <a:rPr lang="en-US" altLang="en-US"/>
              <a:t>D-separation</a:t>
            </a:r>
          </a:p>
          <a:p>
            <a:pPr lvl="1" eaLnBrk="1" hangingPunct="1">
              <a:lnSpc>
                <a:spcPct val="90000"/>
              </a:lnSpc>
            </a:pPr>
            <a:r>
              <a:rPr lang="en-US" altLang="en-US"/>
              <a:t>The graphoid axioms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4FED46C3-4E67-4816-A80A-342346CA570F}"/>
              </a:ext>
            </a:extLst>
          </p:cNvPr>
          <p:cNvSpPr>
            <a:spLocks noGrp="1" noChangeArrowheads="1"/>
          </p:cNvSpPr>
          <p:nvPr>
            <p:ph type="title"/>
          </p:nvPr>
        </p:nvSpPr>
        <p:spPr>
          <a:xfrm>
            <a:off x="685800" y="381000"/>
            <a:ext cx="7772400" cy="609600"/>
          </a:xfrm>
        </p:spPr>
        <p:txBody>
          <a:bodyPr/>
          <a:lstStyle/>
          <a:p>
            <a:pPr eaLnBrk="1" hangingPunct="1">
              <a:defRPr/>
            </a:pPr>
            <a:r>
              <a:rPr lang="en-US" sz="3600">
                <a:effectLst>
                  <a:outerShdw blurRad="38100" dist="38100" dir="2700000" algn="tl">
                    <a:srgbClr val="C0C0C0"/>
                  </a:outerShdw>
                </a:effectLst>
              </a:rPr>
              <a:t>Elimination Algorithm for Most Probable Explanation</a:t>
            </a:r>
          </a:p>
        </p:txBody>
      </p:sp>
      <p:sp>
        <p:nvSpPr>
          <p:cNvPr id="83971" name="Text Box 3">
            <a:extLst>
              <a:ext uri="{FF2B5EF4-FFF2-40B4-BE49-F238E27FC236}">
                <a16:creationId xmlns:a16="http://schemas.microsoft.com/office/drawing/2014/main" id="{AB73FF06-A946-4A38-8C00-A7DFBCD90552}"/>
              </a:ext>
            </a:extLst>
          </p:cNvPr>
          <p:cNvSpPr txBox="1">
            <a:spLocks noChangeArrowheads="1"/>
          </p:cNvSpPr>
          <p:nvPr/>
        </p:nvSpPr>
        <p:spPr bwMode="auto">
          <a:xfrm>
            <a:off x="838200" y="27432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2" name="Text Box 4">
            <a:extLst>
              <a:ext uri="{FF2B5EF4-FFF2-40B4-BE49-F238E27FC236}">
                <a16:creationId xmlns:a16="http://schemas.microsoft.com/office/drawing/2014/main" id="{AF898FD9-F1AD-458D-847B-C8328908BCA0}"/>
              </a:ext>
            </a:extLst>
          </p:cNvPr>
          <p:cNvSpPr txBox="1">
            <a:spLocks noChangeArrowheads="1"/>
          </p:cNvSpPr>
          <p:nvPr/>
        </p:nvSpPr>
        <p:spPr bwMode="auto">
          <a:xfrm>
            <a:off x="838200" y="2286000"/>
            <a:ext cx="1254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3" name="Text Box 5">
            <a:extLst>
              <a:ext uri="{FF2B5EF4-FFF2-40B4-BE49-F238E27FC236}">
                <a16:creationId xmlns:a16="http://schemas.microsoft.com/office/drawing/2014/main" id="{17768D83-0EA9-465E-98B2-D341A4D6FDE9}"/>
              </a:ext>
            </a:extLst>
          </p:cNvPr>
          <p:cNvSpPr txBox="1">
            <a:spLocks noChangeArrowheads="1"/>
          </p:cNvSpPr>
          <p:nvPr/>
        </p:nvSpPr>
        <p:spPr bwMode="auto">
          <a:xfrm>
            <a:off x="838200" y="54864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4" name="Text Box 6">
            <a:extLst>
              <a:ext uri="{FF2B5EF4-FFF2-40B4-BE49-F238E27FC236}">
                <a16:creationId xmlns:a16="http://schemas.microsoft.com/office/drawing/2014/main" id="{5EC88525-5683-4B8D-8C35-07383CA45418}"/>
              </a:ext>
            </a:extLst>
          </p:cNvPr>
          <p:cNvSpPr txBox="1">
            <a:spLocks noChangeArrowheads="1"/>
          </p:cNvSpPr>
          <p:nvPr/>
        </p:nvSpPr>
        <p:spPr bwMode="auto">
          <a:xfrm>
            <a:off x="838200" y="32004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5" name="Text Box 7">
            <a:extLst>
              <a:ext uri="{FF2B5EF4-FFF2-40B4-BE49-F238E27FC236}">
                <a16:creationId xmlns:a16="http://schemas.microsoft.com/office/drawing/2014/main" id="{1C56E374-6DF9-47B9-AE43-AE5DC8C894E3}"/>
              </a:ext>
            </a:extLst>
          </p:cNvPr>
          <p:cNvSpPr txBox="1">
            <a:spLocks noChangeArrowheads="1"/>
          </p:cNvSpPr>
          <p:nvPr/>
        </p:nvSpPr>
        <p:spPr bwMode="auto">
          <a:xfrm>
            <a:off x="838200" y="36576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6" name="Text Box 8">
            <a:extLst>
              <a:ext uri="{FF2B5EF4-FFF2-40B4-BE49-F238E27FC236}">
                <a16:creationId xmlns:a16="http://schemas.microsoft.com/office/drawing/2014/main" id="{AA852F6D-0202-4603-8905-B5E9B813BDE8}"/>
              </a:ext>
            </a:extLst>
          </p:cNvPr>
          <p:cNvSpPr txBox="1">
            <a:spLocks noChangeArrowheads="1"/>
          </p:cNvSpPr>
          <p:nvPr/>
        </p:nvSpPr>
        <p:spPr bwMode="auto">
          <a:xfrm>
            <a:off x="838200" y="41148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7" name="Text Box 9">
            <a:extLst>
              <a:ext uri="{FF2B5EF4-FFF2-40B4-BE49-F238E27FC236}">
                <a16:creationId xmlns:a16="http://schemas.microsoft.com/office/drawing/2014/main" id="{57D025D9-8437-4B87-A361-31DE034A0CA4}"/>
              </a:ext>
            </a:extLst>
          </p:cNvPr>
          <p:cNvSpPr txBox="1">
            <a:spLocks noChangeArrowheads="1"/>
          </p:cNvSpPr>
          <p:nvPr/>
        </p:nvSpPr>
        <p:spPr bwMode="auto">
          <a:xfrm>
            <a:off x="838200" y="50292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8" name="Text Box 10">
            <a:extLst>
              <a:ext uri="{FF2B5EF4-FFF2-40B4-BE49-F238E27FC236}">
                <a16:creationId xmlns:a16="http://schemas.microsoft.com/office/drawing/2014/main" id="{6ED96360-BB81-4FC4-9431-57D20C655C6F}"/>
              </a:ext>
            </a:extLst>
          </p:cNvPr>
          <p:cNvSpPr txBox="1">
            <a:spLocks noChangeArrowheads="1"/>
          </p:cNvSpPr>
          <p:nvPr/>
        </p:nvSpPr>
        <p:spPr bwMode="auto">
          <a:xfrm>
            <a:off x="838200" y="4572000"/>
            <a:ext cx="1247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9" name="Text Box 11">
            <a:extLst>
              <a:ext uri="{FF2B5EF4-FFF2-40B4-BE49-F238E27FC236}">
                <a16:creationId xmlns:a16="http://schemas.microsoft.com/office/drawing/2014/main" id="{01816E5F-2060-46E6-9EC7-B31B6DB70D54}"/>
              </a:ext>
            </a:extLst>
          </p:cNvPr>
          <p:cNvSpPr txBox="1">
            <a:spLocks noChangeArrowheads="1"/>
          </p:cNvSpPr>
          <p:nvPr/>
        </p:nvSpPr>
        <p:spPr bwMode="auto">
          <a:xfrm>
            <a:off x="2438400" y="2743200"/>
            <a:ext cx="781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3980" name="Text Box 12">
            <a:extLst>
              <a:ext uri="{FF2B5EF4-FFF2-40B4-BE49-F238E27FC236}">
                <a16:creationId xmlns:a16="http://schemas.microsoft.com/office/drawing/2014/main" id="{4990894C-8BEB-44B0-B71B-867C855051D7}"/>
              </a:ext>
            </a:extLst>
          </p:cNvPr>
          <p:cNvSpPr txBox="1">
            <a:spLocks noChangeArrowheads="1"/>
          </p:cNvSpPr>
          <p:nvPr/>
        </p:nvSpPr>
        <p:spPr bwMode="auto">
          <a:xfrm>
            <a:off x="2209800" y="2286000"/>
            <a:ext cx="1412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a:t>
            </a:r>
          </a:p>
        </p:txBody>
      </p:sp>
      <p:sp>
        <p:nvSpPr>
          <p:cNvPr id="83981" name="Text Box 13">
            <a:extLst>
              <a:ext uri="{FF2B5EF4-FFF2-40B4-BE49-F238E27FC236}">
                <a16:creationId xmlns:a16="http://schemas.microsoft.com/office/drawing/2014/main" id="{23697CCB-C9FE-452B-8777-7AC90ADB343E}"/>
              </a:ext>
            </a:extLst>
          </p:cNvPr>
          <p:cNvSpPr txBox="1">
            <a:spLocks noChangeArrowheads="1"/>
          </p:cNvSpPr>
          <p:nvPr/>
        </p:nvSpPr>
        <p:spPr bwMode="auto">
          <a:xfrm>
            <a:off x="2438400" y="3657600"/>
            <a:ext cx="969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3982" name="Text Box 14">
            <a:extLst>
              <a:ext uri="{FF2B5EF4-FFF2-40B4-BE49-F238E27FC236}">
                <a16:creationId xmlns:a16="http://schemas.microsoft.com/office/drawing/2014/main" id="{9A2A3222-5BFF-4474-BDFE-81355193B277}"/>
              </a:ext>
            </a:extLst>
          </p:cNvPr>
          <p:cNvSpPr txBox="1">
            <a:spLocks noChangeArrowheads="1"/>
          </p:cNvSpPr>
          <p:nvPr/>
        </p:nvSpPr>
        <p:spPr bwMode="auto">
          <a:xfrm>
            <a:off x="2438400" y="3200400"/>
            <a:ext cx="1858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 =“no”</a:t>
            </a:r>
          </a:p>
        </p:txBody>
      </p:sp>
      <p:sp>
        <p:nvSpPr>
          <p:cNvPr id="83983" name="Text Box 15">
            <a:extLst>
              <a:ext uri="{FF2B5EF4-FFF2-40B4-BE49-F238E27FC236}">
                <a16:creationId xmlns:a16="http://schemas.microsoft.com/office/drawing/2014/main" id="{BE513EA7-02A5-4116-B422-017C6974F605}"/>
              </a:ext>
            </a:extLst>
          </p:cNvPr>
          <p:cNvSpPr txBox="1">
            <a:spLocks noChangeArrowheads="1"/>
          </p:cNvSpPr>
          <p:nvPr/>
        </p:nvSpPr>
        <p:spPr bwMode="auto">
          <a:xfrm>
            <a:off x="609600" y="1797050"/>
            <a:ext cx="7620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1600">
                <a:latin typeface="Times New Roman" panose="02020603050405020304" pitchFamily="18" charset="0"/>
              </a:rPr>
              <a:t>MPE= MAX</a:t>
            </a:r>
            <a:r>
              <a:rPr lang="en-US" altLang="en-US" sz="1600" baseline="-25000">
                <a:latin typeface="Times New Roman" panose="02020603050405020304" pitchFamily="18" charset="0"/>
              </a:rPr>
              <a:t>{</a:t>
            </a:r>
            <a:r>
              <a:rPr lang="en-US" altLang="en-US" sz="1600" baseline="-250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|)*P(|)*P())</a:t>
            </a:r>
          </a:p>
        </p:txBody>
      </p:sp>
      <p:sp>
        <p:nvSpPr>
          <p:cNvPr id="83984" name="Text Box 16">
            <a:extLst>
              <a:ext uri="{FF2B5EF4-FFF2-40B4-BE49-F238E27FC236}">
                <a16:creationId xmlns:a16="http://schemas.microsoft.com/office/drawing/2014/main" id="{A774163B-0D16-41E1-8A31-871044D62BED}"/>
              </a:ext>
            </a:extLst>
          </p:cNvPr>
          <p:cNvSpPr txBox="1">
            <a:spLocks noChangeArrowheads="1"/>
          </p:cNvSpPr>
          <p:nvPr/>
        </p:nvSpPr>
        <p:spPr bwMode="auto">
          <a:xfrm>
            <a:off x="2438400" y="4114800"/>
            <a:ext cx="8366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p>
        </p:txBody>
      </p:sp>
      <p:sp>
        <p:nvSpPr>
          <p:cNvPr id="83985" name="Text Box 17">
            <a:extLst>
              <a:ext uri="{FF2B5EF4-FFF2-40B4-BE49-F238E27FC236}">
                <a16:creationId xmlns:a16="http://schemas.microsoft.com/office/drawing/2014/main" id="{9EAB59A9-4FC1-43EE-89FE-AD213CB12F7C}"/>
              </a:ext>
            </a:extLst>
          </p:cNvPr>
          <p:cNvSpPr txBox="1">
            <a:spLocks noChangeArrowheads="1"/>
          </p:cNvSpPr>
          <p:nvPr/>
        </p:nvSpPr>
        <p:spPr bwMode="auto">
          <a:xfrm>
            <a:off x="2438400" y="4572000"/>
            <a:ext cx="1425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a:t>
            </a:r>
          </a:p>
        </p:txBody>
      </p:sp>
      <p:sp>
        <p:nvSpPr>
          <p:cNvPr id="76818" name="Text Box 18">
            <a:extLst>
              <a:ext uri="{FF2B5EF4-FFF2-40B4-BE49-F238E27FC236}">
                <a16:creationId xmlns:a16="http://schemas.microsoft.com/office/drawing/2014/main" id="{69E9F04A-FADB-41B6-B37D-62AC4C0BDE9A}"/>
              </a:ext>
            </a:extLst>
          </p:cNvPr>
          <p:cNvSpPr txBox="1">
            <a:spLocks noChangeArrowheads="1"/>
          </p:cNvSpPr>
          <p:nvPr/>
        </p:nvSpPr>
        <p:spPr bwMode="auto">
          <a:xfrm>
            <a:off x="5181600" y="3657600"/>
            <a:ext cx="72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19" name="Text Box 19">
            <a:extLst>
              <a:ext uri="{FF2B5EF4-FFF2-40B4-BE49-F238E27FC236}">
                <a16:creationId xmlns:a16="http://schemas.microsoft.com/office/drawing/2014/main" id="{5D17BC66-A794-4D54-8FBA-36B53AF8A579}"/>
              </a:ext>
            </a:extLst>
          </p:cNvPr>
          <p:cNvSpPr txBox="1">
            <a:spLocks noChangeArrowheads="1"/>
          </p:cNvSpPr>
          <p:nvPr/>
        </p:nvSpPr>
        <p:spPr bwMode="auto">
          <a:xfrm>
            <a:off x="2209800" y="5486400"/>
            <a:ext cx="75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0" name="Text Box 20">
            <a:extLst>
              <a:ext uri="{FF2B5EF4-FFF2-40B4-BE49-F238E27FC236}">
                <a16:creationId xmlns:a16="http://schemas.microsoft.com/office/drawing/2014/main" id="{32EA063A-21EE-47E6-8D1E-A6EA9F07C234}"/>
              </a:ext>
            </a:extLst>
          </p:cNvPr>
          <p:cNvSpPr txBox="1">
            <a:spLocks noChangeArrowheads="1"/>
          </p:cNvSpPr>
          <p:nvPr/>
        </p:nvSpPr>
        <p:spPr bwMode="auto">
          <a:xfrm>
            <a:off x="3962400" y="3657600"/>
            <a:ext cx="931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1" name="Text Box 21">
            <a:extLst>
              <a:ext uri="{FF2B5EF4-FFF2-40B4-BE49-F238E27FC236}">
                <a16:creationId xmlns:a16="http://schemas.microsoft.com/office/drawing/2014/main" id="{8A08CF76-15D6-4153-B0A2-DCF5D0D89869}"/>
              </a:ext>
            </a:extLst>
          </p:cNvPr>
          <p:cNvSpPr txBox="1">
            <a:spLocks noChangeArrowheads="1"/>
          </p:cNvSpPr>
          <p:nvPr/>
        </p:nvSpPr>
        <p:spPr bwMode="auto">
          <a:xfrm>
            <a:off x="3886200" y="4114800"/>
            <a:ext cx="112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2" name="Text Box 22">
            <a:extLst>
              <a:ext uri="{FF2B5EF4-FFF2-40B4-BE49-F238E27FC236}">
                <a16:creationId xmlns:a16="http://schemas.microsoft.com/office/drawing/2014/main" id="{0CBD27EC-1FE4-40EF-A753-85E5E045C1F3}"/>
              </a:ext>
            </a:extLst>
          </p:cNvPr>
          <p:cNvSpPr txBox="1">
            <a:spLocks noChangeArrowheads="1"/>
          </p:cNvSpPr>
          <p:nvPr/>
        </p:nvSpPr>
        <p:spPr bwMode="auto">
          <a:xfrm>
            <a:off x="4176713" y="4572000"/>
            <a:ext cx="11572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3" name="Text Box 23">
            <a:extLst>
              <a:ext uri="{FF2B5EF4-FFF2-40B4-BE49-F238E27FC236}">
                <a16:creationId xmlns:a16="http://schemas.microsoft.com/office/drawing/2014/main" id="{8E5E4BFA-C1A9-4699-A39E-76AEB38678A6}"/>
              </a:ext>
            </a:extLst>
          </p:cNvPr>
          <p:cNvSpPr txBox="1">
            <a:spLocks noChangeArrowheads="1"/>
          </p:cNvSpPr>
          <p:nvPr/>
        </p:nvSpPr>
        <p:spPr bwMode="auto">
          <a:xfrm>
            <a:off x="3886200" y="5486400"/>
            <a:ext cx="738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4" name="Text Box 24">
            <a:extLst>
              <a:ext uri="{FF2B5EF4-FFF2-40B4-BE49-F238E27FC236}">
                <a16:creationId xmlns:a16="http://schemas.microsoft.com/office/drawing/2014/main" id="{AE6888B2-43C1-43AA-B047-E214FA629329}"/>
              </a:ext>
            </a:extLst>
          </p:cNvPr>
          <p:cNvSpPr txBox="1">
            <a:spLocks noChangeArrowheads="1"/>
          </p:cNvSpPr>
          <p:nvPr/>
        </p:nvSpPr>
        <p:spPr bwMode="auto">
          <a:xfrm>
            <a:off x="3697288" y="5029200"/>
            <a:ext cx="9509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5" name="Line 25">
            <a:extLst>
              <a:ext uri="{FF2B5EF4-FFF2-40B4-BE49-F238E27FC236}">
                <a16:creationId xmlns:a16="http://schemas.microsoft.com/office/drawing/2014/main" id="{DE2ACF85-0792-43D0-8ECE-F8596F6AE09E}"/>
              </a:ext>
            </a:extLst>
          </p:cNvPr>
          <p:cNvSpPr>
            <a:spLocks noChangeShapeType="1"/>
          </p:cNvSpPr>
          <p:nvPr/>
        </p:nvSpPr>
        <p:spPr bwMode="auto">
          <a:xfrm>
            <a:off x="3886200" y="3124200"/>
            <a:ext cx="1600200" cy="609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6" name="Line 26">
            <a:extLst>
              <a:ext uri="{FF2B5EF4-FFF2-40B4-BE49-F238E27FC236}">
                <a16:creationId xmlns:a16="http://schemas.microsoft.com/office/drawing/2014/main" id="{394B2923-F9A0-4EA2-A1F4-73A289CB2200}"/>
              </a:ext>
            </a:extLst>
          </p:cNvPr>
          <p:cNvSpPr>
            <a:spLocks noChangeShapeType="1"/>
          </p:cNvSpPr>
          <p:nvPr/>
        </p:nvSpPr>
        <p:spPr bwMode="auto">
          <a:xfrm>
            <a:off x="3886200" y="3581400"/>
            <a:ext cx="5334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7" name="Line 27">
            <a:extLst>
              <a:ext uri="{FF2B5EF4-FFF2-40B4-BE49-F238E27FC236}">
                <a16:creationId xmlns:a16="http://schemas.microsoft.com/office/drawing/2014/main" id="{EB7BA521-C1EF-4317-93B8-D9E0BB4D4258}"/>
              </a:ext>
            </a:extLst>
          </p:cNvPr>
          <p:cNvSpPr>
            <a:spLocks noChangeShapeType="1"/>
          </p:cNvSpPr>
          <p:nvPr/>
        </p:nvSpPr>
        <p:spPr bwMode="auto">
          <a:xfrm flipH="1">
            <a:off x="2590800" y="3581400"/>
            <a:ext cx="1600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8" name="Line 28">
            <a:extLst>
              <a:ext uri="{FF2B5EF4-FFF2-40B4-BE49-F238E27FC236}">
                <a16:creationId xmlns:a16="http://schemas.microsoft.com/office/drawing/2014/main" id="{97FA1AAA-66D9-4CA3-95ED-1BA2F89279FF}"/>
              </a:ext>
            </a:extLst>
          </p:cNvPr>
          <p:cNvSpPr>
            <a:spLocks noChangeShapeType="1"/>
          </p:cNvSpPr>
          <p:nvPr/>
        </p:nvSpPr>
        <p:spPr bwMode="auto">
          <a:xfrm flipH="1">
            <a:off x="2590800" y="3124200"/>
            <a:ext cx="1447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9" name="Line 29">
            <a:extLst>
              <a:ext uri="{FF2B5EF4-FFF2-40B4-BE49-F238E27FC236}">
                <a16:creationId xmlns:a16="http://schemas.microsoft.com/office/drawing/2014/main" id="{70A62CCC-0CCE-4C5C-BD3C-6233DB7A7780}"/>
              </a:ext>
            </a:extLst>
          </p:cNvPr>
          <p:cNvSpPr>
            <a:spLocks noChangeShapeType="1"/>
          </p:cNvSpPr>
          <p:nvPr/>
        </p:nvSpPr>
        <p:spPr bwMode="auto">
          <a:xfrm flipH="1">
            <a:off x="2514600" y="4038600"/>
            <a:ext cx="3352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0" name="Line 30">
            <a:extLst>
              <a:ext uri="{FF2B5EF4-FFF2-40B4-BE49-F238E27FC236}">
                <a16:creationId xmlns:a16="http://schemas.microsoft.com/office/drawing/2014/main" id="{AF08E056-FC7D-426F-866D-4BB3B12DD4CB}"/>
              </a:ext>
            </a:extLst>
          </p:cNvPr>
          <p:cNvSpPr>
            <a:spLocks noChangeShapeType="1"/>
          </p:cNvSpPr>
          <p:nvPr/>
        </p:nvSpPr>
        <p:spPr bwMode="auto">
          <a:xfrm>
            <a:off x="3962400" y="40386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1" name="Line 31">
            <a:extLst>
              <a:ext uri="{FF2B5EF4-FFF2-40B4-BE49-F238E27FC236}">
                <a16:creationId xmlns:a16="http://schemas.microsoft.com/office/drawing/2014/main" id="{9CE56437-CA2D-40DA-AF85-AF934FD3017B}"/>
              </a:ext>
            </a:extLst>
          </p:cNvPr>
          <p:cNvSpPr>
            <a:spLocks noChangeShapeType="1"/>
          </p:cNvSpPr>
          <p:nvPr/>
        </p:nvSpPr>
        <p:spPr bwMode="auto">
          <a:xfrm flipH="1">
            <a:off x="2514600" y="4495800"/>
            <a:ext cx="2438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2" name="Line 32">
            <a:extLst>
              <a:ext uri="{FF2B5EF4-FFF2-40B4-BE49-F238E27FC236}">
                <a16:creationId xmlns:a16="http://schemas.microsoft.com/office/drawing/2014/main" id="{003F84A4-B257-4F76-B6AD-CFEE49977BBB}"/>
              </a:ext>
            </a:extLst>
          </p:cNvPr>
          <p:cNvSpPr>
            <a:spLocks noChangeShapeType="1"/>
          </p:cNvSpPr>
          <p:nvPr/>
        </p:nvSpPr>
        <p:spPr bwMode="auto">
          <a:xfrm>
            <a:off x="3962400" y="44958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3" name="Line 33">
            <a:extLst>
              <a:ext uri="{FF2B5EF4-FFF2-40B4-BE49-F238E27FC236}">
                <a16:creationId xmlns:a16="http://schemas.microsoft.com/office/drawing/2014/main" id="{A49BB922-DA3D-4D80-BB7E-3C1567DD27BC}"/>
              </a:ext>
            </a:extLst>
          </p:cNvPr>
          <p:cNvSpPr>
            <a:spLocks noChangeShapeType="1"/>
          </p:cNvSpPr>
          <p:nvPr/>
        </p:nvSpPr>
        <p:spPr bwMode="auto">
          <a:xfrm flipH="1">
            <a:off x="2514600" y="4953000"/>
            <a:ext cx="2819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4" name="Line 34">
            <a:extLst>
              <a:ext uri="{FF2B5EF4-FFF2-40B4-BE49-F238E27FC236}">
                <a16:creationId xmlns:a16="http://schemas.microsoft.com/office/drawing/2014/main" id="{2F7025B2-8DD9-4B9E-9C92-77180EDDBD5B}"/>
              </a:ext>
            </a:extLst>
          </p:cNvPr>
          <p:cNvSpPr>
            <a:spLocks noChangeShapeType="1"/>
          </p:cNvSpPr>
          <p:nvPr/>
        </p:nvSpPr>
        <p:spPr bwMode="auto">
          <a:xfrm>
            <a:off x="3733800" y="4953000"/>
            <a:ext cx="3810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5" name="Line 35">
            <a:extLst>
              <a:ext uri="{FF2B5EF4-FFF2-40B4-BE49-F238E27FC236}">
                <a16:creationId xmlns:a16="http://schemas.microsoft.com/office/drawing/2014/main" id="{2FBA255C-5558-46CA-A183-2B05B5D2005B}"/>
              </a:ext>
            </a:extLst>
          </p:cNvPr>
          <p:cNvSpPr>
            <a:spLocks noChangeShapeType="1"/>
          </p:cNvSpPr>
          <p:nvPr/>
        </p:nvSpPr>
        <p:spPr bwMode="auto">
          <a:xfrm flipH="1">
            <a:off x="3733800" y="5410200"/>
            <a:ext cx="838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6" name="Line 36">
            <a:extLst>
              <a:ext uri="{FF2B5EF4-FFF2-40B4-BE49-F238E27FC236}">
                <a16:creationId xmlns:a16="http://schemas.microsoft.com/office/drawing/2014/main" id="{8FB22C99-3E23-4B99-B0F7-5F3255385E41}"/>
              </a:ext>
            </a:extLst>
          </p:cNvPr>
          <p:cNvSpPr>
            <a:spLocks noChangeShapeType="1"/>
          </p:cNvSpPr>
          <p:nvPr/>
        </p:nvSpPr>
        <p:spPr bwMode="auto">
          <a:xfrm>
            <a:off x="4191000" y="54102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7" name="Line 37">
            <a:extLst>
              <a:ext uri="{FF2B5EF4-FFF2-40B4-BE49-F238E27FC236}">
                <a16:creationId xmlns:a16="http://schemas.microsoft.com/office/drawing/2014/main" id="{DF505566-E29D-4BD0-8EB6-E4198628BB5C}"/>
              </a:ext>
            </a:extLst>
          </p:cNvPr>
          <p:cNvSpPr>
            <a:spLocks noChangeShapeType="1"/>
          </p:cNvSpPr>
          <p:nvPr/>
        </p:nvSpPr>
        <p:spPr bwMode="auto">
          <a:xfrm flipH="1">
            <a:off x="2286000" y="2667000"/>
            <a:ext cx="1295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8" name="Line 38">
            <a:extLst>
              <a:ext uri="{FF2B5EF4-FFF2-40B4-BE49-F238E27FC236}">
                <a16:creationId xmlns:a16="http://schemas.microsoft.com/office/drawing/2014/main" id="{0A9E298B-F26E-4276-B429-24F41DF72092}"/>
              </a:ext>
            </a:extLst>
          </p:cNvPr>
          <p:cNvSpPr>
            <a:spLocks noChangeShapeType="1"/>
          </p:cNvSpPr>
          <p:nvPr/>
        </p:nvSpPr>
        <p:spPr bwMode="auto">
          <a:xfrm flipH="1">
            <a:off x="2362200" y="2667000"/>
            <a:ext cx="0" cy="2895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9" name="Line 39">
            <a:extLst>
              <a:ext uri="{FF2B5EF4-FFF2-40B4-BE49-F238E27FC236}">
                <a16:creationId xmlns:a16="http://schemas.microsoft.com/office/drawing/2014/main" id="{B6E61609-8CD1-4048-AE7C-29762AC5E3F6}"/>
              </a:ext>
            </a:extLst>
          </p:cNvPr>
          <p:cNvSpPr>
            <a:spLocks noChangeShapeType="1"/>
          </p:cNvSpPr>
          <p:nvPr/>
        </p:nvSpPr>
        <p:spPr bwMode="auto">
          <a:xfrm>
            <a:off x="3429000" y="58674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40" name="Line 40">
            <a:extLst>
              <a:ext uri="{FF2B5EF4-FFF2-40B4-BE49-F238E27FC236}">
                <a16:creationId xmlns:a16="http://schemas.microsoft.com/office/drawing/2014/main" id="{56165916-0532-4C3C-B481-7A10414E44A9}"/>
              </a:ext>
            </a:extLst>
          </p:cNvPr>
          <p:cNvSpPr>
            <a:spLocks noChangeShapeType="1"/>
          </p:cNvSpPr>
          <p:nvPr/>
        </p:nvSpPr>
        <p:spPr bwMode="auto">
          <a:xfrm flipH="1">
            <a:off x="2286000" y="5867400"/>
            <a:ext cx="2209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41" name="Rectangle 41">
            <a:extLst>
              <a:ext uri="{FF2B5EF4-FFF2-40B4-BE49-F238E27FC236}">
                <a16:creationId xmlns:a16="http://schemas.microsoft.com/office/drawing/2014/main" id="{7D155894-D235-42D3-A294-DBF407657424}"/>
              </a:ext>
            </a:extLst>
          </p:cNvPr>
          <p:cNvSpPr>
            <a:spLocks noChangeArrowheads="1"/>
          </p:cNvSpPr>
          <p:nvPr/>
        </p:nvSpPr>
        <p:spPr bwMode="auto">
          <a:xfrm>
            <a:off x="2463800" y="5949950"/>
            <a:ext cx="20240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MPE probability</a:t>
            </a:r>
          </a:p>
        </p:txBody>
      </p:sp>
      <p:sp>
        <p:nvSpPr>
          <p:cNvPr id="84010" name="Text Box 42">
            <a:extLst>
              <a:ext uri="{FF2B5EF4-FFF2-40B4-BE49-F238E27FC236}">
                <a16:creationId xmlns:a16="http://schemas.microsoft.com/office/drawing/2014/main" id="{568EB4DF-4B75-4A6F-A8F7-0DD4689C65E5}"/>
              </a:ext>
            </a:extLst>
          </p:cNvPr>
          <p:cNvSpPr txBox="1">
            <a:spLocks noChangeArrowheads="1"/>
          </p:cNvSpPr>
          <p:nvPr/>
        </p:nvSpPr>
        <p:spPr bwMode="auto">
          <a:xfrm>
            <a:off x="1600200" y="1219200"/>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50000"/>
              </a:spcBef>
              <a:buFontTx/>
              <a:buNone/>
            </a:pPr>
            <a:r>
              <a:rPr lang="en-US" altLang="en-US" sz="2400">
                <a:latin typeface="Times New Roman" panose="02020603050405020304" pitchFamily="18" charset="0"/>
              </a:rPr>
              <a:t>Finding MPE = max </a:t>
            </a:r>
            <a:r>
              <a:rPr lang="en-US" altLang="en-US" sz="1600" baseline="-25000">
                <a:latin typeface="Times New Roman" panose="02020603050405020304" pitchFamily="18" charset="0"/>
                <a:sym typeface="Symbol" panose="05050102010706020507" pitchFamily="18" charset="2"/>
              </a:rPr>
              <a:t>,,,,,,,</a:t>
            </a:r>
            <a:r>
              <a:rPr lang="en-US" altLang="en-US" sz="2400">
                <a:latin typeface="Times New Roman" panose="02020603050405020304" pitchFamily="18" charset="0"/>
              </a:rPr>
              <a:t> P(</a:t>
            </a:r>
            <a:r>
              <a:rPr lang="en-US" altLang="en-US" sz="2400">
                <a:latin typeface="Times New Roman" panose="02020603050405020304" pitchFamily="18" charset="0"/>
                <a:sym typeface="Symbol" panose="05050102010706020507" pitchFamily="18" charset="2"/>
              </a:rPr>
              <a:t>,,,,,,,</a:t>
            </a:r>
            <a:r>
              <a:rPr lang="en-US" altLang="en-US" sz="2400">
                <a:latin typeface="Times New Roman" panose="02020603050405020304" pitchFamily="18" charset="0"/>
              </a:rPr>
              <a:t>)</a:t>
            </a:r>
          </a:p>
        </p:txBody>
      </p:sp>
      <p:sp>
        <p:nvSpPr>
          <p:cNvPr id="84011" name="Text Box 43">
            <a:extLst>
              <a:ext uri="{FF2B5EF4-FFF2-40B4-BE49-F238E27FC236}">
                <a16:creationId xmlns:a16="http://schemas.microsoft.com/office/drawing/2014/main" id="{BC18017D-F364-4A89-9A25-E9CABFBD3830}"/>
              </a:ext>
            </a:extLst>
          </p:cNvPr>
          <p:cNvSpPr txBox="1">
            <a:spLocks noChangeArrowheads="1"/>
          </p:cNvSpPr>
          <p:nvPr/>
        </p:nvSpPr>
        <p:spPr bwMode="auto">
          <a:xfrm>
            <a:off x="5181600" y="2590800"/>
            <a:ext cx="3352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rPr>
              <a:t>n</a:t>
            </a:r>
            <a:r>
              <a:rPr lang="en-US" altLang="en-US" sz="2000">
                <a:latin typeface="Times New Roman" panose="02020603050405020304" pitchFamily="18" charset="0"/>
              </a:rPr>
              <a:t>(u)=max</a:t>
            </a:r>
            <a:r>
              <a:rPr lang="en-US" altLang="en-US" sz="2000" baseline="-25000">
                <a:latin typeface="Times New Roman" panose="02020603050405020304" pitchFamily="18" charset="0"/>
                <a:sym typeface="Symbol" panose="05050102010706020507" pitchFamily="18" charset="2"/>
              </a:rPr>
              <a:t>xn </a:t>
            </a:r>
            <a:r>
              <a:rPr lang="en-US" altLang="en-US" sz="2000">
                <a:latin typeface="Times New Roman" panose="02020603050405020304" pitchFamily="18" charset="0"/>
                <a:sym typeface="Symbol" panose="05050102010706020507" pitchFamily="18" charset="2"/>
              </a:rPr>
              <a:t>(</a:t>
            </a:r>
            <a:r>
              <a:rPr lang="en-US" altLang="en-US" sz="2000" baseline="-25000">
                <a:latin typeface="Times New Roman" panose="02020603050405020304" pitchFamily="18" charset="0"/>
                <a:sym typeface="Symbol" panose="05050102010706020507" pitchFamily="18" charset="2"/>
              </a:rPr>
              <a:t> </a:t>
            </a:r>
            <a:r>
              <a:rPr lang="ru-RU" altLang="en-US" sz="2000">
                <a:latin typeface="Times New Roman" panose="02020603050405020304" pitchFamily="18" charset="0"/>
                <a:sym typeface="Symbol" panose="05050102010706020507" pitchFamily="18" charset="2"/>
              </a:rPr>
              <a:t>П</a:t>
            </a:r>
            <a:r>
              <a:rPr lang="en-US" altLang="en-US" sz="2000" baseline="-25000">
                <a:latin typeface="Times New Roman" panose="02020603050405020304" pitchFamily="18" charset="0"/>
                <a:sym typeface="Symbol" panose="05050102010706020507" pitchFamily="18" charset="2"/>
              </a:rPr>
              <a:t>xnFn</a:t>
            </a:r>
            <a:r>
              <a:rPr lang="en-US" altLang="en-US" sz="2000">
                <a:latin typeface="Times New Roman" panose="02020603050405020304" pitchFamily="18" charset="0"/>
                <a:sym typeface="Symbol" panose="05050102010706020507" pitchFamily="18" charset="2"/>
              </a:rPr>
              <a:t>C(x</a:t>
            </a:r>
            <a:r>
              <a:rPr lang="en-US" altLang="en-US" sz="2000" baseline="-25000">
                <a:latin typeface="Times New Roman" panose="02020603050405020304" pitchFamily="18" charset="0"/>
                <a:sym typeface="Symbol" panose="05050102010706020507" pitchFamily="18" charset="2"/>
              </a:rPr>
              <a:t>n</a:t>
            </a:r>
            <a:r>
              <a:rPr lang="en-US" altLang="en-US" sz="2000">
                <a:latin typeface="Times New Roman" panose="02020603050405020304" pitchFamily="18" charset="0"/>
                <a:sym typeface="Symbol" panose="05050102010706020507" pitchFamily="18" charset="2"/>
              </a:rPr>
              <a:t>|x</a:t>
            </a:r>
            <a:r>
              <a:rPr lang="en-US" altLang="en-US" sz="2000" baseline="-25000">
                <a:latin typeface="Times New Roman" panose="02020603050405020304" pitchFamily="18" charset="0"/>
                <a:sym typeface="Symbol" panose="05050102010706020507" pitchFamily="18" charset="2"/>
              </a:rPr>
              <a:t>pa</a:t>
            </a:r>
            <a:r>
              <a:rPr lang="en-US" altLang="en-US" sz="2000">
                <a:latin typeface="Times New Roman" panose="02020603050405020304" pitchFamily="18" charset="0"/>
                <a:sym typeface="Symbol" panose="05050102010706020507"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6837"/>
                                        </p:tgtEl>
                                        <p:attrNameLst>
                                          <p:attrName>style.visibility</p:attrName>
                                        </p:attrNameLst>
                                      </p:cBhvr>
                                      <p:to>
                                        <p:strVal val="visible"/>
                                      </p:to>
                                    </p:set>
                                    <p:animEffect transition="in" filter="checkerboard(across)">
                                      <p:cBhvr>
                                        <p:cTn id="7" dur="500"/>
                                        <p:tgtEl>
                                          <p:spTgt spid="76837"/>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76838"/>
                                        </p:tgtEl>
                                        <p:attrNameLst>
                                          <p:attrName>style.visibility</p:attrName>
                                        </p:attrNameLst>
                                      </p:cBhvr>
                                      <p:to>
                                        <p:strVal val="visible"/>
                                      </p:to>
                                    </p:set>
                                    <p:animEffect transition="in" filter="checkerboard(across)">
                                      <p:cBhvr>
                                        <p:cTn id="11" dur="500"/>
                                        <p:tgtEl>
                                          <p:spTgt spid="76838"/>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76819"/>
                                        </p:tgtEl>
                                        <p:attrNameLst>
                                          <p:attrName>style.visibility</p:attrName>
                                        </p:attrNameLst>
                                      </p:cBhvr>
                                      <p:to>
                                        <p:strVal val="visible"/>
                                      </p:to>
                                    </p:set>
                                    <p:animEffect transition="in" filter="checkerboard(across)">
                                      <p:cBhvr>
                                        <p:cTn id="15" dur="500"/>
                                        <p:tgtEl>
                                          <p:spTgt spid="7681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76828"/>
                                        </p:tgtEl>
                                        <p:attrNameLst>
                                          <p:attrName>style.visibility</p:attrName>
                                        </p:attrNameLst>
                                      </p:cBhvr>
                                      <p:to>
                                        <p:strVal val="visible"/>
                                      </p:to>
                                    </p:set>
                                    <p:animEffect transition="in" filter="checkerboard(across)">
                                      <p:cBhvr>
                                        <p:cTn id="20" dur="500"/>
                                        <p:tgtEl>
                                          <p:spTgt spid="76828"/>
                                        </p:tgtEl>
                                      </p:cBhvr>
                                    </p:animEffect>
                                  </p:childTnLst>
                                </p:cTn>
                              </p:par>
                            </p:childTnLst>
                          </p:cTn>
                        </p:par>
                        <p:par>
                          <p:cTn id="21" fill="hold" nodeType="afterGroup">
                            <p:stCondLst>
                              <p:cond delay="500"/>
                            </p:stCondLst>
                            <p:childTnLst>
                              <p:par>
                                <p:cTn id="22" presetID="5" presetClass="entr" presetSubtype="10" fill="hold" nodeType="afterEffect">
                                  <p:stCondLst>
                                    <p:cond delay="0"/>
                                  </p:stCondLst>
                                  <p:childTnLst>
                                    <p:set>
                                      <p:cBhvr>
                                        <p:cTn id="23" dur="1" fill="hold">
                                          <p:stCondLst>
                                            <p:cond delay="0"/>
                                          </p:stCondLst>
                                        </p:cTn>
                                        <p:tgtEl>
                                          <p:spTgt spid="76825"/>
                                        </p:tgtEl>
                                        <p:attrNameLst>
                                          <p:attrName>style.visibility</p:attrName>
                                        </p:attrNameLst>
                                      </p:cBhvr>
                                      <p:to>
                                        <p:strVal val="visible"/>
                                      </p:to>
                                    </p:set>
                                    <p:animEffect transition="in" filter="checkerboard(across)">
                                      <p:cBhvr>
                                        <p:cTn id="24" dur="500"/>
                                        <p:tgtEl>
                                          <p:spTgt spid="76825"/>
                                        </p:tgtEl>
                                      </p:cBhvr>
                                    </p:animEffect>
                                  </p:childTnLst>
                                </p:cTn>
                              </p:par>
                            </p:childTnLst>
                          </p:cTn>
                        </p:par>
                        <p:par>
                          <p:cTn id="25" fill="hold" nodeType="afterGroup">
                            <p:stCondLst>
                              <p:cond delay="1000"/>
                            </p:stCondLst>
                            <p:childTnLst>
                              <p:par>
                                <p:cTn id="26" presetID="5" presetClass="entr" presetSubtype="10" fill="hold" grpId="0" nodeType="afterEffect">
                                  <p:stCondLst>
                                    <p:cond delay="0"/>
                                  </p:stCondLst>
                                  <p:childTnLst>
                                    <p:set>
                                      <p:cBhvr>
                                        <p:cTn id="27" dur="1" fill="hold">
                                          <p:stCondLst>
                                            <p:cond delay="0"/>
                                          </p:stCondLst>
                                        </p:cTn>
                                        <p:tgtEl>
                                          <p:spTgt spid="76818"/>
                                        </p:tgtEl>
                                        <p:attrNameLst>
                                          <p:attrName>style.visibility</p:attrName>
                                        </p:attrNameLst>
                                      </p:cBhvr>
                                      <p:to>
                                        <p:strVal val="visible"/>
                                      </p:to>
                                    </p:set>
                                    <p:animEffect transition="in" filter="checkerboard(across)">
                                      <p:cBhvr>
                                        <p:cTn id="28" dur="500"/>
                                        <p:tgtEl>
                                          <p:spTgt spid="7681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76827"/>
                                        </p:tgtEl>
                                        <p:attrNameLst>
                                          <p:attrName>style.visibility</p:attrName>
                                        </p:attrNameLst>
                                      </p:cBhvr>
                                      <p:to>
                                        <p:strVal val="visible"/>
                                      </p:to>
                                    </p:set>
                                    <p:animEffect transition="in" filter="checkerboard(across)">
                                      <p:cBhvr>
                                        <p:cTn id="33" dur="500"/>
                                        <p:tgtEl>
                                          <p:spTgt spid="76827"/>
                                        </p:tgtEl>
                                      </p:cBhvr>
                                    </p:animEffect>
                                  </p:childTnLst>
                                </p:cTn>
                              </p:par>
                            </p:childTnLst>
                          </p:cTn>
                        </p:par>
                        <p:par>
                          <p:cTn id="34" fill="hold" nodeType="afterGroup">
                            <p:stCondLst>
                              <p:cond delay="500"/>
                            </p:stCondLst>
                            <p:childTnLst>
                              <p:par>
                                <p:cTn id="35" presetID="5" presetClass="entr" presetSubtype="10" fill="hold" nodeType="afterEffect">
                                  <p:stCondLst>
                                    <p:cond delay="0"/>
                                  </p:stCondLst>
                                  <p:childTnLst>
                                    <p:set>
                                      <p:cBhvr>
                                        <p:cTn id="36" dur="1" fill="hold">
                                          <p:stCondLst>
                                            <p:cond delay="0"/>
                                          </p:stCondLst>
                                        </p:cTn>
                                        <p:tgtEl>
                                          <p:spTgt spid="76826"/>
                                        </p:tgtEl>
                                        <p:attrNameLst>
                                          <p:attrName>style.visibility</p:attrName>
                                        </p:attrNameLst>
                                      </p:cBhvr>
                                      <p:to>
                                        <p:strVal val="visible"/>
                                      </p:to>
                                    </p:set>
                                    <p:animEffect transition="in" filter="checkerboard(across)">
                                      <p:cBhvr>
                                        <p:cTn id="37" dur="500"/>
                                        <p:tgtEl>
                                          <p:spTgt spid="76826"/>
                                        </p:tgtEl>
                                      </p:cBhvr>
                                    </p:animEffect>
                                  </p:childTnLst>
                                </p:cTn>
                              </p:par>
                            </p:childTnLst>
                          </p:cTn>
                        </p:par>
                        <p:par>
                          <p:cTn id="38" fill="hold" nodeType="afterGroup">
                            <p:stCondLst>
                              <p:cond delay="1000"/>
                            </p:stCondLst>
                            <p:childTnLst>
                              <p:par>
                                <p:cTn id="39" presetID="5" presetClass="entr" presetSubtype="10" fill="hold" grpId="0" nodeType="afterEffect">
                                  <p:stCondLst>
                                    <p:cond delay="0"/>
                                  </p:stCondLst>
                                  <p:childTnLst>
                                    <p:set>
                                      <p:cBhvr>
                                        <p:cTn id="40" dur="1" fill="hold">
                                          <p:stCondLst>
                                            <p:cond delay="0"/>
                                          </p:stCondLst>
                                        </p:cTn>
                                        <p:tgtEl>
                                          <p:spTgt spid="76820"/>
                                        </p:tgtEl>
                                        <p:attrNameLst>
                                          <p:attrName>style.visibility</p:attrName>
                                        </p:attrNameLst>
                                      </p:cBhvr>
                                      <p:to>
                                        <p:strVal val="visible"/>
                                      </p:to>
                                    </p:set>
                                    <p:animEffect transition="in" filter="checkerboard(across)">
                                      <p:cBhvr>
                                        <p:cTn id="41" dur="500"/>
                                        <p:tgtEl>
                                          <p:spTgt spid="7682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76829"/>
                                        </p:tgtEl>
                                        <p:attrNameLst>
                                          <p:attrName>style.visibility</p:attrName>
                                        </p:attrNameLst>
                                      </p:cBhvr>
                                      <p:to>
                                        <p:strVal val="visible"/>
                                      </p:to>
                                    </p:set>
                                    <p:animEffect transition="in" filter="checkerboard(across)">
                                      <p:cBhvr>
                                        <p:cTn id="46" dur="500"/>
                                        <p:tgtEl>
                                          <p:spTgt spid="76829"/>
                                        </p:tgtEl>
                                      </p:cBhvr>
                                    </p:animEffect>
                                  </p:childTnLst>
                                </p:cTn>
                              </p:par>
                            </p:childTnLst>
                          </p:cTn>
                        </p:par>
                        <p:par>
                          <p:cTn id="47" fill="hold" nodeType="afterGroup">
                            <p:stCondLst>
                              <p:cond delay="500"/>
                            </p:stCondLst>
                            <p:childTnLst>
                              <p:par>
                                <p:cTn id="48" presetID="5" presetClass="entr" presetSubtype="10" fill="hold" nodeType="afterEffect">
                                  <p:stCondLst>
                                    <p:cond delay="0"/>
                                  </p:stCondLst>
                                  <p:childTnLst>
                                    <p:set>
                                      <p:cBhvr>
                                        <p:cTn id="49" dur="1" fill="hold">
                                          <p:stCondLst>
                                            <p:cond delay="0"/>
                                          </p:stCondLst>
                                        </p:cTn>
                                        <p:tgtEl>
                                          <p:spTgt spid="76830"/>
                                        </p:tgtEl>
                                        <p:attrNameLst>
                                          <p:attrName>style.visibility</p:attrName>
                                        </p:attrNameLst>
                                      </p:cBhvr>
                                      <p:to>
                                        <p:strVal val="visible"/>
                                      </p:to>
                                    </p:set>
                                    <p:animEffect transition="in" filter="checkerboard(across)">
                                      <p:cBhvr>
                                        <p:cTn id="50" dur="500"/>
                                        <p:tgtEl>
                                          <p:spTgt spid="76830"/>
                                        </p:tgtEl>
                                      </p:cBhvr>
                                    </p:animEffect>
                                  </p:childTnLst>
                                </p:cTn>
                              </p:par>
                            </p:childTnLst>
                          </p:cTn>
                        </p:par>
                        <p:par>
                          <p:cTn id="51" fill="hold" nodeType="afterGroup">
                            <p:stCondLst>
                              <p:cond delay="1000"/>
                            </p:stCondLst>
                            <p:childTnLst>
                              <p:par>
                                <p:cTn id="52" presetID="5" presetClass="entr" presetSubtype="10" fill="hold" grpId="0" nodeType="afterEffect">
                                  <p:stCondLst>
                                    <p:cond delay="0"/>
                                  </p:stCondLst>
                                  <p:childTnLst>
                                    <p:set>
                                      <p:cBhvr>
                                        <p:cTn id="53" dur="1" fill="hold">
                                          <p:stCondLst>
                                            <p:cond delay="0"/>
                                          </p:stCondLst>
                                        </p:cTn>
                                        <p:tgtEl>
                                          <p:spTgt spid="76821"/>
                                        </p:tgtEl>
                                        <p:attrNameLst>
                                          <p:attrName>style.visibility</p:attrName>
                                        </p:attrNameLst>
                                      </p:cBhvr>
                                      <p:to>
                                        <p:strVal val="visible"/>
                                      </p:to>
                                    </p:set>
                                    <p:animEffect transition="in" filter="checkerboard(across)">
                                      <p:cBhvr>
                                        <p:cTn id="54" dur="500"/>
                                        <p:tgtEl>
                                          <p:spTgt spid="7682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nodeType="clickEffect">
                                  <p:stCondLst>
                                    <p:cond delay="0"/>
                                  </p:stCondLst>
                                  <p:childTnLst>
                                    <p:set>
                                      <p:cBhvr>
                                        <p:cTn id="58" dur="1" fill="hold">
                                          <p:stCondLst>
                                            <p:cond delay="0"/>
                                          </p:stCondLst>
                                        </p:cTn>
                                        <p:tgtEl>
                                          <p:spTgt spid="76831"/>
                                        </p:tgtEl>
                                        <p:attrNameLst>
                                          <p:attrName>style.visibility</p:attrName>
                                        </p:attrNameLst>
                                      </p:cBhvr>
                                      <p:to>
                                        <p:strVal val="visible"/>
                                      </p:to>
                                    </p:set>
                                    <p:animEffect transition="in" filter="checkerboard(across)">
                                      <p:cBhvr>
                                        <p:cTn id="59" dur="500"/>
                                        <p:tgtEl>
                                          <p:spTgt spid="76831"/>
                                        </p:tgtEl>
                                      </p:cBhvr>
                                    </p:animEffect>
                                  </p:childTnLst>
                                </p:cTn>
                              </p:par>
                            </p:childTnLst>
                          </p:cTn>
                        </p:par>
                        <p:par>
                          <p:cTn id="60" fill="hold" nodeType="afterGroup">
                            <p:stCondLst>
                              <p:cond delay="500"/>
                            </p:stCondLst>
                            <p:childTnLst>
                              <p:par>
                                <p:cTn id="61" presetID="5" presetClass="entr" presetSubtype="10" fill="hold" nodeType="afterEffect">
                                  <p:stCondLst>
                                    <p:cond delay="0"/>
                                  </p:stCondLst>
                                  <p:childTnLst>
                                    <p:set>
                                      <p:cBhvr>
                                        <p:cTn id="62" dur="1" fill="hold">
                                          <p:stCondLst>
                                            <p:cond delay="0"/>
                                          </p:stCondLst>
                                        </p:cTn>
                                        <p:tgtEl>
                                          <p:spTgt spid="76832"/>
                                        </p:tgtEl>
                                        <p:attrNameLst>
                                          <p:attrName>style.visibility</p:attrName>
                                        </p:attrNameLst>
                                      </p:cBhvr>
                                      <p:to>
                                        <p:strVal val="visible"/>
                                      </p:to>
                                    </p:set>
                                    <p:animEffect transition="in" filter="checkerboard(across)">
                                      <p:cBhvr>
                                        <p:cTn id="63" dur="500"/>
                                        <p:tgtEl>
                                          <p:spTgt spid="76832"/>
                                        </p:tgtEl>
                                      </p:cBhvr>
                                    </p:animEffect>
                                  </p:childTnLst>
                                </p:cTn>
                              </p:par>
                            </p:childTnLst>
                          </p:cTn>
                        </p:par>
                        <p:par>
                          <p:cTn id="64" fill="hold" nodeType="afterGroup">
                            <p:stCondLst>
                              <p:cond delay="1000"/>
                            </p:stCondLst>
                            <p:childTnLst>
                              <p:par>
                                <p:cTn id="65" presetID="5" presetClass="entr" presetSubtype="10" fill="hold" grpId="0" nodeType="afterEffect">
                                  <p:stCondLst>
                                    <p:cond delay="0"/>
                                  </p:stCondLst>
                                  <p:childTnLst>
                                    <p:set>
                                      <p:cBhvr>
                                        <p:cTn id="66" dur="1" fill="hold">
                                          <p:stCondLst>
                                            <p:cond delay="0"/>
                                          </p:stCondLst>
                                        </p:cTn>
                                        <p:tgtEl>
                                          <p:spTgt spid="76822"/>
                                        </p:tgtEl>
                                        <p:attrNameLst>
                                          <p:attrName>style.visibility</p:attrName>
                                        </p:attrNameLst>
                                      </p:cBhvr>
                                      <p:to>
                                        <p:strVal val="visible"/>
                                      </p:to>
                                    </p:set>
                                    <p:animEffect transition="in" filter="checkerboard(across)">
                                      <p:cBhvr>
                                        <p:cTn id="67" dur="500"/>
                                        <p:tgtEl>
                                          <p:spTgt spid="7682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 presetClass="entr" presetSubtype="10" fill="hold" nodeType="clickEffect">
                                  <p:stCondLst>
                                    <p:cond delay="0"/>
                                  </p:stCondLst>
                                  <p:childTnLst>
                                    <p:set>
                                      <p:cBhvr>
                                        <p:cTn id="71" dur="1" fill="hold">
                                          <p:stCondLst>
                                            <p:cond delay="0"/>
                                          </p:stCondLst>
                                        </p:cTn>
                                        <p:tgtEl>
                                          <p:spTgt spid="76833"/>
                                        </p:tgtEl>
                                        <p:attrNameLst>
                                          <p:attrName>style.visibility</p:attrName>
                                        </p:attrNameLst>
                                      </p:cBhvr>
                                      <p:to>
                                        <p:strVal val="visible"/>
                                      </p:to>
                                    </p:set>
                                    <p:animEffect transition="in" filter="checkerboard(across)">
                                      <p:cBhvr>
                                        <p:cTn id="72" dur="500"/>
                                        <p:tgtEl>
                                          <p:spTgt spid="76833"/>
                                        </p:tgtEl>
                                      </p:cBhvr>
                                    </p:animEffect>
                                  </p:childTnLst>
                                </p:cTn>
                              </p:par>
                            </p:childTnLst>
                          </p:cTn>
                        </p:par>
                        <p:par>
                          <p:cTn id="73" fill="hold" nodeType="afterGroup">
                            <p:stCondLst>
                              <p:cond delay="500"/>
                            </p:stCondLst>
                            <p:childTnLst>
                              <p:par>
                                <p:cTn id="74" presetID="5" presetClass="entr" presetSubtype="10" fill="hold" nodeType="afterEffect">
                                  <p:stCondLst>
                                    <p:cond delay="0"/>
                                  </p:stCondLst>
                                  <p:childTnLst>
                                    <p:set>
                                      <p:cBhvr>
                                        <p:cTn id="75" dur="1" fill="hold">
                                          <p:stCondLst>
                                            <p:cond delay="0"/>
                                          </p:stCondLst>
                                        </p:cTn>
                                        <p:tgtEl>
                                          <p:spTgt spid="76834"/>
                                        </p:tgtEl>
                                        <p:attrNameLst>
                                          <p:attrName>style.visibility</p:attrName>
                                        </p:attrNameLst>
                                      </p:cBhvr>
                                      <p:to>
                                        <p:strVal val="visible"/>
                                      </p:to>
                                    </p:set>
                                    <p:animEffect transition="in" filter="checkerboard(across)">
                                      <p:cBhvr>
                                        <p:cTn id="76" dur="500"/>
                                        <p:tgtEl>
                                          <p:spTgt spid="76834"/>
                                        </p:tgtEl>
                                      </p:cBhvr>
                                    </p:animEffect>
                                  </p:childTnLst>
                                </p:cTn>
                              </p:par>
                            </p:childTnLst>
                          </p:cTn>
                        </p:par>
                        <p:par>
                          <p:cTn id="77" fill="hold" nodeType="afterGroup">
                            <p:stCondLst>
                              <p:cond delay="1000"/>
                            </p:stCondLst>
                            <p:childTnLst>
                              <p:par>
                                <p:cTn id="78" presetID="5" presetClass="entr" presetSubtype="10" fill="hold" grpId="0" nodeType="afterEffect">
                                  <p:stCondLst>
                                    <p:cond delay="0"/>
                                  </p:stCondLst>
                                  <p:childTnLst>
                                    <p:set>
                                      <p:cBhvr>
                                        <p:cTn id="79" dur="1" fill="hold">
                                          <p:stCondLst>
                                            <p:cond delay="0"/>
                                          </p:stCondLst>
                                        </p:cTn>
                                        <p:tgtEl>
                                          <p:spTgt spid="76824"/>
                                        </p:tgtEl>
                                        <p:attrNameLst>
                                          <p:attrName>style.visibility</p:attrName>
                                        </p:attrNameLst>
                                      </p:cBhvr>
                                      <p:to>
                                        <p:strVal val="visible"/>
                                      </p:to>
                                    </p:set>
                                    <p:animEffect transition="in" filter="checkerboard(across)">
                                      <p:cBhvr>
                                        <p:cTn id="80" dur="500"/>
                                        <p:tgtEl>
                                          <p:spTgt spid="76824"/>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 presetClass="entr" presetSubtype="10" fill="hold" nodeType="clickEffect">
                                  <p:stCondLst>
                                    <p:cond delay="0"/>
                                  </p:stCondLst>
                                  <p:childTnLst>
                                    <p:set>
                                      <p:cBhvr>
                                        <p:cTn id="84" dur="1" fill="hold">
                                          <p:stCondLst>
                                            <p:cond delay="0"/>
                                          </p:stCondLst>
                                        </p:cTn>
                                        <p:tgtEl>
                                          <p:spTgt spid="76835"/>
                                        </p:tgtEl>
                                        <p:attrNameLst>
                                          <p:attrName>style.visibility</p:attrName>
                                        </p:attrNameLst>
                                      </p:cBhvr>
                                      <p:to>
                                        <p:strVal val="visible"/>
                                      </p:to>
                                    </p:set>
                                    <p:animEffect transition="in" filter="checkerboard(across)">
                                      <p:cBhvr>
                                        <p:cTn id="85" dur="500"/>
                                        <p:tgtEl>
                                          <p:spTgt spid="76835"/>
                                        </p:tgtEl>
                                      </p:cBhvr>
                                    </p:animEffect>
                                  </p:childTnLst>
                                </p:cTn>
                              </p:par>
                            </p:childTnLst>
                          </p:cTn>
                        </p:par>
                        <p:par>
                          <p:cTn id="86" fill="hold" nodeType="afterGroup">
                            <p:stCondLst>
                              <p:cond delay="500"/>
                            </p:stCondLst>
                            <p:childTnLst>
                              <p:par>
                                <p:cTn id="87" presetID="5" presetClass="entr" presetSubtype="10" fill="hold" nodeType="afterEffect">
                                  <p:stCondLst>
                                    <p:cond delay="0"/>
                                  </p:stCondLst>
                                  <p:childTnLst>
                                    <p:set>
                                      <p:cBhvr>
                                        <p:cTn id="88" dur="1" fill="hold">
                                          <p:stCondLst>
                                            <p:cond delay="0"/>
                                          </p:stCondLst>
                                        </p:cTn>
                                        <p:tgtEl>
                                          <p:spTgt spid="76836"/>
                                        </p:tgtEl>
                                        <p:attrNameLst>
                                          <p:attrName>style.visibility</p:attrName>
                                        </p:attrNameLst>
                                      </p:cBhvr>
                                      <p:to>
                                        <p:strVal val="visible"/>
                                      </p:to>
                                    </p:set>
                                    <p:animEffect transition="in" filter="checkerboard(across)">
                                      <p:cBhvr>
                                        <p:cTn id="89" dur="500"/>
                                        <p:tgtEl>
                                          <p:spTgt spid="76836"/>
                                        </p:tgtEl>
                                      </p:cBhvr>
                                    </p:animEffect>
                                  </p:childTnLst>
                                </p:cTn>
                              </p:par>
                            </p:childTnLst>
                          </p:cTn>
                        </p:par>
                        <p:par>
                          <p:cTn id="90" fill="hold" nodeType="afterGroup">
                            <p:stCondLst>
                              <p:cond delay="1000"/>
                            </p:stCondLst>
                            <p:childTnLst>
                              <p:par>
                                <p:cTn id="91" presetID="5" presetClass="entr" presetSubtype="10" fill="hold" grpId="0" nodeType="afterEffect">
                                  <p:stCondLst>
                                    <p:cond delay="0"/>
                                  </p:stCondLst>
                                  <p:childTnLst>
                                    <p:set>
                                      <p:cBhvr>
                                        <p:cTn id="92" dur="1" fill="hold">
                                          <p:stCondLst>
                                            <p:cond delay="0"/>
                                          </p:stCondLst>
                                        </p:cTn>
                                        <p:tgtEl>
                                          <p:spTgt spid="76823"/>
                                        </p:tgtEl>
                                        <p:attrNameLst>
                                          <p:attrName>style.visibility</p:attrName>
                                        </p:attrNameLst>
                                      </p:cBhvr>
                                      <p:to>
                                        <p:strVal val="visible"/>
                                      </p:to>
                                    </p:set>
                                    <p:animEffect transition="in" filter="checkerboard(across)">
                                      <p:cBhvr>
                                        <p:cTn id="93" dur="500"/>
                                        <p:tgtEl>
                                          <p:spTgt spid="76823"/>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5" presetClass="entr" presetSubtype="10" fill="hold" nodeType="clickEffect">
                                  <p:stCondLst>
                                    <p:cond delay="0"/>
                                  </p:stCondLst>
                                  <p:childTnLst>
                                    <p:set>
                                      <p:cBhvr>
                                        <p:cTn id="97" dur="1" fill="hold">
                                          <p:stCondLst>
                                            <p:cond delay="0"/>
                                          </p:stCondLst>
                                        </p:cTn>
                                        <p:tgtEl>
                                          <p:spTgt spid="76840"/>
                                        </p:tgtEl>
                                        <p:attrNameLst>
                                          <p:attrName>style.visibility</p:attrName>
                                        </p:attrNameLst>
                                      </p:cBhvr>
                                      <p:to>
                                        <p:strVal val="visible"/>
                                      </p:to>
                                    </p:set>
                                    <p:animEffect transition="in" filter="checkerboard(across)">
                                      <p:cBhvr>
                                        <p:cTn id="98" dur="500"/>
                                        <p:tgtEl>
                                          <p:spTgt spid="76840"/>
                                        </p:tgtEl>
                                      </p:cBhvr>
                                    </p:animEffect>
                                  </p:childTnLst>
                                </p:cTn>
                              </p:par>
                            </p:childTnLst>
                          </p:cTn>
                        </p:par>
                        <p:par>
                          <p:cTn id="99" fill="hold" nodeType="afterGroup">
                            <p:stCondLst>
                              <p:cond delay="500"/>
                            </p:stCondLst>
                            <p:childTnLst>
                              <p:par>
                                <p:cTn id="100" presetID="5" presetClass="entr" presetSubtype="10" fill="hold" nodeType="afterEffect">
                                  <p:stCondLst>
                                    <p:cond delay="0"/>
                                  </p:stCondLst>
                                  <p:childTnLst>
                                    <p:set>
                                      <p:cBhvr>
                                        <p:cTn id="101" dur="1" fill="hold">
                                          <p:stCondLst>
                                            <p:cond delay="0"/>
                                          </p:stCondLst>
                                        </p:cTn>
                                        <p:tgtEl>
                                          <p:spTgt spid="76839"/>
                                        </p:tgtEl>
                                        <p:attrNameLst>
                                          <p:attrName>style.visibility</p:attrName>
                                        </p:attrNameLst>
                                      </p:cBhvr>
                                      <p:to>
                                        <p:strVal val="visible"/>
                                      </p:to>
                                    </p:set>
                                    <p:animEffect transition="in" filter="checkerboard(across)">
                                      <p:cBhvr>
                                        <p:cTn id="102" dur="500"/>
                                        <p:tgtEl>
                                          <p:spTgt spid="76839"/>
                                        </p:tgtEl>
                                      </p:cBhvr>
                                    </p:animEffect>
                                  </p:childTnLst>
                                </p:cTn>
                              </p:par>
                            </p:childTnLst>
                          </p:cTn>
                        </p:par>
                        <p:par>
                          <p:cTn id="103" fill="hold" nodeType="afterGroup">
                            <p:stCondLst>
                              <p:cond delay="1000"/>
                            </p:stCondLst>
                            <p:childTnLst>
                              <p:par>
                                <p:cTn id="104" presetID="5" presetClass="entr" presetSubtype="10" fill="hold" grpId="0" nodeType="afterEffect">
                                  <p:stCondLst>
                                    <p:cond delay="0"/>
                                  </p:stCondLst>
                                  <p:childTnLst>
                                    <p:set>
                                      <p:cBhvr>
                                        <p:cTn id="105" dur="1" fill="hold">
                                          <p:stCondLst>
                                            <p:cond delay="0"/>
                                          </p:stCondLst>
                                        </p:cTn>
                                        <p:tgtEl>
                                          <p:spTgt spid="76841"/>
                                        </p:tgtEl>
                                        <p:attrNameLst>
                                          <p:attrName>style.visibility</p:attrName>
                                        </p:attrNameLst>
                                      </p:cBhvr>
                                      <p:to>
                                        <p:strVal val="visible"/>
                                      </p:to>
                                    </p:set>
                                    <p:animEffect transition="in" filter="checkerboard(across)">
                                      <p:cBhvr>
                                        <p:cTn id="106" dur="500"/>
                                        <p:tgtEl>
                                          <p:spTgt spid="768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8" grpId="0" autoUpdateAnimBg="0"/>
      <p:bldP spid="76819" grpId="0" autoUpdateAnimBg="0"/>
      <p:bldP spid="76820" grpId="0" autoUpdateAnimBg="0"/>
      <p:bldP spid="76821" grpId="0" autoUpdateAnimBg="0"/>
      <p:bldP spid="76822" grpId="0" autoUpdateAnimBg="0"/>
      <p:bldP spid="76823" grpId="0" autoUpdateAnimBg="0"/>
      <p:bldP spid="76824" grpId="0" autoUpdateAnimBg="0"/>
      <p:bldP spid="76841"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85D47CFE-84E6-44CC-BDB5-01CECBB5F5C2}"/>
              </a:ext>
            </a:extLst>
          </p:cNvPr>
          <p:cNvSpPr>
            <a:spLocks noGrp="1" noChangeArrowheads="1"/>
          </p:cNvSpPr>
          <p:nvPr>
            <p:ph type="title"/>
          </p:nvPr>
        </p:nvSpPr>
        <p:spPr>
          <a:xfrm>
            <a:off x="685800" y="381000"/>
            <a:ext cx="7772400" cy="609600"/>
          </a:xfrm>
        </p:spPr>
        <p:txBody>
          <a:bodyPr/>
          <a:lstStyle/>
          <a:p>
            <a:pPr eaLnBrk="1" hangingPunct="1">
              <a:defRPr/>
            </a:pPr>
            <a:r>
              <a:rPr lang="en-US" sz="3600">
                <a:effectLst>
                  <a:outerShdw blurRad="38100" dist="38100" dir="2700000" algn="tl">
                    <a:srgbClr val="C0C0C0"/>
                  </a:outerShdw>
                </a:effectLst>
              </a:rPr>
              <a:t>Elimination Algorithm for Most Probable Explanation</a:t>
            </a:r>
          </a:p>
        </p:txBody>
      </p:sp>
      <p:sp>
        <p:nvSpPr>
          <p:cNvPr id="86019" name="Text Box 3">
            <a:extLst>
              <a:ext uri="{FF2B5EF4-FFF2-40B4-BE49-F238E27FC236}">
                <a16:creationId xmlns:a16="http://schemas.microsoft.com/office/drawing/2014/main" id="{9892F03F-952D-4636-AF06-B31F5B4C6496}"/>
              </a:ext>
            </a:extLst>
          </p:cNvPr>
          <p:cNvSpPr txBox="1">
            <a:spLocks noChangeArrowheads="1"/>
          </p:cNvSpPr>
          <p:nvPr/>
        </p:nvSpPr>
        <p:spPr bwMode="auto">
          <a:xfrm>
            <a:off x="533400" y="24384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0" name="Text Box 4">
            <a:extLst>
              <a:ext uri="{FF2B5EF4-FFF2-40B4-BE49-F238E27FC236}">
                <a16:creationId xmlns:a16="http://schemas.microsoft.com/office/drawing/2014/main" id="{C14BEF8E-559B-4290-8835-F68004CFC952}"/>
              </a:ext>
            </a:extLst>
          </p:cNvPr>
          <p:cNvSpPr txBox="1">
            <a:spLocks noChangeArrowheads="1"/>
          </p:cNvSpPr>
          <p:nvPr/>
        </p:nvSpPr>
        <p:spPr bwMode="auto">
          <a:xfrm>
            <a:off x="533400" y="1981200"/>
            <a:ext cx="1254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1" name="Text Box 5">
            <a:extLst>
              <a:ext uri="{FF2B5EF4-FFF2-40B4-BE49-F238E27FC236}">
                <a16:creationId xmlns:a16="http://schemas.microsoft.com/office/drawing/2014/main" id="{3901ECE5-4A43-4F7D-8306-A9806E7591DE}"/>
              </a:ext>
            </a:extLst>
          </p:cNvPr>
          <p:cNvSpPr txBox="1">
            <a:spLocks noChangeArrowheads="1"/>
          </p:cNvSpPr>
          <p:nvPr/>
        </p:nvSpPr>
        <p:spPr bwMode="auto">
          <a:xfrm>
            <a:off x="533400" y="51816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2" name="Text Box 6">
            <a:extLst>
              <a:ext uri="{FF2B5EF4-FFF2-40B4-BE49-F238E27FC236}">
                <a16:creationId xmlns:a16="http://schemas.microsoft.com/office/drawing/2014/main" id="{257252D6-4A19-4156-9A54-7162BFFFFC87}"/>
              </a:ext>
            </a:extLst>
          </p:cNvPr>
          <p:cNvSpPr txBox="1">
            <a:spLocks noChangeArrowheads="1"/>
          </p:cNvSpPr>
          <p:nvPr/>
        </p:nvSpPr>
        <p:spPr bwMode="auto">
          <a:xfrm>
            <a:off x="533400" y="28956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3" name="Text Box 7">
            <a:extLst>
              <a:ext uri="{FF2B5EF4-FFF2-40B4-BE49-F238E27FC236}">
                <a16:creationId xmlns:a16="http://schemas.microsoft.com/office/drawing/2014/main" id="{BD1FBC7C-2171-4F1D-8B65-24D46E86CDA6}"/>
              </a:ext>
            </a:extLst>
          </p:cNvPr>
          <p:cNvSpPr txBox="1">
            <a:spLocks noChangeArrowheads="1"/>
          </p:cNvSpPr>
          <p:nvPr/>
        </p:nvSpPr>
        <p:spPr bwMode="auto">
          <a:xfrm>
            <a:off x="533400" y="33528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4" name="Text Box 8">
            <a:extLst>
              <a:ext uri="{FF2B5EF4-FFF2-40B4-BE49-F238E27FC236}">
                <a16:creationId xmlns:a16="http://schemas.microsoft.com/office/drawing/2014/main" id="{A4C7AA25-B2B9-47CA-920A-207F88504537}"/>
              </a:ext>
            </a:extLst>
          </p:cNvPr>
          <p:cNvSpPr txBox="1">
            <a:spLocks noChangeArrowheads="1"/>
          </p:cNvSpPr>
          <p:nvPr/>
        </p:nvSpPr>
        <p:spPr bwMode="auto">
          <a:xfrm>
            <a:off x="533400" y="38100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5" name="Text Box 9">
            <a:extLst>
              <a:ext uri="{FF2B5EF4-FFF2-40B4-BE49-F238E27FC236}">
                <a16:creationId xmlns:a16="http://schemas.microsoft.com/office/drawing/2014/main" id="{E167A187-0D5F-448C-9AAB-037366B71B90}"/>
              </a:ext>
            </a:extLst>
          </p:cNvPr>
          <p:cNvSpPr txBox="1">
            <a:spLocks noChangeArrowheads="1"/>
          </p:cNvSpPr>
          <p:nvPr/>
        </p:nvSpPr>
        <p:spPr bwMode="auto">
          <a:xfrm>
            <a:off x="533400" y="47244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6" name="Text Box 10">
            <a:extLst>
              <a:ext uri="{FF2B5EF4-FFF2-40B4-BE49-F238E27FC236}">
                <a16:creationId xmlns:a16="http://schemas.microsoft.com/office/drawing/2014/main" id="{EF1F37E2-62E1-4404-8DA8-DF0468ED10C6}"/>
              </a:ext>
            </a:extLst>
          </p:cNvPr>
          <p:cNvSpPr txBox="1">
            <a:spLocks noChangeArrowheads="1"/>
          </p:cNvSpPr>
          <p:nvPr/>
        </p:nvSpPr>
        <p:spPr bwMode="auto">
          <a:xfrm>
            <a:off x="533400" y="4267200"/>
            <a:ext cx="1247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7" name="Text Box 11">
            <a:extLst>
              <a:ext uri="{FF2B5EF4-FFF2-40B4-BE49-F238E27FC236}">
                <a16:creationId xmlns:a16="http://schemas.microsoft.com/office/drawing/2014/main" id="{5C6E1D05-2262-4FF4-9F5F-6C886D2829B2}"/>
              </a:ext>
            </a:extLst>
          </p:cNvPr>
          <p:cNvSpPr txBox="1">
            <a:spLocks noChangeArrowheads="1"/>
          </p:cNvSpPr>
          <p:nvPr/>
        </p:nvSpPr>
        <p:spPr bwMode="auto">
          <a:xfrm>
            <a:off x="1905000" y="2438400"/>
            <a:ext cx="781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6028" name="Text Box 12">
            <a:extLst>
              <a:ext uri="{FF2B5EF4-FFF2-40B4-BE49-F238E27FC236}">
                <a16:creationId xmlns:a16="http://schemas.microsoft.com/office/drawing/2014/main" id="{8D644CA7-4DFC-4B75-B3F5-93E6C457A080}"/>
              </a:ext>
            </a:extLst>
          </p:cNvPr>
          <p:cNvSpPr txBox="1">
            <a:spLocks noChangeArrowheads="1"/>
          </p:cNvSpPr>
          <p:nvPr/>
        </p:nvSpPr>
        <p:spPr bwMode="auto">
          <a:xfrm>
            <a:off x="1905000" y="1981200"/>
            <a:ext cx="1412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a:t>
            </a:r>
          </a:p>
        </p:txBody>
      </p:sp>
      <p:sp>
        <p:nvSpPr>
          <p:cNvPr id="86029" name="Text Box 13">
            <a:extLst>
              <a:ext uri="{FF2B5EF4-FFF2-40B4-BE49-F238E27FC236}">
                <a16:creationId xmlns:a16="http://schemas.microsoft.com/office/drawing/2014/main" id="{6F530D2B-EB3D-44C4-B5AB-D06E03653D32}"/>
              </a:ext>
            </a:extLst>
          </p:cNvPr>
          <p:cNvSpPr txBox="1">
            <a:spLocks noChangeArrowheads="1"/>
          </p:cNvSpPr>
          <p:nvPr/>
        </p:nvSpPr>
        <p:spPr bwMode="auto">
          <a:xfrm>
            <a:off x="1905000" y="3352800"/>
            <a:ext cx="969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6030" name="Text Box 14">
            <a:extLst>
              <a:ext uri="{FF2B5EF4-FFF2-40B4-BE49-F238E27FC236}">
                <a16:creationId xmlns:a16="http://schemas.microsoft.com/office/drawing/2014/main" id="{C33FD400-B78F-4456-8C14-7B4C1A2E1722}"/>
              </a:ext>
            </a:extLst>
          </p:cNvPr>
          <p:cNvSpPr txBox="1">
            <a:spLocks noChangeArrowheads="1"/>
          </p:cNvSpPr>
          <p:nvPr/>
        </p:nvSpPr>
        <p:spPr bwMode="auto">
          <a:xfrm>
            <a:off x="1905000" y="2895600"/>
            <a:ext cx="1858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 =“no”</a:t>
            </a:r>
          </a:p>
        </p:txBody>
      </p:sp>
      <p:sp>
        <p:nvSpPr>
          <p:cNvPr id="86031" name="Text Box 15">
            <a:extLst>
              <a:ext uri="{FF2B5EF4-FFF2-40B4-BE49-F238E27FC236}">
                <a16:creationId xmlns:a16="http://schemas.microsoft.com/office/drawing/2014/main" id="{E989A5AC-5DD0-4D36-94A9-0FE7FDF23D0A}"/>
              </a:ext>
            </a:extLst>
          </p:cNvPr>
          <p:cNvSpPr txBox="1">
            <a:spLocks noChangeArrowheads="1"/>
          </p:cNvSpPr>
          <p:nvPr/>
        </p:nvSpPr>
        <p:spPr bwMode="auto">
          <a:xfrm>
            <a:off x="1905000" y="3810000"/>
            <a:ext cx="8366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p>
        </p:txBody>
      </p:sp>
      <p:sp>
        <p:nvSpPr>
          <p:cNvPr id="86032" name="Text Box 16">
            <a:extLst>
              <a:ext uri="{FF2B5EF4-FFF2-40B4-BE49-F238E27FC236}">
                <a16:creationId xmlns:a16="http://schemas.microsoft.com/office/drawing/2014/main" id="{0786C7B2-8863-47B1-8D4E-AF549BC31BB6}"/>
              </a:ext>
            </a:extLst>
          </p:cNvPr>
          <p:cNvSpPr txBox="1">
            <a:spLocks noChangeArrowheads="1"/>
          </p:cNvSpPr>
          <p:nvPr/>
        </p:nvSpPr>
        <p:spPr bwMode="auto">
          <a:xfrm>
            <a:off x="1905000" y="4267200"/>
            <a:ext cx="1425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a:t>
            </a:r>
          </a:p>
        </p:txBody>
      </p:sp>
      <p:sp>
        <p:nvSpPr>
          <p:cNvPr id="86033" name="Text Box 17">
            <a:extLst>
              <a:ext uri="{FF2B5EF4-FFF2-40B4-BE49-F238E27FC236}">
                <a16:creationId xmlns:a16="http://schemas.microsoft.com/office/drawing/2014/main" id="{EA55CD2A-9243-435A-96BA-79949288C1BC}"/>
              </a:ext>
            </a:extLst>
          </p:cNvPr>
          <p:cNvSpPr txBox="1">
            <a:spLocks noChangeArrowheads="1"/>
          </p:cNvSpPr>
          <p:nvPr/>
        </p:nvSpPr>
        <p:spPr bwMode="auto">
          <a:xfrm>
            <a:off x="3733800" y="3352800"/>
            <a:ext cx="72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4" name="Text Box 18">
            <a:extLst>
              <a:ext uri="{FF2B5EF4-FFF2-40B4-BE49-F238E27FC236}">
                <a16:creationId xmlns:a16="http://schemas.microsoft.com/office/drawing/2014/main" id="{EB108AB1-3E75-48E4-A210-E3197CDBB215}"/>
              </a:ext>
            </a:extLst>
          </p:cNvPr>
          <p:cNvSpPr txBox="1">
            <a:spLocks noChangeArrowheads="1"/>
          </p:cNvSpPr>
          <p:nvPr/>
        </p:nvSpPr>
        <p:spPr bwMode="auto">
          <a:xfrm>
            <a:off x="1905000" y="5181600"/>
            <a:ext cx="75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5" name="Text Box 19">
            <a:extLst>
              <a:ext uri="{FF2B5EF4-FFF2-40B4-BE49-F238E27FC236}">
                <a16:creationId xmlns:a16="http://schemas.microsoft.com/office/drawing/2014/main" id="{B093F5B7-4F97-418F-BBAC-5B54E78752A7}"/>
              </a:ext>
            </a:extLst>
          </p:cNvPr>
          <p:cNvSpPr txBox="1">
            <a:spLocks noChangeArrowheads="1"/>
          </p:cNvSpPr>
          <p:nvPr/>
        </p:nvSpPr>
        <p:spPr bwMode="auto">
          <a:xfrm>
            <a:off x="2819400" y="3352800"/>
            <a:ext cx="931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6" name="Text Box 20">
            <a:extLst>
              <a:ext uri="{FF2B5EF4-FFF2-40B4-BE49-F238E27FC236}">
                <a16:creationId xmlns:a16="http://schemas.microsoft.com/office/drawing/2014/main" id="{975C9120-BC56-42FB-BC6F-19CABD5656CC}"/>
              </a:ext>
            </a:extLst>
          </p:cNvPr>
          <p:cNvSpPr txBox="1">
            <a:spLocks noChangeArrowheads="1"/>
          </p:cNvSpPr>
          <p:nvPr/>
        </p:nvSpPr>
        <p:spPr bwMode="auto">
          <a:xfrm>
            <a:off x="2819400" y="3810000"/>
            <a:ext cx="112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7" name="Text Box 21">
            <a:extLst>
              <a:ext uri="{FF2B5EF4-FFF2-40B4-BE49-F238E27FC236}">
                <a16:creationId xmlns:a16="http://schemas.microsoft.com/office/drawing/2014/main" id="{EDF2CE8B-6F18-4052-98E5-5D8E397BAA19}"/>
              </a:ext>
            </a:extLst>
          </p:cNvPr>
          <p:cNvSpPr txBox="1">
            <a:spLocks noChangeArrowheads="1"/>
          </p:cNvSpPr>
          <p:nvPr/>
        </p:nvSpPr>
        <p:spPr bwMode="auto">
          <a:xfrm>
            <a:off x="3276600" y="4267200"/>
            <a:ext cx="11572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8" name="Text Box 22">
            <a:extLst>
              <a:ext uri="{FF2B5EF4-FFF2-40B4-BE49-F238E27FC236}">
                <a16:creationId xmlns:a16="http://schemas.microsoft.com/office/drawing/2014/main" id="{B20820CE-1891-422A-903F-B57D156CC074}"/>
              </a:ext>
            </a:extLst>
          </p:cNvPr>
          <p:cNvSpPr txBox="1">
            <a:spLocks noChangeArrowheads="1"/>
          </p:cNvSpPr>
          <p:nvPr/>
        </p:nvSpPr>
        <p:spPr bwMode="auto">
          <a:xfrm>
            <a:off x="2590800" y="5181600"/>
            <a:ext cx="738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9" name="Text Box 23">
            <a:extLst>
              <a:ext uri="{FF2B5EF4-FFF2-40B4-BE49-F238E27FC236}">
                <a16:creationId xmlns:a16="http://schemas.microsoft.com/office/drawing/2014/main" id="{DB9AF8DF-1FC7-4F1B-889F-372672889D26}"/>
              </a:ext>
            </a:extLst>
          </p:cNvPr>
          <p:cNvSpPr txBox="1">
            <a:spLocks noChangeArrowheads="1"/>
          </p:cNvSpPr>
          <p:nvPr/>
        </p:nvSpPr>
        <p:spPr bwMode="auto">
          <a:xfrm>
            <a:off x="1905000" y="4724400"/>
            <a:ext cx="950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40" name="Text Box 24">
            <a:extLst>
              <a:ext uri="{FF2B5EF4-FFF2-40B4-BE49-F238E27FC236}">
                <a16:creationId xmlns:a16="http://schemas.microsoft.com/office/drawing/2014/main" id="{83059105-4C91-4AE1-8418-FD93F6857DE2}"/>
              </a:ext>
            </a:extLst>
          </p:cNvPr>
          <p:cNvSpPr txBox="1">
            <a:spLocks noChangeArrowheads="1"/>
          </p:cNvSpPr>
          <p:nvPr/>
        </p:nvSpPr>
        <p:spPr bwMode="auto">
          <a:xfrm>
            <a:off x="1600200" y="1219200"/>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50000"/>
              </a:spcBef>
              <a:buFontTx/>
              <a:buNone/>
            </a:pPr>
            <a:r>
              <a:rPr lang="en-US" altLang="en-US" sz="2400">
                <a:latin typeface="Times New Roman" panose="02020603050405020304" pitchFamily="18" charset="0"/>
              </a:rPr>
              <a:t>Forward part</a:t>
            </a:r>
          </a:p>
        </p:txBody>
      </p:sp>
      <p:sp>
        <p:nvSpPr>
          <p:cNvPr id="77849" name="Rectangle 25">
            <a:extLst>
              <a:ext uri="{FF2B5EF4-FFF2-40B4-BE49-F238E27FC236}">
                <a16:creationId xmlns:a16="http://schemas.microsoft.com/office/drawing/2014/main" id="{B72743D3-7E5F-4AF5-9063-FDC484D773EE}"/>
              </a:ext>
            </a:extLst>
          </p:cNvPr>
          <p:cNvSpPr>
            <a:spLocks noChangeArrowheads="1"/>
          </p:cNvSpPr>
          <p:nvPr/>
        </p:nvSpPr>
        <p:spPr bwMode="auto">
          <a:xfrm>
            <a:off x="4876800" y="5181600"/>
            <a:ext cx="2924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 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0" name="Rectangle 26">
            <a:extLst>
              <a:ext uri="{FF2B5EF4-FFF2-40B4-BE49-F238E27FC236}">
                <a16:creationId xmlns:a16="http://schemas.microsoft.com/office/drawing/2014/main" id="{AB2529DE-8EA7-400F-A02E-54D656133FE3}"/>
              </a:ext>
            </a:extLst>
          </p:cNvPr>
          <p:cNvSpPr>
            <a:spLocks noChangeArrowheads="1"/>
          </p:cNvSpPr>
          <p:nvPr/>
        </p:nvSpPr>
        <p:spPr bwMode="auto">
          <a:xfrm>
            <a:off x="4891088" y="4724400"/>
            <a:ext cx="2508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1" name="Rectangle 27">
            <a:extLst>
              <a:ext uri="{FF2B5EF4-FFF2-40B4-BE49-F238E27FC236}">
                <a16:creationId xmlns:a16="http://schemas.microsoft.com/office/drawing/2014/main" id="{FBEEEF8A-A21E-4D2C-8BEB-06DB33CF2DF3}"/>
              </a:ext>
            </a:extLst>
          </p:cNvPr>
          <p:cNvSpPr>
            <a:spLocks noChangeArrowheads="1"/>
          </p:cNvSpPr>
          <p:nvPr/>
        </p:nvSpPr>
        <p:spPr bwMode="auto">
          <a:xfrm>
            <a:off x="4876800" y="4267200"/>
            <a:ext cx="43386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 </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2" name="Rectangle 28">
            <a:extLst>
              <a:ext uri="{FF2B5EF4-FFF2-40B4-BE49-F238E27FC236}">
                <a16:creationId xmlns:a16="http://schemas.microsoft.com/office/drawing/2014/main" id="{D6B51797-E5C3-4189-82A6-11BF15D537C4}"/>
              </a:ext>
            </a:extLst>
          </p:cNvPr>
          <p:cNvSpPr>
            <a:spLocks noChangeArrowheads="1"/>
          </p:cNvSpPr>
          <p:nvPr/>
        </p:nvSpPr>
        <p:spPr bwMode="auto">
          <a:xfrm>
            <a:off x="4876800" y="3810000"/>
            <a:ext cx="363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3" name="Rectangle 29">
            <a:extLst>
              <a:ext uri="{FF2B5EF4-FFF2-40B4-BE49-F238E27FC236}">
                <a16:creationId xmlns:a16="http://schemas.microsoft.com/office/drawing/2014/main" id="{23BAB1BB-2628-4EEB-A980-536C605D8D57}"/>
              </a:ext>
            </a:extLst>
          </p:cNvPr>
          <p:cNvSpPr>
            <a:spLocks noChangeArrowheads="1"/>
          </p:cNvSpPr>
          <p:nvPr/>
        </p:nvSpPr>
        <p:spPr bwMode="auto">
          <a:xfrm>
            <a:off x="4876800" y="3352800"/>
            <a:ext cx="41957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4" name="Rectangle 30">
            <a:extLst>
              <a:ext uri="{FF2B5EF4-FFF2-40B4-BE49-F238E27FC236}">
                <a16:creationId xmlns:a16="http://schemas.microsoft.com/office/drawing/2014/main" id="{B21C9C89-DA33-42AA-8E91-2CE294E8454C}"/>
              </a:ext>
            </a:extLst>
          </p:cNvPr>
          <p:cNvSpPr>
            <a:spLocks noChangeArrowheads="1"/>
          </p:cNvSpPr>
          <p:nvPr/>
        </p:nvSpPr>
        <p:spPr bwMode="auto">
          <a:xfrm>
            <a:off x="4895850" y="2895600"/>
            <a:ext cx="1144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“no”</a:t>
            </a:r>
          </a:p>
        </p:txBody>
      </p:sp>
      <p:sp>
        <p:nvSpPr>
          <p:cNvPr id="77855" name="Rectangle 31">
            <a:extLst>
              <a:ext uri="{FF2B5EF4-FFF2-40B4-BE49-F238E27FC236}">
                <a16:creationId xmlns:a16="http://schemas.microsoft.com/office/drawing/2014/main" id="{F518BEA4-8577-429A-81B2-A9168B86FFB2}"/>
              </a:ext>
            </a:extLst>
          </p:cNvPr>
          <p:cNvSpPr>
            <a:spLocks noChangeArrowheads="1"/>
          </p:cNvSpPr>
          <p:nvPr/>
        </p:nvSpPr>
        <p:spPr bwMode="auto">
          <a:xfrm>
            <a:off x="4895850" y="2438400"/>
            <a:ext cx="2314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77856" name="Rectangle 32">
            <a:extLst>
              <a:ext uri="{FF2B5EF4-FFF2-40B4-BE49-F238E27FC236}">
                <a16:creationId xmlns:a16="http://schemas.microsoft.com/office/drawing/2014/main" id="{2C6137A4-1F32-4D70-9B1F-5E5FA4779661}"/>
              </a:ext>
            </a:extLst>
          </p:cNvPr>
          <p:cNvSpPr>
            <a:spLocks noChangeArrowheads="1"/>
          </p:cNvSpPr>
          <p:nvPr/>
        </p:nvSpPr>
        <p:spPr bwMode="auto">
          <a:xfrm>
            <a:off x="4876800" y="1965325"/>
            <a:ext cx="3005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a:t>
            </a:r>
          </a:p>
        </p:txBody>
      </p:sp>
      <p:sp>
        <p:nvSpPr>
          <p:cNvPr id="77857" name="AutoShape 33">
            <a:extLst>
              <a:ext uri="{FF2B5EF4-FFF2-40B4-BE49-F238E27FC236}">
                <a16:creationId xmlns:a16="http://schemas.microsoft.com/office/drawing/2014/main" id="{1AA50DD6-276A-494F-A910-7DD50EB6C030}"/>
              </a:ext>
            </a:extLst>
          </p:cNvPr>
          <p:cNvSpPr>
            <a:spLocks noChangeArrowheads="1"/>
          </p:cNvSpPr>
          <p:nvPr/>
        </p:nvSpPr>
        <p:spPr bwMode="auto">
          <a:xfrm>
            <a:off x="4495800" y="2133600"/>
            <a:ext cx="228600" cy="3352800"/>
          </a:xfrm>
          <a:prstGeom prst="upArrow">
            <a:avLst>
              <a:gd name="adj1" fmla="val 50000"/>
              <a:gd name="adj2" fmla="val 366667"/>
            </a:avLst>
          </a:prstGeom>
          <a:solidFill>
            <a:schemeClr val="accent2"/>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77858" name="Text Box 34">
            <a:extLst>
              <a:ext uri="{FF2B5EF4-FFF2-40B4-BE49-F238E27FC236}">
                <a16:creationId xmlns:a16="http://schemas.microsoft.com/office/drawing/2014/main" id="{1914FF70-C263-4289-8E69-A0DE90B88925}"/>
              </a:ext>
            </a:extLst>
          </p:cNvPr>
          <p:cNvSpPr txBox="1">
            <a:spLocks noChangeArrowheads="1"/>
          </p:cNvSpPr>
          <p:nvPr/>
        </p:nvSpPr>
        <p:spPr bwMode="auto">
          <a:xfrm>
            <a:off x="2209800" y="5791200"/>
            <a:ext cx="4044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400">
                <a:latin typeface="Times New Roman" panose="02020603050405020304" pitchFamily="18" charset="0"/>
              </a:rPr>
              <a:t>Return: </a:t>
            </a:r>
            <a:r>
              <a:rPr lang="en-US" altLang="en-US" sz="2000">
                <a:latin typeface="Times New Roman" panose="02020603050405020304" pitchFamily="18" charset="0"/>
              </a:rPr>
              <a:t>(</a:t>
            </a:r>
            <a:r>
              <a:rPr lang="en-US" altLang="en-US" sz="2000" b="1">
                <a:latin typeface="Times New Roman" panose="02020603050405020304" pitchFamily="18" charset="0"/>
                <a:sym typeface="Symbol" panose="05050102010706020507" pitchFamily="18" charset="2"/>
              </a:rPr>
              <a:t>’, ’, ’, ’, ’, ’, ’, ’</a:t>
            </a:r>
            <a:r>
              <a:rPr lang="en-US" altLang="en-US" sz="2000">
                <a:latin typeface="Times New Roman" panose="02020603050405020304" pitchFamily="18" charset="0"/>
              </a:rPr>
              <a:t>)</a:t>
            </a:r>
            <a:r>
              <a:rPr lang="en-US" altLang="en-US" sz="240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7857"/>
                                        </p:tgtEl>
                                        <p:attrNameLst>
                                          <p:attrName>style.visibility</p:attrName>
                                        </p:attrNameLst>
                                      </p:cBhvr>
                                      <p:to>
                                        <p:strVal val="visible"/>
                                      </p:to>
                                    </p:set>
                                    <p:animEffect transition="in" filter="checkerboard(across)">
                                      <p:cBhvr>
                                        <p:cTn id="7" dur="500"/>
                                        <p:tgtEl>
                                          <p:spTgt spid="778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7849"/>
                                        </p:tgtEl>
                                        <p:attrNameLst>
                                          <p:attrName>style.visibility</p:attrName>
                                        </p:attrNameLst>
                                      </p:cBhvr>
                                      <p:to>
                                        <p:strVal val="visible"/>
                                      </p:to>
                                    </p:set>
                                    <p:animEffect transition="in" filter="checkerboard(across)">
                                      <p:cBhvr>
                                        <p:cTn id="12" dur="500"/>
                                        <p:tgtEl>
                                          <p:spTgt spid="778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7850"/>
                                        </p:tgtEl>
                                        <p:attrNameLst>
                                          <p:attrName>style.visibility</p:attrName>
                                        </p:attrNameLst>
                                      </p:cBhvr>
                                      <p:to>
                                        <p:strVal val="visible"/>
                                      </p:to>
                                    </p:set>
                                    <p:animEffect transition="in" filter="checkerboard(across)">
                                      <p:cBhvr>
                                        <p:cTn id="17" dur="500"/>
                                        <p:tgtEl>
                                          <p:spTgt spid="7785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7851"/>
                                        </p:tgtEl>
                                        <p:attrNameLst>
                                          <p:attrName>style.visibility</p:attrName>
                                        </p:attrNameLst>
                                      </p:cBhvr>
                                      <p:to>
                                        <p:strVal val="visible"/>
                                      </p:to>
                                    </p:set>
                                    <p:animEffect transition="in" filter="checkerboard(across)">
                                      <p:cBhvr>
                                        <p:cTn id="22" dur="500"/>
                                        <p:tgtEl>
                                          <p:spTgt spid="778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7852"/>
                                        </p:tgtEl>
                                        <p:attrNameLst>
                                          <p:attrName>style.visibility</p:attrName>
                                        </p:attrNameLst>
                                      </p:cBhvr>
                                      <p:to>
                                        <p:strVal val="visible"/>
                                      </p:to>
                                    </p:set>
                                    <p:animEffect transition="in" filter="checkerboard(across)">
                                      <p:cBhvr>
                                        <p:cTn id="27" dur="500"/>
                                        <p:tgtEl>
                                          <p:spTgt spid="7785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77853"/>
                                        </p:tgtEl>
                                        <p:attrNameLst>
                                          <p:attrName>style.visibility</p:attrName>
                                        </p:attrNameLst>
                                      </p:cBhvr>
                                      <p:to>
                                        <p:strVal val="visible"/>
                                      </p:to>
                                    </p:set>
                                    <p:animEffect transition="in" filter="checkerboard(across)">
                                      <p:cBhvr>
                                        <p:cTn id="32" dur="500"/>
                                        <p:tgtEl>
                                          <p:spTgt spid="7785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77854"/>
                                        </p:tgtEl>
                                        <p:attrNameLst>
                                          <p:attrName>style.visibility</p:attrName>
                                        </p:attrNameLst>
                                      </p:cBhvr>
                                      <p:to>
                                        <p:strVal val="visible"/>
                                      </p:to>
                                    </p:set>
                                    <p:animEffect transition="in" filter="checkerboard(across)">
                                      <p:cBhvr>
                                        <p:cTn id="37" dur="500"/>
                                        <p:tgtEl>
                                          <p:spTgt spid="7785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77855"/>
                                        </p:tgtEl>
                                        <p:attrNameLst>
                                          <p:attrName>style.visibility</p:attrName>
                                        </p:attrNameLst>
                                      </p:cBhvr>
                                      <p:to>
                                        <p:strVal val="visible"/>
                                      </p:to>
                                    </p:set>
                                    <p:animEffect transition="in" filter="checkerboard(across)">
                                      <p:cBhvr>
                                        <p:cTn id="42" dur="500"/>
                                        <p:tgtEl>
                                          <p:spTgt spid="7785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77856"/>
                                        </p:tgtEl>
                                        <p:attrNameLst>
                                          <p:attrName>style.visibility</p:attrName>
                                        </p:attrNameLst>
                                      </p:cBhvr>
                                      <p:to>
                                        <p:strVal val="visible"/>
                                      </p:to>
                                    </p:set>
                                    <p:animEffect transition="in" filter="checkerboard(across)">
                                      <p:cBhvr>
                                        <p:cTn id="47" dur="500"/>
                                        <p:tgtEl>
                                          <p:spTgt spid="7785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77858"/>
                                        </p:tgtEl>
                                        <p:attrNameLst>
                                          <p:attrName>style.visibility</p:attrName>
                                        </p:attrNameLst>
                                      </p:cBhvr>
                                      <p:to>
                                        <p:strVal val="visible"/>
                                      </p:to>
                                    </p:set>
                                    <p:animEffect transition="in" filter="checkerboard(across)">
                                      <p:cBhvr>
                                        <p:cTn id="52" dur="500"/>
                                        <p:tgtEl>
                                          <p:spTgt spid="778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9" grpId="0" autoUpdateAnimBg="0"/>
      <p:bldP spid="77850" grpId="0" autoUpdateAnimBg="0"/>
      <p:bldP spid="77851" grpId="0" autoUpdateAnimBg="0"/>
      <p:bldP spid="77852" grpId="0" autoUpdateAnimBg="0"/>
      <p:bldP spid="77853" grpId="0" autoUpdateAnimBg="0"/>
      <p:bldP spid="77854" grpId="0" autoUpdateAnimBg="0"/>
      <p:bldP spid="77855" grpId="0" autoUpdateAnimBg="0"/>
      <p:bldP spid="77856" grpId="0" autoUpdateAnimBg="0"/>
      <p:bldP spid="77857" grpId="0" animBg="1"/>
      <p:bldP spid="77858"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E8D56C80-4ED9-4BCB-BF0E-0DDBA04253AB}"/>
              </a:ext>
            </a:extLst>
          </p:cNvPr>
          <p:cNvSpPr>
            <a:spLocks noGrp="1" noChangeArrowheads="1"/>
          </p:cNvSpPr>
          <p:nvPr>
            <p:ph type="title"/>
          </p:nvPr>
        </p:nvSpPr>
        <p:spPr>
          <a:xfrm>
            <a:off x="762000" y="381000"/>
            <a:ext cx="8153400" cy="1143000"/>
          </a:xfrm>
        </p:spPr>
        <p:txBody>
          <a:bodyPr/>
          <a:lstStyle/>
          <a:p>
            <a:pPr eaLnBrk="1" hangingPunct="1"/>
            <a:r>
              <a:rPr lang="en-US" altLang="en-US"/>
              <a:t>Judea Pearl and Finn V.Jensen</a:t>
            </a:r>
          </a:p>
        </p:txBody>
      </p:sp>
      <p:sp>
        <p:nvSpPr>
          <p:cNvPr id="90115" name="Rectangle 3">
            <a:extLst>
              <a:ext uri="{FF2B5EF4-FFF2-40B4-BE49-F238E27FC236}">
                <a16:creationId xmlns:a16="http://schemas.microsoft.com/office/drawing/2014/main" id="{6EC13B0D-6B17-42EE-B097-8D46179A0C28}"/>
              </a:ext>
            </a:extLst>
          </p:cNvPr>
          <p:cNvSpPr>
            <a:spLocks noChangeArrowheads="1"/>
          </p:cNvSpPr>
          <p:nvPr/>
        </p:nvSpPr>
        <p:spPr bwMode="auto">
          <a:xfrm>
            <a:off x="277813" y="1668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pic>
        <p:nvPicPr>
          <p:cNvPr id="90116" name="Picture 4" descr="pearl-bw">
            <a:extLst>
              <a:ext uri="{FF2B5EF4-FFF2-40B4-BE49-F238E27FC236}">
                <a16:creationId xmlns:a16="http://schemas.microsoft.com/office/drawing/2014/main" id="{99B4F9E0-6E30-457B-B348-DA37E1ADD6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447800"/>
            <a:ext cx="3052763" cy="462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17" name="Picture 5" descr="fvj">
            <a:extLst>
              <a:ext uri="{FF2B5EF4-FFF2-40B4-BE49-F238E27FC236}">
                <a16:creationId xmlns:a16="http://schemas.microsoft.com/office/drawing/2014/main" id="{C80619DA-8BAD-447D-BA1A-CCE04DEEAA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981200"/>
            <a:ext cx="2468563"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FA8F495-6BE2-4DAA-8844-7EC0F3EA82DD}"/>
              </a:ext>
            </a:extLst>
          </p:cNvPr>
          <p:cNvSpPr>
            <a:spLocks noGrp="1" noChangeArrowheads="1"/>
          </p:cNvSpPr>
          <p:nvPr>
            <p:ph type="title"/>
          </p:nvPr>
        </p:nvSpPr>
        <p:spPr>
          <a:xfrm>
            <a:off x="685800" y="228600"/>
            <a:ext cx="7772400" cy="533400"/>
          </a:xfrm>
        </p:spPr>
        <p:txBody>
          <a:bodyPr/>
          <a:lstStyle/>
          <a:p>
            <a:pPr eaLnBrk="1" hangingPunct="1"/>
            <a:r>
              <a:rPr lang="en-US" altLang="en-US" sz="4000"/>
              <a:t>Requirements</a:t>
            </a:r>
          </a:p>
        </p:txBody>
      </p:sp>
      <p:sp>
        <p:nvSpPr>
          <p:cNvPr id="12291" name="Rectangle 3">
            <a:extLst>
              <a:ext uri="{FF2B5EF4-FFF2-40B4-BE49-F238E27FC236}">
                <a16:creationId xmlns:a16="http://schemas.microsoft.com/office/drawing/2014/main" id="{95127C7F-6F6E-49DC-B5FB-D4CC6D79A27A}"/>
              </a:ext>
            </a:extLst>
          </p:cNvPr>
          <p:cNvSpPr>
            <a:spLocks noGrp="1" noChangeArrowheads="1"/>
          </p:cNvSpPr>
          <p:nvPr>
            <p:ph type="body" idx="1"/>
          </p:nvPr>
        </p:nvSpPr>
        <p:spPr>
          <a:xfrm>
            <a:off x="685800" y="1257300"/>
            <a:ext cx="7772400" cy="4343400"/>
          </a:xfrm>
        </p:spPr>
        <p:txBody>
          <a:bodyPr/>
          <a:lstStyle/>
          <a:p>
            <a:pPr eaLnBrk="1" hangingPunct="1">
              <a:lnSpc>
                <a:spcPct val="90000"/>
              </a:lnSpc>
            </a:pPr>
            <a:r>
              <a:rPr lang="en-US" altLang="en-US"/>
              <a:t>Handling of bidirectional inference</a:t>
            </a:r>
          </a:p>
          <a:p>
            <a:pPr lvl="1" eaLnBrk="1" hangingPunct="1">
              <a:lnSpc>
                <a:spcPct val="90000"/>
              </a:lnSpc>
            </a:pPr>
            <a:r>
              <a:rPr lang="en-US" altLang="en-US"/>
              <a:t>Evidential and causal inference</a:t>
            </a:r>
          </a:p>
          <a:p>
            <a:pPr lvl="1" eaLnBrk="1" hangingPunct="1">
              <a:lnSpc>
                <a:spcPct val="90000"/>
              </a:lnSpc>
            </a:pPr>
            <a:r>
              <a:rPr lang="en-US" altLang="en-US"/>
              <a:t>Inter-causal reasoning</a:t>
            </a:r>
          </a:p>
          <a:p>
            <a:pPr eaLnBrk="1" hangingPunct="1">
              <a:lnSpc>
                <a:spcPct val="90000"/>
              </a:lnSpc>
            </a:pPr>
            <a:r>
              <a:rPr lang="en-US" altLang="en-US"/>
              <a:t>Locality (“regardless of anything else”) and detachment (“regardless of how it was derived”) do not hold in plausible reasoning</a:t>
            </a:r>
          </a:p>
          <a:p>
            <a:pPr lvl="1" eaLnBrk="1" hangingPunct="1">
              <a:lnSpc>
                <a:spcPct val="90000"/>
              </a:lnSpc>
            </a:pPr>
            <a:r>
              <a:rPr lang="en-US" altLang="en-US"/>
              <a:t>Compositional (rule-based, truth-functional approaches) are inadequate</a:t>
            </a:r>
          </a:p>
          <a:p>
            <a:pPr lvl="1" eaLnBrk="1" hangingPunct="1">
              <a:lnSpc>
                <a:spcPct val="90000"/>
              </a:lnSpc>
            </a:pPr>
            <a:r>
              <a:rPr lang="en-US" altLang="en-US"/>
              <a:t>Example: Chernobyl</a:t>
            </a:r>
          </a:p>
          <a:p>
            <a:pPr eaLnBrk="1" hangingPunct="1">
              <a:lnSpc>
                <a:spcPct val="90000"/>
              </a:lnSpc>
              <a:buFontTx/>
              <a:buNone/>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5">
            <a:extLst>
              <a:ext uri="{FF2B5EF4-FFF2-40B4-BE49-F238E27FC236}">
                <a16:creationId xmlns:a16="http://schemas.microsoft.com/office/drawing/2014/main" id="{9485A44C-0BA6-45AF-8950-1490535A0C92}"/>
              </a:ext>
            </a:extLst>
          </p:cNvPr>
          <p:cNvSpPr txBox="1">
            <a:spLocks noGrp="1" noChangeArrowheads="1"/>
          </p:cNvSpPr>
          <p:nvPr/>
        </p:nvSpPr>
        <p:spPr bwMode="auto">
          <a:xfrm>
            <a:off x="2133600" y="6400800"/>
            <a:ext cx="548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800">
                <a:latin typeface="Calibri" panose="020F0502020204030204" pitchFamily="34" charset="0"/>
              </a:rPr>
              <a:t>Site Visit, 23 January 2008	</a:t>
            </a:r>
            <a:fld id="{543CD159-D7D0-4204-9F64-475AEEB9CD5D}" type="slidenum">
              <a:rPr lang="en-US" altLang="en-US" sz="800">
                <a:latin typeface="Calibri" panose="020F0502020204030204" pitchFamily="34" charset="0"/>
              </a:rPr>
              <a:pPr algn="ctr" eaLnBrk="1" hangingPunct="1">
                <a:spcBef>
                  <a:spcPct val="0"/>
                </a:spcBef>
                <a:buFontTx/>
                <a:buNone/>
              </a:pPr>
              <a:t>6</a:t>
            </a:fld>
            <a:r>
              <a:rPr lang="en-US" altLang="en-US" sz="800">
                <a:latin typeface="Calibri" panose="020F0502020204030204" pitchFamily="34" charset="0"/>
              </a:rPr>
              <a:t>	©2008 University of South Carolina / HNC, Inc. BALER Project</a:t>
            </a:r>
          </a:p>
        </p:txBody>
      </p:sp>
      <p:sp>
        <p:nvSpPr>
          <p:cNvPr id="14339" name="Rectangle 2">
            <a:extLst>
              <a:ext uri="{FF2B5EF4-FFF2-40B4-BE49-F238E27FC236}">
                <a16:creationId xmlns:a16="http://schemas.microsoft.com/office/drawing/2014/main" id="{F2023B53-5A3F-419E-9152-B79CF3968B5F}"/>
              </a:ext>
            </a:extLst>
          </p:cNvPr>
          <p:cNvSpPr>
            <a:spLocks noChangeArrowheads="1"/>
          </p:cNvSpPr>
          <p:nvPr/>
        </p:nvSpPr>
        <p:spPr bwMode="gray">
          <a:xfrm>
            <a:off x="533400" y="2270125"/>
            <a:ext cx="7924800" cy="2971800"/>
          </a:xfrm>
          <a:prstGeom prst="rect">
            <a:avLst/>
          </a:prstGeom>
          <a:solidFill>
            <a:schemeClr val="bg1">
              <a:alpha val="0"/>
            </a:schemeClr>
          </a:solidFill>
          <a:ln w="28575" algn="ctr">
            <a:solidFill>
              <a:schemeClr val="accent1"/>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endParaRPr lang="en-US" altLang="en-US">
              <a:latin typeface="Times New Roman" panose="02020603050405020304" pitchFamily="18" charset="0"/>
            </a:endParaRPr>
          </a:p>
        </p:txBody>
      </p:sp>
      <p:sp>
        <p:nvSpPr>
          <p:cNvPr id="14340" name="Rectangle 3">
            <a:extLst>
              <a:ext uri="{FF2B5EF4-FFF2-40B4-BE49-F238E27FC236}">
                <a16:creationId xmlns:a16="http://schemas.microsoft.com/office/drawing/2014/main" id="{4DC6C6B5-ECEC-43D5-812C-396950FE29F9}"/>
              </a:ext>
            </a:extLst>
          </p:cNvPr>
          <p:cNvSpPr>
            <a:spLocks noGrp="1" noChangeArrowheads="1"/>
          </p:cNvSpPr>
          <p:nvPr>
            <p:ph type="title" idx="4294967295"/>
          </p:nvPr>
        </p:nvSpPr>
        <p:spPr>
          <a:xfrm>
            <a:off x="914400" y="304800"/>
            <a:ext cx="7924800" cy="1143000"/>
          </a:xfrm>
        </p:spPr>
        <p:txBody>
          <a:bodyPr anchor="b"/>
          <a:lstStyle/>
          <a:p>
            <a:pPr eaLnBrk="1" hangingPunct="1"/>
            <a:r>
              <a:rPr lang="en-US" altLang="en-US" sz="3600"/>
              <a:t>Why Probability for Representing Uncertainty? Compositional Approaches</a:t>
            </a:r>
          </a:p>
        </p:txBody>
      </p:sp>
      <p:sp>
        <p:nvSpPr>
          <p:cNvPr id="14341" name="Oval 4">
            <a:extLst>
              <a:ext uri="{FF2B5EF4-FFF2-40B4-BE49-F238E27FC236}">
                <a16:creationId xmlns:a16="http://schemas.microsoft.com/office/drawing/2014/main" id="{B1356F91-934D-4DE6-B37D-F43D76911188}"/>
              </a:ext>
            </a:extLst>
          </p:cNvPr>
          <p:cNvSpPr>
            <a:spLocks noChangeArrowheads="1"/>
          </p:cNvSpPr>
          <p:nvPr/>
        </p:nvSpPr>
        <p:spPr bwMode="gray">
          <a:xfrm>
            <a:off x="1649413" y="3321050"/>
            <a:ext cx="1143000" cy="609600"/>
          </a:xfrm>
          <a:prstGeom prst="ellipse">
            <a:avLst/>
          </a:prstGeom>
          <a:solidFill>
            <a:schemeClr val="bg1">
              <a:alpha val="54117"/>
            </a:schemeClr>
          </a:solidFill>
          <a:ln w="28575" algn="ctr">
            <a:solidFill>
              <a:schemeClr val="tx1"/>
            </a:solidFill>
            <a:round/>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1800">
                <a:latin typeface="Arial" panose="020B0604020202020204" pitchFamily="34" charset="0"/>
              </a:rPr>
              <a:t>attenuator</a:t>
            </a:r>
          </a:p>
        </p:txBody>
      </p:sp>
      <p:sp>
        <p:nvSpPr>
          <p:cNvPr id="14342" name="Rectangle 5">
            <a:extLst>
              <a:ext uri="{FF2B5EF4-FFF2-40B4-BE49-F238E27FC236}">
                <a16:creationId xmlns:a16="http://schemas.microsoft.com/office/drawing/2014/main" id="{40B31430-44EB-4538-8938-0F333231DAF8}"/>
              </a:ext>
            </a:extLst>
          </p:cNvPr>
          <p:cNvSpPr>
            <a:spLocks noChangeArrowheads="1"/>
          </p:cNvSpPr>
          <p:nvPr/>
        </p:nvSpPr>
        <p:spPr bwMode="gray">
          <a:xfrm>
            <a:off x="1573213" y="4311650"/>
            <a:ext cx="1295400" cy="533400"/>
          </a:xfrm>
          <a:prstGeom prst="rect">
            <a:avLst/>
          </a:prstGeom>
          <a:solidFill>
            <a:schemeClr val="bg1">
              <a:alpha val="54117"/>
            </a:schemeClr>
          </a:solidFill>
          <a:ln w="28575" algn="ctr">
            <a:solidFill>
              <a:schemeClr val="tx1"/>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combinator</a:t>
            </a:r>
          </a:p>
        </p:txBody>
      </p:sp>
      <p:sp>
        <p:nvSpPr>
          <p:cNvPr id="14343" name="Text Box 6">
            <a:extLst>
              <a:ext uri="{FF2B5EF4-FFF2-40B4-BE49-F238E27FC236}">
                <a16:creationId xmlns:a16="http://schemas.microsoft.com/office/drawing/2014/main" id="{4AFD40AC-0CE9-4936-894B-AB3AF99E2A19}"/>
              </a:ext>
            </a:extLst>
          </p:cNvPr>
          <p:cNvSpPr txBox="1">
            <a:spLocks noChangeArrowheads="1"/>
          </p:cNvSpPr>
          <p:nvPr/>
        </p:nvSpPr>
        <p:spPr bwMode="gray">
          <a:xfrm>
            <a:off x="381000" y="5149850"/>
            <a:ext cx="14970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44" name="Text Box 7">
            <a:extLst>
              <a:ext uri="{FF2B5EF4-FFF2-40B4-BE49-F238E27FC236}">
                <a16:creationId xmlns:a16="http://schemas.microsoft.com/office/drawing/2014/main" id="{F0D54699-9FF7-499C-BD7B-B0D116B96A00}"/>
              </a:ext>
            </a:extLst>
          </p:cNvPr>
          <p:cNvSpPr txBox="1">
            <a:spLocks noChangeArrowheads="1"/>
          </p:cNvSpPr>
          <p:nvPr/>
        </p:nvSpPr>
        <p:spPr bwMode="gray">
          <a:xfrm>
            <a:off x="2770188" y="5149850"/>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45" name="AutoShape 8">
            <a:extLst>
              <a:ext uri="{FF2B5EF4-FFF2-40B4-BE49-F238E27FC236}">
                <a16:creationId xmlns:a16="http://schemas.microsoft.com/office/drawing/2014/main" id="{4680F1D5-9FEE-47EE-8E2A-22050EE633DA}"/>
              </a:ext>
            </a:extLst>
          </p:cNvPr>
          <p:cNvSpPr>
            <a:spLocks noChangeArrowheads="1"/>
          </p:cNvSpPr>
          <p:nvPr/>
        </p:nvSpPr>
        <p:spPr bwMode="gray">
          <a:xfrm>
            <a:off x="3810000" y="2422525"/>
            <a:ext cx="1143000" cy="685800"/>
          </a:xfrm>
          <a:prstGeom prst="roundRect">
            <a:avLst>
              <a:gd name="adj" fmla="val 16667"/>
            </a:avLst>
          </a:prstGeom>
          <a:solidFill>
            <a:schemeClr val="bg1">
              <a:alpha val="54117"/>
            </a:schemeClr>
          </a:solidFill>
          <a:ln w="28575" algn="ctr">
            <a:solidFill>
              <a:schemeClr val="tx1"/>
            </a:solidFill>
            <a:round/>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integrator</a:t>
            </a:r>
          </a:p>
        </p:txBody>
      </p:sp>
      <p:sp>
        <p:nvSpPr>
          <p:cNvPr id="14346" name="Line 9">
            <a:extLst>
              <a:ext uri="{FF2B5EF4-FFF2-40B4-BE49-F238E27FC236}">
                <a16:creationId xmlns:a16="http://schemas.microsoft.com/office/drawing/2014/main" id="{5E355E18-5DFC-45B3-A77F-0F9E36B98CC1}"/>
              </a:ext>
            </a:extLst>
          </p:cNvPr>
          <p:cNvSpPr>
            <a:spLocks noChangeShapeType="1"/>
          </p:cNvSpPr>
          <p:nvPr/>
        </p:nvSpPr>
        <p:spPr bwMode="gray">
          <a:xfrm flipV="1">
            <a:off x="1268413" y="4845050"/>
            <a:ext cx="8382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7" name="Line 10">
            <a:extLst>
              <a:ext uri="{FF2B5EF4-FFF2-40B4-BE49-F238E27FC236}">
                <a16:creationId xmlns:a16="http://schemas.microsoft.com/office/drawing/2014/main" id="{59CE9261-CFEC-46D9-A6F4-23791CAA2535}"/>
              </a:ext>
            </a:extLst>
          </p:cNvPr>
          <p:cNvSpPr>
            <a:spLocks noChangeShapeType="1"/>
          </p:cNvSpPr>
          <p:nvPr/>
        </p:nvSpPr>
        <p:spPr bwMode="gray">
          <a:xfrm flipH="1" flipV="1">
            <a:off x="2335213" y="4845050"/>
            <a:ext cx="7620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8" name="Line 11">
            <a:extLst>
              <a:ext uri="{FF2B5EF4-FFF2-40B4-BE49-F238E27FC236}">
                <a16:creationId xmlns:a16="http://schemas.microsoft.com/office/drawing/2014/main" id="{063192D4-E676-4BD0-BA88-C7BB63FA870E}"/>
              </a:ext>
            </a:extLst>
          </p:cNvPr>
          <p:cNvSpPr>
            <a:spLocks noChangeShapeType="1"/>
          </p:cNvSpPr>
          <p:nvPr/>
        </p:nvSpPr>
        <p:spPr bwMode="gray">
          <a:xfrm flipV="1">
            <a:off x="2259013" y="3930650"/>
            <a:ext cx="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9" name="Oval 12">
            <a:extLst>
              <a:ext uri="{FF2B5EF4-FFF2-40B4-BE49-F238E27FC236}">
                <a16:creationId xmlns:a16="http://schemas.microsoft.com/office/drawing/2014/main" id="{C01CC05C-D8DC-4B7F-93D8-579F64345D3E}"/>
              </a:ext>
            </a:extLst>
          </p:cNvPr>
          <p:cNvSpPr>
            <a:spLocks noChangeArrowheads="1"/>
          </p:cNvSpPr>
          <p:nvPr/>
        </p:nvSpPr>
        <p:spPr bwMode="gray">
          <a:xfrm>
            <a:off x="6248400" y="3336925"/>
            <a:ext cx="1143000" cy="609600"/>
          </a:xfrm>
          <a:prstGeom prst="ellipse">
            <a:avLst/>
          </a:prstGeom>
          <a:solidFill>
            <a:schemeClr val="bg1">
              <a:alpha val="54117"/>
            </a:schemeClr>
          </a:solidFill>
          <a:ln w="28575" algn="ctr">
            <a:solidFill>
              <a:schemeClr val="tx1"/>
            </a:solidFill>
            <a:round/>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1800">
                <a:latin typeface="Arial" panose="020B0604020202020204" pitchFamily="34" charset="0"/>
              </a:rPr>
              <a:t>attenuator</a:t>
            </a:r>
          </a:p>
        </p:txBody>
      </p:sp>
      <p:sp>
        <p:nvSpPr>
          <p:cNvPr id="14350" name="Rectangle 13">
            <a:extLst>
              <a:ext uri="{FF2B5EF4-FFF2-40B4-BE49-F238E27FC236}">
                <a16:creationId xmlns:a16="http://schemas.microsoft.com/office/drawing/2014/main" id="{514C6E83-4393-4293-8813-8C00F6A606A2}"/>
              </a:ext>
            </a:extLst>
          </p:cNvPr>
          <p:cNvSpPr>
            <a:spLocks noChangeArrowheads="1"/>
          </p:cNvSpPr>
          <p:nvPr/>
        </p:nvSpPr>
        <p:spPr bwMode="gray">
          <a:xfrm>
            <a:off x="6172200" y="4327525"/>
            <a:ext cx="1295400" cy="533400"/>
          </a:xfrm>
          <a:prstGeom prst="rect">
            <a:avLst/>
          </a:prstGeom>
          <a:solidFill>
            <a:schemeClr val="bg1">
              <a:alpha val="54117"/>
            </a:schemeClr>
          </a:solidFill>
          <a:ln w="28575" algn="ctr">
            <a:solidFill>
              <a:schemeClr val="tx1"/>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combinator</a:t>
            </a:r>
          </a:p>
        </p:txBody>
      </p:sp>
      <p:sp>
        <p:nvSpPr>
          <p:cNvPr id="14351" name="Text Box 14">
            <a:extLst>
              <a:ext uri="{FF2B5EF4-FFF2-40B4-BE49-F238E27FC236}">
                <a16:creationId xmlns:a16="http://schemas.microsoft.com/office/drawing/2014/main" id="{DF9130BF-9D9A-4738-947E-8B0761B01479}"/>
              </a:ext>
            </a:extLst>
          </p:cNvPr>
          <p:cNvSpPr txBox="1">
            <a:spLocks noChangeArrowheads="1"/>
          </p:cNvSpPr>
          <p:nvPr/>
        </p:nvSpPr>
        <p:spPr bwMode="gray">
          <a:xfrm>
            <a:off x="4979988" y="5165725"/>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52" name="Text Box 15">
            <a:extLst>
              <a:ext uri="{FF2B5EF4-FFF2-40B4-BE49-F238E27FC236}">
                <a16:creationId xmlns:a16="http://schemas.microsoft.com/office/drawing/2014/main" id="{88448DF3-DEF1-4C8D-BBEC-AF08189F6A46}"/>
              </a:ext>
            </a:extLst>
          </p:cNvPr>
          <p:cNvSpPr txBox="1">
            <a:spLocks noChangeArrowheads="1"/>
          </p:cNvSpPr>
          <p:nvPr/>
        </p:nvSpPr>
        <p:spPr bwMode="gray">
          <a:xfrm>
            <a:off x="7113588" y="5165725"/>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53" name="Line 16">
            <a:extLst>
              <a:ext uri="{FF2B5EF4-FFF2-40B4-BE49-F238E27FC236}">
                <a16:creationId xmlns:a16="http://schemas.microsoft.com/office/drawing/2014/main" id="{C179C2D2-D4C3-47E9-A1E5-28E0DF961ABC}"/>
              </a:ext>
            </a:extLst>
          </p:cNvPr>
          <p:cNvSpPr>
            <a:spLocks noChangeShapeType="1"/>
          </p:cNvSpPr>
          <p:nvPr/>
        </p:nvSpPr>
        <p:spPr bwMode="gray">
          <a:xfrm flipV="1">
            <a:off x="5867400" y="4860925"/>
            <a:ext cx="8382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4" name="Line 17">
            <a:extLst>
              <a:ext uri="{FF2B5EF4-FFF2-40B4-BE49-F238E27FC236}">
                <a16:creationId xmlns:a16="http://schemas.microsoft.com/office/drawing/2014/main" id="{A1004C65-0A7A-46DA-ACB1-7849A9A9A25A}"/>
              </a:ext>
            </a:extLst>
          </p:cNvPr>
          <p:cNvSpPr>
            <a:spLocks noChangeShapeType="1"/>
          </p:cNvSpPr>
          <p:nvPr/>
        </p:nvSpPr>
        <p:spPr bwMode="gray">
          <a:xfrm flipH="1" flipV="1">
            <a:off x="6934200" y="4860925"/>
            <a:ext cx="7620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5" name="Line 18">
            <a:extLst>
              <a:ext uri="{FF2B5EF4-FFF2-40B4-BE49-F238E27FC236}">
                <a16:creationId xmlns:a16="http://schemas.microsoft.com/office/drawing/2014/main" id="{369A8A5B-C6C3-45CD-811A-EDEA26C8A64F}"/>
              </a:ext>
            </a:extLst>
          </p:cNvPr>
          <p:cNvSpPr>
            <a:spLocks noChangeShapeType="1"/>
          </p:cNvSpPr>
          <p:nvPr/>
        </p:nvSpPr>
        <p:spPr bwMode="gray">
          <a:xfrm flipV="1">
            <a:off x="6858000" y="3946525"/>
            <a:ext cx="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6" name="Line 19">
            <a:extLst>
              <a:ext uri="{FF2B5EF4-FFF2-40B4-BE49-F238E27FC236}">
                <a16:creationId xmlns:a16="http://schemas.microsoft.com/office/drawing/2014/main" id="{223BEEE0-7E63-49BB-9EED-1B7D1D62D734}"/>
              </a:ext>
            </a:extLst>
          </p:cNvPr>
          <p:cNvSpPr>
            <a:spLocks noChangeShapeType="1"/>
          </p:cNvSpPr>
          <p:nvPr/>
        </p:nvSpPr>
        <p:spPr bwMode="gray">
          <a:xfrm flipV="1">
            <a:off x="2640013" y="2955925"/>
            <a:ext cx="1169987" cy="4572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7" name="Line 20">
            <a:extLst>
              <a:ext uri="{FF2B5EF4-FFF2-40B4-BE49-F238E27FC236}">
                <a16:creationId xmlns:a16="http://schemas.microsoft.com/office/drawing/2014/main" id="{F3ECC453-B939-413F-9572-8969D0D6C27F}"/>
              </a:ext>
            </a:extLst>
          </p:cNvPr>
          <p:cNvSpPr>
            <a:spLocks noChangeShapeType="1"/>
          </p:cNvSpPr>
          <p:nvPr/>
        </p:nvSpPr>
        <p:spPr bwMode="gray">
          <a:xfrm flipH="1" flipV="1">
            <a:off x="4953000" y="2955925"/>
            <a:ext cx="1371600" cy="5334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8" name="Text Box 21">
            <a:extLst>
              <a:ext uri="{FF2B5EF4-FFF2-40B4-BE49-F238E27FC236}">
                <a16:creationId xmlns:a16="http://schemas.microsoft.com/office/drawing/2014/main" id="{26CE7B65-B964-463B-910F-64555B7A298A}"/>
              </a:ext>
            </a:extLst>
          </p:cNvPr>
          <p:cNvSpPr txBox="1">
            <a:spLocks noChangeArrowheads="1"/>
          </p:cNvSpPr>
          <p:nvPr/>
        </p:nvSpPr>
        <p:spPr bwMode="gray">
          <a:xfrm>
            <a:off x="3608388" y="1492250"/>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59" name="Line 22">
            <a:extLst>
              <a:ext uri="{FF2B5EF4-FFF2-40B4-BE49-F238E27FC236}">
                <a16:creationId xmlns:a16="http://schemas.microsoft.com/office/drawing/2014/main" id="{113DC809-FB7D-415D-905E-C7AE46BC3614}"/>
              </a:ext>
            </a:extLst>
          </p:cNvPr>
          <p:cNvSpPr>
            <a:spLocks noChangeShapeType="1"/>
          </p:cNvSpPr>
          <p:nvPr/>
        </p:nvSpPr>
        <p:spPr bwMode="gray">
          <a:xfrm flipV="1">
            <a:off x="4343400" y="2117725"/>
            <a:ext cx="0" cy="3048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60" name="Rectangle 23">
            <a:extLst>
              <a:ext uri="{FF2B5EF4-FFF2-40B4-BE49-F238E27FC236}">
                <a16:creationId xmlns:a16="http://schemas.microsoft.com/office/drawing/2014/main" id="{70187CE2-530A-4581-9EDA-CE3564B74564}"/>
              </a:ext>
            </a:extLst>
          </p:cNvPr>
          <p:cNvSpPr>
            <a:spLocks noChangeArrowheads="1"/>
          </p:cNvSpPr>
          <p:nvPr/>
        </p:nvSpPr>
        <p:spPr bwMode="gray">
          <a:xfrm>
            <a:off x="1268413" y="3184525"/>
            <a:ext cx="1905000" cy="1828800"/>
          </a:xfrm>
          <a:prstGeom prst="rect">
            <a:avLst/>
          </a:prstGeom>
          <a:solidFill>
            <a:schemeClr val="bg1">
              <a:alpha val="25098"/>
            </a:schemeClr>
          </a:solidFill>
          <a:ln w="28575" algn="ctr">
            <a:solidFill>
              <a:srgbClr val="CC0000"/>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endParaRPr lang="en-US" altLang="en-US">
              <a:latin typeface="Times New Roman" panose="02020603050405020304" pitchFamily="18" charset="0"/>
            </a:endParaRPr>
          </a:p>
        </p:txBody>
      </p:sp>
      <p:sp>
        <p:nvSpPr>
          <p:cNvPr id="14361" name="Rectangle 24">
            <a:extLst>
              <a:ext uri="{FF2B5EF4-FFF2-40B4-BE49-F238E27FC236}">
                <a16:creationId xmlns:a16="http://schemas.microsoft.com/office/drawing/2014/main" id="{6708A648-A504-4DA6-BC28-B4EA71F9E2AB}"/>
              </a:ext>
            </a:extLst>
          </p:cNvPr>
          <p:cNvSpPr>
            <a:spLocks noChangeArrowheads="1"/>
          </p:cNvSpPr>
          <p:nvPr/>
        </p:nvSpPr>
        <p:spPr bwMode="gray">
          <a:xfrm>
            <a:off x="5867400" y="3184525"/>
            <a:ext cx="1905000" cy="1905000"/>
          </a:xfrm>
          <a:prstGeom prst="rect">
            <a:avLst/>
          </a:prstGeom>
          <a:solidFill>
            <a:schemeClr val="bg1">
              <a:alpha val="25098"/>
            </a:schemeClr>
          </a:solidFill>
          <a:ln w="28575" algn="ctr">
            <a:solidFill>
              <a:srgbClr val="CC0000"/>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endParaRPr lang="en-US" altLang="en-US">
              <a:latin typeface="Times New Roman" panose="02020603050405020304" pitchFamily="18" charset="0"/>
            </a:endParaRPr>
          </a:p>
        </p:txBody>
      </p:sp>
      <p:sp>
        <p:nvSpPr>
          <p:cNvPr id="14362" name="Text Box 25">
            <a:extLst>
              <a:ext uri="{FF2B5EF4-FFF2-40B4-BE49-F238E27FC236}">
                <a16:creationId xmlns:a16="http://schemas.microsoft.com/office/drawing/2014/main" id="{9A471B79-CBE7-4EA1-9E8C-E07DEC33B68C}"/>
              </a:ext>
            </a:extLst>
          </p:cNvPr>
          <p:cNvSpPr txBox="1">
            <a:spLocks noChangeArrowheads="1"/>
          </p:cNvSpPr>
          <p:nvPr/>
        </p:nvSpPr>
        <p:spPr bwMode="gray">
          <a:xfrm>
            <a:off x="1362075" y="2863850"/>
            <a:ext cx="819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solidFill>
                  <a:srgbClr val="CC0000"/>
                </a:solidFill>
                <a:latin typeface="Arial" panose="020B0604020202020204" pitchFamily="34" charset="0"/>
              </a:rPr>
              <a:t>a rule</a:t>
            </a:r>
          </a:p>
        </p:txBody>
      </p:sp>
      <p:sp>
        <p:nvSpPr>
          <p:cNvPr id="14363" name="Text Box 26">
            <a:extLst>
              <a:ext uri="{FF2B5EF4-FFF2-40B4-BE49-F238E27FC236}">
                <a16:creationId xmlns:a16="http://schemas.microsoft.com/office/drawing/2014/main" id="{D2B8EA6A-B5B6-4806-BEB3-18894C3C8E11}"/>
              </a:ext>
            </a:extLst>
          </p:cNvPr>
          <p:cNvSpPr txBox="1">
            <a:spLocks noChangeArrowheads="1"/>
          </p:cNvSpPr>
          <p:nvPr/>
        </p:nvSpPr>
        <p:spPr bwMode="gray">
          <a:xfrm>
            <a:off x="6465888" y="2863850"/>
            <a:ext cx="819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solidFill>
                  <a:srgbClr val="CC0000"/>
                </a:solidFill>
                <a:latin typeface="Arial" panose="020B0604020202020204" pitchFamily="34" charset="0"/>
              </a:rPr>
              <a:t>a rule</a:t>
            </a:r>
          </a:p>
        </p:txBody>
      </p:sp>
      <p:sp>
        <p:nvSpPr>
          <p:cNvPr id="14364" name="Text Box 27">
            <a:extLst>
              <a:ext uri="{FF2B5EF4-FFF2-40B4-BE49-F238E27FC236}">
                <a16:creationId xmlns:a16="http://schemas.microsoft.com/office/drawing/2014/main" id="{E1001420-864F-4975-A704-E1DE2777CEDA}"/>
              </a:ext>
            </a:extLst>
          </p:cNvPr>
          <p:cNvSpPr txBox="1">
            <a:spLocks noChangeArrowheads="1"/>
          </p:cNvSpPr>
          <p:nvPr/>
        </p:nvSpPr>
        <p:spPr bwMode="gray">
          <a:xfrm>
            <a:off x="838200" y="1889125"/>
            <a:ext cx="24987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solidFill>
                  <a:schemeClr val="accent1"/>
                </a:solidFill>
                <a:latin typeface="Arial" panose="020B0604020202020204" pitchFamily="34" charset="0"/>
              </a:rPr>
              <a:t>several rules with </a:t>
            </a:r>
          </a:p>
          <a:p>
            <a:pPr algn="ctr">
              <a:spcBef>
                <a:spcPct val="0"/>
              </a:spcBef>
              <a:buFontTx/>
              <a:buNone/>
            </a:pPr>
            <a:r>
              <a:rPr lang="en-US" altLang="en-US" sz="2000">
                <a:solidFill>
                  <a:schemeClr val="accent1"/>
                </a:solidFill>
                <a:latin typeface="Arial" panose="020B0604020202020204" pitchFamily="34" charset="0"/>
              </a:rPr>
              <a:t>the same conclusion</a:t>
            </a:r>
          </a:p>
        </p:txBody>
      </p:sp>
      <p:sp>
        <p:nvSpPr>
          <p:cNvPr id="14365" name="Text Box 28">
            <a:extLst>
              <a:ext uri="{FF2B5EF4-FFF2-40B4-BE49-F238E27FC236}">
                <a16:creationId xmlns:a16="http://schemas.microsoft.com/office/drawing/2014/main" id="{AE3D8AE0-B143-4926-8F68-0C4A3A4D0207}"/>
              </a:ext>
            </a:extLst>
          </p:cNvPr>
          <p:cNvSpPr txBox="1">
            <a:spLocks noChangeArrowheads="1"/>
          </p:cNvSpPr>
          <p:nvPr/>
        </p:nvSpPr>
        <p:spPr bwMode="gray">
          <a:xfrm>
            <a:off x="2424113" y="2651125"/>
            <a:ext cx="13858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conclusion</a:t>
            </a:r>
          </a:p>
        </p:txBody>
      </p:sp>
      <p:sp>
        <p:nvSpPr>
          <p:cNvPr id="14366" name="Text Box 29">
            <a:extLst>
              <a:ext uri="{FF2B5EF4-FFF2-40B4-BE49-F238E27FC236}">
                <a16:creationId xmlns:a16="http://schemas.microsoft.com/office/drawing/2014/main" id="{1B4C5115-266E-44E0-9257-EE78A7D29466}"/>
              </a:ext>
            </a:extLst>
          </p:cNvPr>
          <p:cNvSpPr txBox="1">
            <a:spLocks noChangeArrowheads="1"/>
          </p:cNvSpPr>
          <p:nvPr/>
        </p:nvSpPr>
        <p:spPr bwMode="gray">
          <a:xfrm>
            <a:off x="4938713" y="2651125"/>
            <a:ext cx="13858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conclusion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5">
            <a:extLst>
              <a:ext uri="{FF2B5EF4-FFF2-40B4-BE49-F238E27FC236}">
                <a16:creationId xmlns:a16="http://schemas.microsoft.com/office/drawing/2014/main" id="{8251290B-6C37-4C34-88C2-66334E11A06E}"/>
              </a:ext>
            </a:extLst>
          </p:cNvPr>
          <p:cNvSpPr txBox="1">
            <a:spLocks noGrp="1" noChangeArrowheads="1"/>
          </p:cNvSpPr>
          <p:nvPr/>
        </p:nvSpPr>
        <p:spPr bwMode="auto">
          <a:xfrm>
            <a:off x="2133600" y="6400800"/>
            <a:ext cx="548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800">
                <a:latin typeface="Calibri" panose="020F0502020204030204" pitchFamily="34" charset="0"/>
              </a:rPr>
              <a:t>Site Visit, 23 January 2008	</a:t>
            </a:r>
            <a:fld id="{4372E2A3-740C-4F4C-ACD9-D5AD908DA2E2}" type="slidenum">
              <a:rPr lang="en-US" altLang="en-US" sz="800">
                <a:latin typeface="Calibri" panose="020F0502020204030204" pitchFamily="34" charset="0"/>
              </a:rPr>
              <a:pPr algn="ctr" eaLnBrk="1" hangingPunct="1">
                <a:spcBef>
                  <a:spcPct val="0"/>
                </a:spcBef>
                <a:buFontTx/>
                <a:buNone/>
              </a:pPr>
              <a:t>7</a:t>
            </a:fld>
            <a:r>
              <a:rPr lang="en-US" altLang="en-US" sz="800">
                <a:latin typeface="Calibri" panose="020F0502020204030204" pitchFamily="34" charset="0"/>
              </a:rPr>
              <a:t>	©2008 University of South Carolina / HNC, Inc. BALER Project</a:t>
            </a:r>
          </a:p>
        </p:txBody>
      </p:sp>
      <p:sp>
        <p:nvSpPr>
          <p:cNvPr id="16387" name="Rectangle 2">
            <a:extLst>
              <a:ext uri="{FF2B5EF4-FFF2-40B4-BE49-F238E27FC236}">
                <a16:creationId xmlns:a16="http://schemas.microsoft.com/office/drawing/2014/main" id="{856AE27F-A2FE-44C7-974A-7D942F13DD30}"/>
              </a:ext>
            </a:extLst>
          </p:cNvPr>
          <p:cNvSpPr>
            <a:spLocks noGrp="1" noChangeArrowheads="1"/>
          </p:cNvSpPr>
          <p:nvPr>
            <p:ph type="title" idx="4294967295"/>
          </p:nvPr>
        </p:nvSpPr>
        <p:spPr>
          <a:xfrm>
            <a:off x="685800" y="304800"/>
            <a:ext cx="7772400" cy="762000"/>
          </a:xfrm>
        </p:spPr>
        <p:txBody>
          <a:bodyPr anchor="b"/>
          <a:lstStyle/>
          <a:p>
            <a:pPr eaLnBrk="1" hangingPunct="1"/>
            <a:r>
              <a:rPr lang="en-US" altLang="en-US"/>
              <a:t>Problems with Compositionality</a:t>
            </a:r>
          </a:p>
        </p:txBody>
      </p:sp>
      <p:sp>
        <p:nvSpPr>
          <p:cNvPr id="16388" name="Rectangle 3">
            <a:extLst>
              <a:ext uri="{FF2B5EF4-FFF2-40B4-BE49-F238E27FC236}">
                <a16:creationId xmlns:a16="http://schemas.microsoft.com/office/drawing/2014/main" id="{04FC9128-07BB-4941-94DC-3FEF8703331D}"/>
              </a:ext>
            </a:extLst>
          </p:cNvPr>
          <p:cNvSpPr>
            <a:spLocks noGrp="1" noChangeArrowheads="1"/>
          </p:cNvSpPr>
          <p:nvPr>
            <p:ph type="body" idx="4294967295"/>
          </p:nvPr>
        </p:nvSpPr>
        <p:spPr>
          <a:xfrm>
            <a:off x="304800" y="1143000"/>
            <a:ext cx="6934200" cy="5029200"/>
          </a:xfrm>
        </p:spPr>
        <p:txBody>
          <a:bodyPr/>
          <a:lstStyle/>
          <a:p>
            <a:pPr marL="457200" indent="-457200" eaLnBrk="1" hangingPunct="1">
              <a:lnSpc>
                <a:spcPct val="80000"/>
              </a:lnSpc>
            </a:pPr>
            <a:r>
              <a:rPr lang="en-US" altLang="en-US" sz="2000"/>
              <a:t>Lack of Support for Bidirectional Inference</a:t>
            </a:r>
          </a:p>
          <a:p>
            <a:pPr marL="800100" lvl="1" indent="-228600" eaLnBrk="1" hangingPunct="1">
              <a:lnSpc>
                <a:spcPct val="80000"/>
              </a:lnSpc>
            </a:pPr>
            <a:r>
              <a:rPr lang="en-US" altLang="en-US" sz="2000"/>
              <a:t>Reasoning from effect to cause and from cause to effect should be supported</a:t>
            </a:r>
          </a:p>
          <a:p>
            <a:pPr marL="457200" indent="-457200" eaLnBrk="1" hangingPunct="1">
              <a:lnSpc>
                <a:spcPct val="80000"/>
              </a:lnSpc>
            </a:pPr>
            <a:r>
              <a:rPr lang="en-US" altLang="en-US" sz="2000"/>
              <a:t>Unwarranted Modularity</a:t>
            </a:r>
          </a:p>
          <a:p>
            <a:pPr marL="800100" lvl="1" indent="-228600" eaLnBrk="1" hangingPunct="1">
              <a:lnSpc>
                <a:spcPct val="80000"/>
              </a:lnSpc>
            </a:pPr>
            <a:r>
              <a:rPr lang="en-US" altLang="en-US" sz="2000"/>
              <a:t>Synergistic and antagonistic effects need to be accounted for</a:t>
            </a:r>
          </a:p>
          <a:p>
            <a:pPr marL="457200" indent="-457200" eaLnBrk="1" hangingPunct="1">
              <a:lnSpc>
                <a:spcPct val="80000"/>
              </a:lnSpc>
            </a:pPr>
            <a:r>
              <a:rPr lang="en-US" altLang="en-US" sz="2000"/>
              <a:t>Intercausal Effects</a:t>
            </a:r>
          </a:p>
          <a:p>
            <a:pPr marL="800100" lvl="1" indent="-228600" eaLnBrk="1" hangingPunct="1">
              <a:lnSpc>
                <a:spcPct val="80000"/>
              </a:lnSpc>
            </a:pPr>
            <a:r>
              <a:rPr lang="en-US" altLang="en-US" sz="2000"/>
              <a:t>Knowledge of effect and one of its possible causes affects the likelihood of other possible causes </a:t>
            </a:r>
          </a:p>
          <a:p>
            <a:pPr marL="457200" indent="-457200" eaLnBrk="1" hangingPunct="1">
              <a:lnSpc>
                <a:spcPct val="80000"/>
              </a:lnSpc>
            </a:pPr>
            <a:r>
              <a:rPr lang="en-US" altLang="en-US" sz="2000"/>
              <a:t>Unwarranted Reliance on Transitivity</a:t>
            </a:r>
          </a:p>
          <a:p>
            <a:pPr marL="800100" lvl="1" indent="-228600" eaLnBrk="1" hangingPunct="1">
              <a:lnSpc>
                <a:spcPct val="80000"/>
              </a:lnSpc>
            </a:pPr>
            <a:r>
              <a:rPr lang="en-US" altLang="en-US" sz="2000" i="1"/>
              <a:t>A</a:t>
            </a:r>
            <a:r>
              <a:rPr lang="en-US" altLang="en-US" sz="2000"/>
              <a:t> makes </a:t>
            </a:r>
            <a:r>
              <a:rPr lang="en-US" altLang="en-US" sz="2000" i="1"/>
              <a:t>C </a:t>
            </a:r>
            <a:r>
              <a:rPr lang="en-US" altLang="en-US" sz="2000"/>
              <a:t>more likely, </a:t>
            </a:r>
            <a:r>
              <a:rPr lang="en-US" altLang="en-US" sz="2000" i="1"/>
              <a:t>C</a:t>
            </a:r>
            <a:r>
              <a:rPr lang="en-US" altLang="en-US" sz="2000"/>
              <a:t> makes </a:t>
            </a:r>
            <a:r>
              <a:rPr lang="en-US" altLang="en-US" sz="2000" i="1"/>
              <a:t>B</a:t>
            </a:r>
            <a:r>
              <a:rPr lang="en-US" altLang="en-US" sz="2000"/>
              <a:t> more likely, but </a:t>
            </a:r>
            <a:r>
              <a:rPr lang="en-US" altLang="en-US" sz="2000" i="1"/>
              <a:t>A </a:t>
            </a:r>
            <a:r>
              <a:rPr lang="en-US" altLang="en-US" sz="2000"/>
              <a:t> does not make </a:t>
            </a:r>
            <a:r>
              <a:rPr lang="en-US" altLang="en-US" sz="2000" i="1"/>
              <a:t>B </a:t>
            </a:r>
            <a:r>
              <a:rPr lang="en-US" altLang="en-US" sz="2000"/>
              <a:t>more likely if </a:t>
            </a:r>
            <a:r>
              <a:rPr lang="en-US" altLang="en-US" sz="2000" i="1"/>
              <a:t>A</a:t>
            </a:r>
            <a:r>
              <a:rPr lang="en-US" altLang="en-US" sz="2000"/>
              <a:t> and </a:t>
            </a:r>
            <a:r>
              <a:rPr lang="en-US" altLang="en-US" sz="2000" i="1"/>
              <a:t>B</a:t>
            </a:r>
            <a:r>
              <a:rPr lang="en-US" altLang="en-US" sz="2000"/>
              <a:t> are both possible causes of </a:t>
            </a:r>
            <a:r>
              <a:rPr lang="en-US" altLang="en-US" sz="2000" i="1"/>
              <a:t>C</a:t>
            </a:r>
            <a:r>
              <a:rPr lang="en-US" altLang="en-US" sz="2000"/>
              <a:t>.   The connection between nontransitive and induced dependencies is a built-in feature of probability theory</a:t>
            </a:r>
          </a:p>
          <a:p>
            <a:pPr marL="457200" indent="-457200" eaLnBrk="1" hangingPunct="1">
              <a:lnSpc>
                <a:spcPct val="80000"/>
              </a:lnSpc>
            </a:pPr>
            <a:r>
              <a:rPr lang="en-US" altLang="en-US" sz="2000"/>
              <a:t>Mishandling of Rumors</a:t>
            </a:r>
          </a:p>
          <a:p>
            <a:pPr marL="800100" lvl="1" indent="-228600" eaLnBrk="1" hangingPunct="1">
              <a:lnSpc>
                <a:spcPct val="80000"/>
              </a:lnSpc>
            </a:pPr>
            <a:r>
              <a:rPr lang="en-US" altLang="en-US" sz="2000"/>
              <a:t>Multiple reasoning paths from evidence to hypotheses might not lead to confirmation of hypotheses if the evidence is correlated</a:t>
            </a:r>
          </a:p>
        </p:txBody>
      </p:sp>
      <p:pic>
        <p:nvPicPr>
          <p:cNvPr id="16389" name="Picture 4">
            <a:extLst>
              <a:ext uri="{FF2B5EF4-FFF2-40B4-BE49-F238E27FC236}">
                <a16:creationId xmlns:a16="http://schemas.microsoft.com/office/drawing/2014/main" id="{CE8582C9-7D80-4A05-8F04-4CB657F6EC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954" t="42667" r="66666" b="41743"/>
          <a:stretch>
            <a:fillRect/>
          </a:stretch>
        </p:blipFill>
        <p:spPr bwMode="gray">
          <a:xfrm>
            <a:off x="7239000" y="3886200"/>
            <a:ext cx="1905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4B240C5-CE5D-482B-9650-5C2D82FF20FB}"/>
              </a:ext>
            </a:extLst>
          </p:cNvPr>
          <p:cNvSpPr>
            <a:spLocks noGrp="1" noChangeArrowheads="1"/>
          </p:cNvSpPr>
          <p:nvPr>
            <p:ph type="title"/>
          </p:nvPr>
        </p:nvSpPr>
        <p:spPr/>
        <p:txBody>
          <a:bodyPr/>
          <a:lstStyle/>
          <a:p>
            <a:pPr eaLnBrk="1" hangingPunct="1"/>
            <a:r>
              <a:rPr lang="en-US" altLang="en-US"/>
              <a:t>An Example: Quality of Information</a:t>
            </a:r>
          </a:p>
        </p:txBody>
      </p:sp>
      <p:sp>
        <p:nvSpPr>
          <p:cNvPr id="18435" name="Rectangle 3">
            <a:extLst>
              <a:ext uri="{FF2B5EF4-FFF2-40B4-BE49-F238E27FC236}">
                <a16:creationId xmlns:a16="http://schemas.microsoft.com/office/drawing/2014/main" id="{398BDF94-EFE3-406C-8D84-9D1E5B57B336}"/>
              </a:ext>
            </a:extLst>
          </p:cNvPr>
          <p:cNvSpPr>
            <a:spLocks noChangeArrowheads="1"/>
          </p:cNvSpPr>
          <p:nvPr/>
        </p:nvSpPr>
        <p:spPr bwMode="auto">
          <a:xfrm>
            <a:off x="2857500" y="2571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graphicFrame>
        <p:nvGraphicFramePr>
          <p:cNvPr id="18436" name="Object 4">
            <a:extLst>
              <a:ext uri="{FF2B5EF4-FFF2-40B4-BE49-F238E27FC236}">
                <a16:creationId xmlns:a16="http://schemas.microsoft.com/office/drawing/2014/main" id="{31D6E251-AB56-4567-9DD0-A0228C45EBD9}"/>
              </a:ext>
            </a:extLst>
          </p:cNvPr>
          <p:cNvGraphicFramePr>
            <a:graphicFrameLocks noChangeAspect="1"/>
          </p:cNvGraphicFramePr>
          <p:nvPr/>
        </p:nvGraphicFramePr>
        <p:xfrm>
          <a:off x="838200" y="2057400"/>
          <a:ext cx="7504113" cy="4111625"/>
        </p:xfrm>
        <a:graphic>
          <a:graphicData uri="http://schemas.openxmlformats.org/presentationml/2006/ole">
            <mc:AlternateContent xmlns:mc="http://schemas.openxmlformats.org/markup-compatibility/2006">
              <mc:Choice xmlns:v="urn:schemas-microsoft-com:vml" Requires="v">
                <p:oleObj spid="_x0000_s18438" r:id="rId4" imgW="3904488" imgH="3572256" progId="Word.Picture.8">
                  <p:embed/>
                </p:oleObj>
              </mc:Choice>
              <mc:Fallback>
                <p:oleObj r:id="rId4" imgW="3904488" imgH="3572256" progId="Word.Picture.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l="2811" t="44795" r="9367" b="7167"/>
                      <a:stretch>
                        <a:fillRect/>
                      </a:stretch>
                    </p:blipFill>
                    <p:spPr bwMode="auto">
                      <a:xfrm>
                        <a:off x="838200" y="2057400"/>
                        <a:ext cx="7504113" cy="411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72689B4-B7ED-498D-9D0D-FF4F668391F2}"/>
              </a:ext>
            </a:extLst>
          </p:cNvPr>
          <p:cNvSpPr>
            <a:spLocks noGrp="1" noChangeArrowheads="1"/>
          </p:cNvSpPr>
          <p:nvPr>
            <p:ph type="title"/>
          </p:nvPr>
        </p:nvSpPr>
        <p:spPr/>
        <p:txBody>
          <a:bodyPr/>
          <a:lstStyle/>
          <a:p>
            <a:pPr eaLnBrk="1" hangingPunct="1"/>
            <a:r>
              <a:rPr lang="en-US" altLang="en-US"/>
              <a:t>A Naïve Bayes Model</a:t>
            </a:r>
          </a:p>
        </p:txBody>
      </p:sp>
      <p:sp>
        <p:nvSpPr>
          <p:cNvPr id="20483" name="Rectangle 3">
            <a:extLst>
              <a:ext uri="{FF2B5EF4-FFF2-40B4-BE49-F238E27FC236}">
                <a16:creationId xmlns:a16="http://schemas.microsoft.com/office/drawing/2014/main" id="{77B38FE9-7445-4914-A4E0-EFA7E5E71BD0}"/>
              </a:ext>
            </a:extLst>
          </p:cNvPr>
          <p:cNvSpPr>
            <a:spLocks noChangeArrowheads="1"/>
          </p:cNvSpPr>
          <p:nvPr/>
        </p:nvSpPr>
        <p:spPr bwMode="auto">
          <a:xfrm>
            <a:off x="2543175" y="1728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pic>
        <p:nvPicPr>
          <p:cNvPr id="20484" name="Picture 4">
            <a:extLst>
              <a:ext uri="{FF2B5EF4-FFF2-40B4-BE49-F238E27FC236}">
                <a16:creationId xmlns:a16="http://schemas.microsoft.com/office/drawing/2014/main" id="{FB2BC644-C5AF-41E1-9207-D885C695FE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600200"/>
            <a:ext cx="7623175" cy="458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pt">
  <a:themeElements>
    <a:clrScheme name="dep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p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p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p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p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p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p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p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p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Z:\talks\grad01\dept.pot</Template>
  <TotalTime>1305</TotalTime>
  <Words>4500</Words>
  <Application>Microsoft Office PowerPoint</Application>
  <PresentationFormat>On-screen Show (4:3)</PresentationFormat>
  <Paragraphs>400</Paragraphs>
  <Slides>42</Slides>
  <Notes>42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42</vt:i4>
      </vt:variant>
    </vt:vector>
  </HeadingPairs>
  <TitlesOfParts>
    <vt:vector size="53" baseType="lpstr">
      <vt:lpstr>Arial</vt:lpstr>
      <vt:lpstr>Baskerville Old Face</vt:lpstr>
      <vt:lpstr>Calibri</vt:lpstr>
      <vt:lpstr>Monotype Corsiva</vt:lpstr>
      <vt:lpstr>Symbol</vt:lpstr>
      <vt:lpstr>Times New Roman</vt:lpstr>
      <vt:lpstr>Tw Cen MT</vt:lpstr>
      <vt:lpstr>dept</vt:lpstr>
      <vt:lpstr>Photo Editor Photo</vt:lpstr>
      <vt:lpstr>Microsoft Word Picture</vt:lpstr>
      <vt:lpstr>Equation</vt:lpstr>
      <vt:lpstr>An Introduction to  Bayesian Networks</vt:lpstr>
      <vt:lpstr>Purpose of the Introductory Slides</vt:lpstr>
      <vt:lpstr>Uncertainty in Artificial Intelligence</vt:lpstr>
      <vt:lpstr>Plausible Reasoning</vt:lpstr>
      <vt:lpstr>Requirements</vt:lpstr>
      <vt:lpstr>Why Probability for Representing Uncertainty? Compositional Approaches</vt:lpstr>
      <vt:lpstr>Problems with Compositionality</vt:lpstr>
      <vt:lpstr>An Example: Quality of Information</vt:lpstr>
      <vt:lpstr>A Naïve Bayes Model</vt:lpstr>
      <vt:lpstr>A Bayesian Network Model</vt:lpstr>
      <vt:lpstr>Numerical Parameters</vt:lpstr>
      <vt:lpstr>Rumors</vt:lpstr>
      <vt:lpstr>Reliability of Information</vt:lpstr>
      <vt:lpstr>Selectivity of Media Reports</vt:lpstr>
      <vt:lpstr>Dependencies</vt:lpstr>
      <vt:lpstr>Probabilities</vt:lpstr>
      <vt:lpstr>Conditional probabilities</vt:lpstr>
      <vt:lpstr>Models of the Axioms</vt:lpstr>
      <vt:lpstr>Derivation of Kolmogorov’s Axioms in the Classical Approach</vt:lpstr>
      <vt:lpstr>Conditional Probability in the Classical Approach</vt:lpstr>
      <vt:lpstr>The Subjective Approach</vt:lpstr>
      <vt:lpstr>The Subjective Approach II</vt:lpstr>
      <vt:lpstr>Definition of Conditional  Probability in the Subjective Approach</vt:lpstr>
      <vt:lpstr>Derivation of Conditional Probability</vt:lpstr>
      <vt:lpstr>Probability Theory as a Logic of Plausible Inference</vt:lpstr>
      <vt:lpstr>Definition of Bayesian Network</vt:lpstr>
      <vt:lpstr>Visit to Asia Example</vt:lpstr>
      <vt:lpstr>Visit to Asia Example</vt:lpstr>
      <vt:lpstr>Visit to Asia Example</vt:lpstr>
      <vt:lpstr>Three Computational Problems</vt:lpstr>
      <vt:lpstr>Belief Assessment</vt:lpstr>
      <vt:lpstr>Most Probable Explanation (MPE)</vt:lpstr>
      <vt:lpstr>Maximum A posteriori Hypothesis (MAP)</vt:lpstr>
      <vt:lpstr>Axioms for Local Computation</vt:lpstr>
      <vt:lpstr>Comments on the Axioms (part I)</vt:lpstr>
      <vt:lpstr>Comments on the Axioms (part I)</vt:lpstr>
      <vt:lpstr>Some Algorithms for Belief Update</vt:lpstr>
      <vt:lpstr>Ordering the Variables</vt:lpstr>
      <vt:lpstr>Elimination Algorithm for Belief Assessment</vt:lpstr>
      <vt:lpstr>Elimination Algorithm for Most Probable Explanation</vt:lpstr>
      <vt:lpstr>Elimination Algorithm for Most Probable Explanation</vt:lpstr>
      <vt:lpstr>Judea Pearl and Finn V.Jensen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Marco Valtorta</cp:lastModifiedBy>
  <cp:revision>52</cp:revision>
  <cp:lastPrinted>2012-01-10T14:31:28Z</cp:lastPrinted>
  <dcterms:created xsi:type="dcterms:W3CDTF">1601-01-01T00:00:00Z</dcterms:created>
  <dcterms:modified xsi:type="dcterms:W3CDTF">2020-01-13T23:20:45Z</dcterms:modified>
</cp:coreProperties>
</file>