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2" r:id="rId20"/>
    <p:sldId id="263" r:id="rId21"/>
    <p:sldId id="264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4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CE89D-9B88-4498-8F3B-A3100C837788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A50C1-CE68-4D7B-8495-3F8D62823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probability functions associated with the independent nodes are gradually obtained by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observing the student interaction with the system.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Initially, probability values for independent nodes are assigned equal values. Then, the values are updated as the system gathers information about the student behavior.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probability functions attached to the independent nodes are adjusted to represent the new observations or experiences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Convergence: Eventually, at a certain point in the interaction, the probabilities reach equilibrium.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values obtained at this point represent the students behavior.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cell in the first (numbered) column indicates that if the student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reads in “fits and starts” AND gets “high” marks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learner is 100%.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75.5 &gt; 24.5 Therefore understanding is “Sequential” not both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27</a:t>
            </a:r>
            <a:r>
              <a:rPr lang="en-US" baseline="0" dirty="0" smtClean="0"/>
              <a:t> students,</a:t>
            </a:r>
          </a:p>
          <a:p>
            <a:r>
              <a:rPr lang="en-US" baseline="0" dirty="0" smtClean="0"/>
              <a:t>0.30 – 8</a:t>
            </a:r>
          </a:p>
          <a:p>
            <a:r>
              <a:rPr lang="en-US" baseline="0" dirty="0" smtClean="0"/>
              <a:t>0.48 – 13</a:t>
            </a:r>
          </a:p>
          <a:p>
            <a:r>
              <a:rPr lang="en-US" baseline="0" dirty="0" smtClean="0"/>
              <a:t>Only 14% have used web-courses before.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found that most students made little use (or no use) of the chat, mail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forum facilities. 79% of the students did not use it at all.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A50C1-CE68-4D7B-8495-3F8D62823D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4F6F7-EC67-4A24-A22C-7B07C3C908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13B28C-88EA-43EC-8DC5-B0106678810E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B566EB-B29B-49B4-8009-0619A560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Bayesian networks’ precision for detecting students’ learning styles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Smith</a:t>
            </a:r>
          </a:p>
          <a:p>
            <a:r>
              <a:rPr lang="en-US" dirty="0" smtClean="0"/>
              <a:t>Mikhail </a:t>
            </a:r>
            <a:r>
              <a:rPr lang="en-US" dirty="0" err="1" smtClean="0"/>
              <a:t>Simin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</a:t>
            </a:r>
          </a:p>
          <a:p>
            <a:pPr lvl="1"/>
            <a:r>
              <a:rPr lang="en-US" dirty="0" smtClean="0"/>
              <a:t>Working in Groups</a:t>
            </a:r>
          </a:p>
          <a:p>
            <a:pPr lvl="2"/>
            <a:r>
              <a:rPr lang="en-US" dirty="0" smtClean="0"/>
              <a:t>Forums</a:t>
            </a:r>
          </a:p>
          <a:p>
            <a:pPr lvl="2"/>
            <a:r>
              <a:rPr lang="en-US" dirty="0" smtClean="0"/>
              <a:t>Chats</a:t>
            </a:r>
          </a:p>
          <a:p>
            <a:pPr lvl="2"/>
            <a:r>
              <a:rPr lang="en-US" dirty="0" smtClean="0"/>
              <a:t>Mail list</a:t>
            </a:r>
          </a:p>
          <a:p>
            <a:r>
              <a:rPr lang="en-US" dirty="0" smtClean="0"/>
              <a:t>Reflective</a:t>
            </a:r>
          </a:p>
          <a:p>
            <a:pPr lvl="1"/>
            <a:r>
              <a:rPr lang="en-US" dirty="0" smtClean="0"/>
              <a:t>Working Alone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Forum</a:t>
            </a:r>
          </a:p>
          <a:p>
            <a:pPr lvl="1"/>
            <a:r>
              <a:rPr lang="en-US" dirty="0" smtClean="0"/>
              <a:t>Begin/reply to/read discussions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</a:t>
            </a:r>
          </a:p>
          <a:p>
            <a:pPr lvl="1"/>
            <a:r>
              <a:rPr lang="en-US" dirty="0" smtClean="0"/>
              <a:t>Jumps around the content</a:t>
            </a:r>
          </a:p>
          <a:p>
            <a:pPr lvl="1"/>
            <a:r>
              <a:rPr lang="en-US" dirty="0" smtClean="0"/>
              <a:t>Does not read every chapter</a:t>
            </a:r>
          </a:p>
          <a:p>
            <a:pPr lvl="2"/>
            <a:r>
              <a:rPr lang="en-US" dirty="0" smtClean="0"/>
              <a:t>And still scores well on exams</a:t>
            </a:r>
          </a:p>
          <a:p>
            <a:r>
              <a:rPr lang="en-US" dirty="0" smtClean="0"/>
              <a:t>Sequential</a:t>
            </a:r>
          </a:p>
          <a:p>
            <a:pPr lvl="1"/>
            <a:r>
              <a:rPr lang="en-US" smtClean="0"/>
              <a:t>Reads continuously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(4) Forum: posts messages; replies messages; reads messages; no participation.</a:t>
            </a:r>
          </a:p>
          <a:p>
            <a:r>
              <a:rPr lang="fr-FR" dirty="0" smtClean="0"/>
              <a:t>(3) Chat: </a:t>
            </a:r>
            <a:r>
              <a:rPr lang="fr-FR" dirty="0" err="1" smtClean="0"/>
              <a:t>participates</a:t>
            </a:r>
            <a:r>
              <a:rPr lang="fr-FR" dirty="0" smtClean="0"/>
              <a:t>; </a:t>
            </a:r>
            <a:r>
              <a:rPr lang="fr-FR" dirty="0" err="1" smtClean="0"/>
              <a:t>listens</a:t>
            </a:r>
            <a:r>
              <a:rPr lang="fr-FR" dirty="0" smtClean="0"/>
              <a:t>; no participation.</a:t>
            </a:r>
          </a:p>
          <a:p>
            <a:r>
              <a:rPr lang="en-US" dirty="0" smtClean="0"/>
              <a:t>(2) Mail: uses; does not use.</a:t>
            </a:r>
          </a:p>
          <a:p>
            <a:r>
              <a:rPr lang="en-US" dirty="0" smtClean="0"/>
              <a:t>(2) Information access: in fits and starts; continuous.</a:t>
            </a:r>
          </a:p>
          <a:p>
            <a:r>
              <a:rPr lang="en-US" dirty="0" smtClean="0"/>
              <a:t>(2) Reading material: concrete; abstract.</a:t>
            </a:r>
          </a:p>
          <a:p>
            <a:r>
              <a:rPr lang="en-US" dirty="0" smtClean="0"/>
              <a:t>(3) Exam Revision: t &lt; 10%; 10% &lt; t &lt; 20%; 20% &lt; t.</a:t>
            </a:r>
          </a:p>
          <a:p>
            <a:r>
              <a:rPr lang="en-US" dirty="0" smtClean="0"/>
              <a:t>(3) Exam Delivery Time: t&lt; 50%; 50% &lt; t &lt;75%; 75% &lt; t.</a:t>
            </a:r>
          </a:p>
          <a:p>
            <a:r>
              <a:rPr lang="en-US" dirty="0" smtClean="0"/>
              <a:t>(3) Exercises: many (more than 75%); few (between 25% and 75%); none.</a:t>
            </a:r>
          </a:p>
          <a:p>
            <a:r>
              <a:rPr lang="en-US" dirty="0" smtClean="0"/>
              <a:t>(3) Changes: many (more than 50%); few (between 20% and 50%); none.</a:t>
            </a:r>
          </a:p>
          <a:p>
            <a:r>
              <a:rPr lang="en-US" dirty="0" smtClean="0"/>
              <a:t>(3) Access to Examples: many (more than 75%); few (between 25% and 75%); none.</a:t>
            </a:r>
          </a:p>
          <a:p>
            <a:r>
              <a:rPr lang="en-US" dirty="0" smtClean="0"/>
              <a:t>(3) Exam Results: high (more than 7 in a 1–10 scale); medium (between 4 and 7); low (below 4).</a:t>
            </a:r>
          </a:p>
          <a:p>
            <a:endParaRPr lang="en-US" dirty="0" smtClean="0"/>
          </a:p>
          <a:p>
            <a:pPr lvl="1" algn="ctr">
              <a:buNone/>
            </a:pPr>
            <a:r>
              <a:rPr lang="en-US" dirty="0" smtClean="0"/>
              <a:t>TOTAL OF </a:t>
            </a:r>
            <a:r>
              <a:rPr lang="en-US" sz="3400" b="1" dirty="0" smtClean="0"/>
              <a:t>11</a:t>
            </a:r>
            <a:r>
              <a:rPr lang="en-US" dirty="0" smtClean="0"/>
              <a:t> VARIABLES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Dimensions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81097" y="6211669"/>
            <a:ext cx="2626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4*3*2*2*2*3*3*3*3*3*3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620636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81300" y="6125695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209,952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77" y="1981200"/>
            <a:ext cx="9062069" cy="344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Bad Marriage Calls for…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7918" y="5943600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4*3*2*2 + 2*3*3*3*3*3*2 + 2*3*2 + 2*2*2*3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69703" y="5867400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1,056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71625" y="3010694"/>
            <a:ext cx="60007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Understanding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71800" y="3657600"/>
            <a:ext cx="762000" cy="304800"/>
          </a:xfrm>
          <a:prstGeom prst="ellipse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71800" y="3352800"/>
            <a:ext cx="1524000" cy="381000"/>
          </a:xfrm>
          <a:prstGeom prst="ellipse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4038600"/>
            <a:ext cx="457200" cy="457200"/>
          </a:xfrm>
          <a:prstGeom prst="ellipse">
            <a:avLst/>
          </a:prstGeom>
          <a:solidFill>
            <a:srgbClr val="FFFF00">
              <a:alpha val="33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33333"/>
          <a:stretch>
            <a:fillRect/>
          </a:stretch>
        </p:blipFill>
        <p:spPr bwMode="auto">
          <a:xfrm>
            <a:off x="0" y="1583783"/>
            <a:ext cx="8991600" cy="5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Understanding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27 CSE Students</a:t>
            </a:r>
          </a:p>
          <a:p>
            <a:r>
              <a:rPr lang="en-US" dirty="0" smtClean="0"/>
              <a:t>No </a:t>
            </a:r>
            <a:r>
              <a:rPr lang="en-US" i="1" dirty="0" smtClean="0"/>
              <a:t>a priori</a:t>
            </a:r>
            <a:r>
              <a:rPr lang="en-US" dirty="0" smtClean="0"/>
              <a:t> knowledge of subject (AI)</a:t>
            </a:r>
          </a:p>
          <a:p>
            <a:r>
              <a:rPr lang="en-US" dirty="0" smtClean="0"/>
              <a:t>Web-based course to collect data</a:t>
            </a:r>
          </a:p>
          <a:p>
            <a:r>
              <a:rPr lang="en-US" dirty="0" smtClean="0"/>
              <a:t>Observations grouped by topics and averaged over all topics</a:t>
            </a:r>
          </a:p>
          <a:p>
            <a:r>
              <a:rPr lang="en-US" dirty="0" smtClean="0"/>
              <a:t>Multiple Examples, </a:t>
            </a:r>
            <a:r>
              <a:rPr lang="en-US" dirty="0" err="1" smtClean="0"/>
              <a:t>Excercises</a:t>
            </a:r>
            <a:endParaRPr lang="en-US" dirty="0" smtClean="0"/>
          </a:p>
          <a:p>
            <a:r>
              <a:rPr lang="en-US" dirty="0" smtClean="0"/>
              <a:t>One Final Exam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03214"/>
            <a:ext cx="5782062" cy="66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676400" y="2362200"/>
            <a:ext cx="6019800" cy="2286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828800" y="4572000"/>
            <a:ext cx="6019800" cy="2286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" y="0"/>
            <a:ext cx="8763000" cy="679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16420" y="1265275"/>
            <a:ext cx="1353879" cy="193158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5060" y="1676400"/>
            <a:ext cx="1353879" cy="193158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95060" y="3581400"/>
            <a:ext cx="1353879" cy="381000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95060" y="4800600"/>
            <a:ext cx="1353879" cy="193158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800" y="4419600"/>
            <a:ext cx="1353879" cy="381000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98699" y="5660066"/>
            <a:ext cx="1353879" cy="381000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73794" y="1077433"/>
            <a:ext cx="1353879" cy="381000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98699" y="3767468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98699" y="6051699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84427" y="5867400"/>
            <a:ext cx="1353879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95060" y="5257800"/>
            <a:ext cx="1353879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95060" y="3125969"/>
            <a:ext cx="1353879" cy="444798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95060" y="2709532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29400" y="1066800"/>
            <a:ext cx="1353879" cy="381000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47121" y="1676400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47121" y="2743200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647121" y="3314700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47121" y="4191000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647121" y="4800600"/>
            <a:ext cx="1353879" cy="228600"/>
          </a:xfrm>
          <a:prstGeom prst="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  <a:ln>
            <a:solidFill>
              <a:schemeClr val="tx2">
                <a:lumMod val="60000"/>
                <a:lumOff val="4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629400" y="6477000"/>
            <a:ext cx="1353879" cy="193158"/>
          </a:xfrm>
          <a:prstGeom prst="rect">
            <a:avLst/>
          </a:prstGeom>
          <a:solidFill>
            <a:schemeClr val="bg2">
              <a:lumMod val="90000"/>
              <a:alpha val="53000"/>
            </a:schemeClr>
          </a:solidFill>
          <a:ln>
            <a:solidFill>
              <a:schemeClr val="bg2">
                <a:lumMod val="50000"/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eTeacher</a:t>
            </a:r>
            <a:endParaRPr lang="en-US" dirty="0" smtClean="0"/>
          </a:p>
          <a:p>
            <a:pPr lvl="1"/>
            <a:r>
              <a:rPr lang="en-US" dirty="0" smtClean="0"/>
              <a:t>Use the Bayesian network as a teaching aid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Work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971800"/>
            <a:ext cx="3276600" cy="3092203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</a:p>
          <a:p>
            <a:pPr lvl="1"/>
            <a:r>
              <a:rPr lang="en-US" dirty="0" smtClean="0"/>
              <a:t>Seeing and hearing; reflecting and acting; etc.</a:t>
            </a:r>
          </a:p>
          <a:p>
            <a:r>
              <a:rPr lang="en-US" dirty="0" smtClean="0"/>
              <a:t>Web-based courses</a:t>
            </a:r>
          </a:p>
          <a:p>
            <a:pPr lvl="1"/>
            <a:r>
              <a:rPr lang="en-US" dirty="0" smtClean="0"/>
              <a:t>Ability to customize content for different students</a:t>
            </a:r>
          </a:p>
          <a:p>
            <a:pPr lvl="1"/>
            <a:r>
              <a:rPr lang="en-US" dirty="0" smtClean="0"/>
              <a:t>But how?</a:t>
            </a:r>
          </a:p>
          <a:p>
            <a:pPr lvl="2"/>
            <a:r>
              <a:rPr lang="en-US" dirty="0" smtClean="0"/>
              <a:t>Surveys?</a:t>
            </a:r>
          </a:p>
          <a:p>
            <a:pPr lvl="2"/>
            <a:r>
              <a:rPr lang="en-US" dirty="0" smtClean="0"/>
              <a:t>Bayesian Networks!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5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2057400"/>
                <a:gridCol w="449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i="1" dirty="0" smtClean="0"/>
                        <a:t>Dimension</a:t>
                      </a:r>
                      <a:endParaRPr lang="en-US" sz="1400" b="0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/>
                        <a:t>Value</a:t>
                      </a:r>
                      <a:endParaRPr lang="en-US" sz="1400" b="0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/>
                        <a:t>Assistance</a:t>
                      </a:r>
                      <a:endParaRPr lang="en-US" sz="1400" b="0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Perception</a:t>
                      </a:r>
                    </a:p>
                    <a:p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Sensitive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endParaRPr lang="en-US" sz="1400" dirty="0" smtClean="0"/>
                    </a:p>
                    <a:p>
                      <a:r>
                        <a:rPr lang="en-US" sz="1400" dirty="0" smtClean="0"/>
                        <a:t>Intuitive</a:t>
                      </a:r>
                      <a:br>
                        <a:rPr lang="en-US" sz="1400" dirty="0" smtClean="0"/>
                      </a:b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More </a:t>
                      </a:r>
                      <a:r>
                        <a:rPr lang="en-US" sz="1400" baseline="0" dirty="0" smtClean="0"/>
                        <a:t>exercises about topic X.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Study more examples of topic X.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Carefully revise the exam before submitting it.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Read theoretical explanations of topic X.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Read the suggested bibliography of topic X.</a:t>
                      </a:r>
                      <a:br>
                        <a:rPr lang="en-US" sz="1400" baseline="0" dirty="0" smtClean="0"/>
                      </a:b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Processing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br>
                        <a:rPr lang="en-US" sz="1400" dirty="0" smtClean="0"/>
                      </a:br>
                      <a:endParaRPr lang="en-US" sz="1400" dirty="0" smtClean="0"/>
                    </a:p>
                    <a:p>
                      <a:r>
                        <a:rPr lang="en-US" sz="1400" dirty="0" smtClean="0"/>
                        <a:t>Reflective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Participate in the debate</a:t>
                      </a:r>
                      <a:r>
                        <a:rPr lang="en-US" sz="1400" baseline="0" dirty="0" smtClean="0"/>
                        <a:t> about topic X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Take some minutes to think about topic X.</a:t>
                      </a:r>
                      <a:br>
                        <a:rPr lang="en-US" sz="1400" baseline="0" dirty="0" smtClean="0"/>
                      </a:b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Understanding</a:t>
                      </a:r>
                    </a:p>
                    <a:p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Sequential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Global</a:t>
                      </a:r>
                    </a:p>
                    <a:p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</a:t>
                      </a:r>
                      <a:r>
                        <a:rPr lang="en-US" sz="1400" baseline="0" dirty="0" smtClean="0"/>
                        <a:t> topic X before studying topic Y.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Read the introduction and summary of this topic first.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eTeacher</a:t>
            </a:r>
            <a:r>
              <a:rPr lang="en-US" dirty="0" smtClean="0"/>
              <a:t> Recommendations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30% found </a:t>
            </a:r>
            <a:r>
              <a:rPr lang="en-US" dirty="0" err="1" smtClean="0"/>
              <a:t>eTeacher’s</a:t>
            </a:r>
            <a:r>
              <a:rPr lang="en-US" dirty="0" smtClean="0"/>
              <a:t> recommendations useless.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eTeacher</a:t>
            </a:r>
            <a:r>
              <a:rPr lang="en-US" dirty="0" smtClean="0"/>
              <a:t> Results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819400"/>
            <a:ext cx="68389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Patricio Garcia, </a:t>
            </a:r>
            <a:r>
              <a:rPr lang="en-US" sz="1600" dirty="0" err="1" smtClean="0"/>
              <a:t>Analia</a:t>
            </a:r>
            <a:r>
              <a:rPr lang="en-US" sz="1600" dirty="0" smtClean="0"/>
              <a:t> </a:t>
            </a:r>
            <a:r>
              <a:rPr lang="en-US" sz="1600" dirty="0" err="1" smtClean="0"/>
              <a:t>Amandi</a:t>
            </a:r>
            <a:r>
              <a:rPr lang="en-US" sz="1600" dirty="0" smtClean="0"/>
              <a:t>, Silvia </a:t>
            </a:r>
            <a:r>
              <a:rPr lang="en-US" sz="1600" dirty="0" err="1" smtClean="0"/>
              <a:t>Schiaffino</a:t>
            </a:r>
            <a:r>
              <a:rPr lang="en-US" sz="1600" dirty="0" smtClean="0"/>
              <a:t>, Marcelo Campo. "</a:t>
            </a:r>
            <a:r>
              <a:rPr lang="en-US" sz="1600" i="1" dirty="0" smtClean="0"/>
              <a:t>Evaluating Bayesian networks' precision for detecting students' learning styles</a:t>
            </a:r>
            <a:r>
              <a:rPr lang="en-US" sz="1600" dirty="0" smtClean="0"/>
              <a:t>,”  </a:t>
            </a:r>
            <a:r>
              <a:rPr lang="en-US" sz="1600" b="1" dirty="0" smtClean="0"/>
              <a:t>Computers and Education</a:t>
            </a:r>
            <a:r>
              <a:rPr lang="en-US" sz="1600" dirty="0" smtClean="0"/>
              <a:t>, Volume 49, Issue 3, November 2007, Pages 794-808.</a:t>
            </a:r>
          </a:p>
          <a:p>
            <a:r>
              <a:rPr lang="en-US" sz="1600" dirty="0" smtClean="0"/>
              <a:t>Silvia </a:t>
            </a:r>
            <a:r>
              <a:rPr lang="en-US" sz="1600" dirty="0" err="1" smtClean="0"/>
              <a:t>Schiaffino</a:t>
            </a:r>
            <a:r>
              <a:rPr lang="en-US" sz="1600" dirty="0" smtClean="0"/>
              <a:t>, Patricio Garcia, </a:t>
            </a:r>
            <a:r>
              <a:rPr lang="en-US" sz="1600" dirty="0" err="1" smtClean="0"/>
              <a:t>Analia</a:t>
            </a:r>
            <a:r>
              <a:rPr lang="en-US" sz="1600" dirty="0" smtClean="0"/>
              <a:t> </a:t>
            </a:r>
            <a:r>
              <a:rPr lang="en-US" sz="1600" dirty="0" err="1" smtClean="0"/>
              <a:t>Amandi</a:t>
            </a:r>
            <a:r>
              <a:rPr lang="en-US" sz="1600" dirty="0" smtClean="0"/>
              <a:t>. "</a:t>
            </a:r>
            <a:r>
              <a:rPr lang="en-US" sz="1600" i="1" dirty="0" err="1" smtClean="0"/>
              <a:t>eTeacher</a:t>
            </a:r>
            <a:r>
              <a:rPr lang="en-US" sz="1600" i="1" dirty="0" smtClean="0"/>
              <a:t>: Providing personalized assistance to e-learning students</a:t>
            </a:r>
            <a:r>
              <a:rPr lang="en-US" sz="1600" dirty="0" smtClean="0"/>
              <a:t>," </a:t>
            </a:r>
            <a:r>
              <a:rPr lang="en-US" sz="1600" b="1" dirty="0" smtClean="0"/>
              <a:t>Computers and Education</a:t>
            </a:r>
            <a:r>
              <a:rPr lang="en-US" sz="1600" dirty="0" smtClean="0"/>
              <a:t>, Computers &amp; Education, Volume 51, Issue 4, December 2008, Pages 1744-1754.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b="0" i="1" dirty="0" smtClean="0"/>
                        <a:t>Dimensions of Felder’s learning styles</a:t>
                      </a:r>
                      <a:endParaRPr lang="en-US" b="0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Perception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Sensitive</a:t>
                      </a:r>
                      <a:endParaRPr lang="en-US" dirty="0"/>
                    </a:p>
                    <a:p>
                      <a:r>
                        <a:rPr lang="en-US" dirty="0" smtClean="0"/>
                        <a:t>Intuitive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Visual</a:t>
                      </a:r>
                      <a:endParaRPr lang="en-US" dirty="0"/>
                    </a:p>
                    <a:p>
                      <a:r>
                        <a:rPr lang="en-US" dirty="0" smtClean="0"/>
                        <a:t>Verbal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Organization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Inductive</a:t>
                      </a:r>
                      <a:endParaRPr lang="en-US" dirty="0"/>
                    </a:p>
                    <a:p>
                      <a:r>
                        <a:rPr lang="en-US" dirty="0" smtClean="0"/>
                        <a:t>Deductive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Processing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  <a:p>
                      <a:r>
                        <a:rPr lang="en-US" dirty="0" smtClean="0"/>
                        <a:t>Reflective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Understanding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Sequential</a:t>
                      </a:r>
                      <a:endParaRPr lang="en-US" dirty="0"/>
                    </a:p>
                    <a:p>
                      <a:r>
                        <a:rPr lang="en-US" dirty="0" smtClean="0"/>
                        <a:t>Global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Sensitive vs. intuitive</a:t>
            </a:r>
          </a:p>
          <a:p>
            <a:pPr lvl="1"/>
            <a:r>
              <a:rPr lang="en-US" dirty="0" smtClean="0"/>
              <a:t>Sensors =&gt; facts, data, experimentation</a:t>
            </a:r>
          </a:p>
          <a:p>
            <a:pPr lvl="1"/>
            <a:r>
              <a:rPr lang="en-US" dirty="0" err="1" smtClean="0"/>
              <a:t>Intuitors</a:t>
            </a:r>
            <a:r>
              <a:rPr lang="en-US" dirty="0" smtClean="0"/>
              <a:t> =&gt; principles, theory</a:t>
            </a:r>
          </a:p>
          <a:p>
            <a:r>
              <a:rPr lang="en-US" dirty="0" smtClean="0"/>
              <a:t>Visual vs. verbal</a:t>
            </a:r>
          </a:p>
          <a:p>
            <a:pPr lvl="1"/>
            <a:r>
              <a:rPr lang="en-US" dirty="0" smtClean="0"/>
              <a:t>Visual learners =&gt; picture, diagrams, etc.</a:t>
            </a:r>
          </a:p>
          <a:p>
            <a:pPr lvl="1"/>
            <a:r>
              <a:rPr lang="en-US" dirty="0" smtClean="0"/>
              <a:t>Verbal learners =&gt; hear, read and say</a:t>
            </a:r>
          </a:p>
          <a:p>
            <a:r>
              <a:rPr lang="en-US" dirty="0" smtClean="0"/>
              <a:t>Inductive vs. deductive</a:t>
            </a:r>
          </a:p>
          <a:p>
            <a:pPr lvl="1"/>
            <a:r>
              <a:rPr lang="en-US" dirty="0" smtClean="0"/>
              <a:t>Inductive learners =&gt; natural human learning style, from particulars to generalities (most engineers)</a:t>
            </a:r>
          </a:p>
          <a:p>
            <a:pPr lvl="1"/>
            <a:r>
              <a:rPr lang="en-US" dirty="0" smtClean="0"/>
              <a:t>Deductive learners =&gt; opposite </a:t>
            </a:r>
            <a:r>
              <a:rPr lang="en-US" dirty="0" smtClean="0">
                <a:solidFill>
                  <a:srgbClr val="FF0000"/>
                </a:solidFill>
              </a:rPr>
              <a:t>(NOT considered)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vs. reflective</a:t>
            </a:r>
          </a:p>
          <a:p>
            <a:pPr lvl="1"/>
            <a:r>
              <a:rPr lang="en-US" dirty="0" smtClean="0"/>
              <a:t>Active learners =&gt; learn most when involved</a:t>
            </a:r>
          </a:p>
          <a:p>
            <a:pPr lvl="1"/>
            <a:r>
              <a:rPr lang="en-US" dirty="0" smtClean="0"/>
              <a:t>Reflective learners =&gt; learn most when given time to think about information</a:t>
            </a:r>
          </a:p>
          <a:p>
            <a:r>
              <a:rPr lang="en-US" dirty="0" smtClean="0"/>
              <a:t>Sequential vs. global</a:t>
            </a:r>
          </a:p>
          <a:p>
            <a:pPr lvl="1"/>
            <a:r>
              <a:rPr lang="en-US" dirty="0" smtClean="0"/>
              <a:t>Sequential learners =&gt; linear reasoning, can understand material superficially</a:t>
            </a:r>
          </a:p>
          <a:p>
            <a:pPr lvl="1"/>
            <a:r>
              <a:rPr lang="en-US" dirty="0" smtClean="0"/>
              <a:t>Global learners =&gt; intuitive leaps; can solve problems unexplainably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b="0" i="1" dirty="0" smtClean="0"/>
                        <a:t>Dimensions of Felder’s learning styles</a:t>
                      </a:r>
                      <a:endParaRPr lang="en-US" b="0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Perception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Sensitive</a:t>
                      </a:r>
                      <a:endParaRPr lang="en-US" dirty="0"/>
                    </a:p>
                    <a:p>
                      <a:r>
                        <a:rPr lang="en-US" dirty="0" smtClean="0"/>
                        <a:t>Intuitive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Visual</a:t>
                      </a:r>
                      <a:endParaRPr lang="en-US" dirty="0"/>
                    </a:p>
                    <a:p>
                      <a:r>
                        <a:rPr lang="en-US" dirty="0" smtClean="0"/>
                        <a:t>Verbal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Organization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Inductive</a:t>
                      </a:r>
                      <a:endParaRPr lang="en-US" dirty="0"/>
                    </a:p>
                    <a:p>
                      <a:r>
                        <a:rPr lang="en-US" strike="sng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Deductive</a:t>
                      </a:r>
                      <a:endParaRPr lang="en-US" strike="sngStrik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Processing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  <a:p>
                      <a:r>
                        <a:rPr lang="en-US" dirty="0" smtClean="0"/>
                        <a:t>Reflective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Understanding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Sequential</a:t>
                      </a:r>
                      <a:endParaRPr lang="en-US" dirty="0"/>
                    </a:p>
                    <a:p>
                      <a:r>
                        <a:rPr lang="en-US" dirty="0" smtClean="0"/>
                        <a:t>Global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Fedler’s</a:t>
            </a:r>
            <a:r>
              <a:rPr lang="en-US" sz="3200" dirty="0" smtClean="0"/>
              <a:t> Framework:</a:t>
            </a:r>
          </a:p>
          <a:p>
            <a:pPr lvl="1"/>
            <a:r>
              <a:rPr lang="en-US" sz="2800" dirty="0" err="1" smtClean="0"/>
              <a:t>Preception</a:t>
            </a:r>
            <a:endParaRPr lang="en-US" sz="2800" dirty="0" smtClean="0"/>
          </a:p>
          <a:p>
            <a:pPr lvl="1"/>
            <a:r>
              <a:rPr lang="en-US" sz="2800" dirty="0" smtClean="0"/>
              <a:t>Processing</a:t>
            </a:r>
          </a:p>
          <a:p>
            <a:pPr lvl="1"/>
            <a:r>
              <a:rPr lang="en-US" sz="2800" dirty="0" smtClean="0"/>
              <a:t>Understanding</a:t>
            </a:r>
          </a:p>
          <a:p>
            <a:pPr lvl="1"/>
            <a:r>
              <a:rPr lang="en-US" sz="2800" dirty="0" smtClean="0"/>
              <a:t>(more)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Bayesian Network</a:t>
            </a:r>
          </a:p>
          <a:p>
            <a:pPr lvl="1"/>
            <a:r>
              <a:rPr lang="en-US" sz="2800" dirty="0" smtClean="0"/>
              <a:t>Choose Variables (nodes)</a:t>
            </a:r>
          </a:p>
          <a:p>
            <a:pPr lvl="1"/>
            <a:r>
              <a:rPr lang="en-US" sz="2800" dirty="0" smtClean="0"/>
              <a:t>Variable Relationship (edges)</a:t>
            </a:r>
          </a:p>
          <a:p>
            <a:pPr lvl="1"/>
            <a:r>
              <a:rPr lang="en-US" sz="2800" dirty="0" smtClean="0"/>
              <a:t>Probabilistic Analysis</a:t>
            </a:r>
          </a:p>
          <a:p>
            <a:pPr lvl="1"/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Setting Up the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Sensory</a:t>
            </a:r>
          </a:p>
          <a:p>
            <a:pPr lvl="1"/>
            <a:r>
              <a:rPr lang="en-US" dirty="0" smtClean="0"/>
              <a:t>Revises Exercises, Exams etc</a:t>
            </a:r>
          </a:p>
          <a:p>
            <a:pPr lvl="1"/>
            <a:r>
              <a:rPr lang="en-US" dirty="0" smtClean="0"/>
              <a:t>Uses many examples</a:t>
            </a:r>
          </a:p>
          <a:p>
            <a:pPr lvl="1"/>
            <a:r>
              <a:rPr lang="en-US" dirty="0" smtClean="0"/>
              <a:t>Concrete Material (application related)</a:t>
            </a:r>
          </a:p>
          <a:p>
            <a:r>
              <a:rPr lang="en-US" dirty="0" smtClean="0"/>
              <a:t>Intuitive</a:t>
            </a:r>
          </a:p>
          <a:p>
            <a:pPr lvl="1"/>
            <a:r>
              <a:rPr lang="en-US" dirty="0" smtClean="0"/>
              <a:t>Less Revision</a:t>
            </a:r>
          </a:p>
          <a:p>
            <a:pPr lvl="1"/>
            <a:r>
              <a:rPr lang="en-US" dirty="0" smtClean="0"/>
              <a:t>One or Two examples</a:t>
            </a:r>
          </a:p>
          <a:p>
            <a:pPr lvl="1"/>
            <a:r>
              <a:rPr lang="en-US" dirty="0" smtClean="0"/>
              <a:t>Abstract / Theoretical texts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852</Words>
  <Application>Microsoft Office PowerPoint</Application>
  <PresentationFormat>On-screen Show (4:3)</PresentationFormat>
  <Paragraphs>191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Evaluating Bayesian networks’ precision for detecting students’ learning styles</vt:lpstr>
      <vt:lpstr>Introduction</vt:lpstr>
      <vt:lpstr>Learning Styles</vt:lpstr>
      <vt:lpstr>Learning Styles</vt:lpstr>
      <vt:lpstr>Learning Styles</vt:lpstr>
      <vt:lpstr>Learning Styles</vt:lpstr>
      <vt:lpstr>Setting Up the Problem</vt:lpstr>
      <vt:lpstr>Setting Up the Problem</vt:lpstr>
      <vt:lpstr>Perception</vt:lpstr>
      <vt:lpstr>Processing</vt:lpstr>
      <vt:lpstr>Understanding</vt:lpstr>
      <vt:lpstr>Dimensions</vt:lpstr>
      <vt:lpstr>Bad Marriage Calls for…</vt:lpstr>
      <vt:lpstr>Example: Understanding</vt:lpstr>
      <vt:lpstr>Example: Understanding</vt:lpstr>
      <vt:lpstr>Results</vt:lpstr>
      <vt:lpstr>Slide 17</vt:lpstr>
      <vt:lpstr>Slide 18</vt:lpstr>
      <vt:lpstr>Additional Work</vt:lpstr>
      <vt:lpstr>eTeacher Recommendations</vt:lpstr>
      <vt:lpstr>eTeacher Results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Bayesian networks’ precision for detecting students’ learning styles</dc:title>
  <dc:creator>Andrew</dc:creator>
  <cp:lastModifiedBy>SantaClause</cp:lastModifiedBy>
  <cp:revision>16</cp:revision>
  <dcterms:created xsi:type="dcterms:W3CDTF">2010-10-06T18:41:58Z</dcterms:created>
  <dcterms:modified xsi:type="dcterms:W3CDTF">2010-10-11T17:06:23Z</dcterms:modified>
</cp:coreProperties>
</file>