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0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6687D0-3911-41A1-B074-AD19E7A1C886}" type="datetimeFigureOut">
              <a:rPr lang="en-US" smtClean="0"/>
              <a:t>10/21/2010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C4D62-6EB9-4C35-888B-CF31055E8CA4}" type="slidenum">
              <a:rPr lang="en-US" smtClean="0"/>
              <a:t>‹#›</a:t>
            </a:fld>
            <a:endParaRPr lang="en-US"/>
          </a:p>
        </p:txBody>
      </p:sp>
    </p:spTree>
    <p:extLst>
      <p:ext uri="{BB962C8B-B14F-4D97-AF65-F5344CB8AC3E}">
        <p14:creationId xmlns:p14="http://schemas.microsoft.com/office/powerpoint/2010/main" val="3824573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0B559-2062-4F8E-9958-7B67B09B3BAE}" type="datetimeFigureOut">
              <a:rPr lang="en-US" smtClean="0"/>
              <a:t>10/21/2010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F1656-3CDA-4F1A-93E8-7D0AA66D6A90}" type="slidenum">
              <a:rPr lang="en-US" smtClean="0"/>
              <a:t>‹#›</a:t>
            </a:fld>
            <a:endParaRPr lang="en-US"/>
          </a:p>
        </p:txBody>
      </p:sp>
    </p:spTree>
    <p:extLst>
      <p:ext uri="{BB962C8B-B14F-4D97-AF65-F5344CB8AC3E}">
        <p14:creationId xmlns:p14="http://schemas.microsoft.com/office/powerpoint/2010/main" val="71954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F1656-3CDA-4F1A-93E8-7D0AA66D6A90}" type="slidenum">
              <a:rPr lang="en-US" smtClean="0"/>
              <a:t>1</a:t>
            </a:fld>
            <a:endParaRPr lang="en-US"/>
          </a:p>
        </p:txBody>
      </p:sp>
    </p:spTree>
    <p:extLst>
      <p:ext uri="{BB962C8B-B14F-4D97-AF65-F5344CB8AC3E}">
        <p14:creationId xmlns:p14="http://schemas.microsoft.com/office/powerpoint/2010/main" val="40975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Error:	AD_RSD (2/3 + 1/5)  -&gt; </a:t>
            </a:r>
            <a:r>
              <a:rPr lang="en-US" sz="2300" dirty="0" smtClean="0">
                <a:latin typeface="Times New Roman" pitchFamily="18" charset="0"/>
                <a:cs typeface="Times New Roman" pitchFamily="18" charset="0"/>
              </a:rPr>
              <a:t>Ad ( 7/15 + 3/15)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smtClean="0"/>
              <a:t>Corrected:</a:t>
            </a:r>
            <a:r>
              <a:rPr lang="en-US" baseline="0" dirty="0" smtClean="0"/>
              <a:t>	</a:t>
            </a:r>
            <a:r>
              <a:rPr lang="en-US" sz="1200" dirty="0" smtClean="0">
                <a:latin typeface="Times New Roman" pitchFamily="18" charset="0"/>
                <a:cs typeface="Times New Roman" pitchFamily="18" charset="0"/>
              </a:rPr>
              <a:t>AD_RSD (2/3 + 1/5)  -&gt; </a:t>
            </a:r>
            <a:r>
              <a:rPr lang="en-US" sz="2300" dirty="0" smtClean="0">
                <a:latin typeface="Times New Roman" pitchFamily="18" charset="0"/>
                <a:cs typeface="Times New Roman" pitchFamily="18" charset="0"/>
              </a:rPr>
              <a:t>Ad ( 10/15 + 3/15)</a:t>
            </a:r>
          </a:p>
          <a:p>
            <a:endParaRPr lang="en-US" dirty="0"/>
          </a:p>
        </p:txBody>
      </p:sp>
      <p:sp>
        <p:nvSpPr>
          <p:cNvPr id="4" name="Slide Number Placeholder 3"/>
          <p:cNvSpPr>
            <a:spLocks noGrp="1"/>
          </p:cNvSpPr>
          <p:nvPr>
            <p:ph type="sldNum" sz="quarter" idx="10"/>
          </p:nvPr>
        </p:nvSpPr>
        <p:spPr/>
        <p:txBody>
          <a:bodyPr/>
          <a:lstStyle/>
          <a:p>
            <a:fld id="{4D6F1656-3CDA-4F1A-93E8-7D0AA66D6A90}" type="slidenum">
              <a:rPr lang="en-US" smtClean="0"/>
              <a:t>14</a:t>
            </a:fld>
            <a:endParaRPr lang="en-US"/>
          </a:p>
        </p:txBody>
      </p:sp>
    </p:spTree>
    <p:extLst>
      <p:ext uri="{BB962C8B-B14F-4D97-AF65-F5344CB8AC3E}">
        <p14:creationId xmlns:p14="http://schemas.microsoft.com/office/powerpoint/2010/main" val="207002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Error:	</a:t>
            </a:r>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ADA | Ad = true ) = 0.12 (in the</a:t>
            </a:r>
            <a:r>
              <a:rPr lang="en-US" sz="1400" baseline="0" dirty="0" smtClean="0">
                <a:latin typeface="Times New Roman" pitchFamily="18" charset="0"/>
                <a:cs typeface="Times New Roman" pitchFamily="18" charset="0"/>
              </a:rPr>
              <a:t> CPT)</a:t>
            </a:r>
            <a:endParaRPr lang="en-US" sz="1400" dirty="0" smtClean="0">
              <a:latin typeface="Times New Roman" pitchFamily="18" charset="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Corrected:	</a:t>
            </a:r>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ADA | Ad = true ) = 0.012</a:t>
            </a:r>
          </a:p>
        </p:txBody>
      </p:sp>
      <p:sp>
        <p:nvSpPr>
          <p:cNvPr id="4" name="Slide Number Placeholder 3"/>
          <p:cNvSpPr>
            <a:spLocks noGrp="1"/>
          </p:cNvSpPr>
          <p:nvPr>
            <p:ph type="sldNum" sz="quarter" idx="10"/>
          </p:nvPr>
        </p:nvSpPr>
        <p:spPr/>
        <p:txBody>
          <a:bodyPr/>
          <a:lstStyle/>
          <a:p>
            <a:fld id="{4D6F1656-3CDA-4F1A-93E8-7D0AA66D6A90}" type="slidenum">
              <a:rPr lang="en-US" smtClean="0"/>
              <a:t>17</a:t>
            </a:fld>
            <a:endParaRPr lang="en-US"/>
          </a:p>
        </p:txBody>
      </p:sp>
    </p:spTree>
    <p:extLst>
      <p:ext uri="{BB962C8B-B14F-4D97-AF65-F5344CB8AC3E}">
        <p14:creationId xmlns:p14="http://schemas.microsoft.com/office/powerpoint/2010/main" val="219860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514600"/>
          </a:xfrm>
        </p:spPr>
        <p:txBody>
          <a:bodyPr>
            <a:normAutofit/>
          </a:bodyPr>
          <a:lstStyle/>
          <a:p>
            <a:r>
              <a:rPr lang="en-US" dirty="0" smtClean="0"/>
              <a:t>Bernardo Quibiana</a:t>
            </a:r>
          </a:p>
          <a:p>
            <a:r>
              <a:rPr lang="en-US" dirty="0" err="1" smtClean="0"/>
              <a:t>Shamik</a:t>
            </a:r>
            <a:r>
              <a:rPr lang="en-US" dirty="0" smtClean="0"/>
              <a:t> Roy </a:t>
            </a:r>
            <a:r>
              <a:rPr lang="en-US" dirty="0" err="1" smtClean="0"/>
              <a:t>Chowdhury</a:t>
            </a:r>
            <a:endParaRPr lang="en-US" dirty="0" smtClean="0"/>
          </a:p>
          <a:p>
            <a:r>
              <a:rPr lang="en-US" dirty="0" smtClean="0"/>
              <a:t>CSCE 582 – Fall 2010</a:t>
            </a:r>
          </a:p>
          <a:p>
            <a:r>
              <a:rPr lang="en-US" dirty="0" smtClean="0"/>
              <a:t>October 18, 2010</a:t>
            </a:r>
            <a:endParaRPr lang="en-US" dirty="0"/>
          </a:p>
        </p:txBody>
      </p:sp>
      <p:sp>
        <p:nvSpPr>
          <p:cNvPr id="2" name="Title 1"/>
          <p:cNvSpPr>
            <a:spLocks noGrp="1"/>
          </p:cNvSpPr>
          <p:nvPr>
            <p:ph type="ctrTitle"/>
          </p:nvPr>
        </p:nvSpPr>
        <p:spPr>
          <a:xfrm>
            <a:off x="685800" y="304800"/>
            <a:ext cx="7772400" cy="1851025"/>
          </a:xfrm>
        </p:spPr>
        <p:txBody>
          <a:bodyPr>
            <a:normAutofit fontScale="90000"/>
          </a:bodyPr>
          <a:lstStyle/>
          <a:p>
            <a:r>
              <a:rPr lang="en-US" dirty="0" smtClean="0"/>
              <a:t>A Summary of “Bayesian Networks in Educational Testing” by Jiri </a:t>
            </a:r>
            <a:r>
              <a:rPr lang="en-US" dirty="0" err="1" smtClean="0"/>
              <a:t>Vomlel</a:t>
            </a:r>
            <a:endParaRPr lang="en-US" dirty="0"/>
          </a:p>
        </p:txBody>
      </p:sp>
    </p:spTree>
    <p:extLst>
      <p:ext uri="{BB962C8B-B14F-4D97-AF65-F5344CB8AC3E}">
        <p14:creationId xmlns:p14="http://schemas.microsoft.com/office/powerpoint/2010/main" val="3605070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Building an Evidence Model (</a:t>
            </a:r>
            <a:r>
              <a:rPr lang="en-US" sz="2400" dirty="0" err="1" smtClean="0">
                <a:latin typeface="Times New Roman" pitchFamily="18" charset="0"/>
                <a:cs typeface="Times New Roman" pitchFamily="18" charset="0"/>
              </a:rPr>
              <a:t>EMd</a:t>
            </a:r>
            <a:r>
              <a:rPr lang="en-US" sz="2400" dirty="0" smtClean="0">
                <a:latin typeface="Times New Roman" pitchFamily="18" charset="0"/>
                <a:cs typeface="Times New Roman" pitchFamily="18" charset="0"/>
              </a:rPr>
              <a:t>)</a:t>
            </a:r>
            <a:endParaRPr lang="en-US" sz="2400" dirty="0"/>
          </a:p>
        </p:txBody>
      </p:sp>
      <p:sp>
        <p:nvSpPr>
          <p:cNvPr id="5" name="Content Placeholder 4"/>
          <p:cNvSpPr>
            <a:spLocks noGrp="1"/>
          </p:cNvSpPr>
          <p:nvPr>
            <p:ph sz="half" idx="1"/>
          </p:nvPr>
        </p:nvSpPr>
        <p:spPr/>
        <p:txBody>
          <a:bodyPr>
            <a:normAutofit fontScale="70000" lnSpcReduction="20000"/>
          </a:bodyPr>
          <a:lstStyle/>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Describes relations among skill variables and an Item from item bank </a:t>
            </a:r>
          </a:p>
          <a:p>
            <a:pPr lvl="1"/>
            <a:r>
              <a:rPr lang="en-US" sz="1600" dirty="0" smtClean="0">
                <a:latin typeface="Times New Roman" pitchFamily="18" charset="0"/>
                <a:cs typeface="Times New Roman" pitchFamily="18" charset="0"/>
              </a:rPr>
              <a:t> S</a:t>
            </a:r>
            <a:r>
              <a:rPr lang="en-US" sz="1600" baseline="-25000"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sym typeface="Wingdings" pitchFamily="2" charset="2"/>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i-th</a:t>
            </a:r>
            <a:r>
              <a:rPr lang="en-US" sz="1600" dirty="0" smtClean="0">
                <a:latin typeface="Times New Roman" pitchFamily="18" charset="0"/>
                <a:cs typeface="Times New Roman" pitchFamily="18" charset="0"/>
              </a:rPr>
              <a:t> skill variable </a:t>
            </a:r>
          </a:p>
          <a:p>
            <a:pPr lvl="1"/>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a:t>
            </a:r>
            <a:r>
              <a:rPr lang="en-US" sz="1600" baseline="-25000" dirty="0" err="1" smtClean="0">
                <a:latin typeface="Times New Roman" pitchFamily="18" charset="0"/>
                <a:cs typeface="Times New Roman" pitchFamily="18" charset="0"/>
              </a:rPr>
              <a:t>i,l</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sym typeface="Wingdings" pitchFamily="2" charset="2"/>
              </a:rPr>
              <a:t></a:t>
            </a:r>
            <a:r>
              <a:rPr lang="en-US" sz="1600" dirty="0" smtClean="0">
                <a:latin typeface="Times New Roman" pitchFamily="18" charset="0"/>
                <a:cs typeface="Times New Roman" pitchFamily="18" charset="0"/>
              </a:rPr>
              <a:t> l-</a:t>
            </a:r>
            <a:r>
              <a:rPr lang="en-US" sz="1600" dirty="0" err="1"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item from </a:t>
            </a:r>
            <a:r>
              <a:rPr lang="en-US" sz="1600" dirty="0" err="1" smtClean="0">
                <a:latin typeface="Times New Roman" pitchFamily="18" charset="0"/>
                <a:cs typeface="Times New Roman" pitchFamily="18" charset="0"/>
              </a:rPr>
              <a:t>i-th</a:t>
            </a:r>
            <a:r>
              <a:rPr lang="en-US" sz="1600" dirty="0" smtClean="0">
                <a:latin typeface="Times New Roman" pitchFamily="18" charset="0"/>
                <a:cs typeface="Times New Roman" pitchFamily="18" charset="0"/>
              </a:rPr>
              <a:t> group of item.</a:t>
            </a:r>
          </a:p>
          <a:p>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EMd</a:t>
            </a:r>
            <a:r>
              <a:rPr lang="en-US" sz="20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each item </a:t>
            </a:r>
            <a:r>
              <a:rPr lang="en-US" sz="1600" dirty="0" err="1" smtClean="0">
                <a:latin typeface="Times New Roman" pitchFamily="18" charset="0"/>
                <a:cs typeface="Times New Roman" pitchFamily="18" charset="0"/>
              </a:rPr>
              <a:t>X</a:t>
            </a:r>
            <a:r>
              <a:rPr lang="en-US" sz="1600" baseline="-25000" dirty="0" err="1" smtClean="0">
                <a:latin typeface="Times New Roman" pitchFamily="18" charset="0"/>
                <a:cs typeface="Times New Roman" pitchFamily="18" charset="0"/>
              </a:rPr>
              <a:t>i,l</a:t>
            </a:r>
            <a:r>
              <a:rPr lang="en-US" sz="1600" dirty="0" smtClean="0">
                <a:latin typeface="Times New Roman" pitchFamily="18" charset="0"/>
                <a:cs typeface="Times New Roman" pitchFamily="18" charset="0"/>
              </a:rPr>
              <a:t> can have one skill variable as a parent.</a:t>
            </a:r>
          </a:p>
          <a:p>
            <a:pPr lvl="1"/>
            <a:r>
              <a:rPr lang="en-US" sz="1600" dirty="0" smtClean="0">
                <a:latin typeface="Times New Roman" pitchFamily="18" charset="0"/>
                <a:cs typeface="Times New Roman" pitchFamily="18" charset="0"/>
              </a:rPr>
              <a:t>In case of 2 or more parents intermediate node created.</a:t>
            </a:r>
          </a:p>
          <a:p>
            <a:pPr lvl="1"/>
            <a:r>
              <a:rPr lang="en-US" sz="1600" dirty="0" smtClean="0">
                <a:latin typeface="Times New Roman" pitchFamily="18" charset="0"/>
                <a:cs typeface="Times New Roman" pitchFamily="18" charset="0"/>
              </a:rPr>
              <a:t>Each item has 5-6 possible answers. 1 correct and few correspond to misconceptions</a:t>
            </a:r>
          </a:p>
          <a:p>
            <a:r>
              <a:rPr lang="en-US" sz="2000" dirty="0" smtClean="0">
                <a:latin typeface="Times New Roman" pitchFamily="18" charset="0"/>
                <a:cs typeface="Times New Roman" pitchFamily="18" charset="0"/>
              </a:rPr>
              <a:t>Item Bank: collection of items (tasks, exercises) grouped according to skill variables. Each item in a group of same type and have same conditional probabilities.</a:t>
            </a:r>
          </a:p>
          <a:p>
            <a:r>
              <a:rPr lang="en-US" sz="2000" dirty="0" smtClean="0">
                <a:latin typeface="Times New Roman" pitchFamily="18" charset="0"/>
                <a:cs typeface="Times New Roman" pitchFamily="18" charset="0"/>
              </a:rPr>
              <a:t>Evidence on a variable is an information about the state of the variable – </a:t>
            </a:r>
            <a:r>
              <a:rPr lang="en-US" sz="2000" u="sng" dirty="0" smtClean="0">
                <a:latin typeface="Times New Roman" pitchFamily="18" charset="0"/>
                <a:cs typeface="Times New Roman" pitchFamily="18" charset="0"/>
              </a:rPr>
              <a:t>Evidence can only be transmitted to the SM through an </a:t>
            </a:r>
            <a:r>
              <a:rPr lang="en-US" sz="2000" u="sng" dirty="0" err="1" smtClean="0">
                <a:latin typeface="Times New Roman" pitchFamily="18" charset="0"/>
                <a:cs typeface="Times New Roman" pitchFamily="18" charset="0"/>
              </a:rPr>
              <a:t>EMds</a:t>
            </a:r>
            <a:r>
              <a:rPr lang="en-US" sz="2000" u="sng"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P(X</a:t>
            </a:r>
            <a:r>
              <a:rPr lang="en-US" sz="2000" baseline="-25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S</a:t>
            </a:r>
            <a:r>
              <a:rPr lang="en-US" sz="2000" baseline="-25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sym typeface="Wingdings" pitchFamily="2" charset="2"/>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0.2 </a:t>
            </a:r>
            <a:r>
              <a:rPr lang="en-US" sz="2000" dirty="0" smtClean="0">
                <a:latin typeface="Times New Roman" pitchFamily="18" charset="0"/>
                <a:cs typeface="Times New Roman" pitchFamily="18" charset="0"/>
                <a:sym typeface="Wingdings" pitchFamily="2" charset="2"/>
              </a:rPr>
              <a:t> Guessing probability without having the ‘imagination’ skill.</a:t>
            </a:r>
            <a:endParaRPr lang="en-US" sz="20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4100" name="Picture 4"/>
          <p:cNvPicPr>
            <a:picLocks noGrp="1" noChangeAspect="1" noChangeArrowheads="1"/>
          </p:cNvPicPr>
          <p:nvPr>
            <p:ph sz="half" idx="2"/>
          </p:nvPr>
        </p:nvPicPr>
        <p:blipFill>
          <a:blip r:embed="rId2" cstate="print"/>
          <a:srcRect/>
          <a:stretch>
            <a:fillRect/>
          </a:stretch>
        </p:blipFill>
        <p:spPr bwMode="auto">
          <a:xfrm>
            <a:off x="5334000" y="2133600"/>
            <a:ext cx="2276475" cy="695325"/>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5257800" y="4343400"/>
            <a:ext cx="2905125" cy="933450"/>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5410200" y="3352800"/>
            <a:ext cx="2514600" cy="752475"/>
          </a:xfrm>
          <a:prstGeom prst="rect">
            <a:avLst/>
          </a:prstGeom>
          <a:noFill/>
          <a:ln w="9525">
            <a:noFill/>
            <a:miter lim="800000"/>
            <a:headEnd/>
            <a:tailEnd/>
          </a:ln>
        </p:spPr>
      </p:pic>
      <p:sp>
        <p:nvSpPr>
          <p:cNvPr id="17" name="Oval 16"/>
          <p:cNvSpPr/>
          <p:nvPr/>
        </p:nvSpPr>
        <p:spPr>
          <a:xfrm>
            <a:off x="7086600" y="46482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78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Soft Evidential Update – Update through entering Likelihood</a:t>
            </a:r>
            <a:endParaRPr lang="en-US" sz="2400" dirty="0"/>
          </a:p>
        </p:txBody>
      </p:sp>
      <p:sp>
        <p:nvSpPr>
          <p:cNvPr id="4" name="Content Placeholder 3"/>
          <p:cNvSpPr>
            <a:spLocks noGrp="1"/>
          </p:cNvSpPr>
          <p:nvPr>
            <p:ph sz="half" idx="1"/>
          </p:nvPr>
        </p:nvSpPr>
        <p:spPr/>
        <p:txBody>
          <a:bodyPr>
            <a:normAutofit lnSpcReduction="10000"/>
          </a:bodyPr>
          <a:lstStyle/>
          <a:p>
            <a:r>
              <a:rPr lang="en-US" sz="2000" dirty="0" smtClean="0">
                <a:latin typeface="Times New Roman" pitchFamily="18" charset="0"/>
                <a:cs typeface="Times New Roman" pitchFamily="18" charset="0"/>
              </a:rPr>
              <a:t>Big Circle :</a:t>
            </a:r>
          </a:p>
          <a:p>
            <a:pPr>
              <a:buNone/>
            </a:pP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subnetwork</a:t>
            </a:r>
            <a:r>
              <a:rPr lang="en-US" sz="2000" dirty="0" smtClean="0">
                <a:latin typeface="Times New Roman" pitchFamily="18" charset="0"/>
                <a:cs typeface="Times New Roman" pitchFamily="18" charset="0"/>
              </a:rPr>
              <a:t> of Bayesian network containing nodes ( A</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A</a:t>
            </a:r>
            <a:r>
              <a:rPr lang="en-US" sz="2000" baseline="-25000"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B)</a:t>
            </a:r>
          </a:p>
          <a:p>
            <a:pPr>
              <a:buNone/>
            </a:pPr>
            <a:r>
              <a:rPr lang="en-US" sz="2000" dirty="0" smtClean="0">
                <a:latin typeface="Times New Roman" pitchFamily="18" charset="0"/>
                <a:cs typeface="Times New Roman" pitchFamily="18" charset="0"/>
              </a:rPr>
              <a:t> 	-- Node C connected to network via Node B.</a:t>
            </a:r>
          </a:p>
          <a:p>
            <a:pPr>
              <a:buNone/>
            </a:pPr>
            <a:r>
              <a:rPr lang="en-US" sz="2000" dirty="0" smtClean="0">
                <a:latin typeface="Times New Roman" pitchFamily="18" charset="0"/>
                <a:cs typeface="Times New Roman" pitchFamily="18" charset="0"/>
              </a:rPr>
              <a:t>     -- Node C’s state will be selected</a:t>
            </a:r>
          </a:p>
          <a:p>
            <a:pPr>
              <a:buNone/>
            </a:pPr>
            <a:r>
              <a:rPr lang="en-US" sz="2000" dirty="0" smtClean="0">
                <a:latin typeface="Times New Roman" pitchFamily="18" charset="0"/>
                <a:cs typeface="Times New Roman" pitchFamily="18" charset="0"/>
              </a:rPr>
              <a:t>	-- Node B can have output or input arrows to any node in the </a:t>
            </a:r>
            <a:r>
              <a:rPr lang="en-US" sz="2000" dirty="0" err="1" smtClean="0">
                <a:latin typeface="Times New Roman" pitchFamily="18" charset="0"/>
                <a:cs typeface="Times New Roman" pitchFamily="18" charset="0"/>
              </a:rPr>
              <a:t>subnetwork</a:t>
            </a:r>
            <a:r>
              <a:rPr lang="en-US" sz="2000" dirty="0" smtClean="0">
                <a:latin typeface="Times New Roman" pitchFamily="18" charset="0"/>
                <a:cs typeface="Times New Roman" pitchFamily="18" charset="0"/>
              </a:rPr>
              <a:t>.</a:t>
            </a:r>
          </a:p>
          <a:p>
            <a:pPr>
              <a:buNone/>
            </a:pPr>
            <a:r>
              <a:rPr lang="en-US" sz="2000" dirty="0" smtClean="0">
                <a:latin typeface="Times New Roman" pitchFamily="18" charset="0"/>
                <a:cs typeface="Times New Roman" pitchFamily="18" charset="0"/>
              </a:rPr>
              <a:t>	-- There can  be any edges between  (A</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A</a:t>
            </a:r>
            <a:r>
              <a:rPr lang="en-US" sz="2000" baseline="-25000"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B) provided they construct a directed acyclic graph.</a:t>
            </a:r>
            <a:endParaRPr lang="en-US" sz="2000"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334000" y="1371600"/>
            <a:ext cx="2552700" cy="2314575"/>
          </a:xfrm>
          <a:prstGeom prst="rect">
            <a:avLst/>
          </a:prstGeom>
          <a:noFill/>
          <a:ln w="9525">
            <a:noFill/>
            <a:miter lim="800000"/>
            <a:headEnd/>
            <a:tailEnd/>
          </a:ln>
        </p:spPr>
      </p:pic>
      <p:cxnSp>
        <p:nvCxnSpPr>
          <p:cNvPr id="8" name="Straight Arrow Connector 7"/>
          <p:cNvCxnSpPr/>
          <p:nvPr/>
        </p:nvCxnSpPr>
        <p:spPr>
          <a:xfrm>
            <a:off x="2209800" y="1828800"/>
            <a:ext cx="3276600" cy="152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4495800" y="4038600"/>
            <a:ext cx="4343400" cy="2133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3733800"/>
            <a:ext cx="1990725" cy="381000"/>
          </a:xfrm>
          <a:prstGeom prst="rect">
            <a:avLst/>
          </a:prstGeom>
          <a:noFill/>
          <a:ln w="9525">
            <a:noFill/>
            <a:miter lim="800000"/>
            <a:headEnd/>
            <a:tailEnd/>
          </a:ln>
        </p:spPr>
      </p:pic>
    </p:spTree>
    <p:extLst>
      <p:ext uri="{BB962C8B-B14F-4D97-AF65-F5344CB8AC3E}">
        <p14:creationId xmlns:p14="http://schemas.microsoft.com/office/powerpoint/2010/main" val="2322025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Next Best Item Selection</a:t>
            </a:r>
            <a:endParaRPr lang="en-US" sz="2400" dirty="0"/>
          </a:p>
        </p:txBody>
      </p:sp>
      <p:sp>
        <p:nvSpPr>
          <p:cNvPr id="13" name="Content Placeholder 12"/>
          <p:cNvSpPr>
            <a:spLocks noGrp="1"/>
          </p:cNvSpPr>
          <p:nvPr>
            <p:ph sz="half" idx="2"/>
          </p:nvPr>
        </p:nvSpPr>
        <p:spPr>
          <a:xfrm>
            <a:off x="457200" y="1524000"/>
            <a:ext cx="4040188" cy="4602163"/>
          </a:xfrm>
        </p:spPr>
        <p:txBody>
          <a:bodyPr>
            <a:normAutofit fontScale="92500" lnSpcReduction="10000"/>
          </a:bodyPr>
          <a:lstStyle/>
          <a:p>
            <a:r>
              <a:rPr lang="en-US" sz="2000" dirty="0" smtClean="0">
                <a:latin typeface="Times New Roman" pitchFamily="18" charset="0"/>
                <a:cs typeface="Times New Roman" pitchFamily="18" charset="0"/>
              </a:rPr>
              <a:t>Myopically Optimal Test: </a:t>
            </a:r>
          </a:p>
          <a:p>
            <a:pPr lvl="1"/>
            <a:r>
              <a:rPr lang="en-US" sz="1600" dirty="0" smtClean="0">
                <a:latin typeface="Times New Roman" pitchFamily="18" charset="0"/>
                <a:cs typeface="Times New Roman" pitchFamily="18" charset="0"/>
              </a:rPr>
              <a:t>Each question minimizes expected value of entropy after question answered. ( </a:t>
            </a:r>
            <a:r>
              <a:rPr lang="en-US" sz="1600" dirty="0" err="1" smtClean="0">
                <a:latin typeface="Times New Roman" pitchFamily="18" charset="0"/>
                <a:cs typeface="Times New Roman" pitchFamily="18" charset="0"/>
              </a:rPr>
              <a:t>ie</a:t>
            </a:r>
            <a:r>
              <a:rPr lang="en-US" sz="1600" dirty="0" smtClean="0">
                <a:latin typeface="Times New Roman" pitchFamily="18" charset="0"/>
                <a:cs typeface="Times New Roman" pitchFamily="18" charset="0"/>
              </a:rPr>
              <a:t> decrease in the uncertainty about the presence or absence of the skills represented by probability distribution over the skills)</a:t>
            </a:r>
          </a:p>
          <a:p>
            <a:r>
              <a:rPr lang="en-US" sz="2000" dirty="0" smtClean="0">
                <a:latin typeface="Times New Roman" pitchFamily="18" charset="0"/>
                <a:cs typeface="Times New Roman" pitchFamily="18" charset="0"/>
              </a:rPr>
              <a:t>Entropy H(P) of probability distribution P(S)  defined as:</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CAT this information function used as:</a:t>
            </a:r>
          </a:p>
          <a:p>
            <a:pPr lvl="1"/>
            <a:r>
              <a:rPr lang="en-US" sz="1600" dirty="0" smtClean="0">
                <a:latin typeface="Times New Roman" pitchFamily="18" charset="0"/>
                <a:cs typeface="Times New Roman" pitchFamily="18" charset="0"/>
              </a:rPr>
              <a:t>Stopping criteria for the test ( </a:t>
            </a:r>
            <a:r>
              <a:rPr lang="en-US" sz="1600" dirty="0" err="1" smtClean="0">
                <a:latin typeface="Times New Roman" pitchFamily="18" charset="0"/>
                <a:cs typeface="Times New Roman" pitchFamily="18" charset="0"/>
              </a:rPr>
              <a:t>ie</a:t>
            </a:r>
            <a:r>
              <a:rPr lang="en-US" sz="1600" dirty="0" smtClean="0">
                <a:latin typeface="Times New Roman" pitchFamily="18" charset="0"/>
                <a:cs typeface="Times New Roman" pitchFamily="18" charset="0"/>
              </a:rPr>
              <a:t>: test stopped after certain value of entropy reached )</a:t>
            </a:r>
          </a:p>
          <a:p>
            <a:pPr lvl="1"/>
            <a:r>
              <a:rPr lang="en-US" sz="1600" dirty="0" smtClean="0">
                <a:latin typeface="Times New Roman" pitchFamily="18" charset="0"/>
                <a:cs typeface="Times New Roman" pitchFamily="18" charset="0"/>
              </a:rPr>
              <a:t>In ‘Best Next Item Selection’ Algorithm</a:t>
            </a:r>
          </a:p>
          <a:p>
            <a:pPr lvl="1"/>
            <a:endParaRPr lang="en-US" sz="1600" dirty="0" smtClean="0">
              <a:latin typeface="Times New Roman" pitchFamily="18" charset="0"/>
              <a:cs typeface="Times New Roman" pitchFamily="18" charset="0"/>
            </a:endParaRPr>
          </a:p>
          <a:p>
            <a:pPr lvl="1">
              <a:buNone/>
            </a:pPr>
            <a:endParaRPr lang="en-US" sz="1600" dirty="0" smtClean="0">
              <a:latin typeface="Times New Roman" pitchFamily="18" charset="0"/>
              <a:cs typeface="Times New Roman" pitchFamily="18" charset="0"/>
            </a:endParaRPr>
          </a:p>
        </p:txBody>
      </p:sp>
      <p:sp>
        <p:nvSpPr>
          <p:cNvPr id="14" name="Text Placeholder 13"/>
          <p:cNvSpPr>
            <a:spLocks noGrp="1"/>
          </p:cNvSpPr>
          <p:nvPr>
            <p:ph type="body" sz="quarter" idx="3"/>
          </p:nvPr>
        </p:nvSpPr>
        <p:spPr/>
        <p:txBody>
          <a:bodyPr>
            <a:normAutofit/>
          </a:bodyPr>
          <a:lstStyle/>
          <a:p>
            <a:r>
              <a:rPr lang="en-US" sz="2000" i="1" dirty="0" smtClean="0">
                <a:latin typeface="Times New Roman" pitchFamily="18" charset="0"/>
                <a:cs typeface="Times New Roman" pitchFamily="18" charset="0"/>
              </a:rPr>
              <a:t>Best Next Item Selection Algorithm</a:t>
            </a:r>
            <a:endParaRPr lang="en-US" sz="2000" i="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cstate="print"/>
          <a:srcRect/>
          <a:stretch>
            <a:fillRect/>
          </a:stretch>
        </p:blipFill>
        <p:spPr bwMode="auto">
          <a:xfrm>
            <a:off x="457200" y="3733800"/>
            <a:ext cx="3809999" cy="495300"/>
          </a:xfrm>
          <a:prstGeom prst="rect">
            <a:avLst/>
          </a:prstGeom>
          <a:noFill/>
          <a:ln w="9525">
            <a:noFill/>
            <a:miter lim="800000"/>
            <a:headEnd/>
            <a:tailEnd/>
          </a:ln>
        </p:spPr>
      </p:pic>
      <p:pic>
        <p:nvPicPr>
          <p:cNvPr id="2055" name="Picture 7"/>
          <p:cNvPicPr>
            <a:picLocks noGrp="1" noChangeAspect="1" noChangeArrowheads="1"/>
          </p:cNvPicPr>
          <p:nvPr>
            <p:ph sz="quarter" idx="4"/>
          </p:nvPr>
        </p:nvPicPr>
        <p:blipFill>
          <a:blip r:embed="rId3" cstate="print"/>
          <a:srcRect/>
          <a:stretch>
            <a:fillRect/>
          </a:stretch>
        </p:blipFill>
        <p:spPr bwMode="auto">
          <a:xfrm>
            <a:off x="4572000" y="2286000"/>
            <a:ext cx="4041775" cy="215907"/>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4572000" y="2895600"/>
            <a:ext cx="4267200" cy="228600"/>
          </a:xfrm>
          <a:prstGeom prst="rect">
            <a:avLst/>
          </a:prstGeom>
          <a:noFill/>
          <a:ln w="9525">
            <a:noFill/>
            <a:miter lim="800000"/>
            <a:headEnd/>
            <a:tailEnd/>
          </a:ln>
        </p:spPr>
      </p:pic>
      <p:pic>
        <p:nvPicPr>
          <p:cNvPr id="2058" name="Picture 10"/>
          <p:cNvPicPr>
            <a:picLocks noChangeAspect="1" noChangeArrowheads="1"/>
          </p:cNvPicPr>
          <p:nvPr/>
        </p:nvPicPr>
        <p:blipFill>
          <a:blip r:embed="rId5" cstate="print"/>
          <a:srcRect/>
          <a:stretch>
            <a:fillRect/>
          </a:stretch>
        </p:blipFill>
        <p:spPr bwMode="auto">
          <a:xfrm>
            <a:off x="4572000" y="2667000"/>
            <a:ext cx="685801" cy="228602"/>
          </a:xfrm>
          <a:prstGeom prst="rect">
            <a:avLst/>
          </a:prstGeom>
          <a:noFill/>
          <a:ln w="9525">
            <a:noFill/>
            <a:miter lim="800000"/>
            <a:headEnd/>
            <a:tailEnd/>
          </a:ln>
        </p:spPr>
      </p:pic>
      <p:pic>
        <p:nvPicPr>
          <p:cNvPr id="2059" name="Picture 11"/>
          <p:cNvPicPr>
            <a:picLocks noChangeAspect="1" noChangeArrowheads="1"/>
          </p:cNvPicPr>
          <p:nvPr/>
        </p:nvPicPr>
        <p:blipFill>
          <a:blip r:embed="rId6" cstate="print"/>
          <a:srcRect/>
          <a:stretch>
            <a:fillRect/>
          </a:stretch>
        </p:blipFill>
        <p:spPr bwMode="auto">
          <a:xfrm>
            <a:off x="4572000" y="3200400"/>
            <a:ext cx="4343400" cy="228600"/>
          </a:xfrm>
          <a:prstGeom prst="rect">
            <a:avLst/>
          </a:prstGeom>
          <a:noFill/>
          <a:ln w="9525">
            <a:noFill/>
            <a:miter lim="800000"/>
            <a:headEnd/>
            <a:tailEnd/>
          </a:ln>
        </p:spPr>
      </p:pic>
      <p:pic>
        <p:nvPicPr>
          <p:cNvPr id="2060" name="Picture 12"/>
          <p:cNvPicPr>
            <a:picLocks noChangeAspect="1" noChangeArrowheads="1"/>
          </p:cNvPicPr>
          <p:nvPr/>
        </p:nvPicPr>
        <p:blipFill>
          <a:blip r:embed="rId7" cstate="print"/>
          <a:srcRect/>
          <a:stretch>
            <a:fillRect/>
          </a:stretch>
        </p:blipFill>
        <p:spPr bwMode="auto">
          <a:xfrm>
            <a:off x="4572000" y="3733800"/>
            <a:ext cx="2133600" cy="228600"/>
          </a:xfrm>
          <a:prstGeom prst="rect">
            <a:avLst/>
          </a:prstGeom>
          <a:noFill/>
          <a:ln w="9525">
            <a:noFill/>
            <a:miter lim="800000"/>
            <a:headEnd/>
            <a:tailEnd/>
          </a:ln>
        </p:spPr>
      </p:pic>
      <p:pic>
        <p:nvPicPr>
          <p:cNvPr id="2061" name="Picture 13"/>
          <p:cNvPicPr>
            <a:picLocks noChangeAspect="1" noChangeArrowheads="1"/>
          </p:cNvPicPr>
          <p:nvPr/>
        </p:nvPicPr>
        <p:blipFill>
          <a:blip r:embed="rId8" cstate="print"/>
          <a:srcRect/>
          <a:stretch>
            <a:fillRect/>
          </a:stretch>
        </p:blipFill>
        <p:spPr bwMode="auto">
          <a:xfrm>
            <a:off x="6705600" y="3733800"/>
            <a:ext cx="2286000" cy="228600"/>
          </a:xfrm>
          <a:prstGeom prst="rect">
            <a:avLst/>
          </a:prstGeom>
          <a:noFill/>
          <a:ln w="9525">
            <a:noFill/>
            <a:miter lim="800000"/>
            <a:headEnd/>
            <a:tailEnd/>
          </a:ln>
        </p:spPr>
      </p:pic>
      <p:pic>
        <p:nvPicPr>
          <p:cNvPr id="2062" name="Picture 14"/>
          <p:cNvPicPr>
            <a:picLocks noChangeAspect="1" noChangeArrowheads="1"/>
          </p:cNvPicPr>
          <p:nvPr/>
        </p:nvPicPr>
        <p:blipFill>
          <a:blip r:embed="rId9" cstate="print"/>
          <a:srcRect/>
          <a:stretch>
            <a:fillRect/>
          </a:stretch>
        </p:blipFill>
        <p:spPr bwMode="auto">
          <a:xfrm>
            <a:off x="4495800" y="4114800"/>
            <a:ext cx="4495800" cy="533399"/>
          </a:xfrm>
          <a:prstGeom prst="rect">
            <a:avLst/>
          </a:prstGeom>
          <a:noFill/>
          <a:ln w="9525">
            <a:noFill/>
            <a:miter lim="800000"/>
            <a:headEnd/>
            <a:tailEnd/>
          </a:ln>
        </p:spPr>
      </p:pic>
    </p:spTree>
    <p:extLst>
      <p:ext uri="{BB962C8B-B14F-4D97-AF65-F5344CB8AC3E}">
        <p14:creationId xmlns:p14="http://schemas.microsoft.com/office/powerpoint/2010/main" val="120303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Structure of Student Model – Types of Nodes</a:t>
            </a:r>
            <a:endParaRPr lang="en-US" sz="2400"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6 Types of Nodes :</a:t>
            </a:r>
          </a:p>
          <a:p>
            <a:pPr lvl="1"/>
            <a:r>
              <a:rPr lang="en-US" sz="1600" dirty="0" smtClean="0">
                <a:latin typeface="Times New Roman" pitchFamily="18" charset="0"/>
                <a:cs typeface="Times New Roman" pitchFamily="18" charset="0"/>
              </a:rPr>
              <a:t>Skill Nodes</a:t>
            </a:r>
          </a:p>
          <a:p>
            <a:pPr lvl="2"/>
            <a:r>
              <a:rPr lang="en-US" sz="1600" dirty="0" smtClean="0">
                <a:latin typeface="Times New Roman" pitchFamily="18" charset="0"/>
                <a:cs typeface="Times New Roman" pitchFamily="18" charset="0"/>
              </a:rPr>
              <a:t>Skill Nodes grouped according to operations to which the skill belongs. </a:t>
            </a:r>
          </a:p>
          <a:p>
            <a:pPr lvl="2"/>
            <a:r>
              <a:rPr lang="en-US" sz="1600" dirty="0" smtClean="0">
                <a:latin typeface="Times New Roman" pitchFamily="18" charset="0"/>
                <a:cs typeface="Times New Roman" pitchFamily="18" charset="0"/>
              </a:rPr>
              <a:t>Each skill belongs to one of the groups:</a:t>
            </a:r>
          </a:p>
          <a:p>
            <a:pPr lvl="1"/>
            <a:r>
              <a:rPr lang="en-US" sz="1600" dirty="0" smtClean="0">
                <a:latin typeface="Times New Roman" pitchFamily="18" charset="0"/>
                <a:cs typeface="Times New Roman" pitchFamily="18" charset="0"/>
              </a:rPr>
              <a:t>Misconception Nodes</a:t>
            </a:r>
          </a:p>
          <a:p>
            <a:pPr lvl="1"/>
            <a:r>
              <a:rPr lang="en-US" sz="1600" dirty="0" smtClean="0">
                <a:latin typeface="Times New Roman" pitchFamily="18" charset="0"/>
                <a:cs typeface="Times New Roman" pitchFamily="18" charset="0"/>
              </a:rPr>
              <a:t>Task Nodes ( Student Model is a model without Task Nodes )</a:t>
            </a:r>
          </a:p>
          <a:p>
            <a:pPr lvl="1"/>
            <a:r>
              <a:rPr lang="en-US" sz="1600" dirty="0" smtClean="0">
                <a:latin typeface="Times New Roman" pitchFamily="18" charset="0"/>
                <a:cs typeface="Times New Roman" pitchFamily="18" charset="0"/>
              </a:rPr>
              <a:t>Auxiliary Nodes ( for combining influence of a skill and misconception)</a:t>
            </a:r>
          </a:p>
          <a:p>
            <a:pPr lvl="1"/>
            <a:r>
              <a:rPr lang="en-US" sz="1600" dirty="0" smtClean="0">
                <a:latin typeface="Times New Roman" pitchFamily="18" charset="0"/>
                <a:cs typeface="Times New Roman" pitchFamily="18" charset="0"/>
              </a:rPr>
              <a:t>Logical AND </a:t>
            </a:r>
            <a:r>
              <a:rPr lang="en-US" sz="1600" dirty="0" err="1" smtClean="0">
                <a:latin typeface="Times New Roman" pitchFamily="18" charset="0"/>
                <a:cs typeface="Times New Roman" pitchFamily="18" charset="0"/>
              </a:rPr>
              <a:t>and</a:t>
            </a:r>
            <a:r>
              <a:rPr lang="en-US" sz="1600" dirty="0" smtClean="0">
                <a:latin typeface="Times New Roman" pitchFamily="18" charset="0"/>
                <a:cs typeface="Times New Roman" pitchFamily="18" charset="0"/>
              </a:rPr>
              <a:t> OR nodes</a:t>
            </a:r>
          </a:p>
          <a:p>
            <a:pPr lvl="1"/>
            <a:r>
              <a:rPr lang="en-US" sz="1600" dirty="0" smtClean="0">
                <a:latin typeface="Times New Roman" pitchFamily="18" charset="0"/>
                <a:cs typeface="Times New Roman" pitchFamily="18" charset="0"/>
              </a:rPr>
              <a:t>Logical NOT AND nodes</a:t>
            </a:r>
            <a:endParaRPr lang="en-US" sz="1600" dirty="0">
              <a:latin typeface="Times New Roman" pitchFamily="18" charset="0"/>
              <a:cs typeface="Times New Roman" pitchFamily="18" charset="0"/>
            </a:endParaRPr>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4648200" y="1600200"/>
            <a:ext cx="4038600" cy="1828800"/>
          </a:xfrm>
          <a:prstGeom prst="rect">
            <a:avLst/>
          </a:prstGeom>
          <a:noFill/>
          <a:ln w="9525">
            <a:noFill/>
            <a:miter lim="800000"/>
            <a:headEnd/>
            <a:tailEnd/>
          </a:ln>
        </p:spPr>
      </p:pic>
      <p:cxnSp>
        <p:nvCxnSpPr>
          <p:cNvPr id="9" name="Straight Arrow Connector 8"/>
          <p:cNvCxnSpPr>
            <a:endCxn id="3075" idx="1"/>
          </p:cNvCxnSpPr>
          <p:nvPr/>
        </p:nvCxnSpPr>
        <p:spPr>
          <a:xfrm flipV="1">
            <a:off x="2438400" y="2514600"/>
            <a:ext cx="2209800" cy="9144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a:stretch>
            <a:fillRect/>
          </a:stretch>
        </p:blipFill>
        <p:spPr bwMode="auto">
          <a:xfrm>
            <a:off x="4648200" y="3962400"/>
            <a:ext cx="4267200" cy="2371725"/>
          </a:xfrm>
          <a:prstGeom prst="rect">
            <a:avLst/>
          </a:prstGeom>
          <a:noFill/>
          <a:ln w="9525">
            <a:noFill/>
            <a:miter lim="800000"/>
            <a:headEnd/>
            <a:tailEnd/>
          </a:ln>
        </p:spPr>
      </p:pic>
      <p:sp>
        <p:nvSpPr>
          <p:cNvPr id="11" name="Rounded Rectangle 10"/>
          <p:cNvSpPr/>
          <p:nvPr/>
        </p:nvSpPr>
        <p:spPr>
          <a:xfrm>
            <a:off x="4648200" y="1600200"/>
            <a:ext cx="40386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0800000" flipV="1">
            <a:off x="6248400" y="1981200"/>
            <a:ext cx="2362200" cy="190500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69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Structure of Student Model – Skill Nodes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p>
        </p:txBody>
      </p:sp>
      <p:sp>
        <p:nvSpPr>
          <p:cNvPr id="6" name="Content Placeholder 5"/>
          <p:cNvSpPr>
            <a:spLocks noGrp="1"/>
          </p:cNvSpPr>
          <p:nvPr>
            <p:ph sz="half" idx="1"/>
          </p:nvPr>
        </p:nvSpPr>
        <p:spPr/>
        <p:txBody>
          <a:bodyPr>
            <a:normAutofit fontScale="47500" lnSpcReduction="20000"/>
          </a:bodyPr>
          <a:lstStyle/>
          <a:p>
            <a:r>
              <a:rPr lang="en-US" sz="2300" dirty="0" smtClean="0">
                <a:latin typeface="Times New Roman" pitchFamily="18" charset="0"/>
                <a:cs typeface="Times New Roman" pitchFamily="18" charset="0"/>
              </a:rPr>
              <a:t>Nodes of the group are connected and they constitute a hierarchy.</a:t>
            </a:r>
          </a:p>
          <a:p>
            <a:pPr>
              <a:buNone/>
            </a:pPr>
            <a:endParaRPr lang="en-US" sz="20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Skills required to solve an AD_RSD (2/3 + 1/5) exercise:	</a:t>
            </a:r>
          </a:p>
          <a:p>
            <a:pPr lvl="1"/>
            <a:r>
              <a:rPr lang="en-US" sz="2300" dirty="0" smtClean="0">
                <a:latin typeface="Times New Roman" pitchFamily="18" charset="0"/>
                <a:cs typeface="Times New Roman" pitchFamily="18" charset="0"/>
              </a:rPr>
              <a:t>Ad ( 7/15 + 3/15)</a:t>
            </a:r>
          </a:p>
          <a:p>
            <a:pPr lvl="1"/>
            <a:r>
              <a:rPr lang="en-US" sz="2300" dirty="0" smtClean="0">
                <a:latin typeface="Times New Roman" pitchFamily="18" charset="0"/>
                <a:cs typeface="Times New Roman" pitchFamily="18" charset="0"/>
              </a:rPr>
              <a:t>RSD ( reducing fractions to fractions with same denominator )</a:t>
            </a:r>
          </a:p>
          <a:p>
            <a:pPr lvl="1"/>
            <a:r>
              <a:rPr lang="en-US" sz="2300" dirty="0" smtClean="0">
                <a:latin typeface="Times New Roman" pitchFamily="18" charset="0"/>
                <a:cs typeface="Times New Roman" pitchFamily="18" charset="0"/>
              </a:rPr>
              <a:t>UN_RSD ( understanding of RSD)</a:t>
            </a:r>
          </a:p>
          <a:p>
            <a:pPr lvl="1">
              <a:buFont typeface="Wingdings" pitchFamily="2" charset="2"/>
              <a:buChar char="§"/>
            </a:pPr>
            <a:r>
              <a:rPr lang="en-US" sz="2300" dirty="0" smtClean="0">
                <a:latin typeface="Times New Roman" pitchFamily="18" charset="0"/>
                <a:cs typeface="Times New Roman" pitchFamily="18" charset="0"/>
              </a:rPr>
              <a:t>GRSD  =&gt;  </a:t>
            </a:r>
          </a:p>
          <a:p>
            <a:pPr lvl="1">
              <a:buNone/>
            </a:pPr>
            <a:r>
              <a:rPr lang="en-US" sz="2300" dirty="0" smtClean="0">
                <a:latin typeface="Times New Roman" pitchFamily="18" charset="0"/>
                <a:cs typeface="Times New Roman" pitchFamily="18" charset="0"/>
              </a:rPr>
              <a:t>	RSD ( Logical AND ) UN_RSD </a:t>
            </a:r>
          </a:p>
          <a:p>
            <a:pPr lvl="1">
              <a:buNone/>
            </a:pPr>
            <a:endParaRPr lang="en-US" sz="1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P(</a:t>
            </a:r>
            <a:r>
              <a:rPr lang="en-US" sz="2600" dirty="0" err="1" smtClean="0">
                <a:latin typeface="Times New Roman" pitchFamily="18" charset="0"/>
                <a:cs typeface="Times New Roman" pitchFamily="18" charset="0"/>
              </a:rPr>
              <a:t>Ad_RSD</a:t>
            </a:r>
            <a:r>
              <a:rPr lang="en-US" sz="2600" dirty="0" smtClean="0">
                <a:latin typeface="Times New Roman" pitchFamily="18" charset="0"/>
                <a:cs typeface="Times New Roman" pitchFamily="18" charset="0"/>
              </a:rPr>
              <a:t> = true | Ad = true, GRSD = true ) = 0.95</a:t>
            </a:r>
          </a:p>
          <a:p>
            <a:pPr lvl="1"/>
            <a:r>
              <a:rPr lang="en-US" sz="2600" dirty="0" smtClean="0">
                <a:latin typeface="Times New Roman" pitchFamily="18" charset="0"/>
                <a:cs typeface="Times New Roman" pitchFamily="18" charset="0"/>
              </a:rPr>
              <a:t>Not 1 since the student might make a mistake in spite of having the specified skills to solve the exercise</a:t>
            </a:r>
            <a:r>
              <a:rPr lang="en-US" sz="1600" dirty="0" smtClean="0">
                <a:latin typeface="Times New Roman" pitchFamily="18" charset="0"/>
                <a:cs typeface="Times New Roman" pitchFamily="18" charset="0"/>
              </a:rPr>
              <a:t>.</a:t>
            </a:r>
          </a:p>
          <a:p>
            <a:pPr>
              <a:buNone/>
            </a:pPr>
            <a:endParaRPr lang="en-US" sz="2000" dirty="0" smtClean="0">
              <a:latin typeface="Times New Roman" pitchFamily="18" charset="0"/>
              <a:cs typeface="Times New Roman" pitchFamily="18" charset="0"/>
            </a:endParaRPr>
          </a:p>
          <a:p>
            <a:r>
              <a:rPr lang="en-US" sz="2900" dirty="0" smtClean="0">
                <a:latin typeface="Times New Roman" pitchFamily="18" charset="0"/>
                <a:cs typeface="Times New Roman" pitchFamily="18" charset="0"/>
              </a:rPr>
              <a:t>Skills nodes have :</a:t>
            </a:r>
          </a:p>
          <a:p>
            <a:pPr lvl="1"/>
            <a:r>
              <a:rPr lang="en-US" sz="2900" dirty="0" smtClean="0">
                <a:latin typeface="Times New Roman" pitchFamily="18" charset="0"/>
                <a:cs typeface="Times New Roman" pitchFamily="18" charset="0"/>
              </a:rPr>
              <a:t>Experience Tables </a:t>
            </a:r>
          </a:p>
          <a:p>
            <a:pPr lvl="1"/>
            <a:r>
              <a:rPr lang="en-US" sz="2900" dirty="0" smtClean="0">
                <a:latin typeface="Times New Roman" pitchFamily="18" charset="0"/>
                <a:cs typeface="Times New Roman" pitchFamily="18" charset="0"/>
              </a:rPr>
              <a:t>Prior Probabilities</a:t>
            </a:r>
          </a:p>
          <a:p>
            <a:endParaRPr lang="en-US" sz="2000" dirty="0" smtClean="0">
              <a:latin typeface="Times New Roman" pitchFamily="18" charset="0"/>
              <a:cs typeface="Times New Roman" pitchFamily="18" charset="0"/>
            </a:endParaRPr>
          </a:p>
          <a:p>
            <a:pPr lvl="1">
              <a:buNone/>
            </a:pPr>
            <a:endParaRPr lang="en-US" sz="16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4099" name="Picture 3"/>
          <p:cNvPicPr>
            <a:picLocks noGrp="1" noChangeAspect="1" noChangeArrowheads="1"/>
          </p:cNvPicPr>
          <p:nvPr>
            <p:ph sz="half" idx="2"/>
          </p:nvPr>
        </p:nvPicPr>
        <p:blipFill>
          <a:blip r:embed="rId3" cstate="print"/>
          <a:srcRect/>
          <a:stretch>
            <a:fillRect/>
          </a:stretch>
        </p:blipFill>
        <p:spPr bwMode="auto">
          <a:xfrm>
            <a:off x="4572000" y="2819400"/>
            <a:ext cx="3619500" cy="1981200"/>
          </a:xfrm>
          <a:prstGeom prst="rect">
            <a:avLst/>
          </a:prstGeom>
          <a:noFill/>
          <a:ln w="9525">
            <a:noFill/>
            <a:miter lim="800000"/>
            <a:headEnd/>
            <a:tailEnd/>
          </a:ln>
        </p:spPr>
      </p:pic>
      <p:cxnSp>
        <p:nvCxnSpPr>
          <p:cNvPr id="10" name="Straight Arrow Connector 9"/>
          <p:cNvCxnSpPr/>
          <p:nvPr/>
        </p:nvCxnSpPr>
        <p:spPr>
          <a:xfrm>
            <a:off x="2819400" y="1981200"/>
            <a:ext cx="2286000" cy="1447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4" cstate="print"/>
          <a:srcRect/>
          <a:stretch>
            <a:fillRect/>
          </a:stretch>
        </p:blipFill>
        <p:spPr bwMode="auto">
          <a:xfrm>
            <a:off x="4495800" y="4953000"/>
            <a:ext cx="4267200" cy="1428750"/>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4711823" y="6331998"/>
            <a:ext cx="3962400" cy="228600"/>
          </a:xfrm>
          <a:prstGeom prst="rect">
            <a:avLst/>
          </a:prstGeom>
          <a:noFill/>
          <a:ln w="9525">
            <a:noFill/>
            <a:miter lim="800000"/>
            <a:headEnd/>
            <a:tailEnd/>
          </a:ln>
        </p:spPr>
      </p:pic>
      <p:cxnSp>
        <p:nvCxnSpPr>
          <p:cNvPr id="15" name="Straight Arrow Connector 14"/>
          <p:cNvCxnSpPr/>
          <p:nvPr/>
        </p:nvCxnSpPr>
        <p:spPr>
          <a:xfrm>
            <a:off x="2895600" y="3962400"/>
            <a:ext cx="4953000" cy="213360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103" name="Picture 7"/>
          <p:cNvPicPr>
            <a:picLocks noChangeAspect="1" noChangeArrowheads="1"/>
          </p:cNvPicPr>
          <p:nvPr/>
        </p:nvPicPr>
        <p:blipFill>
          <a:blip r:embed="rId6" cstate="print"/>
          <a:srcRect/>
          <a:stretch>
            <a:fillRect/>
          </a:stretch>
        </p:blipFill>
        <p:spPr bwMode="auto">
          <a:xfrm>
            <a:off x="5199530" y="1447801"/>
            <a:ext cx="2268070" cy="838200"/>
          </a:xfrm>
          <a:prstGeom prst="rect">
            <a:avLst/>
          </a:prstGeom>
          <a:noFill/>
          <a:ln w="9525">
            <a:noFill/>
            <a:miter lim="800000"/>
            <a:headEnd/>
            <a:tailEnd/>
          </a:ln>
        </p:spPr>
      </p:pic>
    </p:spTree>
    <p:extLst>
      <p:ext uri="{BB962C8B-B14F-4D97-AF65-F5344CB8AC3E}">
        <p14:creationId xmlns:p14="http://schemas.microsoft.com/office/powerpoint/2010/main" val="3156698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Structure of Student Model – Misconception Nodes</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029200" y="1905000"/>
            <a:ext cx="2828925" cy="1019175"/>
          </a:xfrm>
          <a:prstGeom prst="rect">
            <a:avLst/>
          </a:prstGeom>
          <a:noFill/>
          <a:ln w="9525">
            <a:noFill/>
            <a:miter lim="800000"/>
            <a:headEnd/>
            <a:tailEnd/>
          </a:ln>
        </p:spPr>
      </p:pic>
      <p:sp>
        <p:nvSpPr>
          <p:cNvPr id="8" name="Content Placeholder 7"/>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Misconception Nodes begin with a symbol “-”.</a:t>
            </a:r>
          </a:p>
          <a:p>
            <a:r>
              <a:rPr lang="en-US" sz="2000" dirty="0" smtClean="0">
                <a:latin typeface="Times New Roman" pitchFamily="18" charset="0"/>
                <a:cs typeface="Times New Roman" pitchFamily="18" charset="0"/>
              </a:rPr>
              <a:t>Have same features as skill nodes</a:t>
            </a:r>
          </a:p>
          <a:p>
            <a:pPr lvl="1"/>
            <a:r>
              <a:rPr lang="en-US" sz="1600" dirty="0" smtClean="0">
                <a:latin typeface="Times New Roman" pitchFamily="18" charset="0"/>
                <a:cs typeface="Times New Roman" pitchFamily="18" charset="0"/>
              </a:rPr>
              <a:t>Have experience and prior probability tables.</a:t>
            </a:r>
          </a:p>
          <a:p>
            <a:r>
              <a:rPr lang="en-US" sz="2000" dirty="0" smtClean="0">
                <a:latin typeface="Times New Roman" pitchFamily="18" charset="0"/>
                <a:cs typeface="Times New Roman" pitchFamily="18" charset="0"/>
              </a:rPr>
              <a:t>Probabilities updated using penalized EM Algorithm.</a:t>
            </a:r>
          </a:p>
          <a:p>
            <a:r>
              <a:rPr lang="en-US" sz="2000" dirty="0" smtClean="0">
                <a:latin typeface="Times New Roman" pitchFamily="18" charset="0"/>
                <a:cs typeface="Times New Roman" pitchFamily="18" charset="0"/>
              </a:rPr>
              <a:t>Do not have any hierarchy</a:t>
            </a:r>
            <a:endParaRPr lang="en-US" sz="2000"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cstate="print"/>
          <a:srcRect/>
          <a:stretch>
            <a:fillRect/>
          </a:stretch>
        </p:blipFill>
        <p:spPr bwMode="auto">
          <a:xfrm>
            <a:off x="5334000" y="3124200"/>
            <a:ext cx="2590800" cy="2286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5257800" y="4114800"/>
            <a:ext cx="3429000" cy="1466850"/>
          </a:xfrm>
          <a:prstGeom prst="rect">
            <a:avLst/>
          </a:prstGeom>
          <a:noFill/>
          <a:ln w="9525">
            <a:noFill/>
            <a:miter lim="800000"/>
            <a:headEnd/>
            <a:tailEnd/>
          </a:ln>
        </p:spPr>
      </p:pic>
    </p:spTree>
    <p:extLst>
      <p:ext uri="{BB962C8B-B14F-4D97-AF65-F5344CB8AC3E}">
        <p14:creationId xmlns:p14="http://schemas.microsoft.com/office/powerpoint/2010/main" val="3484587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Structure of Student Model – Task Nodes</a:t>
            </a:r>
            <a:endParaRPr lang="en-US" sz="2400" dirty="0"/>
          </a:p>
        </p:txBody>
      </p:sp>
      <p:sp>
        <p:nvSpPr>
          <p:cNvPr id="4" name="Content Placeholder 3"/>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Name begins with letter ‘T’.</a:t>
            </a:r>
          </a:p>
          <a:p>
            <a:r>
              <a:rPr lang="en-US" sz="2000" dirty="0" smtClean="0">
                <a:latin typeface="Times New Roman" pitchFamily="18" charset="0"/>
                <a:cs typeface="Times New Roman" pitchFamily="18" charset="0"/>
              </a:rPr>
              <a:t>It’s a task item and a task node from evidence model.</a:t>
            </a:r>
          </a:p>
          <a:p>
            <a:r>
              <a:rPr lang="en-US" sz="2000" dirty="0" smtClean="0">
                <a:latin typeface="Times New Roman" pitchFamily="18" charset="0"/>
                <a:cs typeface="Times New Roman" pitchFamily="18" charset="0"/>
              </a:rPr>
              <a:t>Task nodes are separated and student model is a model without task nodes.</a:t>
            </a:r>
          </a:p>
          <a:p>
            <a:r>
              <a:rPr lang="en-US" sz="2000" dirty="0" smtClean="0">
                <a:latin typeface="Times New Roman" pitchFamily="18" charset="0"/>
                <a:cs typeface="Times New Roman" pitchFamily="18" charset="0"/>
              </a:rPr>
              <a:t>These nodes attached to the model dynamically and evidence obtained by the student is transmitted to these nodes and after propagation  the evidence transmitted to the evidence model</a:t>
            </a:r>
            <a:endParaRPr lang="en-US" sz="2000" dirty="0">
              <a:latin typeface="Times New Roman" pitchFamily="18" charset="0"/>
              <a:cs typeface="Times New Roman" pitchFamily="18" charset="0"/>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5486400" y="1676400"/>
            <a:ext cx="2219325" cy="10858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562600" y="2971800"/>
            <a:ext cx="2133600" cy="457200"/>
          </a:xfrm>
          <a:prstGeom prst="rect">
            <a:avLst/>
          </a:prstGeom>
          <a:noFill/>
          <a:ln w="9525">
            <a:noFill/>
            <a:miter lim="800000"/>
            <a:headEnd/>
            <a:tailEnd/>
          </a:ln>
        </p:spPr>
      </p:pic>
    </p:spTree>
    <p:extLst>
      <p:ext uri="{BB962C8B-B14F-4D97-AF65-F5344CB8AC3E}">
        <p14:creationId xmlns:p14="http://schemas.microsoft.com/office/powerpoint/2010/main" val="886084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Structure of Student Model – Task Nodes</a:t>
            </a:r>
            <a:endParaRPr lang="en-US" sz="2400" dirty="0"/>
          </a:p>
        </p:txBody>
      </p:sp>
      <p:sp>
        <p:nvSpPr>
          <p:cNvPr id="3" name="Content Placeholder 2"/>
          <p:cNvSpPr>
            <a:spLocks noGrp="1"/>
          </p:cNvSpPr>
          <p:nvPr>
            <p:ph sz="half" idx="1"/>
          </p:nvPr>
        </p:nvSpPr>
        <p:spPr>
          <a:xfrm>
            <a:off x="457200" y="1447800"/>
            <a:ext cx="4038600" cy="4678363"/>
          </a:xfrm>
        </p:spPr>
        <p:txBody>
          <a:bodyPr>
            <a:normAutofit lnSpcReduction="10000"/>
          </a:bodyPr>
          <a:lstStyle/>
          <a:p>
            <a:r>
              <a:rPr lang="en-US" sz="2000" dirty="0" smtClean="0">
                <a:latin typeface="Times New Roman" pitchFamily="18" charset="0"/>
                <a:cs typeface="Times New Roman" pitchFamily="18" charset="0"/>
              </a:rPr>
              <a:t>Table correspond to a </a:t>
            </a:r>
            <a:r>
              <a:rPr lang="en-US" sz="2000" dirty="0" err="1" smtClean="0">
                <a:latin typeface="Times New Roman" pitchFamily="18" charset="0"/>
                <a:cs typeface="Times New Roman" pitchFamily="18" charset="0"/>
              </a:rPr>
              <a:t>multichoice</a:t>
            </a:r>
            <a:r>
              <a:rPr lang="en-US" sz="2000" dirty="0" smtClean="0">
                <a:latin typeface="Times New Roman" pitchFamily="18" charset="0"/>
                <a:cs typeface="Times New Roman" pitchFamily="18" charset="0"/>
              </a:rPr>
              <a:t> exercise for the </a:t>
            </a:r>
            <a:r>
              <a:rPr lang="en-US" sz="2000" dirty="0" err="1" smtClean="0">
                <a:latin typeface="Times New Roman" pitchFamily="18" charset="0"/>
                <a:cs typeface="Times New Roman" pitchFamily="18" charset="0"/>
              </a:rPr>
              <a:t>TMAd</a:t>
            </a:r>
            <a:r>
              <a:rPr lang="en-US" sz="2000" dirty="0" smtClean="0">
                <a:latin typeface="Times New Roman" pitchFamily="18" charset="0"/>
                <a:cs typeface="Times New Roman" pitchFamily="18" charset="0"/>
              </a:rPr>
              <a:t> node.</a:t>
            </a:r>
          </a:p>
          <a:p>
            <a:pPr lvl="1"/>
            <a:r>
              <a:rPr lang="en-US" sz="1600" dirty="0" smtClean="0">
                <a:latin typeface="Times New Roman" pitchFamily="18" charset="0"/>
                <a:cs typeface="Times New Roman" pitchFamily="18" charset="0"/>
              </a:rPr>
              <a:t>1 correct choice</a:t>
            </a:r>
          </a:p>
          <a:p>
            <a:pPr lvl="1"/>
            <a:r>
              <a:rPr lang="en-US" sz="1600" dirty="0" smtClean="0">
                <a:latin typeface="Times New Roman" pitchFamily="18" charset="0"/>
                <a:cs typeface="Times New Roman" pitchFamily="18" charset="0"/>
              </a:rPr>
              <a:t>1 misconception choice ( ADA in model)</a:t>
            </a:r>
          </a:p>
          <a:p>
            <a:pPr lvl="1"/>
            <a:r>
              <a:rPr lang="en-US" sz="1600" dirty="0" smtClean="0">
                <a:latin typeface="Times New Roman" pitchFamily="18" charset="0"/>
                <a:cs typeface="Times New Roman" pitchFamily="18" charset="0"/>
              </a:rPr>
              <a:t>3 false choices</a:t>
            </a:r>
          </a:p>
          <a:p>
            <a:pPr lvl="1">
              <a:buFont typeface="Wingdings" pitchFamily="2" charset="2"/>
              <a:buChar char="§"/>
            </a:pPr>
            <a:r>
              <a:rPr lang="en-US" sz="1600" u="sng" dirty="0" smtClean="0">
                <a:latin typeface="Times New Roman" pitchFamily="18" charset="0"/>
                <a:cs typeface="Times New Roman" pitchFamily="18" charset="0"/>
              </a:rPr>
              <a:t>Student has skill Ad</a:t>
            </a:r>
          </a:p>
          <a:p>
            <a:pPr lvl="1"/>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true | Ad = true ) = 0.95</a:t>
            </a:r>
          </a:p>
          <a:p>
            <a:pPr lvl="1"/>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false | Ad = true ) = 0.038</a:t>
            </a:r>
          </a:p>
          <a:p>
            <a:pPr lvl="1"/>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ADA | Ad = true ) = 0.012</a:t>
            </a:r>
          </a:p>
          <a:p>
            <a:pPr lvl="2">
              <a:buNone/>
            </a:pPr>
            <a:endParaRPr lang="en-US" sz="1000" dirty="0" smtClean="0">
              <a:latin typeface="Times New Roman" pitchFamily="18" charset="0"/>
              <a:cs typeface="Times New Roman" pitchFamily="18" charset="0"/>
            </a:endParaRPr>
          </a:p>
          <a:p>
            <a:pPr lvl="1">
              <a:buFont typeface="Wingdings" pitchFamily="2" charset="2"/>
              <a:buChar char="§"/>
            </a:pPr>
            <a:r>
              <a:rPr lang="en-US" sz="1400" u="sng" dirty="0" smtClean="0">
                <a:latin typeface="Times New Roman" pitchFamily="18" charset="0"/>
                <a:cs typeface="Times New Roman" pitchFamily="18" charset="0"/>
              </a:rPr>
              <a:t>Student has Misconception</a:t>
            </a:r>
            <a:r>
              <a:rPr lang="en-US" sz="1800" dirty="0" smtClean="0">
                <a:latin typeface="Times New Roman" pitchFamily="18" charset="0"/>
                <a:cs typeface="Times New Roman" pitchFamily="18" charset="0"/>
              </a:rPr>
              <a:t>		</a:t>
            </a:r>
          </a:p>
          <a:p>
            <a:pPr lvl="1"/>
            <a:r>
              <a:rPr lang="en-US" sz="1400" dirty="0" smtClean="0">
                <a:latin typeface="Times New Roman" pitchFamily="18" charset="0"/>
                <a:cs typeface="Times New Roman" pitchFamily="18" charset="0"/>
              </a:rPr>
              <a:t>P(</a:t>
            </a:r>
            <a:r>
              <a:rPr lang="en-US" sz="1400" dirty="0" err="1" smtClean="0">
                <a:latin typeface="Times New Roman" pitchFamily="18" charset="0"/>
                <a:cs typeface="Times New Roman" pitchFamily="18" charset="0"/>
              </a:rPr>
              <a:t>TMAd</a:t>
            </a:r>
            <a:r>
              <a:rPr lang="en-US" sz="1400" dirty="0" smtClean="0">
                <a:latin typeface="Times New Roman" pitchFamily="18" charset="0"/>
                <a:cs typeface="Times New Roman" pitchFamily="18" charset="0"/>
              </a:rPr>
              <a:t> = ADA | Ad = ADA ) = 0.95</a:t>
            </a:r>
          </a:p>
          <a:p>
            <a:pPr lvl="1"/>
            <a:endParaRPr lang="en-US" sz="1400" dirty="0" smtClean="0">
              <a:latin typeface="Times New Roman" pitchFamily="18" charset="0"/>
              <a:cs typeface="Times New Roman" pitchFamily="18" charset="0"/>
            </a:endParaRPr>
          </a:p>
          <a:p>
            <a:pPr lvl="1">
              <a:buFont typeface="Wingdings" pitchFamily="2" charset="2"/>
              <a:buChar char="§"/>
            </a:pPr>
            <a:r>
              <a:rPr lang="en-US" sz="1400" u="sng" dirty="0" smtClean="0">
                <a:latin typeface="Times New Roman" pitchFamily="18" charset="0"/>
                <a:cs typeface="Times New Roman" pitchFamily="18" charset="0"/>
              </a:rPr>
              <a:t>Student does not have skill Ad (he guesses)</a:t>
            </a:r>
          </a:p>
          <a:p>
            <a:pPr lvl="1"/>
            <a:r>
              <a:rPr lang="en-US" sz="1600" dirty="0" smtClean="0">
                <a:latin typeface="Times New Roman" pitchFamily="18" charset="0"/>
                <a:cs typeface="Times New Roman" pitchFamily="18" charset="0"/>
              </a:rPr>
              <a:t>P(</a:t>
            </a:r>
            <a:r>
              <a:rPr lang="en-US" sz="1600" dirty="0" err="1" smtClean="0">
                <a:latin typeface="Times New Roman" pitchFamily="18" charset="0"/>
                <a:cs typeface="Times New Roman" pitchFamily="18" charset="0"/>
              </a:rPr>
              <a:t>TMAd</a:t>
            </a:r>
            <a:r>
              <a:rPr lang="en-US" sz="1600" dirty="0" smtClean="0">
                <a:latin typeface="Times New Roman" pitchFamily="18" charset="0"/>
                <a:cs typeface="Times New Roman" pitchFamily="18" charset="0"/>
              </a:rPr>
              <a:t> = false | Ad = false ) = 0.6</a:t>
            </a:r>
          </a:p>
          <a:p>
            <a:pPr lvl="1"/>
            <a:r>
              <a:rPr lang="en-US" sz="1600" dirty="0" smtClean="0">
                <a:latin typeface="Times New Roman" pitchFamily="18" charset="0"/>
                <a:cs typeface="Times New Roman" pitchFamily="18" charset="0"/>
              </a:rPr>
              <a:t>Every answer chosen with a probability of 0.2</a:t>
            </a:r>
          </a:p>
          <a:p>
            <a:pPr lvl="2"/>
            <a:endParaRPr lang="en-US" sz="1200" dirty="0" smtClean="0">
              <a:latin typeface="Times New Roman" pitchFamily="18" charset="0"/>
              <a:cs typeface="Times New Roman" pitchFamily="18" charset="0"/>
            </a:endParaRPr>
          </a:p>
          <a:p>
            <a:pPr lvl="1">
              <a:buNone/>
            </a:pPr>
            <a:endParaRPr lang="en-US" sz="1600" dirty="0">
              <a:latin typeface="Times New Roman" pitchFamily="18" charset="0"/>
              <a:cs typeface="Times New Roman" pitchFamily="18" charset="0"/>
            </a:endParaRPr>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4572000" y="1600200"/>
            <a:ext cx="4038600" cy="22098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800600" y="3733800"/>
            <a:ext cx="3962400" cy="361950"/>
          </a:xfrm>
          <a:prstGeom prst="rect">
            <a:avLst/>
          </a:prstGeom>
          <a:noFill/>
          <a:ln w="9525">
            <a:noFill/>
            <a:miter lim="800000"/>
            <a:headEnd/>
            <a:tailEnd/>
          </a:ln>
        </p:spPr>
      </p:pic>
    </p:spTree>
    <p:extLst>
      <p:ext uri="{BB962C8B-B14F-4D97-AF65-F5344CB8AC3E}">
        <p14:creationId xmlns:p14="http://schemas.microsoft.com/office/powerpoint/2010/main" val="1455768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Structure of Student Model – Auxiliary nodes for combining influence of a skill and misconception</a:t>
            </a:r>
            <a:endParaRPr lang="en-US" sz="2000" dirty="0"/>
          </a:p>
        </p:txBody>
      </p:sp>
      <p:sp>
        <p:nvSpPr>
          <p:cNvPr id="3" name="Content Placeholder 2"/>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Combine skill nodes and misconception nodes so each task node has just one parent.</a:t>
            </a:r>
          </a:p>
          <a:p>
            <a:r>
              <a:rPr lang="en-US" sz="2000" dirty="0" smtClean="0">
                <a:latin typeface="Times New Roman" pitchFamily="18" charset="0"/>
                <a:cs typeface="Times New Roman" pitchFamily="18" charset="0"/>
              </a:rPr>
              <a:t>Helps to minimize table size for task nodes.</a:t>
            </a:r>
          </a:p>
          <a:p>
            <a:r>
              <a:rPr lang="en-US" sz="2000" dirty="0" smtClean="0">
                <a:latin typeface="Times New Roman" pitchFamily="18" charset="0"/>
                <a:cs typeface="Times New Roman" pitchFamily="18" charset="0"/>
              </a:rPr>
              <a:t>Student cannot have both – a skill and a misconception </a:t>
            </a:r>
          </a:p>
          <a:p>
            <a:pPr lvl="1"/>
            <a:r>
              <a:rPr lang="en-US" sz="1600" dirty="0" smtClean="0">
                <a:latin typeface="Times New Roman" pitchFamily="18" charset="0"/>
                <a:cs typeface="Times New Roman" pitchFamily="18" charset="0"/>
              </a:rPr>
              <a:t>Thus P(</a:t>
            </a:r>
            <a:r>
              <a:rPr lang="en-US" sz="1600" dirty="0" err="1" smtClean="0">
                <a:latin typeface="Times New Roman" pitchFamily="18" charset="0"/>
                <a:cs typeface="Times New Roman" pitchFamily="18" charset="0"/>
              </a:rPr>
              <a:t>MAd</a:t>
            </a:r>
            <a:r>
              <a:rPr lang="en-US" sz="1600" dirty="0" smtClean="0">
                <a:latin typeface="Times New Roman" pitchFamily="18" charset="0"/>
                <a:cs typeface="Times New Roman" pitchFamily="18" charset="0"/>
              </a:rPr>
              <a:t> | ADA=true , Ad=true ) is irrelevant</a:t>
            </a:r>
          </a:p>
          <a:p>
            <a:pPr lvl="1"/>
            <a:r>
              <a:rPr lang="en-US" sz="1600" dirty="0" smtClean="0">
                <a:latin typeface="Times New Roman" pitchFamily="18" charset="0"/>
                <a:cs typeface="Times New Roman" pitchFamily="18" charset="0"/>
              </a:rPr>
              <a:t>In Model it is forbidden with a ‘logical NOT AND’ nodes</a:t>
            </a:r>
            <a:endParaRPr lang="en-US" sz="1600" dirty="0">
              <a:latin typeface="Times New Roman" pitchFamily="18" charset="0"/>
              <a:cs typeface="Times New Roman" pitchFamily="18" charset="0"/>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334000" y="1600200"/>
            <a:ext cx="2457450" cy="10096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181600" y="2743200"/>
            <a:ext cx="2771775" cy="36195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800600" y="3200400"/>
            <a:ext cx="3971925" cy="170497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4648200" y="4876800"/>
            <a:ext cx="4219575" cy="314325"/>
          </a:xfrm>
          <a:prstGeom prst="rect">
            <a:avLst/>
          </a:prstGeom>
          <a:noFill/>
          <a:ln w="9525">
            <a:noFill/>
            <a:miter lim="800000"/>
            <a:headEnd/>
            <a:tailEnd/>
          </a:ln>
        </p:spPr>
      </p:pic>
    </p:spTree>
    <p:extLst>
      <p:ext uri="{BB962C8B-B14F-4D97-AF65-F5344CB8AC3E}">
        <p14:creationId xmlns:p14="http://schemas.microsoft.com/office/powerpoint/2010/main" val="3865495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dirty="0" smtClean="0">
                <a:latin typeface="Times New Roman" pitchFamily="18" charset="0"/>
                <a:cs typeface="Times New Roman" pitchFamily="18" charset="0"/>
              </a:rPr>
              <a:t>Structure of Student Model – Logical AND nodes</a:t>
            </a:r>
            <a:endParaRPr lang="en-US" sz="2400" dirty="0"/>
          </a:p>
        </p:txBody>
      </p:sp>
      <p:pic>
        <p:nvPicPr>
          <p:cNvPr id="9218" name="Picture 2"/>
          <p:cNvPicPr>
            <a:picLocks noGrp="1" noChangeAspect="1" noChangeArrowheads="1"/>
          </p:cNvPicPr>
          <p:nvPr>
            <p:ph sz="half" idx="1"/>
          </p:nvPr>
        </p:nvPicPr>
        <p:blipFill>
          <a:blip r:embed="rId2" cstate="print"/>
          <a:stretch>
            <a:fillRect/>
          </a:stretch>
        </p:blipFill>
        <p:spPr bwMode="auto">
          <a:xfrm>
            <a:off x="5486400" y="2514600"/>
            <a:ext cx="2305050" cy="933450"/>
          </a:xfrm>
          <a:prstGeom prst="rect">
            <a:avLst/>
          </a:prstGeom>
          <a:noFill/>
          <a:ln w="9525">
            <a:noFill/>
            <a:miter lim="800000"/>
            <a:headEnd/>
            <a:tailEnd/>
          </a:ln>
        </p:spPr>
      </p:pic>
      <p:sp>
        <p:nvSpPr>
          <p:cNvPr id="13" name="Content Placeholder 12"/>
          <p:cNvSpPr>
            <a:spLocks noGrp="1"/>
          </p:cNvSpPr>
          <p:nvPr>
            <p:ph sz="half" idx="2"/>
          </p:nvPr>
        </p:nvSpPr>
        <p:spPr>
          <a:xfrm>
            <a:off x="609600" y="1371600"/>
            <a:ext cx="4038600" cy="4525963"/>
          </a:xfrm>
        </p:spPr>
        <p:txBody>
          <a:bodyPr>
            <a:normAutofit/>
          </a:bodyPr>
          <a:lstStyle/>
          <a:p>
            <a:r>
              <a:rPr lang="en-US" sz="2000" dirty="0" smtClean="0">
                <a:latin typeface="Times New Roman" pitchFamily="18" charset="0"/>
                <a:cs typeface="Times New Roman" pitchFamily="18" charset="0"/>
              </a:rPr>
              <a:t>Combine parent nodes by AND operation.</a:t>
            </a:r>
          </a:p>
          <a:p>
            <a:r>
              <a:rPr lang="en-US" sz="2000" dirty="0" smtClean="0">
                <a:latin typeface="Times New Roman" pitchFamily="18" charset="0"/>
                <a:cs typeface="Times New Roman" pitchFamily="18" charset="0"/>
              </a:rPr>
              <a:t>Minimizes number of arrows in the network.</a:t>
            </a:r>
          </a:p>
          <a:p>
            <a:r>
              <a:rPr lang="en-US" sz="2000" dirty="0" smtClean="0">
                <a:latin typeface="Times New Roman" pitchFamily="18" charset="0"/>
                <a:cs typeface="Times New Roman" pitchFamily="18" charset="0"/>
              </a:rPr>
              <a:t>GRSD = </a:t>
            </a:r>
            <a:r>
              <a:rPr lang="en-US" sz="1600" dirty="0" smtClean="0">
                <a:latin typeface="Times New Roman" pitchFamily="18" charset="0"/>
                <a:cs typeface="Times New Roman" pitchFamily="18" charset="0"/>
              </a:rPr>
              <a:t>RSD (Logical AND) UN_RSD</a:t>
            </a:r>
          </a:p>
          <a:p>
            <a:r>
              <a:rPr lang="en-US" sz="1600" dirty="0" smtClean="0">
                <a:latin typeface="Times New Roman" pitchFamily="18" charset="0"/>
                <a:cs typeface="Times New Roman" pitchFamily="18" charset="0"/>
              </a:rPr>
              <a:t>P(GRSD | RSD, UN_RSD ) </a:t>
            </a:r>
          </a:p>
          <a:p>
            <a:pPr lvl="1"/>
            <a:r>
              <a:rPr lang="en-US" sz="1600" dirty="0" smtClean="0">
                <a:latin typeface="Times New Roman" pitchFamily="18" charset="0"/>
                <a:cs typeface="Times New Roman" pitchFamily="18" charset="0"/>
              </a:rPr>
              <a:t>Table for the GRSD Table</a:t>
            </a:r>
            <a:endParaRPr lang="en-US" sz="16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5257800" y="3429000"/>
            <a:ext cx="2952750" cy="228600"/>
          </a:xfrm>
          <a:prstGeom prst="rect">
            <a:avLst/>
          </a:prstGeom>
          <a:noFill/>
          <a:ln w="9525">
            <a:noFill/>
            <a:miter lim="800000"/>
            <a:headEnd/>
            <a:tailEnd/>
          </a:ln>
        </p:spPr>
      </p:pic>
      <p:graphicFrame>
        <p:nvGraphicFramePr>
          <p:cNvPr id="14" name="Table 13"/>
          <p:cNvGraphicFramePr>
            <a:graphicFrameLocks noGrp="1"/>
          </p:cNvGraphicFramePr>
          <p:nvPr/>
        </p:nvGraphicFramePr>
        <p:xfrm>
          <a:off x="4724400" y="4038601"/>
          <a:ext cx="4114800" cy="1515202"/>
        </p:xfrm>
        <a:graphic>
          <a:graphicData uri="http://schemas.openxmlformats.org/drawingml/2006/table">
            <a:tbl>
              <a:tblPr firstRow="1" bandRow="1">
                <a:tableStyleId>{5940675A-B579-460E-94D1-54222C63F5DA}</a:tableStyleId>
              </a:tblPr>
              <a:tblGrid>
                <a:gridCol w="1481328"/>
                <a:gridCol w="658368"/>
                <a:gridCol w="658368"/>
                <a:gridCol w="658368"/>
                <a:gridCol w="658368"/>
              </a:tblGrid>
              <a:tr h="343293">
                <a:tc>
                  <a:txBody>
                    <a:bodyPr/>
                    <a:lstStyle/>
                    <a:p>
                      <a:pPr algn="ctr"/>
                      <a:r>
                        <a:rPr lang="en-US" dirty="0" smtClean="0"/>
                        <a:t>RSD</a:t>
                      </a:r>
                      <a:endParaRPr lang="en-US" dirty="0"/>
                    </a:p>
                  </a:txBody>
                  <a:tcPr/>
                </a:tc>
                <a:tc gridSpan="2">
                  <a:txBody>
                    <a:bodyPr/>
                    <a:lstStyle/>
                    <a:p>
                      <a:pPr algn="ctr"/>
                      <a:r>
                        <a:rPr lang="en-US" dirty="0" smtClean="0"/>
                        <a:t>False</a:t>
                      </a:r>
                      <a:endParaRPr lang="en-US" dirty="0"/>
                    </a:p>
                  </a:txBody>
                  <a:tcPr/>
                </a:tc>
                <a:tc hMerge="1">
                  <a:txBody>
                    <a:bodyPr/>
                    <a:lstStyle/>
                    <a:p>
                      <a:endParaRPr lang="en-US" dirty="0"/>
                    </a:p>
                  </a:txBody>
                  <a:tcPr/>
                </a:tc>
                <a:tc gridSpan="2">
                  <a:txBody>
                    <a:bodyPr/>
                    <a:lstStyle/>
                    <a:p>
                      <a:pPr algn="ctr"/>
                      <a:r>
                        <a:rPr lang="en-US" dirty="0" smtClean="0"/>
                        <a:t>True</a:t>
                      </a:r>
                      <a:endParaRPr lang="en-US" dirty="0"/>
                    </a:p>
                  </a:txBody>
                  <a:tcPr/>
                </a:tc>
                <a:tc hMerge="1">
                  <a:txBody>
                    <a:bodyPr/>
                    <a:lstStyle/>
                    <a:p>
                      <a:endParaRPr lang="en-US" dirty="0"/>
                    </a:p>
                  </a:txBody>
                  <a:tcPr/>
                </a:tc>
              </a:tr>
              <a:tr h="417922">
                <a:tc>
                  <a:txBody>
                    <a:bodyPr/>
                    <a:lstStyle/>
                    <a:p>
                      <a:pPr algn="ctr"/>
                      <a:r>
                        <a:rPr lang="en-US" dirty="0" smtClean="0"/>
                        <a:t>UN_RSD</a:t>
                      </a:r>
                      <a:endParaRPr lang="en-US" dirty="0"/>
                    </a:p>
                  </a:txBody>
                  <a:tcPr/>
                </a:tc>
                <a:tc>
                  <a:txBody>
                    <a:bodyPr/>
                    <a:lstStyle/>
                    <a:p>
                      <a:pPr algn="ctr"/>
                      <a:r>
                        <a:rPr lang="en-US" dirty="0" smtClean="0"/>
                        <a:t>False</a:t>
                      </a:r>
                      <a:endParaRPr lang="en-US" dirty="0"/>
                    </a:p>
                  </a:txBody>
                  <a:tcPr/>
                </a:tc>
                <a:tc>
                  <a:txBody>
                    <a:bodyPr/>
                    <a:lstStyle/>
                    <a:p>
                      <a:pPr algn="ctr"/>
                      <a:r>
                        <a:rPr lang="en-US" dirty="0" smtClean="0"/>
                        <a:t>True</a:t>
                      </a:r>
                      <a:endParaRPr lang="en-US" dirty="0"/>
                    </a:p>
                  </a:txBody>
                  <a:tcPr/>
                </a:tc>
                <a:tc>
                  <a:txBody>
                    <a:bodyPr/>
                    <a:lstStyle/>
                    <a:p>
                      <a:pPr algn="ctr"/>
                      <a:r>
                        <a:rPr lang="en-US" dirty="0" smtClean="0"/>
                        <a:t>False</a:t>
                      </a:r>
                      <a:endParaRPr lang="en-US" dirty="0"/>
                    </a:p>
                  </a:txBody>
                  <a:tcPr/>
                </a:tc>
                <a:tc>
                  <a:txBody>
                    <a:bodyPr/>
                    <a:lstStyle/>
                    <a:p>
                      <a:pPr algn="ctr"/>
                      <a:r>
                        <a:rPr lang="en-US" dirty="0" smtClean="0"/>
                        <a:t>True</a:t>
                      </a:r>
                      <a:endParaRPr lang="en-US" dirty="0"/>
                    </a:p>
                  </a:txBody>
                  <a:tcPr/>
                </a:tc>
              </a:tr>
              <a:tr h="343293">
                <a:tc>
                  <a:txBody>
                    <a:bodyPr/>
                    <a:lstStyle/>
                    <a:p>
                      <a:pPr algn="ctr"/>
                      <a:r>
                        <a:rPr lang="en-US" dirty="0" smtClean="0"/>
                        <a:t>True</a:t>
                      </a:r>
                      <a:endParaRPr lang="en-US" dirty="0"/>
                    </a:p>
                  </a:txBody>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0</a:t>
                      </a:r>
                      <a:endParaRPr lang="en-US" b="0" dirty="0"/>
                    </a:p>
                  </a:txBody>
                  <a:tcPr/>
                </a:tc>
                <a:tc>
                  <a:txBody>
                    <a:bodyPr/>
                    <a:lstStyle/>
                    <a:p>
                      <a:pPr algn="ctr"/>
                      <a:r>
                        <a:rPr lang="en-US" b="0" dirty="0" smtClean="0"/>
                        <a:t>1</a:t>
                      </a:r>
                      <a:endParaRPr lang="en-US" b="0" dirty="0"/>
                    </a:p>
                  </a:txBody>
                  <a:tcPr/>
                </a:tc>
              </a:tr>
              <a:tr h="343293">
                <a:tc>
                  <a:txBody>
                    <a:bodyPr/>
                    <a:lstStyle/>
                    <a:p>
                      <a:pPr algn="ctr"/>
                      <a:r>
                        <a:rPr lang="en-US" dirty="0" smtClean="0"/>
                        <a:t>False</a:t>
                      </a:r>
                      <a:endParaRPr lang="en-US"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1</a:t>
                      </a:r>
                      <a:endParaRPr lang="en-US" b="0" dirty="0"/>
                    </a:p>
                  </a:txBody>
                  <a:tcPr/>
                </a:tc>
                <a:tc>
                  <a:txBody>
                    <a:bodyPr/>
                    <a:lstStyle/>
                    <a:p>
                      <a:pPr algn="ctr"/>
                      <a:r>
                        <a:rPr lang="en-US" b="0" dirty="0" smtClean="0"/>
                        <a:t>0</a:t>
                      </a:r>
                      <a:endParaRPr lang="en-US" b="0" dirty="0"/>
                    </a:p>
                  </a:txBody>
                  <a:tcPr/>
                </a:tc>
              </a:tr>
            </a:tbl>
          </a:graphicData>
        </a:graphic>
      </p:graphicFrame>
      <p:sp>
        <p:nvSpPr>
          <p:cNvPr id="15" name="Oval 14"/>
          <p:cNvSpPr/>
          <p:nvPr/>
        </p:nvSpPr>
        <p:spPr>
          <a:xfrm>
            <a:off x="5105400" y="1447800"/>
            <a:ext cx="1295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RSD</a:t>
            </a:r>
            <a:endParaRPr lang="en-US" dirty="0"/>
          </a:p>
        </p:txBody>
      </p:sp>
      <p:sp>
        <p:nvSpPr>
          <p:cNvPr id="16" name="Oval 15"/>
          <p:cNvSpPr/>
          <p:nvPr/>
        </p:nvSpPr>
        <p:spPr>
          <a:xfrm>
            <a:off x="7010400" y="1447800"/>
            <a:ext cx="1371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UN_RSD</a:t>
            </a:r>
            <a:endParaRPr lang="en-US" dirty="0"/>
          </a:p>
        </p:txBody>
      </p:sp>
      <p:cxnSp>
        <p:nvCxnSpPr>
          <p:cNvPr id="18" name="Straight Arrow Connector 17"/>
          <p:cNvCxnSpPr>
            <a:stCxn id="15" idx="4"/>
          </p:cNvCxnSpPr>
          <p:nvPr/>
        </p:nvCxnSpPr>
        <p:spPr>
          <a:xfrm rot="16200000" flipH="1">
            <a:off x="5619750" y="1962150"/>
            <a:ext cx="91440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4"/>
          </p:cNvCxnSpPr>
          <p:nvPr/>
        </p:nvCxnSpPr>
        <p:spPr>
          <a:xfrm rot="5400000">
            <a:off x="6858000" y="1905000"/>
            <a:ext cx="914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9000" y="3276600"/>
            <a:ext cx="1676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8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idx="1"/>
          </p:nvPr>
        </p:nvSpPr>
        <p:spPr/>
        <p:txBody>
          <a:bodyPr>
            <a:normAutofit lnSpcReduction="10000"/>
          </a:bodyPr>
          <a:lstStyle/>
          <a:p>
            <a:r>
              <a:rPr lang="en-US" sz="2400" dirty="0" smtClean="0">
                <a:latin typeface="Times New Roman" pitchFamily="18" charset="0"/>
                <a:cs typeface="Times New Roman" pitchFamily="18" charset="0"/>
              </a:rPr>
              <a:t>Diagnosis of person’s skills </a:t>
            </a:r>
            <a:r>
              <a:rPr lang="en-US" sz="2400" dirty="0" smtClean="0">
                <a:latin typeface="Times New Roman" pitchFamily="18" charset="0"/>
                <a:cs typeface="Times New Roman" pitchFamily="18" charset="0"/>
                <a:sym typeface="Wingdings" pitchFamily="2" charset="2"/>
              </a:rPr>
              <a:t> obtained faster my modeling dependence between skills  can be done with Bayesian Networks.</a:t>
            </a:r>
          </a:p>
          <a:p>
            <a:r>
              <a:rPr lang="en-US" sz="2400" dirty="0" smtClean="0">
                <a:latin typeface="Times New Roman" pitchFamily="18" charset="0"/>
                <a:cs typeface="Times New Roman" pitchFamily="18" charset="0"/>
                <a:sym typeface="Wingdings" pitchFamily="2" charset="2"/>
              </a:rPr>
              <a:t>We are concerned with the findings: whether a person has or lacks specific skills and to inform that person.( </a:t>
            </a:r>
            <a:r>
              <a:rPr lang="en-US" sz="2400" dirty="0" err="1" smtClean="0">
                <a:latin typeface="Times New Roman" pitchFamily="18" charset="0"/>
                <a:cs typeface="Times New Roman" pitchFamily="18" charset="0"/>
                <a:sym typeface="Wingdings" pitchFamily="2" charset="2"/>
              </a:rPr>
              <a:t>eg</a:t>
            </a:r>
            <a:r>
              <a:rPr lang="en-US" sz="2400" dirty="0" smtClean="0">
                <a:latin typeface="Times New Roman" pitchFamily="18" charset="0"/>
                <a:cs typeface="Times New Roman" pitchFamily="18" charset="0"/>
                <a:sym typeface="Wingdings" pitchFamily="2" charset="2"/>
              </a:rPr>
              <a:t>: whether he has necessary prerequisites for enrolling in a course).</a:t>
            </a:r>
          </a:p>
          <a:p>
            <a:r>
              <a:rPr lang="en-US" sz="2400" dirty="0" smtClean="0">
                <a:latin typeface="Times New Roman" pitchFamily="18" charset="0"/>
                <a:cs typeface="Times New Roman" pitchFamily="18" charset="0"/>
                <a:sym typeface="Wingdings" pitchFamily="2" charset="2"/>
              </a:rPr>
              <a:t>Can be achieved with CAT (Computer Adaptive Tests) or Paper based tests  each question tests some necessary skills.</a:t>
            </a:r>
          </a:p>
          <a:p>
            <a:r>
              <a:rPr lang="en-US" sz="2400" dirty="0" smtClean="0">
                <a:latin typeface="Times New Roman" pitchFamily="18" charset="0"/>
                <a:cs typeface="Times New Roman" pitchFamily="18" charset="0"/>
                <a:sym typeface="Wingdings" pitchFamily="2" charset="2"/>
              </a:rPr>
              <a:t>Test Designer specifies a set of tested skills, abilities, misconceptions S = { S</a:t>
            </a:r>
            <a:r>
              <a:rPr lang="en-US" sz="2400" baseline="-25000" dirty="0" smtClean="0">
                <a:latin typeface="Times New Roman" pitchFamily="18" charset="0"/>
                <a:cs typeface="Times New Roman" pitchFamily="18" charset="0"/>
                <a:sym typeface="Wingdings" pitchFamily="2" charset="2"/>
              </a:rPr>
              <a:t>1</a:t>
            </a:r>
            <a:r>
              <a:rPr lang="en-US" sz="2400" dirty="0" smtClean="0">
                <a:latin typeface="Times New Roman" pitchFamily="18" charset="0"/>
                <a:cs typeface="Times New Roman" pitchFamily="18" charset="0"/>
                <a:sym typeface="Wingdings" pitchFamily="2" charset="2"/>
              </a:rPr>
              <a:t>, S</a:t>
            </a:r>
            <a:r>
              <a:rPr lang="en-US" sz="2400" baseline="-25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 …. </a:t>
            </a:r>
            <a:r>
              <a:rPr lang="en-US" sz="2400" dirty="0" err="1" smtClean="0">
                <a:latin typeface="Times New Roman" pitchFamily="18" charset="0"/>
                <a:cs typeface="Times New Roman" pitchFamily="18" charset="0"/>
                <a:sym typeface="Wingdings" pitchFamily="2" charset="2"/>
              </a:rPr>
              <a:t>S</a:t>
            </a:r>
            <a:r>
              <a:rPr lang="en-US" sz="2400" baseline="-25000" dirty="0" err="1" smtClean="0">
                <a:latin typeface="Times New Roman" pitchFamily="18" charset="0"/>
                <a:cs typeface="Times New Roman" pitchFamily="18" charset="0"/>
                <a:sym typeface="Wingdings" pitchFamily="2" charset="2"/>
              </a:rPr>
              <a:t>k</a:t>
            </a:r>
            <a:r>
              <a:rPr lang="en-US" sz="2400" dirty="0" smtClean="0">
                <a:latin typeface="Times New Roman" pitchFamily="18" charset="0"/>
                <a:cs typeface="Times New Roman" pitchFamily="18" charset="0"/>
                <a:sym typeface="Wingdings" pitchFamily="2" charset="2"/>
              </a:rPr>
              <a:t> } and bank of questions, tasks X = {X</a:t>
            </a:r>
            <a:r>
              <a:rPr lang="en-US" sz="2400" baseline="-25000" dirty="0" smtClean="0">
                <a:latin typeface="Times New Roman" pitchFamily="18" charset="0"/>
                <a:cs typeface="Times New Roman" pitchFamily="18" charset="0"/>
                <a:sym typeface="Wingdings" pitchFamily="2" charset="2"/>
              </a:rPr>
              <a:t>1</a:t>
            </a:r>
            <a:r>
              <a:rPr lang="en-US" sz="2400" dirty="0" smtClean="0">
                <a:latin typeface="Times New Roman" pitchFamily="18" charset="0"/>
                <a:cs typeface="Times New Roman" pitchFamily="18" charset="0"/>
                <a:sym typeface="Wingdings" pitchFamily="2" charset="2"/>
              </a:rPr>
              <a:t>, X</a:t>
            </a:r>
            <a:r>
              <a:rPr lang="en-US" sz="2400" baseline="-25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 …. </a:t>
            </a:r>
            <a:r>
              <a:rPr lang="en-US" sz="2400" dirty="0" err="1" smtClean="0">
                <a:latin typeface="Times New Roman" pitchFamily="18" charset="0"/>
                <a:cs typeface="Times New Roman" pitchFamily="18" charset="0"/>
                <a:sym typeface="Wingdings" pitchFamily="2" charset="2"/>
              </a:rPr>
              <a:t>X</a:t>
            </a:r>
            <a:r>
              <a:rPr lang="en-US" sz="2400" baseline="-25000" dirty="0" err="1" smtClean="0">
                <a:latin typeface="Times New Roman" pitchFamily="18" charset="0"/>
                <a:cs typeface="Times New Roman" pitchFamily="18" charset="0"/>
                <a:sym typeface="Wingdings" pitchFamily="2" charset="2"/>
              </a:rPr>
              <a:t>m</a:t>
            </a:r>
            <a:r>
              <a:rPr lang="en-US" sz="2400" dirty="0" smtClean="0">
                <a:latin typeface="Times New Roman" pitchFamily="18" charset="0"/>
                <a:cs typeface="Times New Roman" pitchFamily="18" charset="0"/>
                <a:sym typeface="Wingdings" pitchFamily="2" charset="2"/>
              </a:rPr>
              <a:t> }. Also specifies which skills are directly related to each question</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24073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Structure of Student Model – Logical NOT AND nodes</a:t>
            </a:r>
            <a:endParaRPr lang="en-US" sz="2400" dirty="0"/>
          </a:p>
        </p:txBody>
      </p:sp>
      <p:sp>
        <p:nvSpPr>
          <p:cNvPr id="3" name="Content Placeholder 2"/>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Student cannot have a skill and misconception at the same time -- !NAND nodes used to avoid such situations.</a:t>
            </a:r>
            <a:endParaRPr lang="en-US" sz="2000" dirty="0">
              <a:latin typeface="Times New Roman" pitchFamily="18" charset="0"/>
              <a:cs typeface="Times New Roman" pitchFamily="18" charset="0"/>
            </a:endParaRPr>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5334000" y="2590800"/>
            <a:ext cx="2524125" cy="9715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800600" y="3505200"/>
            <a:ext cx="3962400" cy="2286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4648200" y="4191000"/>
            <a:ext cx="4333875" cy="144780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5486400" y="5715000"/>
            <a:ext cx="2619375" cy="295275"/>
          </a:xfrm>
          <a:prstGeom prst="rect">
            <a:avLst/>
          </a:prstGeom>
          <a:noFill/>
          <a:ln w="9525">
            <a:noFill/>
            <a:miter lim="800000"/>
            <a:headEnd/>
            <a:tailEnd/>
          </a:ln>
        </p:spPr>
      </p:pic>
      <p:sp>
        <p:nvSpPr>
          <p:cNvPr id="9" name="Oval 8"/>
          <p:cNvSpPr/>
          <p:nvPr/>
        </p:nvSpPr>
        <p:spPr>
          <a:xfrm>
            <a:off x="5181600" y="1676400"/>
            <a:ext cx="1447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en-US" dirty="0" err="1" smtClean="0"/>
              <a:t>MMNm</a:t>
            </a:r>
            <a:endParaRPr lang="en-US" dirty="0"/>
          </a:p>
        </p:txBody>
      </p:sp>
      <p:sp>
        <p:nvSpPr>
          <p:cNvPr id="10" name="Oval 9"/>
          <p:cNvSpPr/>
          <p:nvPr/>
        </p:nvSpPr>
        <p:spPr>
          <a:xfrm>
            <a:off x="7162800" y="1752600"/>
            <a:ext cx="1371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CMI</a:t>
            </a:r>
          </a:p>
          <a:p>
            <a:pPr algn="ctr"/>
            <a:endParaRPr lang="en-US" dirty="0"/>
          </a:p>
        </p:txBody>
      </p:sp>
      <p:cxnSp>
        <p:nvCxnSpPr>
          <p:cNvPr id="12" name="Straight Arrow Connector 11"/>
          <p:cNvCxnSpPr>
            <a:stCxn id="9" idx="4"/>
          </p:cNvCxnSpPr>
          <p:nvPr/>
        </p:nvCxnSpPr>
        <p:spPr>
          <a:xfrm rot="16200000" flipH="1">
            <a:off x="5810250" y="2228850"/>
            <a:ext cx="685800"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4"/>
          </p:cNvCxnSpPr>
          <p:nvPr/>
        </p:nvCxnSpPr>
        <p:spPr>
          <a:xfrm rot="5400000">
            <a:off x="7124700" y="2095500"/>
            <a:ext cx="609600" cy="838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722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CAT IMPLEMENTATION OF FRACTIONS – SYSTEM ARCHITECTURE</a:t>
            </a:r>
            <a:endParaRPr lang="en-US" sz="24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978404" y="1600200"/>
            <a:ext cx="7187192" cy="4525963"/>
          </a:xfrm>
          <a:prstGeom prst="rect">
            <a:avLst/>
          </a:prstGeom>
          <a:noFill/>
          <a:ln w="9525">
            <a:noFill/>
            <a:miter lim="800000"/>
            <a:headEnd/>
            <a:tailEnd/>
          </a:ln>
        </p:spPr>
      </p:pic>
    </p:spTree>
    <p:extLst>
      <p:ext uri="{BB962C8B-B14F-4D97-AF65-F5344CB8AC3E}">
        <p14:creationId xmlns:p14="http://schemas.microsoft.com/office/powerpoint/2010/main" val="2982605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CAT IMPLEMENTATION OF FRACTIONS – </a:t>
            </a:r>
            <a:br>
              <a:rPr lang="en-US" sz="2400" dirty="0" smtClean="0"/>
            </a:br>
            <a:r>
              <a:rPr lang="en-US" sz="2400" dirty="0" smtClean="0"/>
              <a:t>CLASS DIAGRAMS AND DESCRIPTION OF MAIN CLASSES</a:t>
            </a:r>
            <a:endParaRPr lang="en-US" sz="2400" dirty="0"/>
          </a:p>
        </p:txBody>
      </p:sp>
      <p:sp>
        <p:nvSpPr>
          <p:cNvPr id="4" name="Content Placeholder 3"/>
          <p:cNvSpPr>
            <a:spLocks noGrp="1"/>
          </p:cNvSpPr>
          <p:nvPr>
            <p:ph sz="half" idx="1"/>
          </p:nvPr>
        </p:nvSpPr>
        <p:spPr/>
        <p:txBody>
          <a:bodyPr>
            <a:normAutofit fontScale="92500"/>
          </a:bodyPr>
          <a:lstStyle/>
          <a:p>
            <a:r>
              <a:rPr lang="en-US" sz="2000" u="sng" dirty="0" smtClean="0">
                <a:latin typeface="Times New Roman" pitchFamily="18" charset="0"/>
                <a:cs typeface="Times New Roman" pitchFamily="18" charset="0"/>
              </a:rPr>
              <a:t>class </a:t>
            </a:r>
            <a:r>
              <a:rPr lang="en-US" sz="2000" u="sng" dirty="0" err="1" smtClean="0">
                <a:latin typeface="Times New Roman" pitchFamily="18" charset="0"/>
                <a:cs typeface="Times New Roman" pitchFamily="18" charset="0"/>
              </a:rPr>
              <a:t>CATest</a:t>
            </a:r>
            <a:r>
              <a:rPr lang="en-US" sz="2000" u="sng" dirty="0" smtClean="0">
                <a:latin typeface="Times New Roman" pitchFamily="18" charset="0"/>
                <a:cs typeface="Times New Roman" pitchFamily="18" charset="0"/>
              </a:rPr>
              <a:t> </a:t>
            </a:r>
            <a:endParaRPr lang="en-US" sz="1600" u="sng"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Controls execution of the whole program.</a:t>
            </a:r>
          </a:p>
          <a:p>
            <a:r>
              <a:rPr lang="en-US" sz="1800" dirty="0" smtClean="0">
                <a:latin typeface="Times New Roman" pitchFamily="18" charset="0"/>
                <a:cs typeface="Times New Roman" pitchFamily="18" charset="0"/>
              </a:rPr>
              <a:t>Provides user interface and responses to user’s selection of answers</a:t>
            </a:r>
          </a:p>
          <a:p>
            <a:r>
              <a:rPr lang="en-US" sz="1400" b="1" u="sng" dirty="0" smtClean="0">
                <a:latin typeface="Times New Roman" pitchFamily="18" charset="0"/>
                <a:cs typeface="Times New Roman" pitchFamily="18" charset="0"/>
              </a:rPr>
              <a:t>Main Methods :</a:t>
            </a:r>
          </a:p>
          <a:p>
            <a:pPr lvl="1"/>
            <a:r>
              <a:rPr lang="en-US" sz="1400" b="1" i="1" dirty="0" err="1" smtClean="0">
                <a:latin typeface="Times New Roman" pitchFamily="18" charset="0"/>
                <a:cs typeface="Times New Roman" pitchFamily="18" charset="0"/>
              </a:rPr>
              <a:t>initTest</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Initializes Test, loads student model and creates Item Bank</a:t>
            </a:r>
          </a:p>
          <a:p>
            <a:pPr lvl="1"/>
            <a:r>
              <a:rPr lang="en-US" sz="1400" b="1" i="1" dirty="0" err="1" smtClean="0">
                <a:latin typeface="Times New Roman" pitchFamily="18" charset="0"/>
                <a:cs typeface="Times New Roman" pitchFamily="18" charset="0"/>
              </a:rPr>
              <a:t>randomizeItemBank</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Mixes ordering of Items in each </a:t>
            </a:r>
            <a:r>
              <a:rPr lang="en-US" sz="1400" dirty="0" err="1" smtClean="0">
                <a:latin typeface="Times New Roman" pitchFamily="18" charset="0"/>
                <a:cs typeface="Times New Roman" pitchFamily="18" charset="0"/>
              </a:rPr>
              <a:t>ItemGroup</a:t>
            </a:r>
            <a:endParaRPr lang="en-US" sz="1400" dirty="0" smtClean="0">
              <a:latin typeface="Times New Roman" pitchFamily="18" charset="0"/>
              <a:cs typeface="Times New Roman" pitchFamily="18" charset="0"/>
            </a:endParaRPr>
          </a:p>
          <a:p>
            <a:pPr lvl="1"/>
            <a:r>
              <a:rPr lang="en-US" sz="1400" b="1" i="1" dirty="0" err="1" smtClean="0">
                <a:latin typeface="Times New Roman" pitchFamily="18" charset="0"/>
                <a:cs typeface="Times New Roman" pitchFamily="18" charset="0"/>
              </a:rPr>
              <a:t>proceedWithNewItem</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Finds most informative item using Entropy object and gives it to student</a:t>
            </a:r>
          </a:p>
          <a:p>
            <a:pPr lvl="1"/>
            <a:r>
              <a:rPr lang="en-US" sz="1400" b="1" i="1" dirty="0" err="1" smtClean="0">
                <a:latin typeface="Times New Roman" pitchFamily="18" charset="0"/>
                <a:cs typeface="Times New Roman" pitchFamily="18" charset="0"/>
              </a:rPr>
              <a:t>userResponse</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Handles user response and passes evidence to the </a:t>
            </a:r>
            <a:r>
              <a:rPr lang="en-US" sz="1400" dirty="0" err="1" smtClean="0">
                <a:latin typeface="Times New Roman" pitchFamily="18" charset="0"/>
                <a:cs typeface="Times New Roman" pitchFamily="18" charset="0"/>
              </a:rPr>
              <a:t>NetworkControl</a:t>
            </a:r>
            <a:r>
              <a:rPr lang="en-US" sz="1400" dirty="0" smtClean="0">
                <a:latin typeface="Times New Roman" pitchFamily="18" charset="0"/>
                <a:cs typeface="Times New Roman" pitchFamily="18" charset="0"/>
              </a:rPr>
              <a:t> Object</a:t>
            </a:r>
          </a:p>
          <a:p>
            <a:pPr lvl="1"/>
            <a:endParaRPr lang="en-US" sz="1200" dirty="0" smtClean="0">
              <a:latin typeface="Times New Roman" pitchFamily="18" charset="0"/>
              <a:cs typeface="Times New Roman" pitchFamily="18" charset="0"/>
            </a:endParaRPr>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648200" y="1600200"/>
            <a:ext cx="4038600" cy="4724400"/>
          </a:xfrm>
          <a:prstGeom prst="rect">
            <a:avLst/>
          </a:prstGeom>
          <a:noFill/>
          <a:ln w="9525">
            <a:noFill/>
            <a:miter lim="800000"/>
            <a:headEnd/>
            <a:tailEnd/>
          </a:ln>
        </p:spPr>
      </p:pic>
    </p:spTree>
    <p:extLst>
      <p:ext uri="{BB962C8B-B14F-4D97-AF65-F5344CB8AC3E}">
        <p14:creationId xmlns:p14="http://schemas.microsoft.com/office/powerpoint/2010/main" val="4138410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CAT IMPLEMENTATION OF FRACTIONS – </a:t>
            </a:r>
            <a:br>
              <a:rPr lang="en-US" sz="2400" dirty="0" smtClean="0"/>
            </a:br>
            <a:r>
              <a:rPr lang="en-US" sz="2400" dirty="0" smtClean="0"/>
              <a:t>CLASS DIAGRAMS AND DESCRIPTION OF MAIN CLASSES</a:t>
            </a:r>
            <a:endParaRPr lang="en-US" sz="2400" dirty="0"/>
          </a:p>
        </p:txBody>
      </p:sp>
      <p:sp>
        <p:nvSpPr>
          <p:cNvPr id="6" name="Content Placeholder 5"/>
          <p:cNvSpPr>
            <a:spLocks noGrp="1"/>
          </p:cNvSpPr>
          <p:nvPr>
            <p:ph sz="half" idx="2"/>
          </p:nvPr>
        </p:nvSpPr>
        <p:spPr/>
        <p:txBody>
          <a:bodyPr>
            <a:normAutofit/>
          </a:bodyPr>
          <a:lstStyle/>
          <a:p>
            <a:r>
              <a:rPr lang="en-US" sz="1600" b="1" u="sng" dirty="0" smtClean="0">
                <a:latin typeface="Times New Roman" pitchFamily="18" charset="0"/>
                <a:cs typeface="Times New Roman" pitchFamily="18" charset="0"/>
              </a:rPr>
              <a:t>Interface </a:t>
            </a:r>
            <a:r>
              <a:rPr lang="en-US" sz="1600" b="1" u="sng" dirty="0" err="1" smtClean="0">
                <a:latin typeface="Times New Roman" pitchFamily="18" charset="0"/>
                <a:cs typeface="Times New Roman" pitchFamily="18" charset="0"/>
              </a:rPr>
              <a:t>ItemControl</a:t>
            </a:r>
            <a:endParaRPr lang="en-US" sz="1600" b="1" u="sng"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General interface for the item selection procedure.</a:t>
            </a:r>
          </a:p>
          <a:p>
            <a:r>
              <a:rPr lang="en-US" sz="1600" b="1" u="sng" dirty="0" smtClean="0"/>
              <a:t>Main Methods :</a:t>
            </a:r>
          </a:p>
          <a:p>
            <a:pPr lvl="1"/>
            <a:r>
              <a:rPr lang="en-US" sz="1600" b="1" i="1" dirty="0" err="1" smtClean="0">
                <a:latin typeface="Times New Roman" pitchFamily="18" charset="0"/>
                <a:cs typeface="Times New Roman" pitchFamily="18" charset="0"/>
              </a:rPr>
              <a:t>ItemGroup</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selectBestNewItem</a:t>
            </a:r>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next item in the test</a:t>
            </a:r>
          </a:p>
          <a:p>
            <a:pPr lvl="1"/>
            <a:r>
              <a:rPr lang="en-US" sz="1600" b="1" i="1" dirty="0" err="1" smtClean="0">
                <a:latin typeface="Times New Roman" pitchFamily="18" charset="0"/>
                <a:cs typeface="Times New Roman" pitchFamily="18" charset="0"/>
              </a:rPr>
              <a:t>boolean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toStop</a:t>
            </a:r>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itemBank</a:t>
            </a:r>
            <a:r>
              <a:rPr lang="en-US" sz="12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true if test should be finished</a:t>
            </a:r>
            <a:endParaRPr lang="en-US" sz="1400" dirty="0">
              <a:latin typeface="Times New Roman" pitchFamily="18" charset="0"/>
              <a:cs typeface="Times New Roman" pitchFamily="18" charset="0"/>
            </a:endParaRPr>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457200" y="1600200"/>
            <a:ext cx="4038600" cy="4648200"/>
          </a:xfrm>
          <a:prstGeom prst="rect">
            <a:avLst/>
          </a:prstGeom>
          <a:noFill/>
          <a:ln w="9525">
            <a:noFill/>
            <a:miter lim="800000"/>
            <a:headEnd/>
            <a:tailEnd/>
          </a:ln>
        </p:spPr>
      </p:pic>
    </p:spTree>
    <p:extLst>
      <p:ext uri="{BB962C8B-B14F-4D97-AF65-F5344CB8AC3E}">
        <p14:creationId xmlns:p14="http://schemas.microsoft.com/office/powerpoint/2010/main" val="4062370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normAutofit/>
          </a:bodyPr>
          <a:lstStyle/>
          <a:p>
            <a:r>
              <a:rPr lang="en-US" sz="1400" b="1" u="sng" dirty="0" smtClean="0">
                <a:latin typeface="Times New Roman" pitchFamily="18" charset="0"/>
                <a:cs typeface="Times New Roman" pitchFamily="18" charset="0"/>
              </a:rPr>
              <a:t>Class Entropy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Handles mathematical calculations and finds item to proceed next.</a:t>
            </a:r>
          </a:p>
          <a:p>
            <a:r>
              <a:rPr lang="en-US" sz="1400" u="sng" dirty="0" smtClean="0">
                <a:latin typeface="Times New Roman" pitchFamily="18" charset="0"/>
                <a:cs typeface="Times New Roman" pitchFamily="18" charset="0"/>
              </a:rPr>
              <a:t>Main Methods :</a:t>
            </a:r>
          </a:p>
          <a:p>
            <a:pPr lvl="1"/>
            <a:r>
              <a:rPr lang="en-US" sz="1400" b="1" i="1" dirty="0" err="1" smtClean="0">
                <a:latin typeface="Times New Roman" pitchFamily="18" charset="0"/>
                <a:cs typeface="Times New Roman" pitchFamily="18" charset="0"/>
              </a:rPr>
              <a:t>ItemGroup</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selectBestNewItem</a:t>
            </a:r>
            <a:r>
              <a:rPr lang="en-US" sz="1400" b="1" i="1" dirty="0" smtClean="0">
                <a:latin typeface="Times New Roman" pitchFamily="18" charset="0"/>
                <a:cs typeface="Times New Roman" pitchFamily="18" charset="0"/>
              </a:rPr>
              <a:t>(Vector       </a:t>
            </a:r>
            <a:r>
              <a:rPr lang="en-US" sz="1400" b="1" i="1" dirty="0" err="1" smtClean="0">
                <a:latin typeface="Times New Roman" pitchFamily="18" charset="0"/>
                <a:cs typeface="Times New Roman" pitchFamily="18" charset="0"/>
              </a:rPr>
              <a:t>itemBank</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next item in the test</a:t>
            </a:r>
          </a:p>
          <a:p>
            <a:pPr lvl="1"/>
            <a:r>
              <a:rPr lang="en-US" sz="1400" b="1" i="1" dirty="0" smtClean="0">
                <a:latin typeface="Times New Roman" pitchFamily="18" charset="0"/>
                <a:cs typeface="Times New Roman" pitchFamily="18" charset="0"/>
              </a:rPr>
              <a:t>Boolean </a:t>
            </a:r>
            <a:r>
              <a:rPr lang="en-US" sz="1400" b="1" i="1" dirty="0" err="1" smtClean="0">
                <a:latin typeface="Times New Roman" pitchFamily="18" charset="0"/>
                <a:cs typeface="Times New Roman" pitchFamily="18" charset="0"/>
              </a:rPr>
              <a:t>toStop</a:t>
            </a:r>
            <a:r>
              <a:rPr lang="en-US" sz="1400" b="1" i="1" dirty="0" smtClean="0">
                <a:latin typeface="Times New Roman" pitchFamily="18" charset="0"/>
                <a:cs typeface="Times New Roman" pitchFamily="18" charset="0"/>
              </a:rPr>
              <a:t>(Vector </a:t>
            </a:r>
            <a:r>
              <a:rPr lang="en-US" sz="1400" b="1" i="1" dirty="0" err="1" smtClean="0">
                <a:latin typeface="Times New Roman" pitchFamily="18" charset="0"/>
                <a:cs typeface="Times New Roman" pitchFamily="18" charset="0"/>
              </a:rPr>
              <a:t>itemBank</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true if test over</a:t>
            </a:r>
          </a:p>
          <a:p>
            <a:pPr lvl="1"/>
            <a:r>
              <a:rPr lang="en-US" sz="1400" b="1" i="1" dirty="0" smtClean="0">
                <a:latin typeface="Times New Roman" pitchFamily="18" charset="0"/>
                <a:cs typeface="Times New Roman" pitchFamily="18" charset="0"/>
              </a:rPr>
              <a:t>Double </a:t>
            </a:r>
            <a:r>
              <a:rPr lang="en-US" sz="1400" b="1" i="1" dirty="0" err="1" smtClean="0">
                <a:latin typeface="Times New Roman" pitchFamily="18" charset="0"/>
                <a:cs typeface="Times New Roman" pitchFamily="18" charset="0"/>
              </a:rPr>
              <a:t>entropyValue</a:t>
            </a:r>
            <a:r>
              <a:rPr lang="en-US" sz="14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Calculates entropy of the probability distribution of the Student Model</a:t>
            </a:r>
          </a:p>
          <a:p>
            <a:pPr>
              <a:buNone/>
            </a:pPr>
            <a:r>
              <a:rPr lang="en-US" sz="1400" dirty="0" smtClean="0">
                <a:latin typeface="Times New Roman" pitchFamily="18" charset="0"/>
                <a:cs typeface="Times New Roman" pitchFamily="18" charset="0"/>
              </a:rPr>
              <a:t>		</a:t>
            </a:r>
          </a:p>
          <a:p>
            <a:pPr>
              <a:buNone/>
            </a:pP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648200" y="1447800"/>
            <a:ext cx="4038600" cy="5029200"/>
          </a:xfrm>
          <a:prstGeom prst="rect">
            <a:avLst/>
          </a:prstGeom>
          <a:noFill/>
          <a:ln w="9525">
            <a:noFill/>
            <a:miter lim="800000"/>
            <a:headEnd/>
            <a:tailEnd/>
          </a:ln>
        </p:spPr>
      </p:pic>
    </p:spTree>
    <p:extLst>
      <p:ext uri="{BB962C8B-B14F-4D97-AF65-F5344CB8AC3E}">
        <p14:creationId xmlns:p14="http://schemas.microsoft.com/office/powerpoint/2010/main" val="2492522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p>
        </p:txBody>
      </p:sp>
      <p:sp>
        <p:nvSpPr>
          <p:cNvPr id="5" name="Content Placeholder 4"/>
          <p:cNvSpPr>
            <a:spLocks noGrp="1"/>
          </p:cNvSpPr>
          <p:nvPr>
            <p:ph sz="half" idx="1"/>
          </p:nvPr>
        </p:nvSpPr>
        <p:spPr/>
        <p:txBody>
          <a:bodyPr>
            <a:normAutofit/>
          </a:bodyPr>
          <a:lstStyle/>
          <a:p>
            <a:pPr>
              <a:buNone/>
            </a:pP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Class </a:t>
            </a:r>
            <a:r>
              <a:rPr lang="en-US" sz="2000" b="1" u="sng" dirty="0" err="1" smtClean="0">
                <a:latin typeface="Times New Roman" pitchFamily="18" charset="0"/>
                <a:cs typeface="Times New Roman" pitchFamily="18" charset="0"/>
              </a:rPr>
              <a:t>ItemIterator</a:t>
            </a:r>
            <a:r>
              <a:rPr lang="en-US" sz="2000" b="1" u="sng"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Go through all items in </a:t>
            </a:r>
            <a:r>
              <a:rPr lang="en-US" sz="2000" dirty="0" err="1" smtClean="0">
                <a:latin typeface="Times New Roman" pitchFamily="18" charset="0"/>
                <a:cs typeface="Times New Roman" pitchFamily="18" charset="0"/>
              </a:rPr>
              <a:t>ItemBank</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Used as a tool to find errors in </a:t>
            </a:r>
            <a:r>
              <a:rPr lang="en-US" sz="2000" dirty="0" err="1" smtClean="0">
                <a:latin typeface="Times New Roman" pitchFamily="18" charset="0"/>
                <a:cs typeface="Times New Roman" pitchFamily="18" charset="0"/>
              </a:rPr>
              <a:t>ItemBank</a:t>
            </a:r>
            <a:endParaRPr lang="en-US" sz="2000" dirty="0" smtClean="0">
              <a:latin typeface="Times New Roman" pitchFamily="18" charset="0"/>
              <a:cs typeface="Times New Roman" pitchFamily="18" charset="0"/>
            </a:endParaRPr>
          </a:p>
          <a:p>
            <a:r>
              <a:rPr lang="en-US" sz="2000" u="sng" dirty="0" smtClean="0">
                <a:latin typeface="Times New Roman" pitchFamily="18" charset="0"/>
                <a:cs typeface="Times New Roman" pitchFamily="18" charset="0"/>
              </a:rPr>
              <a:t>Main Methods:</a:t>
            </a:r>
          </a:p>
          <a:p>
            <a:pPr lvl="1"/>
            <a:r>
              <a:rPr lang="en-US" sz="1600" b="1" i="1" dirty="0" err="1" smtClean="0">
                <a:latin typeface="Times New Roman" pitchFamily="18" charset="0"/>
                <a:cs typeface="Times New Roman" pitchFamily="18" charset="0"/>
              </a:rPr>
              <a:t>ItemGroup</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selectBestNewItem</a:t>
            </a:r>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item from </a:t>
            </a:r>
            <a:r>
              <a:rPr lang="en-US" sz="1400" dirty="0" err="1" smtClean="0">
                <a:latin typeface="Times New Roman" pitchFamily="18" charset="0"/>
                <a:cs typeface="Times New Roman" pitchFamily="18" charset="0"/>
              </a:rPr>
              <a:t>itemGroup</a:t>
            </a:r>
            <a:r>
              <a:rPr lang="en-US" sz="1400" dirty="0" smtClean="0">
                <a:latin typeface="Times New Roman" pitchFamily="18" charset="0"/>
                <a:cs typeface="Times New Roman" pitchFamily="18" charset="0"/>
              </a:rPr>
              <a:t> item by item</a:t>
            </a:r>
          </a:p>
          <a:p>
            <a:pPr lvl="1"/>
            <a:r>
              <a:rPr lang="en-US" sz="1600" b="1" i="1" dirty="0" smtClean="0">
                <a:latin typeface="Times New Roman" pitchFamily="18" charset="0"/>
                <a:cs typeface="Times New Roman" pitchFamily="18" charset="0"/>
              </a:rPr>
              <a:t>Boolean </a:t>
            </a:r>
            <a:r>
              <a:rPr lang="en-US" sz="1600" b="1" i="1" dirty="0" err="1" smtClean="0">
                <a:latin typeface="Times New Roman" pitchFamily="18" charset="0"/>
                <a:cs typeface="Times New Roman" pitchFamily="18" charset="0"/>
              </a:rPr>
              <a:t>toStop</a:t>
            </a:r>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true if no more items left in </a:t>
            </a:r>
            <a:r>
              <a:rPr lang="en-US" sz="1400" dirty="0" err="1" smtClean="0">
                <a:latin typeface="Times New Roman" pitchFamily="18" charset="0"/>
                <a:cs typeface="Times New Roman" pitchFamily="18" charset="0"/>
              </a:rPr>
              <a:t>itemBank</a:t>
            </a:r>
            <a:endParaRPr lang="en-US" sz="1400" dirty="0" smtClean="0">
              <a:latin typeface="Times New Roman" pitchFamily="18" charset="0"/>
              <a:cs typeface="Times New Roman" pitchFamily="18" charset="0"/>
            </a:endParaRPr>
          </a:p>
          <a:p>
            <a:endParaRPr lang="en-US" sz="1000" b="1" i="1" dirty="0" smtClean="0">
              <a:latin typeface="Times New Roman" pitchFamily="18" charset="0"/>
              <a:cs typeface="Times New Roman" pitchFamily="18" charset="0"/>
            </a:endParaRPr>
          </a:p>
          <a:p>
            <a:endParaRPr lang="en-US" sz="2000" u="sng"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6" name="Content Placeholder 5"/>
          <p:cNvSpPr>
            <a:spLocks noGrp="1"/>
          </p:cNvSpPr>
          <p:nvPr>
            <p:ph sz="half" idx="2"/>
          </p:nvPr>
        </p:nvSpPr>
        <p:spPr/>
        <p:txBody>
          <a:bodyPr/>
          <a:lstStyle/>
          <a:p>
            <a:endParaRPr lang="en-US"/>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Content Placeholder 3"/>
          <p:cNvSpPr txBox="1">
            <a:spLocks/>
          </p:cNvSpPr>
          <p:nvPr/>
        </p:nvSpPr>
        <p:spPr>
          <a:xfrm>
            <a:off x="457200" y="16002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4648200" y="1447800"/>
            <a:ext cx="4038600" cy="5029200"/>
          </a:xfrm>
          <a:prstGeom prst="rect">
            <a:avLst/>
          </a:prstGeom>
          <a:noFill/>
          <a:ln w="9525">
            <a:noFill/>
            <a:miter lim="800000"/>
            <a:headEnd/>
            <a:tailEnd/>
          </a:ln>
        </p:spPr>
      </p:pic>
    </p:spTree>
    <p:extLst>
      <p:ext uri="{BB962C8B-B14F-4D97-AF65-F5344CB8AC3E}">
        <p14:creationId xmlns:p14="http://schemas.microsoft.com/office/powerpoint/2010/main" val="3081775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p>
        </p:txBody>
      </p:sp>
      <p:sp>
        <p:nvSpPr>
          <p:cNvPr id="3" name="Content Placeholder 2"/>
          <p:cNvSpPr>
            <a:spLocks noGrp="1"/>
          </p:cNvSpPr>
          <p:nvPr>
            <p:ph idx="1"/>
          </p:nvPr>
        </p:nvSpPr>
        <p:spPr/>
        <p:txBody>
          <a:bodyPr>
            <a:normAutofit/>
          </a:bodyPr>
          <a:lstStyle/>
          <a:p>
            <a:pPr>
              <a:buNone/>
            </a:pPr>
            <a:r>
              <a:rPr lang="en-US" sz="1600" b="1"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Class </a:t>
            </a:r>
            <a:r>
              <a:rPr lang="en-US" sz="1600" b="1" u="sng" dirty="0" err="1" smtClean="0">
                <a:latin typeface="Times New Roman" pitchFamily="18" charset="0"/>
                <a:cs typeface="Times New Roman" pitchFamily="18" charset="0"/>
              </a:rPr>
              <a:t>NetworkControl</a:t>
            </a:r>
            <a:r>
              <a:rPr lang="en-US" sz="1600" b="1" u="sng"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Loads student model, builds evidence model and updates network</a:t>
            </a:r>
          </a:p>
          <a:p>
            <a:r>
              <a:rPr lang="en-US" sz="1600" dirty="0" smtClean="0">
                <a:latin typeface="Times New Roman" pitchFamily="18" charset="0"/>
                <a:cs typeface="Times New Roman" pitchFamily="18" charset="0"/>
              </a:rPr>
              <a:t>It parses the Bayesian Network “.</a:t>
            </a:r>
            <a:r>
              <a:rPr lang="en-US" sz="1600" dirty="0" err="1" smtClean="0">
                <a:latin typeface="Times New Roman" pitchFamily="18" charset="0"/>
                <a:cs typeface="Times New Roman" pitchFamily="18" charset="0"/>
              </a:rPr>
              <a:t>hkb</a:t>
            </a:r>
            <a:r>
              <a:rPr lang="en-US" sz="1600" dirty="0" smtClean="0">
                <a:latin typeface="Times New Roman" pitchFamily="18" charset="0"/>
                <a:cs typeface="Times New Roman" pitchFamily="18" charset="0"/>
              </a:rPr>
              <a:t>” file, and loads network into domain </a:t>
            </a:r>
            <a:r>
              <a:rPr lang="en-US" sz="1600" dirty="0" smtClean="0">
                <a:latin typeface="Times New Roman" pitchFamily="18" charset="0"/>
                <a:cs typeface="Times New Roman" pitchFamily="18" charset="0"/>
                <a:sym typeface="Wingdings" pitchFamily="2" charset="2"/>
              </a:rPr>
              <a:t> student model built.</a:t>
            </a:r>
          </a:p>
          <a:p>
            <a:r>
              <a:rPr lang="en-US" sz="1600" dirty="0" smtClean="0">
                <a:latin typeface="Times New Roman" pitchFamily="18" charset="0"/>
                <a:cs typeface="Times New Roman" pitchFamily="18" charset="0"/>
                <a:sym typeface="Wingdings" pitchFamily="2" charset="2"/>
              </a:rPr>
              <a:t>Since item nodes in evidence model not taken into consideration when entropy value calculated , it records cliques and intersections in the student model and stores in 2 Vectors.</a:t>
            </a:r>
          </a:p>
          <a:p>
            <a:r>
              <a:rPr lang="en-US" sz="1600" dirty="0" smtClean="0">
                <a:latin typeface="Times New Roman" pitchFamily="18" charset="0"/>
                <a:cs typeface="Times New Roman" pitchFamily="18" charset="0"/>
                <a:sym typeface="Wingdings" pitchFamily="2" charset="2"/>
              </a:rPr>
              <a:t>It builds Evidence Model, and reads the information for each item node from Class Item. Information includes parent nodes’ names of each item, the number of its states, the conditional probability table. All </a:t>
            </a:r>
            <a:r>
              <a:rPr lang="en-US" sz="1600" dirty="0" err="1" smtClean="0">
                <a:latin typeface="Times New Roman" pitchFamily="18" charset="0"/>
                <a:cs typeface="Times New Roman" pitchFamily="18" charset="0"/>
                <a:sym typeface="Wingdings" pitchFamily="2" charset="2"/>
              </a:rPr>
              <a:t>Hugin</a:t>
            </a:r>
            <a:r>
              <a:rPr lang="en-US" sz="1600" dirty="0" smtClean="0">
                <a:latin typeface="Times New Roman" pitchFamily="18" charset="0"/>
                <a:cs typeface="Times New Roman" pitchFamily="18" charset="0"/>
                <a:sym typeface="Wingdings" pitchFamily="2" charset="2"/>
              </a:rPr>
              <a:t> nodes are created and attached to student model  Initialization part ends.</a:t>
            </a:r>
          </a:p>
          <a:p>
            <a:r>
              <a:rPr lang="en-US" sz="1600" dirty="0" smtClean="0">
                <a:latin typeface="Times New Roman" pitchFamily="18" charset="0"/>
                <a:cs typeface="Times New Roman" pitchFamily="18" charset="0"/>
                <a:sym typeface="Wingdings" pitchFamily="2" charset="2"/>
              </a:rPr>
              <a:t>During the test, Class </a:t>
            </a:r>
            <a:r>
              <a:rPr lang="en-US" sz="1600" dirty="0" err="1" smtClean="0">
                <a:latin typeface="Times New Roman" pitchFamily="18" charset="0"/>
                <a:cs typeface="Times New Roman" pitchFamily="18" charset="0"/>
                <a:sym typeface="Wingdings" pitchFamily="2" charset="2"/>
              </a:rPr>
              <a:t>NetworkControl</a:t>
            </a:r>
            <a:r>
              <a:rPr lang="en-US" sz="1600" dirty="0" smtClean="0">
                <a:latin typeface="Times New Roman" pitchFamily="18" charset="0"/>
                <a:cs typeface="Times New Roman" pitchFamily="18" charset="0"/>
                <a:sym typeface="Wingdings" pitchFamily="2" charset="2"/>
              </a:rPr>
              <a:t> will modify and update the network by the requests from other parts of the program.</a:t>
            </a:r>
          </a:p>
          <a:p>
            <a:endParaRPr lang="en-US" sz="1600" dirty="0" smtClean="0">
              <a:latin typeface="Times New Roman" pitchFamily="18" charset="0"/>
              <a:cs typeface="Times New Roman" pitchFamily="18" charset="0"/>
            </a:endParaRPr>
          </a:p>
          <a:p>
            <a:pPr>
              <a:buNone/>
            </a:pPr>
            <a:endParaRPr lang="en-US" sz="16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700657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p>
        </p:txBody>
      </p:sp>
      <p:sp>
        <p:nvSpPr>
          <p:cNvPr id="3" name="Content Placeholder 2"/>
          <p:cNvSpPr>
            <a:spLocks noGrp="1"/>
          </p:cNvSpPr>
          <p:nvPr>
            <p:ph idx="1"/>
          </p:nvPr>
        </p:nvSpPr>
        <p:spPr/>
        <p:txBody>
          <a:bodyPr>
            <a:normAutofit/>
          </a:bodyPr>
          <a:lstStyle/>
          <a:p>
            <a:r>
              <a:rPr lang="en-US" sz="2000" u="sng" dirty="0" smtClean="0">
                <a:latin typeface="Times New Roman" pitchFamily="18" charset="0"/>
                <a:cs typeface="Times New Roman" pitchFamily="18" charset="0"/>
              </a:rPr>
              <a:t>Main Methods :</a:t>
            </a:r>
          </a:p>
          <a:p>
            <a:pPr lvl="1"/>
            <a:r>
              <a:rPr lang="en-US" sz="1600" b="1" i="1" dirty="0" err="1" smtClean="0">
                <a:latin typeface="Times New Roman" pitchFamily="18" charset="0"/>
                <a:cs typeface="Times New Roman" pitchFamily="18" charset="0"/>
              </a:rPr>
              <a:t>NetworkControl</a:t>
            </a:r>
            <a:r>
              <a:rPr lang="en-US" sz="1600" b="1" i="1" dirty="0" smtClean="0">
                <a:latin typeface="Times New Roman" pitchFamily="18" charset="0"/>
                <a:cs typeface="Times New Roman" pitchFamily="18" charset="0"/>
              </a:rPr>
              <a:t>(String </a:t>
            </a:r>
            <a:r>
              <a:rPr lang="en-US" sz="1600" b="1" i="1" dirty="0" err="1" smtClean="0">
                <a:latin typeface="Times New Roman" pitchFamily="18" charset="0"/>
                <a:cs typeface="Times New Roman" pitchFamily="18" charset="0"/>
              </a:rPr>
              <a:t>SMfile</a:t>
            </a:r>
            <a:r>
              <a:rPr lang="en-US" sz="1600" b="1" i="1" dirty="0" smtClean="0">
                <a:latin typeface="Times New Roman" pitchFamily="18" charset="0"/>
                <a:cs typeface="Times New Roman" pitchFamily="18" charset="0"/>
              </a:rPr>
              <a:t>,  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a:t>
            </a:r>
          </a:p>
          <a:p>
            <a:pPr lvl="2"/>
            <a:r>
              <a:rPr lang="en-US" sz="1600" dirty="0" smtClean="0">
                <a:latin typeface="Times New Roman" pitchFamily="18" charset="0"/>
                <a:cs typeface="Times New Roman" pitchFamily="18" charset="0"/>
              </a:rPr>
              <a:t>This is the constructor. Created domain object, loads student model from “.</a:t>
            </a:r>
            <a:r>
              <a:rPr lang="en-US" sz="1600" dirty="0" err="1" smtClean="0">
                <a:latin typeface="Times New Roman" pitchFamily="18" charset="0"/>
                <a:cs typeface="Times New Roman" pitchFamily="18" charset="0"/>
              </a:rPr>
              <a:t>hkb</a:t>
            </a:r>
            <a:r>
              <a:rPr lang="en-US" sz="1600" dirty="0" smtClean="0">
                <a:latin typeface="Times New Roman" pitchFamily="18" charset="0"/>
                <a:cs typeface="Times New Roman" pitchFamily="18" charset="0"/>
              </a:rPr>
              <a:t>” file and builds evidence models using data of the </a:t>
            </a:r>
            <a:r>
              <a:rPr lang="en-US" sz="1600" dirty="0" err="1" smtClean="0">
                <a:latin typeface="Times New Roman" pitchFamily="18" charset="0"/>
                <a:cs typeface="Times New Roman" pitchFamily="18" charset="0"/>
              </a:rPr>
              <a:t>itemBank</a:t>
            </a:r>
            <a:r>
              <a:rPr lang="en-US" sz="1600" dirty="0" smtClean="0">
                <a:latin typeface="Times New Roman" pitchFamily="18" charset="0"/>
                <a:cs typeface="Times New Roman" pitchFamily="18" charset="0"/>
              </a:rPr>
              <a:t>.</a:t>
            </a:r>
          </a:p>
          <a:p>
            <a:pPr lvl="1"/>
            <a:r>
              <a:rPr lang="en-US" sz="1600" b="1" i="1" dirty="0" smtClean="0">
                <a:latin typeface="Times New Roman" pitchFamily="18" charset="0"/>
                <a:cs typeface="Times New Roman" pitchFamily="18" charset="0"/>
              </a:rPr>
              <a:t>Void </a:t>
            </a:r>
            <a:r>
              <a:rPr lang="en-US" sz="1600" b="1" i="1" dirty="0" err="1" smtClean="0">
                <a:latin typeface="Times New Roman" pitchFamily="18" charset="0"/>
                <a:cs typeface="Times New Roman" pitchFamily="18" charset="0"/>
              </a:rPr>
              <a:t>upDateNetwork</a:t>
            </a:r>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a:t>
            </a:r>
          </a:p>
          <a:p>
            <a:pPr lvl="2"/>
            <a:r>
              <a:rPr lang="en-US" sz="1600" dirty="0" smtClean="0">
                <a:latin typeface="Times New Roman" pitchFamily="18" charset="0"/>
                <a:cs typeface="Times New Roman" pitchFamily="18" charset="0"/>
              </a:rPr>
              <a:t>Updates network by soft evidential update. Hard evidential update is performed during soft evidential update but is retracted once updated values are read.</a:t>
            </a:r>
          </a:p>
          <a:p>
            <a:pPr lvl="2"/>
            <a:r>
              <a:rPr lang="en-US" sz="1600" dirty="0" smtClean="0">
                <a:latin typeface="Times New Roman" pitchFamily="18" charset="0"/>
                <a:cs typeface="Times New Roman" pitchFamily="18" charset="0"/>
              </a:rPr>
              <a:t>Goal:  Keep a skill node updated by outcomes of all answered children nodes.</a:t>
            </a:r>
          </a:p>
          <a:p>
            <a:pPr lvl="1"/>
            <a:r>
              <a:rPr lang="en-US" sz="1600" b="1" i="1" dirty="0" smtClean="0">
                <a:latin typeface="Times New Roman" pitchFamily="18" charset="0"/>
                <a:cs typeface="Times New Roman" pitchFamily="18" charset="0"/>
              </a:rPr>
              <a:t>Vector </a:t>
            </a:r>
            <a:r>
              <a:rPr lang="en-US" sz="1600" b="1" i="1" dirty="0" err="1" smtClean="0">
                <a:latin typeface="Times New Roman" pitchFamily="18" charset="0"/>
                <a:cs typeface="Times New Roman" pitchFamily="18" charset="0"/>
              </a:rPr>
              <a:t>getResults</a:t>
            </a:r>
            <a:r>
              <a:rPr lang="en-US" sz="1600" b="1" i="1" dirty="0" smtClean="0">
                <a:latin typeface="Times New Roman" pitchFamily="18" charset="0"/>
                <a:cs typeface="Times New Roman" pitchFamily="18" charset="0"/>
              </a:rPr>
              <a:t>(Vector skills)</a:t>
            </a:r>
          </a:p>
          <a:p>
            <a:pPr lvl="2"/>
            <a:r>
              <a:rPr lang="en-US" sz="1600" dirty="0" smtClean="0">
                <a:latin typeface="Times New Roman" pitchFamily="18" charset="0"/>
                <a:cs typeface="Times New Roman" pitchFamily="18" charset="0"/>
              </a:rPr>
              <a:t>Read current beliefs from the student model. </a:t>
            </a:r>
          </a:p>
          <a:p>
            <a:pPr lvl="2"/>
            <a:r>
              <a:rPr lang="en-US" sz="1600" dirty="0" smtClean="0">
                <a:latin typeface="Times New Roman" pitchFamily="18" charset="0"/>
                <a:cs typeface="Times New Roman" pitchFamily="18" charset="0"/>
              </a:rPr>
              <a:t>Also called after test finish</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573187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p>
        </p:txBody>
      </p:sp>
      <p:sp>
        <p:nvSpPr>
          <p:cNvPr id="4" name="Content Placeholder 3"/>
          <p:cNvSpPr>
            <a:spLocks noGrp="1"/>
          </p:cNvSpPr>
          <p:nvPr>
            <p:ph sz="half" idx="1"/>
          </p:nvPr>
        </p:nvSpPr>
        <p:spPr/>
        <p:txBody>
          <a:bodyPr>
            <a:normAutofit lnSpcReduction="10000"/>
          </a:bodyPr>
          <a:lstStyle/>
          <a:p>
            <a:pPr>
              <a:buNone/>
            </a:pPr>
            <a:r>
              <a:rPr lang="en-US" sz="16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Class </a:t>
            </a:r>
            <a:r>
              <a:rPr lang="en-US" sz="2000" u="sng" dirty="0" err="1" smtClean="0">
                <a:latin typeface="Times New Roman" pitchFamily="18" charset="0"/>
                <a:cs typeface="Times New Roman" pitchFamily="18" charset="0"/>
              </a:rPr>
              <a:t>ItemGroup</a:t>
            </a:r>
            <a:endParaRPr lang="en-US" sz="2000" u="sng"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Storage class for items of the same type.</a:t>
            </a:r>
          </a:p>
          <a:p>
            <a:r>
              <a:rPr lang="en-US" sz="2000" dirty="0" smtClean="0">
                <a:latin typeface="Times New Roman" pitchFamily="18" charset="0"/>
                <a:cs typeface="Times New Roman" pitchFamily="18" charset="0"/>
              </a:rPr>
              <a:t>Items of same type have same parent and same probability table.</a:t>
            </a:r>
          </a:p>
          <a:p>
            <a:r>
              <a:rPr lang="en-US" sz="2000" u="sng" dirty="0" smtClean="0">
                <a:latin typeface="Times New Roman" pitchFamily="18" charset="0"/>
                <a:cs typeface="Times New Roman" pitchFamily="18" charset="0"/>
              </a:rPr>
              <a:t>Main Methods:</a:t>
            </a:r>
          </a:p>
          <a:p>
            <a:pPr lvl="1"/>
            <a:r>
              <a:rPr lang="en-US" sz="1600" b="1" dirty="0" smtClean="0">
                <a:latin typeface="Times New Roman" pitchFamily="18" charset="0"/>
                <a:cs typeface="Times New Roman" pitchFamily="18" charset="0"/>
              </a:rPr>
              <a:t>Item </a:t>
            </a:r>
            <a:r>
              <a:rPr lang="en-US" sz="1600" b="1" dirty="0" err="1" smtClean="0">
                <a:latin typeface="Times New Roman" pitchFamily="18" charset="0"/>
                <a:cs typeface="Times New Roman" pitchFamily="18" charset="0"/>
              </a:rPr>
              <a:t>readItem</a:t>
            </a:r>
            <a:r>
              <a:rPr lang="en-US" sz="1600" b="1" dirty="0" smtClean="0">
                <a:latin typeface="Times New Roman" pitchFamily="18" charset="0"/>
                <a:cs typeface="Times New Roman" pitchFamily="18" charset="0"/>
              </a:rPr>
              <a:t>() </a:t>
            </a:r>
          </a:p>
          <a:p>
            <a:pPr lvl="2"/>
            <a:r>
              <a:rPr lang="en-US" sz="1400" dirty="0" smtClean="0">
                <a:latin typeface="Times New Roman" pitchFamily="18" charset="0"/>
                <a:cs typeface="Times New Roman" pitchFamily="18" charset="0"/>
              </a:rPr>
              <a:t>reads current available item from item group </a:t>
            </a:r>
          </a:p>
          <a:p>
            <a:pPr lvl="1"/>
            <a:r>
              <a:rPr lang="en-US" sz="1600" b="1" i="1" dirty="0" smtClean="0">
                <a:latin typeface="Times New Roman" pitchFamily="18" charset="0"/>
                <a:cs typeface="Times New Roman" pitchFamily="18" charset="0"/>
              </a:rPr>
              <a:t>Item </a:t>
            </a:r>
            <a:r>
              <a:rPr lang="en-US" sz="1600" b="1" i="1" dirty="0" err="1" smtClean="0">
                <a:latin typeface="Times New Roman" pitchFamily="18" charset="0"/>
                <a:cs typeface="Times New Roman" pitchFamily="18" charset="0"/>
              </a:rPr>
              <a:t>getNextItem</a:t>
            </a:r>
            <a:r>
              <a:rPr lang="en-US" sz="16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Reads next item from item group which becomes current item</a:t>
            </a:r>
          </a:p>
          <a:p>
            <a:pPr lvl="1"/>
            <a:r>
              <a:rPr lang="en-US" sz="1400" b="1" dirty="0" smtClean="0">
                <a:latin typeface="Times New Roman" pitchFamily="18" charset="0"/>
                <a:cs typeface="Times New Roman" pitchFamily="18" charset="0"/>
              </a:rPr>
              <a:t>Void </a:t>
            </a:r>
            <a:r>
              <a:rPr lang="en-US" sz="1400" b="1" dirty="0" err="1" smtClean="0">
                <a:latin typeface="Times New Roman" pitchFamily="18" charset="0"/>
                <a:cs typeface="Times New Roman" pitchFamily="18" charset="0"/>
              </a:rPr>
              <a:t>randomizedItems</a:t>
            </a:r>
            <a:r>
              <a:rPr lang="en-US" sz="1400" b="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Mixes ordering items in the </a:t>
            </a:r>
            <a:r>
              <a:rPr lang="en-US" sz="1400" dirty="0" err="1" smtClean="0">
                <a:latin typeface="Times New Roman" pitchFamily="18" charset="0"/>
                <a:cs typeface="Times New Roman" pitchFamily="18" charset="0"/>
              </a:rPr>
              <a:t>ItemGroup</a:t>
            </a:r>
            <a:r>
              <a:rPr lang="en-US" sz="1400"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Initial ordering in XML file.</a:t>
            </a:r>
          </a:p>
          <a:p>
            <a:endParaRPr lang="en-US" dirty="0" smtClean="0"/>
          </a:p>
          <a:p>
            <a:pPr>
              <a:buNone/>
            </a:pPr>
            <a:endParaRPr lang="en-US" sz="1600"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normAutofit lnSpcReduction="10000"/>
          </a:bodyPr>
          <a:lstStyle/>
          <a:p>
            <a:r>
              <a:rPr lang="en-US" sz="2000" u="sng" dirty="0" smtClean="0">
                <a:latin typeface="Times New Roman" pitchFamily="18" charset="0"/>
                <a:cs typeface="Times New Roman" pitchFamily="18" charset="0"/>
              </a:rPr>
              <a:t>Class Item</a:t>
            </a:r>
          </a:p>
          <a:p>
            <a:r>
              <a:rPr lang="en-US" sz="2000" dirty="0" smtClean="0">
                <a:latin typeface="Times New Roman" pitchFamily="18" charset="0"/>
                <a:cs typeface="Times New Roman" pitchFamily="18" charset="0"/>
              </a:rPr>
              <a:t>Stores information related to one test item.</a:t>
            </a:r>
          </a:p>
          <a:p>
            <a:r>
              <a:rPr lang="en-US" sz="2000" u="sng" dirty="0" smtClean="0">
                <a:latin typeface="Times New Roman" pitchFamily="18" charset="0"/>
                <a:cs typeface="Times New Roman" pitchFamily="18" charset="0"/>
              </a:rPr>
              <a:t>Main Methods:</a:t>
            </a:r>
          </a:p>
          <a:p>
            <a:pPr lvl="1"/>
            <a:r>
              <a:rPr lang="en-US" sz="1600" b="1" dirty="0" smtClean="0">
                <a:latin typeface="Times New Roman" pitchFamily="18" charset="0"/>
                <a:cs typeface="Times New Roman" pitchFamily="18" charset="0"/>
              </a:rPr>
              <a:t>String </a:t>
            </a:r>
            <a:r>
              <a:rPr lang="en-US" sz="1600" b="1" dirty="0" err="1" smtClean="0">
                <a:latin typeface="Times New Roman" pitchFamily="18" charset="0"/>
                <a:cs typeface="Times New Roman" pitchFamily="18" charset="0"/>
              </a:rPr>
              <a:t>getTest</a:t>
            </a:r>
            <a:r>
              <a:rPr lang="en-US" sz="1600" b="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Returns question of an item</a:t>
            </a:r>
          </a:p>
          <a:p>
            <a:pPr lvl="1"/>
            <a:r>
              <a:rPr lang="en-US" sz="1600" b="1" i="1" dirty="0" smtClean="0">
                <a:latin typeface="Times New Roman" pitchFamily="18" charset="0"/>
                <a:cs typeface="Times New Roman" pitchFamily="18" charset="0"/>
              </a:rPr>
              <a:t>Answer </a:t>
            </a:r>
            <a:r>
              <a:rPr lang="en-US" sz="1600" b="1" i="1" dirty="0" err="1" smtClean="0">
                <a:latin typeface="Times New Roman" pitchFamily="18" charset="0"/>
                <a:cs typeface="Times New Roman" pitchFamily="18" charset="0"/>
              </a:rPr>
              <a:t>getSelectedAnswer</a:t>
            </a:r>
            <a:r>
              <a:rPr lang="en-US" sz="1600" b="1" i="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After student selects one possible answer for an item, the selected answer is provided by this method</a:t>
            </a:r>
          </a:p>
          <a:p>
            <a:pPr lvl="1"/>
            <a:r>
              <a:rPr lang="en-US" sz="1400" b="1" dirty="0" smtClean="0">
                <a:latin typeface="Times New Roman" pitchFamily="18" charset="0"/>
                <a:cs typeface="Times New Roman" pitchFamily="18" charset="0"/>
              </a:rPr>
              <a:t>void </a:t>
            </a:r>
            <a:r>
              <a:rPr lang="en-US" sz="1400" b="1" dirty="0" err="1" smtClean="0">
                <a:latin typeface="Times New Roman" pitchFamily="18" charset="0"/>
                <a:cs typeface="Times New Roman" pitchFamily="18" charset="0"/>
              </a:rPr>
              <a:t>randomizeAnswers</a:t>
            </a:r>
            <a:r>
              <a:rPr lang="en-US" sz="1400" b="1"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Mixes ordering items in the </a:t>
            </a:r>
            <a:r>
              <a:rPr lang="en-US" sz="1400" dirty="0" err="1" smtClean="0">
                <a:latin typeface="Times New Roman" pitchFamily="18" charset="0"/>
                <a:cs typeface="Times New Roman" pitchFamily="18" charset="0"/>
              </a:rPr>
              <a:t>ItemGroup</a:t>
            </a:r>
            <a:r>
              <a:rPr lang="en-US" sz="1400" dirty="0" smtClean="0">
                <a:latin typeface="Times New Roman" pitchFamily="18" charset="0"/>
                <a:cs typeface="Times New Roman" pitchFamily="18" charset="0"/>
              </a:rPr>
              <a:t>.</a:t>
            </a:r>
          </a:p>
          <a:p>
            <a:pPr lvl="2"/>
            <a:r>
              <a:rPr lang="en-US" sz="1400" dirty="0" smtClean="0">
                <a:latin typeface="Times New Roman" pitchFamily="18" charset="0"/>
                <a:cs typeface="Times New Roman" pitchFamily="18" charset="0"/>
              </a:rPr>
              <a:t>Initial ordering in XML file.</a:t>
            </a:r>
          </a:p>
          <a:p>
            <a:endParaRPr lang="en-US" dirty="0"/>
          </a:p>
        </p:txBody>
      </p:sp>
    </p:spTree>
    <p:extLst>
      <p:ext uri="{BB962C8B-B14F-4D97-AF65-F5344CB8AC3E}">
        <p14:creationId xmlns:p14="http://schemas.microsoft.com/office/powerpoint/2010/main" val="794591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CAT IMPLEMENTATION OF FRACTIONS –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CLASS DIAGRAMS AND DESCRIPTION OF MAIN CLASSES</a:t>
            </a:r>
            <a:endParaRPr lang="en-US" sz="2000" dirty="0"/>
          </a:p>
        </p:txBody>
      </p:sp>
      <p:sp>
        <p:nvSpPr>
          <p:cNvPr id="3" name="Content Placeholder 2"/>
          <p:cNvSpPr>
            <a:spLocks noGrp="1"/>
          </p:cNvSpPr>
          <p:nvPr>
            <p:ph sz="half" idx="1"/>
          </p:nvPr>
        </p:nvSpPr>
        <p:spPr/>
        <p:txBody>
          <a:bodyPr/>
          <a:lstStyle/>
          <a:p>
            <a:r>
              <a:rPr lang="en-US" sz="2000" u="sng" dirty="0" smtClean="0">
                <a:latin typeface="Times New Roman" pitchFamily="18" charset="0"/>
                <a:cs typeface="Times New Roman" pitchFamily="18" charset="0"/>
              </a:rPr>
              <a:t>Class </a:t>
            </a:r>
            <a:r>
              <a:rPr lang="en-US" sz="2000" u="sng" dirty="0" err="1" smtClean="0">
                <a:latin typeface="Times New Roman" pitchFamily="18" charset="0"/>
                <a:cs typeface="Times New Roman" pitchFamily="18" charset="0"/>
              </a:rPr>
              <a:t>XMLParser</a:t>
            </a:r>
            <a:endParaRPr lang="en-US" sz="2000" u="sng"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Loads </a:t>
            </a:r>
            <a:r>
              <a:rPr lang="en-US" sz="2000" dirty="0" err="1" smtClean="0">
                <a:latin typeface="Times New Roman" pitchFamily="18" charset="0"/>
                <a:cs typeface="Times New Roman" pitchFamily="18" charset="0"/>
              </a:rPr>
              <a:t>itemBank</a:t>
            </a:r>
            <a:r>
              <a:rPr lang="en-US" sz="2000" dirty="0" smtClean="0">
                <a:latin typeface="Times New Roman" pitchFamily="18" charset="0"/>
                <a:cs typeface="Times New Roman" pitchFamily="18" charset="0"/>
              </a:rPr>
              <a:t> and description of skills from the xml file</a:t>
            </a:r>
          </a:p>
          <a:p>
            <a:r>
              <a:rPr lang="en-US" sz="2000" u="sng" dirty="0" smtClean="0">
                <a:latin typeface="Times New Roman" pitchFamily="18" charset="0"/>
                <a:cs typeface="Times New Roman" pitchFamily="18" charset="0"/>
              </a:rPr>
              <a:t>Main Methods:</a:t>
            </a:r>
          </a:p>
          <a:p>
            <a:pPr lvl="1"/>
            <a:r>
              <a:rPr lang="en-US" sz="1600" b="1" i="1" dirty="0" smtClean="0">
                <a:latin typeface="Times New Roman" pitchFamily="18" charset="0"/>
                <a:cs typeface="Times New Roman" pitchFamily="18" charset="0"/>
              </a:rPr>
              <a:t>Void </a:t>
            </a:r>
            <a:r>
              <a:rPr lang="en-US" sz="1600" b="1" i="1" dirty="0" err="1" smtClean="0">
                <a:latin typeface="Times New Roman" pitchFamily="18" charset="0"/>
                <a:cs typeface="Times New Roman" pitchFamily="18" charset="0"/>
              </a:rPr>
              <a:t>loadAndParse</a:t>
            </a:r>
            <a:r>
              <a:rPr lang="en-US" sz="1600" b="1" i="1" dirty="0" smtClean="0">
                <a:latin typeface="Times New Roman" pitchFamily="18" charset="0"/>
                <a:cs typeface="Times New Roman" pitchFamily="18" charset="0"/>
              </a:rPr>
              <a:t>(String </a:t>
            </a:r>
            <a:r>
              <a:rPr lang="en-US" sz="1600" b="1" i="1" dirty="0" err="1" smtClean="0">
                <a:latin typeface="Times New Roman" pitchFamily="18" charset="0"/>
                <a:cs typeface="Times New Roman" pitchFamily="18" charset="0"/>
              </a:rPr>
              <a:t>fileName</a:t>
            </a:r>
            <a:r>
              <a:rPr lang="en-US" sz="1600" b="1" i="1" dirty="0" smtClean="0">
                <a:latin typeface="Times New Roman" pitchFamily="18" charset="0"/>
                <a:cs typeface="Times New Roman" pitchFamily="18" charset="0"/>
              </a:rPr>
              <a:t>, Vector </a:t>
            </a:r>
            <a:r>
              <a:rPr lang="en-US" sz="1600" b="1" i="1" dirty="0" err="1" smtClean="0">
                <a:latin typeface="Times New Roman" pitchFamily="18" charset="0"/>
                <a:cs typeface="Times New Roman" pitchFamily="18" charset="0"/>
              </a:rPr>
              <a:t>itemBank</a:t>
            </a:r>
            <a:r>
              <a:rPr lang="en-US" sz="1600" b="1" i="1" dirty="0" smtClean="0">
                <a:latin typeface="Times New Roman" pitchFamily="18" charset="0"/>
                <a:cs typeface="Times New Roman" pitchFamily="18" charset="0"/>
              </a:rPr>
              <a:t>, Vector skills)</a:t>
            </a:r>
          </a:p>
          <a:p>
            <a:pPr lvl="2"/>
            <a:r>
              <a:rPr lang="en-US" sz="1400" dirty="0" smtClean="0">
                <a:latin typeface="Times New Roman" pitchFamily="18" charset="0"/>
                <a:cs typeface="Times New Roman" pitchFamily="18" charset="0"/>
              </a:rPr>
              <a:t>Reads the file with a name </a:t>
            </a:r>
            <a:r>
              <a:rPr lang="en-US" sz="1400" dirty="0" err="1" smtClean="0">
                <a:latin typeface="Times New Roman" pitchFamily="18" charset="0"/>
                <a:cs typeface="Times New Roman" pitchFamily="18" charset="0"/>
              </a:rPr>
              <a:t>fileName</a:t>
            </a:r>
            <a:r>
              <a:rPr lang="en-US" sz="1400" dirty="0" smtClean="0">
                <a:latin typeface="Times New Roman" pitchFamily="18" charset="0"/>
                <a:cs typeface="Times New Roman" pitchFamily="18" charset="0"/>
              </a:rPr>
              <a:t> and fills the data from this file into 2 Vectors.</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524000"/>
            <a:ext cx="4038600" cy="2667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4114800"/>
            <a:ext cx="3886200" cy="2362200"/>
          </a:xfrm>
          <a:prstGeom prst="rect">
            <a:avLst/>
          </a:prstGeom>
          <a:noFill/>
          <a:ln w="9525">
            <a:noFill/>
            <a:miter lim="800000"/>
            <a:headEnd/>
            <a:tailEnd/>
          </a:ln>
        </p:spPr>
      </p:pic>
    </p:spTree>
    <p:extLst>
      <p:ext uri="{BB962C8B-B14F-4D97-AF65-F5344CB8AC3E}">
        <p14:creationId xmlns:p14="http://schemas.microsoft.com/office/powerpoint/2010/main" val="3701406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Whole systems aim is to maximize information after the test </a:t>
            </a:r>
          </a:p>
          <a:p>
            <a:pPr>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ie</a:t>
            </a:r>
            <a:r>
              <a:rPr lang="en-US" sz="2400" dirty="0" smtClean="0">
                <a:latin typeface="Times New Roman" pitchFamily="18" charset="0"/>
                <a:cs typeface="Times New Roman" pitchFamily="18" charset="0"/>
              </a:rPr>
              <a:t>: reduce uncertainty about presence or absence of skills represented by the probability distribution over the skills).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2807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PERFORMANCE OF ITEM SELECTION PROCEDURE</a:t>
            </a:r>
            <a:endParaRPr lang="en-US" sz="2400" dirty="0">
              <a:latin typeface="Times New Roman" pitchFamily="18" charset="0"/>
              <a:cs typeface="Times New Roman" pitchFamily="18" charset="0"/>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990600" y="1219200"/>
            <a:ext cx="7333304" cy="452596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371600" y="5791200"/>
            <a:ext cx="6819900" cy="304800"/>
          </a:xfrm>
          <a:prstGeom prst="rect">
            <a:avLst/>
          </a:prstGeom>
          <a:noFill/>
          <a:ln w="9525">
            <a:noFill/>
            <a:miter lim="800000"/>
            <a:headEnd/>
            <a:tailEnd/>
          </a:ln>
        </p:spPr>
      </p:pic>
    </p:spTree>
    <p:extLst>
      <p:ext uri="{BB962C8B-B14F-4D97-AF65-F5344CB8AC3E}">
        <p14:creationId xmlns:p14="http://schemas.microsoft.com/office/powerpoint/2010/main" val="775130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0000" lnSpcReduction="20000"/>
              </a:bodyPr>
              <a:lstStyle/>
              <a:p>
                <a:r>
                  <a:rPr lang="en-US" dirty="0" smtClean="0"/>
                  <a:t>Diagnosis of person’s skills</a:t>
                </a:r>
              </a:p>
              <a:p>
                <a:r>
                  <a:rPr lang="en-US" dirty="0"/>
                  <a:t>Tests vs. </a:t>
                </a:r>
                <a:r>
                  <a:rPr lang="en-US" dirty="0" smtClean="0"/>
                  <a:t>Skills</a:t>
                </a:r>
              </a:p>
              <a:p>
                <a:r>
                  <a:rPr lang="en-US" dirty="0" smtClean="0"/>
                  <a:t>Testing</a:t>
                </a:r>
              </a:p>
              <a:p>
                <a:pPr lvl="1"/>
                <a:r>
                  <a:rPr lang="en-US" dirty="0" smtClean="0"/>
                  <a:t>Fixed Tests</a:t>
                </a:r>
              </a:p>
              <a:p>
                <a:pPr lvl="1"/>
                <a:r>
                  <a:rPr lang="en-US" dirty="0" smtClean="0"/>
                  <a:t>Adaptive Tests</a:t>
                </a:r>
              </a:p>
              <a:p>
                <a:r>
                  <a:rPr lang="en-US" dirty="0" smtClean="0"/>
                  <a:t>Bayesian Networks</a:t>
                </a:r>
              </a:p>
              <a:p>
                <a:pPr lvl="1"/>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m:t>
                        </m:r>
                        <m:r>
                          <a:rPr lang="en-US" b="0" i="1" smtClean="0">
                            <a:latin typeface="Cambria Math"/>
                          </a:rPr>
                          <m:t>,</m:t>
                        </m:r>
                        <m:r>
                          <a:rPr lang="en-US" b="0" i="1" smtClean="0">
                            <a:latin typeface="Cambria Math"/>
                          </a:rPr>
                          <m:t>𝑋</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𝑆</m:t>
                        </m:r>
                      </m:e>
                    </m:d>
                    <m:r>
                      <a:rPr lang="en-US" b="0" i="1" smtClean="0">
                        <a:latin typeface="Cambria Math"/>
                      </a:rPr>
                      <m:t>∗</m:t>
                    </m:r>
                    <m:nary>
                      <m:naryPr>
                        <m:chr m:val="∏"/>
                        <m:supHide m:val="on"/>
                        <m:ctrlPr>
                          <a:rPr lang="en-US" b="0" i="1" smtClean="0">
                            <a:latin typeface="Cambria Math"/>
                          </a:rPr>
                        </m:ctrlPr>
                      </m:naryPr>
                      <m:sub>
                        <m:sSub>
                          <m:sSubPr>
                            <m:ctrlPr>
                              <a:rPr lang="en-US" b="0" i="1" smtClean="0">
                                <a:latin typeface="Cambria Math"/>
                              </a:rPr>
                            </m:ctrlPr>
                          </m:sSubPr>
                          <m:e>
                            <m:r>
                              <a:rPr lang="en-US" b="0" i="1" smtClean="0">
                                <a:latin typeface="Cambria Math"/>
                              </a:rPr>
                              <m:t>𝑋</m:t>
                            </m:r>
                          </m:e>
                          <m:sub>
                            <m:r>
                              <a:rPr lang="en-US" b="0" i="1" smtClean="0">
                                <a:latin typeface="Cambria Math"/>
                              </a:rPr>
                              <m:t>𝑗</m:t>
                            </m:r>
                          </m:sub>
                        </m:sSub>
                        <m:r>
                          <m:rPr>
                            <m:brk m:alnAt="7"/>
                          </m:rPr>
                          <a:rPr lang="en-US" b="0" i="1" smtClean="0">
                            <a:latin typeface="Cambria Math"/>
                            <a:ea typeface="Cambria Math"/>
                          </a:rPr>
                          <m:t>∈</m:t>
                        </m:r>
                        <m:r>
                          <a:rPr lang="en-US" b="0" i="1" smtClean="0">
                            <a:latin typeface="Cambria Math"/>
                            <a:ea typeface="Cambria Math"/>
                          </a:rPr>
                          <m:t>𝑋</m:t>
                        </m:r>
                      </m:sub>
                      <m:sup/>
                      <m:e>
                        <m:r>
                          <a:rPr lang="en-US" b="0" i="1" smtClean="0">
                            <a:latin typeface="Cambria Math"/>
                          </a:rPr>
                          <m:t>𝑃</m:t>
                        </m:r>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𝑆</m:t>
                            </m:r>
                          </m:e>
                          <m:sub>
                            <m:r>
                              <a:rPr lang="en-US" b="0" i="1" smtClean="0">
                                <a:latin typeface="Cambria Math"/>
                              </a:rPr>
                              <m:t>𝑗</m:t>
                            </m:r>
                          </m:sub>
                        </m:sSub>
                        <m:r>
                          <a:rPr lang="en-US" b="0" i="1" smtClean="0">
                            <a:latin typeface="Cambria Math"/>
                          </a:rPr>
                          <m:t>)</m:t>
                        </m:r>
                      </m:e>
                    </m:nary>
                  </m:oMath>
                </a14:m>
                <a:endParaRPr lang="en-US" dirty="0" smtClean="0"/>
              </a:p>
              <a:p>
                <a:pPr lvl="2"/>
                <a:r>
                  <a:rPr lang="en-US" dirty="0" smtClean="0"/>
                  <a:t>S: set of tested skills (skills, abilities, misconceptions, etc.)</a:t>
                </a:r>
              </a:p>
              <a:p>
                <a:pPr lvl="2"/>
                <a:r>
                  <a:rPr lang="en-US" dirty="0" smtClean="0"/>
                  <a:t>X: bank of tests (questions, tasks, etc.)</a:t>
                </a:r>
              </a:p>
              <a:p>
                <a:pPr lvl="1"/>
                <a:r>
                  <a:rPr lang="en-US" dirty="0" smtClean="0"/>
                  <a:t>Student Models</a:t>
                </a:r>
              </a:p>
              <a:p>
                <a:pPr lvl="2"/>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𝑆</m:t>
                    </m:r>
                    <m:r>
                      <a:rPr lang="en-US" b="0" i="1" smtClean="0">
                        <a:latin typeface="Cambria Math"/>
                      </a:rPr>
                      <m:t>)</m:t>
                    </m:r>
                  </m:oMath>
                </a14:m>
                <a:r>
                  <a:rPr lang="en-US" dirty="0" smtClean="0"/>
                  <a:t> </a:t>
                </a:r>
              </a:p>
              <a:p>
                <a:pPr lvl="1"/>
                <a:r>
                  <a:rPr lang="en-US" dirty="0" smtClean="0"/>
                  <a:t>Evidence Models</a:t>
                </a:r>
                <a:endParaRPr lang="en-US" i="1" dirty="0" smtClean="0">
                  <a:latin typeface="Cambria Math"/>
                </a:endParaRPr>
              </a:p>
              <a:p>
                <a:pPr lvl="2"/>
                <a14:m>
                  <m:oMath xmlns:m="http://schemas.openxmlformats.org/officeDocument/2006/math">
                    <m:r>
                      <a:rPr lang="en-US" i="1">
                        <a:latin typeface="Cambria Math"/>
                      </a:rPr>
                      <m:t>𝑃</m:t>
                    </m:r>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𝑗</m:t>
                        </m:r>
                      </m:sub>
                    </m:sSub>
                    <m:r>
                      <a:rPr lang="en-US" i="1">
                        <a:latin typeface="Cambria Math"/>
                      </a:rPr>
                      <m:t>|</m:t>
                    </m:r>
                    <m:sSub>
                      <m:sSubPr>
                        <m:ctrlPr>
                          <a:rPr lang="en-US" i="1" smtClean="0">
                            <a:latin typeface="Cambria Math"/>
                          </a:rPr>
                        </m:ctrlPr>
                      </m:sSubPr>
                      <m:e>
                        <m:r>
                          <a:rPr lang="en-US" i="1">
                            <a:latin typeface="Cambria Math"/>
                          </a:rPr>
                          <m:t>𝑆</m:t>
                        </m:r>
                      </m:e>
                      <m:sub>
                        <m:r>
                          <a:rPr lang="en-US" i="1">
                            <a:latin typeface="Cambria Math"/>
                          </a:rPr>
                          <m:t>𝑗</m:t>
                        </m:r>
                      </m:sub>
                    </m:sSub>
                    <m:r>
                      <a:rPr lang="en-US" b="0" i="1" smtClean="0">
                        <a:latin typeface="Cambria Math"/>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l="-645" t="-2667"/>
                </a:stretch>
              </a:blipFill>
            </p:spPr>
            <p:txBody>
              <a:bodyPr/>
              <a:lstStyle/>
              <a:p>
                <a:r>
                  <a:rPr lang="en-US">
                    <a:noFill/>
                  </a:rPr>
                  <a:t> </a:t>
                </a:r>
              </a:p>
            </p:txBody>
          </p:sp>
        </mc:Fallback>
      </mc:AlternateContent>
    </p:spTree>
    <p:extLst>
      <p:ext uri="{BB962C8B-B14F-4D97-AF65-F5344CB8AC3E}">
        <p14:creationId xmlns:p14="http://schemas.microsoft.com/office/powerpoint/2010/main" val="2239143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Student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r>
                  <a:rPr lang="en-US" dirty="0" smtClean="0"/>
                  <a:t>Structural Learning Algorithms</a:t>
                </a:r>
              </a:p>
              <a:p>
                <a:pPr lvl="1"/>
                <a:r>
                  <a:rPr lang="en-US" dirty="0" smtClean="0"/>
                  <a:t>Score-based</a:t>
                </a:r>
              </a:p>
              <a:p>
                <a:pPr lvl="2"/>
                <a:r>
                  <a:rPr lang="en-US" dirty="0" smtClean="0"/>
                  <a:t>Conditional log-likelihood </a:t>
                </a:r>
              </a:p>
              <a:p>
                <a:pPr lvl="3"/>
                <a14:m>
                  <m:oMath xmlns:m="http://schemas.openxmlformats.org/officeDocument/2006/math">
                    <m:r>
                      <a:rPr lang="en-US" b="0" i="1" smtClean="0">
                        <a:latin typeface="Cambria Math"/>
                      </a:rPr>
                      <m:t>𝐶𝐿𝐿</m:t>
                    </m:r>
                    <m:d>
                      <m:dPr>
                        <m:ctrlPr>
                          <a:rPr lang="en-US" b="0" i="1" smtClean="0">
                            <a:latin typeface="Cambria Math"/>
                          </a:rPr>
                        </m:ctrlPr>
                      </m:dPr>
                      <m:e>
                        <m:r>
                          <a:rPr lang="en-US" b="0" i="1" smtClean="0">
                            <a:latin typeface="Cambria Math"/>
                          </a:rPr>
                          <m:t>𝑃</m:t>
                        </m:r>
                      </m:e>
                      <m:e>
                        <m:r>
                          <a:rPr lang="en-US" b="0" i="1" smtClean="0">
                            <a:latin typeface="Cambria Math"/>
                          </a:rPr>
                          <m:t>𝐷</m:t>
                        </m:r>
                      </m:e>
                    </m:d>
                    <m:r>
                      <a:rPr lang="en-US" b="0" i="1" smtClean="0">
                        <a:latin typeface="Cambria Math"/>
                      </a:rPr>
                      <m:t>= </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𝑃</m:t>
                            </m:r>
                            <m:r>
                              <a:rPr lang="en-US" b="0" i="1" smtClean="0">
                                <a:latin typeface="Cambria Math"/>
                              </a:rPr>
                              <m:t>(</m:t>
                            </m:r>
                            <m:sSub>
                              <m:sSubPr>
                                <m:ctrlPr>
                                  <a:rPr lang="en-US" b="0" i="1" smtClean="0">
                                    <a:latin typeface="Cambria Math"/>
                                  </a:rPr>
                                </m:ctrlPr>
                              </m:sSubPr>
                              <m:e>
                                <m:r>
                                  <a:rPr lang="en-US" b="0" i="1" smtClean="0">
                                    <a:latin typeface="Cambria Math"/>
                                  </a:rPr>
                                  <m:t>𝑠</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e>
                        </m:func>
                      </m:e>
                    </m:nary>
                  </m:oMath>
                </a14:m>
                <a:endParaRPr lang="en-US" dirty="0" smtClean="0"/>
              </a:p>
              <a:p>
                <a:pPr lvl="4"/>
                <a:r>
                  <a:rPr lang="en-US" dirty="0" smtClean="0"/>
                  <a:t>where P: model, D: data</a:t>
                </a:r>
              </a:p>
              <a:p>
                <a:pPr lvl="1"/>
                <a:r>
                  <a:rPr lang="en-US" dirty="0" smtClean="0"/>
                  <a:t>Constraint-based</a:t>
                </a:r>
              </a:p>
              <a:p>
                <a:pPr lvl="2"/>
                <a:r>
                  <a:rPr lang="en-US" dirty="0" err="1" smtClean="0"/>
                  <a:t>Hugin</a:t>
                </a:r>
                <a:r>
                  <a:rPr lang="en-US" dirty="0" smtClean="0"/>
                  <a:t> PC Algorithm (under assumption of infinite data sets, perfect tests and DAG faithfulness)</a:t>
                </a:r>
              </a:p>
              <a:p>
                <a:pPr lvl="3"/>
                <a:r>
                  <a:rPr lang="en-US" dirty="0" smtClean="0"/>
                  <a:t>Statistical tests for conditional independence for all pairs of variables</a:t>
                </a:r>
              </a:p>
              <a:p>
                <a:pPr lvl="3"/>
                <a:r>
                  <a:rPr lang="en-US" dirty="0" smtClean="0"/>
                  <a:t>Undirected links between each pair of conditionally dependent variables</a:t>
                </a:r>
              </a:p>
              <a:p>
                <a:pPr lvl="3"/>
                <a:r>
                  <a:rPr lang="en-US" dirty="0" smtClean="0"/>
                  <a:t>Identify colliders (e.g. A , C : A -&gt; B &lt;-C)</a:t>
                </a:r>
              </a:p>
              <a:p>
                <a:pPr lvl="3"/>
                <a:r>
                  <a:rPr lang="en-US" dirty="0" smtClean="0"/>
                  <a:t>Derive directed links from statistics and colliders</a:t>
                </a:r>
              </a:p>
              <a:p>
                <a:pPr lvl="3"/>
                <a:r>
                  <a:rPr lang="en-US" dirty="0" smtClean="0"/>
                  <a:t>Random directed as long as a DAG is obtained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l="-645" t="-2667"/>
                </a:stretch>
              </a:blipFill>
            </p:spPr>
            <p:txBody>
              <a:bodyPr/>
              <a:lstStyle/>
              <a:p>
                <a:r>
                  <a:rPr lang="en-US">
                    <a:noFill/>
                  </a:rPr>
                  <a:t> </a:t>
                </a:r>
              </a:p>
            </p:txBody>
          </p:sp>
        </mc:Fallback>
      </mc:AlternateContent>
    </p:spTree>
    <p:extLst>
      <p:ext uri="{BB962C8B-B14F-4D97-AF65-F5344CB8AC3E}">
        <p14:creationId xmlns:p14="http://schemas.microsoft.com/office/powerpoint/2010/main" val="1383288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Models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r>
                  <a:rPr lang="en-US" dirty="0" smtClean="0"/>
                  <a:t>Structural Learning</a:t>
                </a:r>
              </a:p>
              <a:p>
                <a:pPr lvl="1"/>
                <a:r>
                  <a:rPr lang="en-US" dirty="0" err="1" smtClean="0"/>
                  <a:t>Hugin</a:t>
                </a:r>
                <a:r>
                  <a:rPr lang="en-US" dirty="0" smtClean="0"/>
                  <a:t> PC Algorithm</a:t>
                </a:r>
              </a:p>
              <a:p>
                <a:r>
                  <a:rPr lang="en-US" dirty="0" smtClean="0"/>
                  <a:t>Domain experts </a:t>
                </a:r>
              </a:p>
              <a:p>
                <a:r>
                  <a:rPr lang="en-US" dirty="0" smtClean="0"/>
                  <a:t>Maximum Information</a:t>
                </a:r>
              </a:p>
              <a:p>
                <a:pPr lvl="1"/>
                <a:r>
                  <a:rPr lang="en-US" dirty="0" smtClean="0"/>
                  <a:t>Decrease uncertainty of the hypothesis (skills)</a:t>
                </a:r>
              </a:p>
              <a:p>
                <a:pPr lvl="1"/>
                <a:r>
                  <a:rPr lang="en-US" dirty="0" smtClean="0"/>
                  <a:t>Most informative test with least number of questions</a:t>
                </a:r>
              </a:p>
              <a:p>
                <a:pPr lvl="1"/>
                <a:r>
                  <a:rPr lang="en-US" dirty="0" smtClean="0"/>
                  <a:t>Value Function: Entropy </a:t>
                </a:r>
              </a:p>
              <a:p>
                <a:pPr lvl="2"/>
                <a14:m>
                  <m:oMath xmlns:m="http://schemas.openxmlformats.org/officeDocument/2006/math">
                    <m:r>
                      <a:rPr lang="en-US" b="0" i="1" smtClean="0">
                        <a:latin typeface="Cambria Math"/>
                      </a:rPr>
                      <m:t>𝐻</m:t>
                    </m:r>
                    <m:d>
                      <m:dPr>
                        <m:ctrlPr>
                          <a:rPr lang="en-US" b="0" i="1" smtClean="0">
                            <a:latin typeface="Cambria Math"/>
                          </a:rPr>
                        </m:ctrlPr>
                      </m:dPr>
                      <m:e>
                        <m:r>
                          <a:rPr lang="en-US" b="0" i="1" smtClean="0">
                            <a:latin typeface="Cambria Math"/>
                          </a:rPr>
                          <m:t>𝑃</m:t>
                        </m:r>
                        <m:d>
                          <m:dPr>
                            <m:ctrlPr>
                              <a:rPr lang="en-US" b="0" i="1" smtClean="0">
                                <a:latin typeface="Cambria Math"/>
                              </a:rPr>
                            </m:ctrlPr>
                          </m:dPr>
                          <m:e>
                            <m:r>
                              <a:rPr lang="en-US" b="0" i="1" smtClean="0">
                                <a:latin typeface="Cambria Math"/>
                              </a:rPr>
                              <m:t>𝑆</m:t>
                            </m:r>
                          </m:e>
                        </m:d>
                      </m:e>
                    </m:d>
                    <m:r>
                      <a:rPr lang="en-US" b="0" i="1" smtClean="0">
                        <a:latin typeface="Cambria Math"/>
                      </a:rPr>
                      <m:t>=− </m:t>
                    </m:r>
                    <m:nary>
                      <m:naryPr>
                        <m:chr m:val="∑"/>
                        <m:supHide m:val="on"/>
                        <m:ctrlPr>
                          <a:rPr lang="en-US" b="0" i="1" smtClean="0">
                            <a:latin typeface="Cambria Math"/>
                          </a:rPr>
                        </m:ctrlPr>
                      </m:naryPr>
                      <m:sub>
                        <m:r>
                          <m:rPr>
                            <m:brk m:alnAt="7"/>
                          </m:rPr>
                          <a:rPr lang="en-US" b="0" i="1" smtClean="0">
                            <a:latin typeface="Cambria Math"/>
                          </a:rPr>
                          <m:t>𝑠</m:t>
                        </m:r>
                        <m:r>
                          <a:rPr lang="en-US" b="0" i="1" smtClean="0">
                            <a:latin typeface="Cambria Math"/>
                            <a:ea typeface="Cambria Math"/>
                          </a:rPr>
                          <m:t>∈</m:t>
                        </m:r>
                        <m:r>
                          <a:rPr lang="en-US" b="0" i="1" smtClean="0">
                            <a:latin typeface="Cambria Math"/>
                            <a:ea typeface="Cambria Math"/>
                          </a:rPr>
                          <m:t>𝑆</m:t>
                        </m:r>
                      </m:sub>
                      <m:sup/>
                      <m:e>
                        <m:r>
                          <a:rPr lang="en-US" b="0" i="1" smtClean="0">
                            <a:latin typeface="Cambria Math"/>
                          </a:rPr>
                          <m:t>𝑃</m:t>
                        </m:r>
                        <m:d>
                          <m:dPr>
                            <m:ctrlPr>
                              <a:rPr lang="en-US" b="0" i="1" smtClean="0">
                                <a:latin typeface="Cambria Math"/>
                              </a:rPr>
                            </m:ctrlPr>
                          </m:dPr>
                          <m:e>
                            <m:r>
                              <a:rPr lang="en-US" b="0" i="1" smtClean="0">
                                <a:latin typeface="Cambria Math"/>
                              </a:rPr>
                              <m:t>𝑆</m:t>
                            </m:r>
                            <m:r>
                              <a:rPr lang="en-US" b="0" i="1" smtClean="0">
                                <a:latin typeface="Cambria Math"/>
                              </a:rPr>
                              <m:t>=</m:t>
                            </m:r>
                            <m:r>
                              <a:rPr lang="en-US" b="0" i="1" smtClean="0">
                                <a:latin typeface="Cambria Math"/>
                              </a:rPr>
                              <m:t>𝑠</m:t>
                            </m:r>
                          </m:e>
                        </m:d>
                        <m:r>
                          <a:rPr lang="en-US" b="0" i="1" smtClean="0">
                            <a:latin typeface="Cambria Math"/>
                          </a:rPr>
                          <m:t>∗</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𝑃</m:t>
                            </m:r>
                            <m:r>
                              <a:rPr lang="en-US" b="0" i="1" smtClean="0">
                                <a:latin typeface="Cambria Math"/>
                              </a:rPr>
                              <m:t>(</m:t>
                            </m:r>
                            <m:r>
                              <a:rPr lang="en-US" b="0" i="1" smtClean="0">
                                <a:latin typeface="Cambria Math"/>
                              </a:rPr>
                              <m:t>𝑆</m:t>
                            </m:r>
                            <m:r>
                              <a:rPr lang="en-US" b="0" i="1" smtClean="0">
                                <a:latin typeface="Cambria Math"/>
                              </a:rPr>
                              <m:t>=</m:t>
                            </m:r>
                            <m:r>
                              <a:rPr lang="en-US" b="0" i="1" smtClean="0">
                                <a:latin typeface="Cambria Math"/>
                              </a:rPr>
                              <m:t>𝑠</m:t>
                            </m:r>
                            <m:r>
                              <a:rPr lang="en-US" b="0" i="1" smtClean="0">
                                <a:latin typeface="Cambria Math"/>
                              </a:rPr>
                              <m:t>)</m:t>
                            </m:r>
                          </m:e>
                        </m:func>
                      </m:e>
                    </m:nary>
                  </m:oMath>
                </a14:m>
                <a:endParaRPr lang="en-US" dirty="0" smtClean="0"/>
              </a:p>
              <a:p>
                <a:pPr lvl="2"/>
                <a:r>
                  <a:rPr lang="en-US" dirty="0" smtClean="0"/>
                  <a:t>Minimal entropy </a:t>
                </a:r>
                <a14:m>
                  <m:oMath xmlns:m="http://schemas.openxmlformats.org/officeDocument/2006/math">
                    <m:groupChr>
                      <m:groupChrPr>
                        <m:chr m:val="→"/>
                        <m:vertJc m:val="bot"/>
                        <m:ctrlPr>
                          <a:rPr lang="en-US" i="1" smtClean="0">
                            <a:latin typeface="Cambria Math"/>
                          </a:rPr>
                        </m:ctrlPr>
                      </m:groupChrPr>
                      <m:e/>
                    </m:groupChr>
                    <m:r>
                      <a:rPr lang="en-US" b="0" i="1" smtClean="0">
                        <a:latin typeface="Cambria Math"/>
                      </a:rPr>
                      <m:t> </m:t>
                    </m:r>
                  </m:oMath>
                </a14:m>
                <a:r>
                  <a:rPr lang="en-US" dirty="0" smtClean="0"/>
                  <a:t>Maximum Information</a:t>
                </a:r>
              </a:p>
              <a:p>
                <a:pPr lvl="1"/>
                <a:r>
                  <a:rPr lang="en-US" dirty="0" smtClean="0"/>
                  <a:t>Myopic Approximation</a:t>
                </a:r>
              </a:p>
              <a:p>
                <a:pPr lvl="2"/>
                <a:r>
                  <a:rPr lang="en-US" dirty="0" smtClean="0"/>
                  <a:t>Minimize the expected value of the entropy with each answer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cstate="print"/>
                <a:stretch>
                  <a:fillRect l="-789" t="-2000"/>
                </a:stretch>
              </a:blipFill>
            </p:spPr>
            <p:txBody>
              <a:bodyPr/>
              <a:lstStyle/>
              <a:p>
                <a:r>
                  <a:rPr lang="en-US">
                    <a:noFill/>
                  </a:rPr>
                  <a:t> </a:t>
                </a:r>
              </a:p>
            </p:txBody>
          </p:sp>
        </mc:Fallback>
      </mc:AlternateContent>
    </p:spTree>
    <p:extLst>
      <p:ext uri="{BB962C8B-B14F-4D97-AF65-F5344CB8AC3E}">
        <p14:creationId xmlns:p14="http://schemas.microsoft.com/office/powerpoint/2010/main" val="1112088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 for an Optimal Fixed Test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71156" y="1527175"/>
            <a:ext cx="4565176" cy="4572000"/>
          </a:xfrm>
        </p:spPr>
      </p:pic>
    </p:spTree>
    <p:extLst>
      <p:ext uri="{BB962C8B-B14F-4D97-AF65-F5344CB8AC3E}">
        <p14:creationId xmlns:p14="http://schemas.microsoft.com/office/powerpoint/2010/main" val="358723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Basic Fraction Skills</a:t>
            </a:r>
          </a:p>
          <a:p>
            <a:pPr lvl="1"/>
            <a:r>
              <a:rPr lang="en-US" dirty="0" smtClean="0"/>
              <a:t>Elementary skills</a:t>
            </a:r>
          </a:p>
          <a:p>
            <a:pPr lvl="1"/>
            <a:r>
              <a:rPr lang="en-US" dirty="0" smtClean="0"/>
              <a:t>Operational skills</a:t>
            </a:r>
          </a:p>
          <a:p>
            <a:pPr lvl="1"/>
            <a:r>
              <a:rPr lang="en-US" dirty="0" smtClean="0"/>
              <a:t>Application skills</a:t>
            </a:r>
          </a:p>
          <a:p>
            <a:r>
              <a:rPr lang="en-US" dirty="0" smtClean="0"/>
              <a:t>Students from Aalborg University prepared two paper tests, each with 10 groups of exercises</a:t>
            </a:r>
          </a:p>
          <a:p>
            <a:r>
              <a:rPr lang="en-US" dirty="0" smtClean="0"/>
              <a:t>149 (15 years old) students from Brønderslev High School solved the tests</a:t>
            </a:r>
            <a:endParaRPr lang="en-US" dirty="0"/>
          </a:p>
        </p:txBody>
      </p:sp>
    </p:spTree>
    <p:extLst>
      <p:ext uri="{BB962C8B-B14F-4D97-AF65-F5344CB8AC3E}">
        <p14:creationId xmlns:p14="http://schemas.microsoft.com/office/powerpoint/2010/main" val="3235217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Skills and Abilities</a:t>
            </a:r>
            <a:endParaRPr lang="en-US" dirty="0"/>
          </a:p>
        </p:txBody>
      </p:sp>
      <p:sp>
        <p:nvSpPr>
          <p:cNvPr id="3" name="Text Placeholder 2"/>
          <p:cNvSpPr>
            <a:spLocks noGrp="1"/>
          </p:cNvSpPr>
          <p:nvPr>
            <p:ph type="body" sz="half" idx="3"/>
          </p:nvPr>
        </p:nvSpPr>
        <p:spPr/>
        <p:txBody>
          <a:bodyPr/>
          <a:lstStyle/>
          <a:p>
            <a:r>
              <a:rPr lang="en-US" dirty="0" smtClean="0"/>
              <a:t>Example</a:t>
            </a:r>
            <a:endParaRPr lang="en-US" dirty="0"/>
          </a:p>
        </p:txBody>
      </p:sp>
      <p:sp>
        <p:nvSpPr>
          <p:cNvPr id="6" name="Title 5"/>
          <p:cNvSpPr>
            <a:spLocks noGrp="1"/>
          </p:cNvSpPr>
          <p:nvPr>
            <p:ph type="title"/>
          </p:nvPr>
        </p:nvSpPr>
        <p:spPr/>
        <p:txBody>
          <a:bodyPr/>
          <a:lstStyle/>
          <a:p>
            <a:r>
              <a:rPr lang="en-US" dirty="0"/>
              <a:t>Basic Fractions Skills Assessed</a:t>
            </a:r>
          </a:p>
        </p:txBody>
      </p:sp>
      <p:pic>
        <p:nvPicPr>
          <p:cNvPr id="7" name="Content Placeholder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00600" y="2514600"/>
            <a:ext cx="4038600" cy="3505200"/>
          </a:xfrm>
        </p:spPr>
      </p:pic>
      <p:sp>
        <p:nvSpPr>
          <p:cNvPr id="8" name="Content Placeholder 8"/>
          <p:cNvSpPr>
            <a:spLocks noGrp="1"/>
          </p:cNvSpPr>
          <p:nvPr>
            <p:ph sz="quarter" idx="2"/>
          </p:nvPr>
        </p:nvSpPr>
        <p:spPr/>
        <p:txBody>
          <a:bodyPr>
            <a:normAutofit fontScale="77500" lnSpcReduction="20000"/>
          </a:bodyPr>
          <a:lstStyle/>
          <a:p>
            <a:r>
              <a:rPr lang="en-US" dirty="0" smtClean="0"/>
              <a:t>Elementary Skills</a:t>
            </a:r>
          </a:p>
          <a:p>
            <a:pPr lvl="1"/>
            <a:r>
              <a:rPr lang="en-US" dirty="0" smtClean="0"/>
              <a:t>Comparison</a:t>
            </a:r>
          </a:p>
          <a:p>
            <a:pPr lvl="1"/>
            <a:r>
              <a:rPr lang="en-US" dirty="0" smtClean="0"/>
              <a:t>Addition</a:t>
            </a:r>
          </a:p>
          <a:p>
            <a:pPr lvl="1"/>
            <a:r>
              <a:rPr lang="en-US" dirty="0" smtClean="0"/>
              <a:t>Subtraction</a:t>
            </a:r>
          </a:p>
          <a:p>
            <a:pPr lvl="1"/>
            <a:r>
              <a:rPr lang="en-US" dirty="0" smtClean="0"/>
              <a:t>Multiplication</a:t>
            </a:r>
          </a:p>
          <a:p>
            <a:r>
              <a:rPr lang="en-US" dirty="0" smtClean="0"/>
              <a:t>Operational Skills</a:t>
            </a:r>
          </a:p>
          <a:p>
            <a:pPr lvl="1"/>
            <a:r>
              <a:rPr lang="en-US" dirty="0" smtClean="0"/>
              <a:t>Finding common </a:t>
            </a:r>
            <a:r>
              <a:rPr lang="en-US" dirty="0"/>
              <a:t>d</a:t>
            </a:r>
            <a:r>
              <a:rPr lang="en-US" dirty="0" smtClean="0"/>
              <a:t>enominator</a:t>
            </a:r>
          </a:p>
          <a:p>
            <a:pPr lvl="1"/>
            <a:r>
              <a:rPr lang="en-US" dirty="0" smtClean="0"/>
              <a:t>Cancelling out</a:t>
            </a:r>
          </a:p>
          <a:p>
            <a:pPr lvl="1"/>
            <a:r>
              <a:rPr lang="en-US" dirty="0" smtClean="0"/>
              <a:t>Conversion to mixed numbers</a:t>
            </a:r>
          </a:p>
          <a:p>
            <a:pPr lvl="1"/>
            <a:r>
              <a:rPr lang="en-US" dirty="0" smtClean="0"/>
              <a:t>Conversion to improper numbers</a:t>
            </a:r>
          </a:p>
          <a:p>
            <a:r>
              <a:rPr lang="en-US" dirty="0" smtClean="0"/>
              <a:t>Application Skills</a:t>
            </a:r>
          </a:p>
          <a:p>
            <a:pPr lvl="1"/>
            <a:r>
              <a:rPr lang="en-US" dirty="0"/>
              <a:t>Finding common denominator</a:t>
            </a:r>
          </a:p>
          <a:p>
            <a:pPr lvl="1"/>
            <a:r>
              <a:rPr lang="en-US" dirty="0"/>
              <a:t>Cancelling out</a:t>
            </a:r>
          </a:p>
          <a:p>
            <a:pPr lvl="1"/>
            <a:r>
              <a:rPr lang="en-US" dirty="0"/>
              <a:t>Conversion to mixed numbers</a:t>
            </a:r>
          </a:p>
          <a:p>
            <a:pPr lvl="1"/>
            <a:r>
              <a:rPr lang="en-US" dirty="0"/>
              <a:t>Conversion to improper numbers</a:t>
            </a:r>
          </a:p>
          <a:p>
            <a:endParaRPr lang="en-US" dirty="0"/>
          </a:p>
        </p:txBody>
      </p:sp>
    </p:spTree>
    <p:extLst>
      <p:ext uri="{BB962C8B-B14F-4D97-AF65-F5344CB8AC3E}">
        <p14:creationId xmlns:p14="http://schemas.microsoft.com/office/powerpoint/2010/main" val="1236116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84279" y="1527175"/>
            <a:ext cx="4738929" cy="4572000"/>
          </a:xfrm>
        </p:spPr>
      </p:pic>
    </p:spTree>
    <p:extLst>
      <p:ext uri="{BB962C8B-B14F-4D97-AF65-F5344CB8AC3E}">
        <p14:creationId xmlns:p14="http://schemas.microsoft.com/office/powerpoint/2010/main" val="2596380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Student Model - </a:t>
                </a:r>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𝑆</m:t>
                    </m:r>
                    <m:r>
                      <a:rPr lang="en-US" b="0" i="1" smtClean="0">
                        <a:latin typeface="Cambria Math"/>
                      </a:rPr>
                      <m:t>)</m:t>
                    </m:r>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cstate="print"/>
                <a:stretch>
                  <a:fillRect b="-27419"/>
                </a:stretch>
              </a:blipFill>
            </p:spPr>
            <p:txBody>
              <a:bodyPr/>
              <a:lstStyle/>
              <a:p>
                <a:r>
                  <a:rPr lang="en-US">
                    <a:noFill/>
                  </a:rPr>
                  <a:t> </a:t>
                </a:r>
              </a:p>
            </p:txBody>
          </p:sp>
        </mc:Fallback>
      </mc:AlternateContent>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01625" y="1709693"/>
            <a:ext cx="8504238" cy="4206964"/>
          </a:xfrm>
        </p:spPr>
      </p:pic>
    </p:spTree>
    <p:extLst>
      <p:ext uri="{BB962C8B-B14F-4D97-AF65-F5344CB8AC3E}">
        <p14:creationId xmlns:p14="http://schemas.microsoft.com/office/powerpoint/2010/main" val="2677420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Evidence Model - </a:t>
                </a:r>
                <a14:m>
                  <m:oMath xmlns:m="http://schemas.openxmlformats.org/officeDocument/2006/math">
                    <m:r>
                      <a:rPr lang="en-US" b="0" i="1" smtClean="0">
                        <a:latin typeface="Cambria Math"/>
                      </a:rPr>
                      <m:t>𝑃</m:t>
                    </m:r>
                    <m:r>
                      <a:rPr lang="en-US" b="0" i="1" smtClean="0">
                        <a:latin typeface="Cambria Math"/>
                      </a:rPr>
                      <m:t>(</m:t>
                    </m:r>
                    <m:sSub>
                      <m:sSubPr>
                        <m:ctrlPr>
                          <a:rPr lang="en-US" b="0" i="1" smtClean="0">
                            <a:latin typeface="Cambria Math"/>
                          </a:rPr>
                        </m:ctrlPr>
                      </m:sSubPr>
                      <m:e>
                        <m:r>
                          <a:rPr lang="en-US" b="0" i="1" smtClean="0">
                            <a:latin typeface="Cambria Math"/>
                          </a:rPr>
                          <m:t>𝑋</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𝑆</m:t>
                        </m:r>
                      </m:e>
                      <m:sub>
                        <m:r>
                          <a:rPr lang="en-US" b="0" i="1" smtClean="0">
                            <a:latin typeface="Cambria Math"/>
                          </a:rPr>
                          <m:t>𝑗</m:t>
                        </m:r>
                      </m:sub>
                    </m:sSub>
                    <m:r>
                      <a:rPr lang="en-US" b="0" i="1"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cstate="print"/>
                <a:stretch>
                  <a:fillRect b="-21774"/>
                </a:stretch>
              </a:blipFill>
            </p:spPr>
            <p:txBody>
              <a:bodyPr/>
              <a:lstStyle/>
              <a:p>
                <a:r>
                  <a:rPr lang="en-US">
                    <a:noFill/>
                  </a:rPr>
                  <a:t> </a:t>
                </a:r>
              </a:p>
            </p:txBody>
          </p:sp>
        </mc:Fallback>
      </mc:AlternateContent>
      <p:pic>
        <p:nvPicPr>
          <p:cNvPr id="13" name="Content Placeholder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2057400"/>
            <a:ext cx="4038600" cy="3276600"/>
          </a:xfr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2087370"/>
            <a:ext cx="4038600" cy="3249998"/>
          </a:xfrm>
        </p:spPr>
      </p:pic>
    </p:spTree>
    <p:extLst>
      <p:ext uri="{BB962C8B-B14F-4D97-AF65-F5344CB8AC3E}">
        <p14:creationId xmlns:p14="http://schemas.microsoft.com/office/powerpoint/2010/main" val="131329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 its Advantages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lvl="1"/>
            <a:r>
              <a:rPr lang="en-US" sz="2000" dirty="0" smtClean="0">
                <a:latin typeface="Times New Roman" pitchFamily="18" charset="0"/>
                <a:cs typeface="Times New Roman" pitchFamily="18" charset="0"/>
              </a:rPr>
              <a:t>Available all year around </a:t>
            </a:r>
            <a:r>
              <a:rPr lang="en-US" sz="2000" dirty="0" smtClean="0">
                <a:latin typeface="Times New Roman" pitchFamily="18" charset="0"/>
                <a:cs typeface="Times New Roman" pitchFamily="18" charset="0"/>
                <a:sym typeface="Wingdings" pitchFamily="2" charset="2"/>
              </a:rPr>
              <a:t> reduce student number taking the test at a time.</a:t>
            </a:r>
          </a:p>
          <a:p>
            <a:pPr lvl="1"/>
            <a:r>
              <a:rPr lang="en-US" sz="2000" dirty="0" smtClean="0">
                <a:latin typeface="Times New Roman" pitchFamily="18" charset="0"/>
                <a:cs typeface="Times New Roman" pitchFamily="18" charset="0"/>
                <a:sym typeface="Wingdings" pitchFamily="2" charset="2"/>
              </a:rPr>
              <a:t>Available at many locations ( and presented through internet )</a:t>
            </a:r>
          </a:p>
          <a:p>
            <a:pPr lvl="1"/>
            <a:r>
              <a:rPr lang="en-US" sz="2000" dirty="0" smtClean="0">
                <a:latin typeface="Times New Roman" pitchFamily="18" charset="0"/>
                <a:cs typeface="Times New Roman" pitchFamily="18" charset="0"/>
                <a:sym typeface="Wingdings" pitchFamily="2" charset="2"/>
              </a:rPr>
              <a:t>Better tailored to ability level of each student.</a:t>
            </a:r>
          </a:p>
          <a:p>
            <a:pPr lvl="1"/>
            <a:r>
              <a:rPr lang="en-US" sz="2000" dirty="0" smtClean="0">
                <a:latin typeface="Times New Roman" pitchFamily="18" charset="0"/>
                <a:cs typeface="Times New Roman" pitchFamily="18" charset="0"/>
              </a:rPr>
              <a:t>Scores available immediately after the test.</a:t>
            </a:r>
          </a:p>
          <a:p>
            <a:pPr lvl="1"/>
            <a:r>
              <a:rPr lang="en-US" sz="2000" dirty="0" smtClean="0">
                <a:latin typeface="Times New Roman" pitchFamily="18" charset="0"/>
                <a:cs typeface="Times New Roman" pitchFamily="18" charset="0"/>
              </a:rPr>
              <a:t>Gives more precise information about student’s abilities than paper test.</a:t>
            </a:r>
          </a:p>
          <a:p>
            <a:pPr lvl="1"/>
            <a:r>
              <a:rPr lang="en-US" sz="2000" dirty="0" smtClean="0">
                <a:latin typeface="Times New Roman" pitchFamily="18" charset="0"/>
                <a:cs typeface="Times New Roman" pitchFamily="18" charset="0"/>
              </a:rPr>
              <a:t>Number of asked questions reduced hence saves time.</a:t>
            </a:r>
          </a:p>
          <a:p>
            <a:pPr lvl="1"/>
            <a:r>
              <a:rPr lang="en-US" sz="2000" dirty="0" smtClean="0">
                <a:latin typeface="Times New Roman" pitchFamily="18" charset="0"/>
                <a:cs typeface="Times New Roman" pitchFamily="18" charset="0"/>
              </a:rPr>
              <a:t>Reduces examinee frustration ( low ability examinees not forced to take test items constructed for high-ability </a:t>
            </a:r>
            <a:r>
              <a:rPr lang="en-US" sz="2000" dirty="0" err="1" smtClean="0">
                <a:latin typeface="Times New Roman" pitchFamily="18" charset="0"/>
                <a:cs typeface="Times New Roman" pitchFamily="18" charset="0"/>
              </a:rPr>
              <a:t>testees</a:t>
            </a:r>
            <a:r>
              <a:rPr lang="en-US" sz="2000" dirty="0" smtClean="0">
                <a:latin typeface="Times New Roman" pitchFamily="18" charset="0"/>
                <a:cs typeface="Times New Roman" pitchFamily="18" charset="0"/>
              </a:rPr>
              <a:t>  and vice versa)</a:t>
            </a:r>
          </a:p>
          <a:p>
            <a:pPr lvl="1"/>
            <a:r>
              <a:rPr lang="en-US" sz="2000" dirty="0" smtClean="0">
                <a:latin typeface="Times New Roman" pitchFamily="18" charset="0"/>
                <a:cs typeface="Times New Roman" pitchFamily="18" charset="0"/>
              </a:rPr>
              <a:t>Each result recorded and easily reused later for various purposes.</a:t>
            </a:r>
          </a:p>
          <a:p>
            <a:pPr lvl="1"/>
            <a:r>
              <a:rPr lang="en-US" sz="2000" dirty="0" smtClean="0">
                <a:latin typeface="Times New Roman" pitchFamily="18" charset="0"/>
                <a:cs typeface="Times New Roman" pitchFamily="18" charset="0"/>
              </a:rPr>
              <a:t>Improves variability of the test ( it includes an entire item bank rather than merely 20 or 40 items that make up the examinee’s test)</a:t>
            </a:r>
          </a:p>
          <a:p>
            <a:pPr lvl="1"/>
            <a:r>
              <a:rPr lang="en-US" sz="2000" dirty="0" smtClean="0">
                <a:latin typeface="Times New Roman" pitchFamily="18" charset="0"/>
                <a:cs typeface="Times New Roman" pitchFamily="18" charset="0"/>
              </a:rPr>
              <a:t>Can include graphics, photos, audio records and full motion video clips.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00074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Original Model</a:t>
            </a:r>
            <a:endParaRPr lang="en-US" dirty="0"/>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1625" y="1600200"/>
            <a:ext cx="8504238" cy="4648200"/>
          </a:xfrm>
        </p:spPr>
      </p:pic>
    </p:spTree>
    <p:extLst>
      <p:ext uri="{BB962C8B-B14F-4D97-AF65-F5344CB8AC3E}">
        <p14:creationId xmlns:p14="http://schemas.microsoft.com/office/powerpoint/2010/main" val="2521407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Original Overall Model</a:t>
            </a:r>
            <a:endParaRPr lang="en-US" dirty="0"/>
          </a:p>
        </p:txBody>
      </p:sp>
      <p:sp>
        <p:nvSpPr>
          <p:cNvPr id="3" name="Text Placeholder 2"/>
          <p:cNvSpPr>
            <a:spLocks noGrp="1"/>
          </p:cNvSpPr>
          <p:nvPr>
            <p:ph type="body" sz="half" idx="3"/>
          </p:nvPr>
        </p:nvSpPr>
        <p:spPr/>
        <p:txBody>
          <a:bodyPr/>
          <a:lstStyle/>
          <a:p>
            <a:r>
              <a:rPr lang="en-US" dirty="0" err="1" smtClean="0"/>
              <a:t>Vomlel’s</a:t>
            </a:r>
            <a:r>
              <a:rPr lang="en-US" dirty="0" smtClean="0"/>
              <a:t> Student Model</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52400" y="2286000"/>
            <a:ext cx="4572000" cy="411480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286000"/>
            <a:ext cx="4191000" cy="4114800"/>
          </a:xfrm>
        </p:spPr>
      </p:pic>
      <p:sp>
        <p:nvSpPr>
          <p:cNvPr id="6" name="Title 5"/>
          <p:cNvSpPr>
            <a:spLocks noGrp="1"/>
          </p:cNvSpPr>
          <p:nvPr>
            <p:ph type="title"/>
          </p:nvPr>
        </p:nvSpPr>
        <p:spPr/>
        <p:txBody>
          <a:bodyPr/>
          <a:lstStyle/>
          <a:p>
            <a:r>
              <a:rPr lang="en-US" dirty="0" smtClean="0"/>
              <a:t>Comparison of Models</a:t>
            </a:r>
            <a:endParaRPr lang="en-US" dirty="0"/>
          </a:p>
        </p:txBody>
      </p:sp>
    </p:spTree>
    <p:extLst>
      <p:ext uri="{BB962C8B-B14F-4D97-AF65-F5344CB8AC3E}">
        <p14:creationId xmlns:p14="http://schemas.microsoft.com/office/powerpoint/2010/main" val="3760717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71600"/>
            <a:ext cx="4419600" cy="885374"/>
          </a:xfrm>
        </p:spPr>
        <p:txBody>
          <a:bodyPr/>
          <a:lstStyle/>
          <a:p>
            <a:r>
              <a:rPr lang="en-US" dirty="0" smtClean="0"/>
              <a:t>Nine models created through different constraints</a:t>
            </a:r>
            <a:endParaRPr lang="en-US" dirty="0"/>
          </a:p>
        </p:txBody>
      </p:sp>
      <p:sp>
        <p:nvSpPr>
          <p:cNvPr id="4" name="Text Placeholder 3"/>
          <p:cNvSpPr>
            <a:spLocks noGrp="1"/>
          </p:cNvSpPr>
          <p:nvPr>
            <p:ph type="body" sz="half" idx="3"/>
          </p:nvPr>
        </p:nvSpPr>
        <p:spPr>
          <a:xfrm>
            <a:off x="4724400" y="1371600"/>
            <a:ext cx="4267200" cy="883920"/>
          </a:xfrm>
        </p:spPr>
        <p:txBody>
          <a:bodyPr>
            <a:normAutofit fontScale="85000" lnSpcReduction="20000"/>
          </a:bodyPr>
          <a:lstStyle/>
          <a:p>
            <a:r>
              <a:rPr lang="en-US" dirty="0" smtClean="0"/>
              <a:t>Result of tests using a leave-one-out cross-validation procedure on each model</a:t>
            </a: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01625" y="2362200"/>
            <a:ext cx="4194175" cy="3962399"/>
          </a:xfrm>
        </p:spPr>
      </p:pic>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362200"/>
            <a:ext cx="4038600" cy="3962399"/>
          </a:xfrm>
        </p:spPr>
      </p:pic>
      <p:sp>
        <p:nvSpPr>
          <p:cNvPr id="2" name="Title 1"/>
          <p:cNvSpPr>
            <a:spLocks noGrp="1"/>
          </p:cNvSpPr>
          <p:nvPr>
            <p:ph type="title"/>
          </p:nvPr>
        </p:nvSpPr>
        <p:spPr/>
        <p:txBody>
          <a:bodyPr>
            <a:normAutofit/>
          </a:bodyPr>
          <a:lstStyle/>
          <a:p>
            <a:r>
              <a:rPr lang="en-US" dirty="0" smtClean="0"/>
              <a:t>Results</a:t>
            </a:r>
            <a:endParaRPr lang="en-US" dirty="0"/>
          </a:p>
        </p:txBody>
      </p:sp>
    </p:spTree>
    <p:extLst>
      <p:ext uri="{BB962C8B-B14F-4D97-AF65-F5344CB8AC3E}">
        <p14:creationId xmlns:p14="http://schemas.microsoft.com/office/powerpoint/2010/main" val="2463306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71600"/>
            <a:ext cx="4114800" cy="885374"/>
          </a:xfrm>
        </p:spPr>
        <p:txBody>
          <a:bodyPr>
            <a:normAutofit fontScale="85000" lnSpcReduction="20000"/>
          </a:bodyPr>
          <a:lstStyle/>
          <a:p>
            <a:r>
              <a:rPr lang="en-US" dirty="0" smtClean="0"/>
              <a:t>Pairwise comparisons of models based on paired t-tests </a:t>
            </a:r>
            <a:r>
              <a:rPr lang="en-US" i="1" dirty="0" smtClean="0"/>
              <a:t>, t(148)=1.97601</a:t>
            </a:r>
            <a:endParaRPr lang="en-US" i="1" dirty="0"/>
          </a:p>
        </p:txBody>
      </p:sp>
      <p:sp>
        <p:nvSpPr>
          <p:cNvPr id="4" name="Text Placeholder 3"/>
          <p:cNvSpPr>
            <a:spLocks noGrp="1"/>
          </p:cNvSpPr>
          <p:nvPr>
            <p:ph type="body" sz="half" idx="3"/>
          </p:nvPr>
        </p:nvSpPr>
        <p:spPr>
          <a:xfrm>
            <a:off x="4791330" y="1371600"/>
            <a:ext cx="4041775" cy="883920"/>
          </a:xfrm>
        </p:spPr>
        <p:txBody>
          <a:bodyPr/>
          <a:lstStyle/>
          <a:p>
            <a:r>
              <a:rPr lang="en-US" dirty="0" smtClean="0"/>
              <a:t>Comparisons of question predictive accuracy</a:t>
            </a: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04800" y="2362200"/>
            <a:ext cx="4041775" cy="3886200"/>
          </a:xfrm>
        </p:spPr>
      </p:pic>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362200"/>
            <a:ext cx="4038600" cy="3962399"/>
          </a:xfrm>
        </p:spPr>
      </p:pic>
      <p:sp>
        <p:nvSpPr>
          <p:cNvPr id="2" name="Title 1"/>
          <p:cNvSpPr>
            <a:spLocks noGrp="1"/>
          </p:cNvSpPr>
          <p:nvPr>
            <p:ph type="title"/>
          </p:nvPr>
        </p:nvSpPr>
        <p:spPr/>
        <p:txBody>
          <a:bodyPr>
            <a:normAutofit fontScale="90000"/>
          </a:bodyPr>
          <a:lstStyle/>
          <a:p>
            <a:r>
              <a:rPr lang="en-US" dirty="0" smtClean="0"/>
              <a:t>Results: Predictive Accuracy – Cont.</a:t>
            </a:r>
            <a:endParaRPr lang="en-US" dirty="0"/>
          </a:p>
        </p:txBody>
      </p:sp>
    </p:spTree>
    <p:extLst>
      <p:ext uri="{BB962C8B-B14F-4D97-AF65-F5344CB8AC3E}">
        <p14:creationId xmlns:p14="http://schemas.microsoft.com/office/powerpoint/2010/main" val="3663364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 y="1371600"/>
            <a:ext cx="4040188" cy="885374"/>
          </a:xfrm>
        </p:spPr>
        <p:txBody>
          <a:bodyPr/>
          <a:lstStyle/>
          <a:p>
            <a:r>
              <a:rPr lang="en-US" dirty="0" smtClean="0"/>
              <a:t>Test Design Methods</a:t>
            </a:r>
            <a:endParaRPr lang="en-US" dirty="0"/>
          </a:p>
        </p:txBody>
      </p:sp>
      <p:sp>
        <p:nvSpPr>
          <p:cNvPr id="6" name="Text Placeholder 5"/>
          <p:cNvSpPr>
            <a:spLocks noGrp="1"/>
          </p:cNvSpPr>
          <p:nvPr>
            <p:ph type="body" sz="half" idx="3"/>
          </p:nvPr>
        </p:nvSpPr>
        <p:spPr>
          <a:xfrm>
            <a:off x="4791330" y="1371600"/>
            <a:ext cx="4124070" cy="914400"/>
          </a:xfrm>
        </p:spPr>
        <p:txBody>
          <a:bodyPr/>
          <a:lstStyle/>
          <a:p>
            <a:r>
              <a:rPr lang="en-US" dirty="0" smtClean="0"/>
              <a:t>Comparison of predictive accuracy</a:t>
            </a:r>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00601" y="2438401"/>
            <a:ext cx="4114800" cy="3620886"/>
          </a:xfrm>
        </p:spPr>
      </p:pic>
      <p:sp>
        <p:nvSpPr>
          <p:cNvPr id="2" name="Title 1"/>
          <p:cNvSpPr>
            <a:spLocks noGrp="1"/>
          </p:cNvSpPr>
          <p:nvPr>
            <p:ph type="title"/>
          </p:nvPr>
        </p:nvSpPr>
        <p:spPr/>
        <p:txBody>
          <a:bodyPr>
            <a:normAutofit fontScale="90000"/>
          </a:bodyPr>
          <a:lstStyle/>
          <a:p>
            <a:r>
              <a:rPr lang="en-US" dirty="0" smtClean="0"/>
              <a:t>Results: Comparison of Test Design Methods</a:t>
            </a:r>
            <a:endParaRPr lang="en-US" dirty="0"/>
          </a:p>
        </p:txBody>
      </p:sp>
      <p:sp>
        <p:nvSpPr>
          <p:cNvPr id="9" name="Content Placeholder 8"/>
          <p:cNvSpPr>
            <a:spLocks noGrp="1"/>
          </p:cNvSpPr>
          <p:nvPr>
            <p:ph sz="quarter" idx="2"/>
          </p:nvPr>
        </p:nvSpPr>
        <p:spPr/>
        <p:txBody>
          <a:bodyPr>
            <a:normAutofit fontScale="92500" lnSpcReduction="10000"/>
          </a:bodyPr>
          <a:lstStyle/>
          <a:p>
            <a:r>
              <a:rPr lang="en-US" dirty="0" smtClean="0"/>
              <a:t>Same order as the paper test </a:t>
            </a:r>
          </a:p>
          <a:p>
            <a:pPr lvl="1"/>
            <a:r>
              <a:rPr lang="en-US" dirty="0" smtClean="0"/>
              <a:t>Ascending</a:t>
            </a:r>
          </a:p>
          <a:p>
            <a:r>
              <a:rPr lang="en-US" dirty="0" smtClean="0"/>
              <a:t>Reverser order of the paper test </a:t>
            </a:r>
          </a:p>
          <a:p>
            <a:pPr lvl="1"/>
            <a:r>
              <a:rPr lang="en-US" dirty="0" smtClean="0"/>
              <a:t>Descending</a:t>
            </a:r>
          </a:p>
          <a:p>
            <a:r>
              <a:rPr lang="en-US" dirty="0"/>
              <a:t>F</a:t>
            </a:r>
            <a:r>
              <a:rPr lang="en-US" dirty="0" smtClean="0"/>
              <a:t>ixed </a:t>
            </a:r>
            <a:r>
              <a:rPr lang="en-US" dirty="0" smtClean="0"/>
              <a:t>test based on the proposed algorithm </a:t>
            </a:r>
          </a:p>
          <a:p>
            <a:pPr lvl="1"/>
            <a:r>
              <a:rPr lang="en-US" dirty="0" smtClean="0"/>
              <a:t>Average</a:t>
            </a:r>
          </a:p>
          <a:p>
            <a:r>
              <a:rPr lang="en-US" dirty="0" smtClean="0"/>
              <a:t>Myopically optimal adaptive test using model </a:t>
            </a:r>
            <a:r>
              <a:rPr lang="en-US" i="1" dirty="0" smtClean="0"/>
              <a:t>(b)</a:t>
            </a:r>
          </a:p>
          <a:p>
            <a:pPr lvl="1"/>
            <a:r>
              <a:rPr lang="en-US" dirty="0" smtClean="0"/>
              <a:t>Adaptive</a:t>
            </a:r>
          </a:p>
          <a:p>
            <a:endParaRPr lang="en-US" dirty="0"/>
          </a:p>
        </p:txBody>
      </p:sp>
    </p:spTree>
    <p:extLst>
      <p:ext uri="{BB962C8B-B14F-4D97-AF65-F5344CB8AC3E}">
        <p14:creationId xmlns:p14="http://schemas.microsoft.com/office/powerpoint/2010/main" val="1889728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 y="1371600"/>
            <a:ext cx="4040188" cy="885374"/>
          </a:xfrm>
        </p:spPr>
        <p:txBody>
          <a:bodyPr>
            <a:normAutofit fontScale="85000" lnSpcReduction="10000"/>
          </a:bodyPr>
          <a:lstStyle/>
          <a:p>
            <a:r>
              <a:rPr lang="en-US" dirty="0" smtClean="0"/>
              <a:t>Comparison of change in entropy with number of questions answered</a:t>
            </a:r>
            <a:endParaRPr lang="en-US" dirty="0"/>
          </a:p>
        </p:txBody>
      </p:sp>
      <p:sp>
        <p:nvSpPr>
          <p:cNvPr id="4" name="Text Placeholder 3"/>
          <p:cNvSpPr>
            <a:spLocks noGrp="1"/>
          </p:cNvSpPr>
          <p:nvPr>
            <p:ph type="body" sz="half" idx="3"/>
          </p:nvPr>
        </p:nvSpPr>
        <p:spPr>
          <a:xfrm>
            <a:off x="4791330" y="1371600"/>
            <a:ext cx="4041775" cy="883920"/>
          </a:xfrm>
        </p:spPr>
        <p:txBody>
          <a:bodyPr>
            <a:normAutofit fontScale="85000" lnSpcReduction="20000"/>
          </a:bodyPr>
          <a:lstStyle/>
          <a:p>
            <a:r>
              <a:rPr lang="en-US" dirty="0" smtClean="0"/>
              <a:t>Comparison of predictive accuracy based on number of questions answered</a:t>
            </a:r>
            <a:endParaRPr lang="en-US" dirty="0"/>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01625" y="2702396"/>
            <a:ext cx="4041775" cy="3356621"/>
          </a:xfrm>
        </p:spPr>
      </p:pic>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663602"/>
            <a:ext cx="4038600" cy="3437384"/>
          </a:xfrm>
        </p:spPr>
      </p:pic>
      <p:sp>
        <p:nvSpPr>
          <p:cNvPr id="2" name="Title 1"/>
          <p:cNvSpPr>
            <a:spLocks noGrp="1"/>
          </p:cNvSpPr>
          <p:nvPr>
            <p:ph type="title"/>
          </p:nvPr>
        </p:nvSpPr>
        <p:spPr/>
        <p:txBody>
          <a:bodyPr>
            <a:normAutofit fontScale="90000"/>
          </a:bodyPr>
          <a:lstStyle/>
          <a:p>
            <a:r>
              <a:rPr lang="en-US" dirty="0" smtClean="0"/>
              <a:t>Results: Test Design Methods– Cont.</a:t>
            </a:r>
            <a:endParaRPr lang="en-US" dirty="0"/>
          </a:p>
        </p:txBody>
      </p:sp>
    </p:spTree>
    <p:extLst>
      <p:ext uri="{BB962C8B-B14F-4D97-AF65-F5344CB8AC3E}">
        <p14:creationId xmlns:p14="http://schemas.microsoft.com/office/powerpoint/2010/main" val="1207036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sz="quarter" idx="1"/>
          </p:nvPr>
        </p:nvSpPr>
        <p:spPr/>
        <p:txBody>
          <a:bodyPr anchor="t">
            <a:normAutofit fontScale="92500" lnSpcReduction="10000"/>
          </a:bodyPr>
          <a:lstStyle/>
          <a:p>
            <a:r>
              <a:rPr lang="en-US" dirty="0" smtClean="0"/>
              <a:t>Predictive Accuracy</a:t>
            </a:r>
          </a:p>
          <a:p>
            <a:pPr lvl="1"/>
            <a:r>
              <a:rPr lang="en-US" dirty="0" smtClean="0"/>
              <a:t>Adaptive Tests  </a:t>
            </a:r>
            <a:r>
              <a:rPr lang="en-US" i="1" dirty="0" smtClean="0"/>
              <a:t>&gt;</a:t>
            </a:r>
            <a:r>
              <a:rPr lang="en-US" dirty="0" smtClean="0"/>
              <a:t> Fixed Tests </a:t>
            </a:r>
            <a:r>
              <a:rPr lang="en-US" dirty="0" smtClean="0"/>
              <a:t>(</a:t>
            </a:r>
            <a:r>
              <a:rPr lang="en-US" i="1" dirty="0" smtClean="0"/>
              <a:t>&gt;</a:t>
            </a:r>
            <a:r>
              <a:rPr lang="en-US" dirty="0" smtClean="0"/>
              <a:t> </a:t>
            </a:r>
            <a:r>
              <a:rPr lang="en-US" dirty="0" smtClean="0"/>
              <a:t>Descending </a:t>
            </a:r>
            <a:r>
              <a:rPr lang="en-US" dirty="0" smtClean="0"/>
              <a:t>&gt;&gt;</a:t>
            </a:r>
            <a:r>
              <a:rPr lang="en-US" i="1" dirty="0" smtClean="0"/>
              <a:t>&gt;</a:t>
            </a:r>
            <a:r>
              <a:rPr lang="en-US" dirty="0" smtClean="0"/>
              <a:t> </a:t>
            </a:r>
            <a:r>
              <a:rPr lang="en-US" dirty="0" smtClean="0"/>
              <a:t>Ascending)</a:t>
            </a:r>
          </a:p>
          <a:p>
            <a:r>
              <a:rPr lang="en-US" dirty="0"/>
              <a:t>A</a:t>
            </a:r>
            <a:r>
              <a:rPr lang="en-US" dirty="0" smtClean="0"/>
              <a:t>daptive Tests</a:t>
            </a:r>
          </a:p>
          <a:p>
            <a:pPr lvl="1"/>
            <a:r>
              <a:rPr lang="en-US" dirty="0" smtClean="0"/>
              <a:t>Bayesian Networks</a:t>
            </a:r>
          </a:p>
          <a:p>
            <a:pPr lvl="1"/>
            <a:r>
              <a:rPr lang="en-US" dirty="0" smtClean="0"/>
              <a:t>Computerized Adaptive Tests</a:t>
            </a:r>
          </a:p>
          <a:p>
            <a:pPr lvl="1"/>
            <a:r>
              <a:rPr lang="en-US" dirty="0"/>
              <a:t>Most informative test with least number of </a:t>
            </a:r>
            <a:r>
              <a:rPr lang="en-US" dirty="0" smtClean="0"/>
              <a:t>questions</a:t>
            </a:r>
          </a:p>
          <a:p>
            <a:r>
              <a:rPr lang="en-US" dirty="0" smtClean="0"/>
              <a:t>Fixed Tests</a:t>
            </a:r>
          </a:p>
          <a:p>
            <a:pPr lvl="1"/>
            <a:r>
              <a:rPr lang="en-US" dirty="0" smtClean="0"/>
              <a:t>New algorithm</a:t>
            </a:r>
          </a:p>
          <a:p>
            <a:pPr lvl="1"/>
            <a:r>
              <a:rPr lang="en-US" dirty="0" smtClean="0"/>
              <a:t>Improved predictive accuracy</a:t>
            </a:r>
            <a:endParaRPr lang="en-US" dirty="0"/>
          </a:p>
        </p:txBody>
      </p:sp>
    </p:spTree>
    <p:extLst>
      <p:ext uri="{BB962C8B-B14F-4D97-AF65-F5344CB8AC3E}">
        <p14:creationId xmlns:p14="http://schemas.microsoft.com/office/powerpoint/2010/main" val="2027480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chor="ctr"/>
          <a:lstStyle/>
          <a:p>
            <a:pPr marL="0" indent="0" algn="ctr">
              <a:buNone/>
            </a:pPr>
            <a:r>
              <a:rPr lang="en-US" dirty="0" smtClean="0"/>
              <a:t>?</a:t>
            </a:r>
            <a:endParaRPr lang="en-US" dirty="0"/>
          </a:p>
        </p:txBody>
      </p:sp>
    </p:spTree>
    <p:extLst>
      <p:ext uri="{BB962C8B-B14F-4D97-AF65-F5344CB8AC3E}">
        <p14:creationId xmlns:p14="http://schemas.microsoft.com/office/powerpoint/2010/main" val="4037083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err="1" smtClean="0"/>
              <a:t>Jiří</a:t>
            </a:r>
            <a:r>
              <a:rPr lang="en-US" dirty="0" smtClean="0"/>
              <a:t> </a:t>
            </a:r>
            <a:r>
              <a:rPr lang="en-US" dirty="0" err="1" smtClean="0"/>
              <a:t>Vomlet</a:t>
            </a:r>
            <a:r>
              <a:rPr lang="en-US" dirty="0" smtClean="0"/>
              <a:t>. Bayesian networks in Educational testing. http</a:t>
            </a:r>
            <a:r>
              <a:rPr lang="en-US" smtClean="0"/>
              <a:t>://utia.cas.cz/vomlel.</a:t>
            </a:r>
            <a:endParaRPr lang="en-US" dirty="0" smtClean="0"/>
          </a:p>
          <a:p>
            <a:r>
              <a:rPr lang="en-US" dirty="0" err="1" smtClean="0"/>
              <a:t>Linas</a:t>
            </a:r>
            <a:r>
              <a:rPr lang="en-US" dirty="0" smtClean="0"/>
              <a:t> </a:t>
            </a:r>
            <a:r>
              <a:rPr lang="en-US" dirty="0" err="1" smtClean="0"/>
              <a:t>Būtenas</a:t>
            </a:r>
            <a:r>
              <a:rPr lang="en-US" dirty="0" smtClean="0"/>
              <a:t>, </a:t>
            </a:r>
            <a:r>
              <a:rPr lang="en-US" dirty="0" err="1" smtClean="0"/>
              <a:t>Agn</a:t>
            </a:r>
            <a:r>
              <a:rPr lang="lt-LT" dirty="0" smtClean="0"/>
              <a:t>ė</a:t>
            </a:r>
            <a:r>
              <a:rPr lang="en-US" dirty="0" smtClean="0"/>
              <a:t> </a:t>
            </a:r>
            <a:r>
              <a:rPr lang="en-US" dirty="0" err="1" smtClean="0"/>
              <a:t>Brilingaite</a:t>
            </a:r>
            <a:r>
              <a:rPr lang="en-US" dirty="0" smtClean="0"/>
              <a:t>, </a:t>
            </a:r>
            <a:r>
              <a:rPr lang="en-US" dirty="0" err="1" smtClean="0"/>
              <a:t>Alminas</a:t>
            </a:r>
            <a:r>
              <a:rPr lang="en-US" dirty="0" smtClean="0"/>
              <a:t> </a:t>
            </a:r>
            <a:r>
              <a:rPr lang="en-US" dirty="0" err="1" smtClean="0"/>
              <a:t>Čivilis</a:t>
            </a:r>
            <a:r>
              <a:rPr lang="en-US" dirty="0" smtClean="0"/>
              <a:t>, </a:t>
            </a:r>
            <a:r>
              <a:rPr lang="en-US" dirty="0" err="1" smtClean="0"/>
              <a:t>Xuepeng</a:t>
            </a:r>
            <a:r>
              <a:rPr lang="en-US" dirty="0" smtClean="0"/>
              <a:t> Yin, and Nora </a:t>
            </a:r>
            <a:r>
              <a:rPr lang="en-US" dirty="0" err="1" smtClean="0"/>
              <a:t>Zokait</a:t>
            </a:r>
            <a:r>
              <a:rPr lang="lt-LT" dirty="0" smtClean="0"/>
              <a:t>ė</a:t>
            </a:r>
            <a:r>
              <a:rPr lang="en-US" dirty="0" smtClean="0"/>
              <a:t>. Computerized adaptive test based on Bayesian network for basic operations with fractions. Student project report, Aalborg University, 2001. http://www.cs.auc.dk/library.</a:t>
            </a:r>
            <a:endParaRPr lang="en-US" dirty="0"/>
          </a:p>
        </p:txBody>
      </p:sp>
    </p:spTree>
    <p:extLst>
      <p:ext uri="{BB962C8B-B14F-4D97-AF65-F5344CB8AC3E}">
        <p14:creationId xmlns:p14="http://schemas.microsoft.com/office/powerpoint/2010/main" val="107278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Advantages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1"/>
            <a:r>
              <a:rPr lang="en-US" sz="2000" dirty="0" smtClean="0">
                <a:latin typeface="Times New Roman" pitchFamily="18" charset="0"/>
                <a:cs typeface="Times New Roman" pitchFamily="18" charset="0"/>
                <a:sym typeface="Wingdings" pitchFamily="2" charset="2"/>
              </a:rPr>
              <a:t>Does </a:t>
            </a:r>
            <a:r>
              <a:rPr lang="en-US" sz="2000" dirty="0" smtClean="0">
                <a:latin typeface="Times New Roman" pitchFamily="18" charset="0"/>
                <a:cs typeface="Times New Roman" pitchFamily="18" charset="0"/>
              </a:rPr>
              <a:t>not require examinee to be a computer specialist for answering the test. Only basic computer skills are sufficient.</a:t>
            </a:r>
          </a:p>
          <a:p>
            <a:pPr lvl="1"/>
            <a:r>
              <a:rPr lang="en-US" sz="2000" dirty="0" smtClean="0">
                <a:latin typeface="Times New Roman" pitchFamily="18" charset="0"/>
                <a:cs typeface="Times New Roman" pitchFamily="18" charset="0"/>
                <a:sym typeface="Wingdings" pitchFamily="2" charset="2"/>
              </a:rPr>
              <a:t>Possible to compare CAT results of students, since all test questions are rated before student takes it.</a:t>
            </a:r>
          </a:p>
          <a:p>
            <a:pPr lvl="1"/>
            <a:endParaRPr lang="en-US" sz="2000" dirty="0">
              <a:latin typeface="Times New Roman" pitchFamily="18" charset="0"/>
              <a:cs typeface="Times New Roman" pitchFamily="18" charset="0"/>
              <a:sym typeface="Wingdings" pitchFamily="2" charset="2"/>
            </a:endParaRPr>
          </a:p>
          <a:p>
            <a:pPr lvl="1">
              <a:buNone/>
            </a:pPr>
            <a:endParaRPr lang="en-US" sz="2000" dirty="0" smtClean="0">
              <a:latin typeface="Times New Roman" pitchFamily="18" charset="0"/>
              <a:cs typeface="Times New Roman" pitchFamily="18" charset="0"/>
              <a:sym typeface="Wingdings" pitchFamily="2" charset="2"/>
            </a:endParaRPr>
          </a:p>
          <a:p>
            <a:pPr lvl="1"/>
            <a:endParaRPr lang="en-US" sz="2400" dirty="0" smtClean="0">
              <a:latin typeface="Times New Roman" pitchFamily="18" charset="0"/>
              <a:cs typeface="Times New Roman" pitchFamily="18" charset="0"/>
              <a:sym typeface="Wingdings" pitchFamily="2" charset="2"/>
            </a:endParaRPr>
          </a:p>
          <a:p>
            <a:pPr lvl="1"/>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2927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 its Disadvantages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sz="2000" dirty="0" smtClean="0">
                <a:latin typeface="Times New Roman" pitchFamily="18" charset="0"/>
                <a:cs typeface="Times New Roman" pitchFamily="18" charset="0"/>
                <a:sym typeface="Wingdings" pitchFamily="2" charset="2"/>
              </a:rPr>
              <a:t>Computer needed for every student taking the test at a time – might be a difficulty when large number of students present.</a:t>
            </a:r>
          </a:p>
          <a:p>
            <a:pPr lvl="1"/>
            <a:r>
              <a:rPr lang="en-US" sz="2000" dirty="0" smtClean="0">
                <a:latin typeface="Times New Roman" pitchFamily="18" charset="0"/>
                <a:cs typeface="Times New Roman" pitchFamily="18" charset="0"/>
                <a:sym typeface="Wingdings" pitchFamily="2" charset="2"/>
              </a:rPr>
              <a:t>Might be hard to concentrate for the test sitting in front of a computer – for a paper test a student realizes it is something important.</a:t>
            </a:r>
          </a:p>
          <a:p>
            <a:pPr lvl="1"/>
            <a:r>
              <a:rPr lang="en-US" sz="2000" dirty="0" smtClean="0">
                <a:latin typeface="Times New Roman" pitchFamily="18" charset="0"/>
                <a:cs typeface="Times New Roman" pitchFamily="18" charset="0"/>
                <a:sym typeface="Wingdings" pitchFamily="2" charset="2"/>
              </a:rPr>
              <a:t>Some people are afraid of computers and get nervous during the test thinking they might not be able to manage it.</a:t>
            </a:r>
          </a:p>
          <a:p>
            <a:pPr lvl="1">
              <a:buNone/>
            </a:pPr>
            <a:endParaRPr lang="en-US" sz="2000" dirty="0" smtClean="0">
              <a:latin typeface="Times New Roman" pitchFamily="18" charset="0"/>
              <a:cs typeface="Times New Roman" pitchFamily="18" charset="0"/>
            </a:endParaRPr>
          </a:p>
          <a:p>
            <a:pPr>
              <a:buNone/>
            </a:pPr>
            <a:endParaRPr lang="en-US" dirty="0" smtClean="0"/>
          </a:p>
        </p:txBody>
      </p:sp>
    </p:spTree>
    <p:extLst>
      <p:ext uri="{BB962C8B-B14F-4D97-AF65-F5344CB8AC3E}">
        <p14:creationId xmlns:p14="http://schemas.microsoft.com/office/powerpoint/2010/main" val="17918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xample of an </a:t>
            </a:r>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daptive Test</a:t>
            </a:r>
            <a:endParaRPr lang="en-US" sz="2400" dirty="0"/>
          </a:p>
        </p:txBody>
      </p:sp>
      <p:sp>
        <p:nvSpPr>
          <p:cNvPr id="7" name="Text Placeholder 6"/>
          <p:cNvSpPr>
            <a:spLocks noGrp="1"/>
          </p:cNvSpPr>
          <p:nvPr>
            <p:ph type="body" idx="1"/>
          </p:nvPr>
        </p:nvSpPr>
        <p:spPr>
          <a:xfrm>
            <a:off x="1143000" y="1600200"/>
            <a:ext cx="6781800" cy="639762"/>
          </a:xfrm>
        </p:spPr>
        <p:txBody>
          <a:bodyPr>
            <a:normAutofit fontScale="85000" lnSpcReduction="20000"/>
          </a:bodyPr>
          <a:lstStyle/>
          <a:p>
            <a:r>
              <a:rPr lang="en-US" dirty="0" smtClean="0">
                <a:latin typeface="Times New Roman" pitchFamily="18" charset="0"/>
                <a:cs typeface="Times New Roman" pitchFamily="18" charset="0"/>
              </a:rPr>
              <a:t>Goal of project: construct computerized adaptive test of student’s skills we wish to measure using an item bank.</a:t>
            </a:r>
          </a:p>
          <a:p>
            <a:endParaRPr lang="en-US" dirty="0"/>
          </a:p>
        </p:txBody>
      </p:sp>
      <p:pic>
        <p:nvPicPr>
          <p:cNvPr id="5" name="Picture 2"/>
          <p:cNvPicPr>
            <a:picLocks noGrp="1" noChangeAspect="1" noChangeArrowheads="1"/>
          </p:cNvPicPr>
          <p:nvPr>
            <p:ph sz="half" idx="2"/>
          </p:nvPr>
        </p:nvPicPr>
        <p:blipFill>
          <a:blip r:embed="rId2" cstate="print"/>
          <a:stretch>
            <a:fillRect/>
          </a:stretch>
        </p:blipFill>
        <p:spPr bwMode="auto">
          <a:xfrm>
            <a:off x="1066800" y="2590800"/>
            <a:ext cx="6934200" cy="3384720"/>
          </a:xfrm>
          <a:prstGeom prst="rect">
            <a:avLst/>
          </a:prstGeom>
          <a:noFill/>
          <a:ln w="9525">
            <a:noFill/>
            <a:miter lim="800000"/>
            <a:headEnd/>
            <a:tailEnd/>
          </a:ln>
        </p:spPr>
      </p:pic>
    </p:spTree>
    <p:extLst>
      <p:ext uri="{BB962C8B-B14F-4D97-AF65-F5344CB8AC3E}">
        <p14:creationId xmlns:p14="http://schemas.microsoft.com/office/powerpoint/2010/main" val="306855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Building a Student Model</a:t>
            </a:r>
            <a:endParaRPr lang="en-US" sz="2400" dirty="0"/>
          </a:p>
        </p:txBody>
      </p:sp>
      <p:sp>
        <p:nvSpPr>
          <p:cNvPr id="9" name="Content Placeholder 8"/>
          <p:cNvSpPr>
            <a:spLocks noGrp="1"/>
          </p:cNvSpPr>
          <p:nvPr>
            <p:ph sz="half" idx="2"/>
          </p:nvPr>
        </p:nvSpPr>
        <p:spPr>
          <a:xfrm>
            <a:off x="457200" y="1524000"/>
            <a:ext cx="4040188" cy="4602163"/>
          </a:xfrm>
        </p:spPr>
        <p:txBody>
          <a:bodyPr>
            <a:normAutofit fontScale="92500" lnSpcReduction="20000"/>
          </a:bodyPr>
          <a:lstStyle/>
          <a:p>
            <a:r>
              <a:rPr lang="en-US" sz="2000" dirty="0" smtClean="0">
                <a:latin typeface="Times New Roman" pitchFamily="18" charset="0"/>
                <a:cs typeface="Times New Roman" pitchFamily="18" charset="0"/>
              </a:rPr>
              <a:t>First step in construction of CAT : Create Bayesian Network for a Student Model(SM) &amp; Evidence Model(EM)</a:t>
            </a:r>
          </a:p>
          <a:p>
            <a:r>
              <a:rPr lang="en-US" sz="2000" dirty="0" smtClean="0">
                <a:latin typeface="Times New Roman" pitchFamily="18" charset="0"/>
                <a:cs typeface="Times New Roman" pitchFamily="18" charset="0"/>
              </a:rPr>
              <a:t>Student Model(SM): Bayesian Network which describes relations among students skills measured by random variables  </a:t>
            </a:r>
          </a:p>
          <a:p>
            <a:pPr>
              <a:buNone/>
            </a:pPr>
            <a:r>
              <a:rPr lang="en-US" sz="2000" dirty="0" smtClean="0">
                <a:latin typeface="Times New Roman" pitchFamily="18" charset="0"/>
                <a:cs typeface="Times New Roman" pitchFamily="18" charset="0"/>
              </a:rPr>
              <a:t>	S =  (S</a:t>
            </a:r>
            <a:r>
              <a:rPr lang="en-US" sz="2000" baseline="-25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baseline="-25000" dirty="0" err="1"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€[1, N]</a:t>
            </a:r>
            <a:r>
              <a:rPr lang="en-US" sz="2000" dirty="0" smtClean="0">
                <a:latin typeface="Times New Roman" pitchFamily="18" charset="0"/>
                <a:cs typeface="Times New Roman" pitchFamily="18" charset="0"/>
              </a:rPr>
              <a:t> and a probability distribution P(S) = P(S</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 , </a:t>
            </a:r>
            <a:r>
              <a:rPr lang="en-US" sz="2000" dirty="0" err="1" smtClean="0">
                <a:latin typeface="Times New Roman" pitchFamily="18" charset="0"/>
                <a:cs typeface="Times New Roman" pitchFamily="18" charset="0"/>
              </a:rPr>
              <a:t>S</a:t>
            </a:r>
            <a:r>
              <a:rPr lang="en-US" sz="2000" baseline="-25000" dirty="0" err="1"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which represents knowledge about a student.</a:t>
            </a:r>
          </a:p>
          <a:p>
            <a:r>
              <a:rPr lang="en-US" sz="2000" dirty="0" smtClean="0">
                <a:latin typeface="Times New Roman" pitchFamily="18" charset="0"/>
                <a:cs typeface="Times New Roman" pitchFamily="18" charset="0"/>
              </a:rPr>
              <a:t>Student Model built combining the basic connections shown (</a:t>
            </a:r>
            <a:r>
              <a:rPr lang="en-US" sz="2000" dirty="0" smtClean="0">
                <a:latin typeface="Times New Roman" pitchFamily="18" charset="0"/>
                <a:cs typeface="Times New Roman" pitchFamily="18" charset="0"/>
                <a:sym typeface="Wingdings" pitchFamily="2" charset="2"/>
              </a:rPr>
              <a:t>right ) and according to the rules of </a:t>
            </a:r>
          </a:p>
          <a:p>
            <a:pPr>
              <a:buNone/>
            </a:pPr>
            <a:r>
              <a:rPr lang="en-US" sz="2000" dirty="0">
                <a:latin typeface="Times New Roman" pitchFamily="18" charset="0"/>
                <a:cs typeface="Times New Roman" pitchFamily="18" charset="0"/>
                <a:sym typeface="Wingdings" pitchFamily="2" charset="2"/>
              </a:rPr>
              <a:t>	</a:t>
            </a:r>
            <a:r>
              <a:rPr lang="en-US" sz="2000" dirty="0" smtClean="0">
                <a:latin typeface="Times New Roman" pitchFamily="18" charset="0"/>
                <a:cs typeface="Times New Roman" pitchFamily="18" charset="0"/>
                <a:sym typeface="Wingdings" pitchFamily="2" charset="2"/>
              </a:rPr>
              <a:t>d-separation. ( this rule can indicate whether any pair of skill variables are independent given evidence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4267200" y="1600200"/>
            <a:ext cx="2638425" cy="14097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858000" y="2362200"/>
            <a:ext cx="1971675" cy="17907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876800" y="3886200"/>
            <a:ext cx="1981200" cy="2094953"/>
          </a:xfrm>
          <a:prstGeom prst="rect">
            <a:avLst/>
          </a:prstGeom>
          <a:noFill/>
          <a:ln w="9525">
            <a:noFill/>
            <a:miter lim="800000"/>
            <a:headEnd/>
            <a:tailEnd/>
          </a:ln>
        </p:spPr>
      </p:pic>
    </p:spTree>
    <p:extLst>
      <p:ext uri="{BB962C8B-B14F-4D97-AF65-F5344CB8AC3E}">
        <p14:creationId xmlns:p14="http://schemas.microsoft.com/office/powerpoint/2010/main" val="1317709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Theoretical Background for CAT: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Building a Student Model</a:t>
            </a:r>
            <a:endParaRPr lang="en-US" sz="2400" dirty="0"/>
          </a:p>
        </p:txBody>
      </p:sp>
      <p:sp>
        <p:nvSpPr>
          <p:cNvPr id="4" name="Content Placeholder 3"/>
          <p:cNvSpPr>
            <a:spLocks noGrp="1"/>
          </p:cNvSpPr>
          <p:nvPr>
            <p:ph sz="half" idx="1"/>
          </p:nvPr>
        </p:nvSpPr>
        <p:spPr/>
        <p:txBody>
          <a:bodyPr>
            <a:normAutofit fontScale="70000" lnSpcReduction="20000"/>
          </a:bodyPr>
          <a:lstStyle/>
          <a:p>
            <a:r>
              <a:rPr lang="en-US" sz="2000" dirty="0" smtClean="0">
                <a:latin typeface="Times New Roman" pitchFamily="18" charset="0"/>
                <a:cs typeface="Times New Roman" pitchFamily="18" charset="0"/>
              </a:rPr>
              <a:t>For converging connections different types of relations can be defined </a:t>
            </a:r>
          </a:p>
          <a:p>
            <a:pPr lvl="1"/>
            <a:r>
              <a:rPr lang="en-US" sz="1600" dirty="0" smtClean="0">
                <a:latin typeface="Times New Roman" pitchFamily="18" charset="0"/>
                <a:cs typeface="Times New Roman" pitchFamily="18" charset="0"/>
              </a:rPr>
              <a:t>whether one of parent variables </a:t>
            </a:r>
          </a:p>
          <a:p>
            <a:pPr lvl="1">
              <a:buNone/>
            </a:pPr>
            <a:r>
              <a:rPr lang="en-US" sz="1600" dirty="0" smtClean="0">
                <a:latin typeface="Times New Roman" pitchFamily="18" charset="0"/>
                <a:cs typeface="Times New Roman" pitchFamily="18" charset="0"/>
              </a:rPr>
              <a:t>	(S</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 S</a:t>
            </a:r>
            <a:r>
              <a:rPr lang="en-US" sz="1600" baseline="-25000"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 can have a greater impact on S</a:t>
            </a:r>
            <a:r>
              <a:rPr lang="en-US" sz="1600"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than other parents.</a:t>
            </a:r>
            <a:endParaRPr lang="en-US" sz="1600" baseline="-25000" dirty="0" smtClean="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whether all the parents (S</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 S</a:t>
            </a:r>
            <a:r>
              <a:rPr lang="en-US" sz="1600" baseline="-25000"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 have an equal impact on S</a:t>
            </a:r>
            <a:r>
              <a:rPr lang="en-US" sz="1600" baseline="-25000"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a:t>
            </a:r>
          </a:p>
          <a:p>
            <a:pPr lvl="1">
              <a:buNone/>
            </a:pPr>
            <a:endParaRPr lang="en-US" sz="2000" dirty="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Special kinds of relations are:  </a:t>
            </a:r>
          </a:p>
          <a:p>
            <a:pPr lvl="1"/>
            <a:r>
              <a:rPr lang="en-US" sz="2000" dirty="0" smtClean="0">
                <a:latin typeface="Times New Roman" pitchFamily="18" charset="0"/>
                <a:cs typeface="Times New Roman" pitchFamily="18" charset="0"/>
              </a:rPr>
              <a:t>logical</a:t>
            </a:r>
          </a:p>
          <a:p>
            <a:pPr lvl="1"/>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ogical or</a:t>
            </a:r>
          </a:p>
          <a:p>
            <a:pPr lvl="1"/>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ogical and</a:t>
            </a:r>
          </a:p>
          <a:p>
            <a:pPr lvl="1"/>
            <a:endParaRPr lang="en-US" sz="2000" dirty="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Right( </a:t>
            </a:r>
            <a:r>
              <a:rPr lang="en-US" sz="2000" dirty="0" smtClean="0">
                <a:latin typeface="Times New Roman" pitchFamily="18" charset="0"/>
                <a:cs typeface="Times New Roman" pitchFamily="18" charset="0"/>
                <a:sym typeface="Wingdings" pitchFamily="2" charset="2"/>
              </a:rPr>
              <a:t> ) :</a:t>
            </a:r>
          </a:p>
          <a:p>
            <a:pPr lvl="1"/>
            <a:r>
              <a:rPr lang="en-US" sz="2000" dirty="0" smtClean="0">
                <a:latin typeface="Times New Roman" pitchFamily="18" charset="0"/>
                <a:cs typeface="Times New Roman" pitchFamily="18" charset="0"/>
                <a:sym typeface="Wingdings" pitchFamily="2" charset="2"/>
              </a:rPr>
              <a:t>Logical relations of S</a:t>
            </a:r>
            <a:r>
              <a:rPr lang="en-US" sz="2000" baseline="-25000" dirty="0" smtClean="0">
                <a:latin typeface="Times New Roman" pitchFamily="18" charset="0"/>
                <a:cs typeface="Times New Roman" pitchFamily="18" charset="0"/>
                <a:sym typeface="Wingdings" pitchFamily="2" charset="2"/>
              </a:rPr>
              <a:t>3</a:t>
            </a:r>
            <a:r>
              <a:rPr lang="en-US" sz="2000" dirty="0" smtClean="0">
                <a:latin typeface="Times New Roman" pitchFamily="18" charset="0"/>
                <a:cs typeface="Times New Roman" pitchFamily="18" charset="0"/>
                <a:sym typeface="Wingdings" pitchFamily="2" charset="2"/>
              </a:rPr>
              <a:t> to S</a:t>
            </a:r>
            <a:r>
              <a:rPr lang="en-US" sz="2000" baseline="-25000" dirty="0" smtClean="0">
                <a:latin typeface="Times New Roman" pitchFamily="18" charset="0"/>
                <a:cs typeface="Times New Roman" pitchFamily="18" charset="0"/>
                <a:sym typeface="Wingdings" pitchFamily="2" charset="2"/>
              </a:rPr>
              <a:t>1</a:t>
            </a:r>
            <a:r>
              <a:rPr lang="en-US" sz="2000" dirty="0" smtClean="0">
                <a:latin typeface="Times New Roman" pitchFamily="18" charset="0"/>
                <a:cs typeface="Times New Roman" pitchFamily="18" charset="0"/>
                <a:sym typeface="Wingdings" pitchFamily="2" charset="2"/>
              </a:rPr>
              <a:t> , S</a:t>
            </a:r>
            <a:r>
              <a:rPr lang="en-US" sz="2000" baseline="-25000" dirty="0" smtClean="0">
                <a:latin typeface="Times New Roman" pitchFamily="18" charset="0"/>
                <a:cs typeface="Times New Roman" pitchFamily="18" charset="0"/>
                <a:sym typeface="Wingdings" pitchFamily="2" charset="2"/>
              </a:rPr>
              <a:t>2</a:t>
            </a:r>
            <a:r>
              <a:rPr lang="en-US" sz="2000" dirty="0" smtClean="0">
                <a:latin typeface="Times New Roman" pitchFamily="18" charset="0"/>
                <a:cs typeface="Times New Roman" pitchFamily="18" charset="0"/>
                <a:sym typeface="Wingdings" pitchFamily="2" charset="2"/>
              </a:rPr>
              <a:t> described by P(</a:t>
            </a:r>
            <a:r>
              <a:rPr lang="en-US" sz="1600" dirty="0" smtClean="0">
                <a:latin typeface="Times New Roman" pitchFamily="18" charset="0"/>
                <a:cs typeface="Times New Roman" pitchFamily="18" charset="0"/>
                <a:sym typeface="Wingdings" pitchFamily="2" charset="2"/>
              </a:rPr>
              <a:t>S</a:t>
            </a:r>
            <a:r>
              <a:rPr lang="en-US" sz="1600" baseline="-25000" dirty="0" smtClean="0">
                <a:latin typeface="Times New Roman" pitchFamily="18" charset="0"/>
                <a:cs typeface="Times New Roman" pitchFamily="18" charset="0"/>
                <a:sym typeface="Wingdings" pitchFamily="2" charset="2"/>
              </a:rPr>
              <a:t>3</a:t>
            </a:r>
            <a:r>
              <a:rPr lang="en-US" sz="1600" dirty="0" smtClean="0">
                <a:latin typeface="Times New Roman" pitchFamily="18" charset="0"/>
                <a:cs typeface="Times New Roman" pitchFamily="18" charset="0"/>
                <a:sym typeface="Wingdings" pitchFamily="2" charset="2"/>
              </a:rPr>
              <a:t>| S</a:t>
            </a:r>
            <a:r>
              <a:rPr lang="en-US" sz="1600" baseline="-25000" dirty="0" smtClean="0">
                <a:latin typeface="Times New Roman" pitchFamily="18" charset="0"/>
                <a:cs typeface="Times New Roman" pitchFamily="18" charset="0"/>
                <a:sym typeface="Wingdings" pitchFamily="2" charset="2"/>
              </a:rPr>
              <a:t>1</a:t>
            </a:r>
            <a:r>
              <a:rPr lang="en-US" sz="1600" dirty="0" smtClean="0">
                <a:latin typeface="Times New Roman" pitchFamily="18" charset="0"/>
                <a:cs typeface="Times New Roman" pitchFamily="18" charset="0"/>
                <a:sym typeface="Wingdings" pitchFamily="2" charset="2"/>
              </a:rPr>
              <a:t> , S</a:t>
            </a:r>
            <a:r>
              <a:rPr lang="en-US" sz="1600" baseline="-25000" dirty="0" smtClean="0">
                <a:latin typeface="Times New Roman" pitchFamily="18" charset="0"/>
                <a:cs typeface="Times New Roman" pitchFamily="18" charset="0"/>
                <a:sym typeface="Wingdings" pitchFamily="2" charset="2"/>
              </a:rPr>
              <a:t>2</a:t>
            </a:r>
            <a:r>
              <a:rPr lang="en-US" sz="1600" dirty="0" smtClean="0">
                <a:latin typeface="Times New Roman" pitchFamily="18" charset="0"/>
                <a:cs typeface="Times New Roman" pitchFamily="18" charset="0"/>
                <a:sym typeface="Wingdings" pitchFamily="2" charset="2"/>
              </a:rPr>
              <a:t> )</a:t>
            </a:r>
          </a:p>
          <a:p>
            <a:pPr lvl="1"/>
            <a:r>
              <a:rPr lang="en-US" sz="2100" dirty="0" smtClean="0">
                <a:latin typeface="Times New Roman" pitchFamily="18" charset="0"/>
                <a:cs typeface="Times New Roman" pitchFamily="18" charset="0"/>
                <a:sym typeface="Wingdings" pitchFamily="2" charset="2"/>
              </a:rPr>
              <a:t>encoding of connections into conditional probability tables</a:t>
            </a:r>
          </a:p>
          <a:p>
            <a:pPr lvl="1"/>
            <a:endParaRPr lang="en-US" sz="1600" dirty="0" smtClean="0">
              <a:latin typeface="Times New Roman" pitchFamily="18" charset="0"/>
              <a:cs typeface="Times New Roman" pitchFamily="18" charset="0"/>
            </a:endParaRPr>
          </a:p>
          <a:p>
            <a:pPr marL="342900" lvl="1" indent="-342900">
              <a:buNone/>
            </a:pPr>
            <a:r>
              <a:rPr lang="en-US" sz="2000" dirty="0" smtClean="0">
                <a:latin typeface="Times New Roman" pitchFamily="18" charset="0"/>
                <a:cs typeface="Times New Roman" pitchFamily="18" charset="0"/>
              </a:rPr>
              <a:t>	</a:t>
            </a:r>
          </a:p>
          <a:p>
            <a:pPr marL="342900" lvl="1" indent="-342900">
              <a:buNone/>
            </a:pPr>
            <a:r>
              <a:rPr lang="en-US" sz="2000" dirty="0">
                <a:latin typeface="Times New Roman" pitchFamily="18" charset="0"/>
                <a:cs typeface="Times New Roman" pitchFamily="18" charset="0"/>
              </a:rPr>
              <a:t>	</a:t>
            </a:r>
          </a:p>
          <a:p>
            <a:pPr lvl="1">
              <a:buNone/>
            </a:pPr>
            <a:endParaRPr lang="en-US" sz="1600" dirty="0" smtClean="0">
              <a:latin typeface="Times New Roman" pitchFamily="18" charset="0"/>
              <a:cs typeface="Times New Roman" pitchFamily="18" charset="0"/>
            </a:endParaRPr>
          </a:p>
        </p:txBody>
      </p:sp>
      <p:pic>
        <p:nvPicPr>
          <p:cNvPr id="6" name="Content Placeholder 5"/>
          <p:cNvPicPr>
            <a:picLocks noGrp="1" noChangeAspect="1" noChangeArrowheads="1"/>
          </p:cNvPicPr>
          <p:nvPr>
            <p:ph sz="half" idx="2"/>
          </p:nvPr>
        </p:nvPicPr>
        <p:blipFill>
          <a:blip r:embed="rId2" cstate="print"/>
          <a:srcRect/>
          <a:stretch>
            <a:fillRect/>
          </a:stretch>
        </p:blipFill>
        <p:spPr bwMode="auto">
          <a:xfrm>
            <a:off x="5638800" y="1447800"/>
            <a:ext cx="1990725" cy="21050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724400" y="3810000"/>
            <a:ext cx="3800475" cy="11239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00600" y="4953000"/>
            <a:ext cx="3800475" cy="11620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876800" y="6096000"/>
            <a:ext cx="3762375" cy="257175"/>
          </a:xfrm>
          <a:prstGeom prst="rect">
            <a:avLst/>
          </a:prstGeom>
          <a:noFill/>
          <a:ln w="9525">
            <a:noFill/>
            <a:miter lim="800000"/>
            <a:headEnd/>
            <a:tailEnd/>
          </a:ln>
        </p:spPr>
      </p:pic>
    </p:spTree>
    <p:extLst>
      <p:ext uri="{BB962C8B-B14F-4D97-AF65-F5344CB8AC3E}">
        <p14:creationId xmlns:p14="http://schemas.microsoft.com/office/powerpoint/2010/main" val="2195939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245</TotalTime>
  <Words>2231</Words>
  <Application>Microsoft Office PowerPoint</Application>
  <PresentationFormat>On-screen Show (4:3)</PresentationFormat>
  <Paragraphs>389</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 Summary of “Bayesian Networks in Educational Testing” by Jiri Vomlel</vt:lpstr>
      <vt:lpstr>Objective</vt:lpstr>
      <vt:lpstr>Objective</vt:lpstr>
      <vt:lpstr>Theoretical Background for CAT – its Advantages</vt:lpstr>
      <vt:lpstr>Advantages</vt:lpstr>
      <vt:lpstr>Theoretical Background for CAT – its Disadvantages</vt:lpstr>
      <vt:lpstr>Theoretical Background for CAT:  An Example of an Adaptive Test</vt:lpstr>
      <vt:lpstr>Theoretical Background for CAT:  Building a Student Model</vt:lpstr>
      <vt:lpstr>Theoretical Background for CAT:  Building a Student Model</vt:lpstr>
      <vt:lpstr>Theoretical Background for CAT:  Building an Evidence Model (EMd)</vt:lpstr>
      <vt:lpstr>Theoretical Background for CAT:  Soft Evidential Update – Update through entering Likelihood</vt:lpstr>
      <vt:lpstr>Theoretical Background for CAT:  Next Best Item Selection</vt:lpstr>
      <vt:lpstr>Structure of Student Model – Types of Nodes</vt:lpstr>
      <vt:lpstr> Structure of Student Model – Skill Nodes </vt:lpstr>
      <vt:lpstr>Structure of Student Model – Misconception Nodes </vt:lpstr>
      <vt:lpstr>Structure of Student Model – Task Nodes</vt:lpstr>
      <vt:lpstr>Structure of Student Model – Task Nodes</vt:lpstr>
      <vt:lpstr>Structure of Student Model – Auxiliary nodes for combining influence of a skill and misconception</vt:lpstr>
      <vt:lpstr>Structure of Student Model – Logical AND nodes</vt:lpstr>
      <vt:lpstr>Structure of Student Model – Logical NOT AND nodes</vt:lpstr>
      <vt:lpstr>CAT IMPLEMENTATION OF FRACTIONS – SYSTEM ARCHITECTURE</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CAT IMPLEMENTATION OF FRACTIONS –  CLASS DIAGRAMS AND DESCRIPTION OF MAIN CLASSES</vt:lpstr>
      <vt:lpstr>PERFORMANCE OF ITEM SELECTION PROCEDURE</vt:lpstr>
      <vt:lpstr>Review</vt:lpstr>
      <vt:lpstr>Finding the Student Model</vt:lpstr>
      <vt:lpstr>Building Models</vt:lpstr>
      <vt:lpstr>Algorithm for an Optimal Fixed Test</vt:lpstr>
      <vt:lpstr>The Experiment</vt:lpstr>
      <vt:lpstr>Basic Fractions Skills Assessed</vt:lpstr>
      <vt:lpstr>Common Misconceptions</vt:lpstr>
      <vt:lpstr>Student Model - P(S) </vt:lpstr>
      <vt:lpstr>Evidence Model - P(X_j |S_j)</vt:lpstr>
      <vt:lpstr>The Original Model</vt:lpstr>
      <vt:lpstr>Comparison of Models</vt:lpstr>
      <vt:lpstr>Results</vt:lpstr>
      <vt:lpstr>Results: Predictive Accuracy – Cont.</vt:lpstr>
      <vt:lpstr>Results: Comparison of Test Design Methods</vt:lpstr>
      <vt:lpstr>Results: Test Design Methods– Cont.</vt:lpstr>
      <vt:lpstr>Conclusion</vt:lpstr>
      <vt:lpstr>Questions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dc:title>
  <dc:creator>bernoullymk</dc:creator>
  <cp:lastModifiedBy>bernoullymk</cp:lastModifiedBy>
  <cp:revision>10</cp:revision>
  <dcterms:created xsi:type="dcterms:W3CDTF">2006-08-16T00:00:00Z</dcterms:created>
  <dcterms:modified xsi:type="dcterms:W3CDTF">2010-10-22T01:17:45Z</dcterms:modified>
</cp:coreProperties>
</file>