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22"/>
  </p:notesMasterIdLst>
  <p:handoutMasterIdLst>
    <p:handoutMasterId r:id="rId123"/>
  </p:handoutMasterIdLst>
  <p:sldIdLst>
    <p:sldId id="256" r:id="rId2"/>
    <p:sldId id="351" r:id="rId3"/>
    <p:sldId id="353" r:id="rId4"/>
    <p:sldId id="354" r:id="rId5"/>
    <p:sldId id="352" r:id="rId6"/>
    <p:sldId id="314" r:id="rId7"/>
    <p:sldId id="369" r:id="rId8"/>
    <p:sldId id="370" r:id="rId9"/>
    <p:sldId id="371" r:id="rId10"/>
    <p:sldId id="372" r:id="rId11"/>
    <p:sldId id="373" r:id="rId12"/>
    <p:sldId id="315" r:id="rId13"/>
    <p:sldId id="316" r:id="rId14"/>
    <p:sldId id="317" r:id="rId15"/>
    <p:sldId id="366" r:id="rId16"/>
    <p:sldId id="356" r:id="rId17"/>
    <p:sldId id="365" r:id="rId18"/>
    <p:sldId id="318" r:id="rId19"/>
    <p:sldId id="374" r:id="rId20"/>
    <p:sldId id="320" r:id="rId21"/>
    <p:sldId id="319" r:id="rId22"/>
    <p:sldId id="357" r:id="rId23"/>
    <p:sldId id="321" r:id="rId24"/>
    <p:sldId id="322" r:id="rId25"/>
    <p:sldId id="358" r:id="rId26"/>
    <p:sldId id="376" r:id="rId27"/>
    <p:sldId id="323" r:id="rId28"/>
    <p:sldId id="324" r:id="rId29"/>
    <p:sldId id="325" r:id="rId30"/>
    <p:sldId id="346" r:id="rId31"/>
    <p:sldId id="359" r:id="rId32"/>
    <p:sldId id="360" r:id="rId33"/>
    <p:sldId id="326" r:id="rId34"/>
    <p:sldId id="361" r:id="rId35"/>
    <p:sldId id="362" r:id="rId36"/>
    <p:sldId id="368" r:id="rId37"/>
    <p:sldId id="367" r:id="rId38"/>
    <p:sldId id="347" r:id="rId39"/>
    <p:sldId id="348" r:id="rId40"/>
    <p:sldId id="349" r:id="rId41"/>
    <p:sldId id="350" r:id="rId42"/>
    <p:sldId id="377" r:id="rId43"/>
    <p:sldId id="378" r:id="rId44"/>
    <p:sldId id="327" r:id="rId45"/>
    <p:sldId id="355" r:id="rId46"/>
    <p:sldId id="329" r:id="rId47"/>
    <p:sldId id="363" r:id="rId48"/>
    <p:sldId id="330" r:id="rId49"/>
    <p:sldId id="328" r:id="rId50"/>
    <p:sldId id="331" r:id="rId51"/>
    <p:sldId id="332" r:id="rId52"/>
    <p:sldId id="333" r:id="rId53"/>
    <p:sldId id="334" r:id="rId54"/>
    <p:sldId id="335" r:id="rId55"/>
    <p:sldId id="336" r:id="rId56"/>
    <p:sldId id="337" r:id="rId57"/>
    <p:sldId id="364" r:id="rId58"/>
    <p:sldId id="338" r:id="rId59"/>
    <p:sldId id="339" r:id="rId60"/>
    <p:sldId id="340" r:id="rId61"/>
    <p:sldId id="341" r:id="rId62"/>
    <p:sldId id="342" r:id="rId63"/>
    <p:sldId id="343" r:id="rId64"/>
    <p:sldId id="344" r:id="rId65"/>
    <p:sldId id="345" r:id="rId66"/>
    <p:sldId id="260" r:id="rId67"/>
    <p:sldId id="261" r:id="rId68"/>
    <p:sldId id="262" r:id="rId69"/>
    <p:sldId id="263" r:id="rId70"/>
    <p:sldId id="264" r:id="rId71"/>
    <p:sldId id="265" r:id="rId72"/>
    <p:sldId id="266" r:id="rId73"/>
    <p:sldId id="267" r:id="rId74"/>
    <p:sldId id="268" r:id="rId75"/>
    <p:sldId id="269" r:id="rId76"/>
    <p:sldId id="270" r:id="rId77"/>
    <p:sldId id="271" r:id="rId78"/>
    <p:sldId id="272" r:id="rId79"/>
    <p:sldId id="273" r:id="rId80"/>
    <p:sldId id="274" r:id="rId81"/>
    <p:sldId id="275" r:id="rId82"/>
    <p:sldId id="276" r:id="rId83"/>
    <p:sldId id="277" r:id="rId84"/>
    <p:sldId id="278" r:id="rId85"/>
    <p:sldId id="279" r:id="rId86"/>
    <p:sldId id="280" r:id="rId87"/>
    <p:sldId id="281" r:id="rId88"/>
    <p:sldId id="282" r:id="rId89"/>
    <p:sldId id="283" r:id="rId90"/>
    <p:sldId id="284" r:id="rId91"/>
    <p:sldId id="285" r:id="rId92"/>
    <p:sldId id="286" r:id="rId93"/>
    <p:sldId id="287" r:id="rId94"/>
    <p:sldId id="288" r:id="rId95"/>
    <p:sldId id="305" r:id="rId96"/>
    <p:sldId id="289" r:id="rId97"/>
    <p:sldId id="292" r:id="rId98"/>
    <p:sldId id="290" r:id="rId99"/>
    <p:sldId id="293" r:id="rId100"/>
    <p:sldId id="294" r:id="rId101"/>
    <p:sldId id="295" r:id="rId102"/>
    <p:sldId id="291" r:id="rId103"/>
    <p:sldId id="296" r:id="rId104"/>
    <p:sldId id="297" r:id="rId105"/>
    <p:sldId id="298" r:id="rId106"/>
    <p:sldId id="299" r:id="rId107"/>
    <p:sldId id="300" r:id="rId108"/>
    <p:sldId id="301" r:id="rId109"/>
    <p:sldId id="302" r:id="rId110"/>
    <p:sldId id="303" r:id="rId111"/>
    <p:sldId id="304" r:id="rId112"/>
    <p:sldId id="309" r:id="rId113"/>
    <p:sldId id="308" r:id="rId114"/>
    <p:sldId id="310" r:id="rId115"/>
    <p:sldId id="313" r:id="rId116"/>
    <p:sldId id="312" r:id="rId117"/>
    <p:sldId id="311" r:id="rId118"/>
    <p:sldId id="307" r:id="rId119"/>
    <p:sldId id="306" r:id="rId120"/>
    <p:sldId id="375" r:id="rId121"/>
  </p:sldIdLst>
  <p:sldSz cx="9144000" cy="6858000" type="screen4x3"/>
  <p:notesSz cx="6858000" cy="9296400"/>
  <p:defaultTextStyle>
    <a:defPPr>
      <a:defRPr lang="en-US"/>
    </a:defPPr>
    <a:lvl1pPr algn="l" rtl="0" fontAlgn="base">
      <a:spcBef>
        <a:spcPct val="0"/>
      </a:spcBef>
      <a:spcAft>
        <a:spcPct val="0"/>
      </a:spcAft>
      <a:defRPr sz="2000" i="1"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000" i="1"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i="1"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i="1"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i="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i="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i="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i="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99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41" autoAdjust="0"/>
    <p:restoredTop sz="87396" autoAdjust="0"/>
  </p:normalViewPr>
  <p:slideViewPr>
    <p:cSldViewPr>
      <p:cViewPr varScale="1">
        <p:scale>
          <a:sx n="58" d="100"/>
          <a:sy n="58" d="100"/>
        </p:scale>
        <p:origin x="727"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7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i="0"/>
            </a:lvl1pPr>
          </a:lstStyle>
          <a:p>
            <a:pPr>
              <a:defRPr/>
            </a:pPr>
            <a:endParaRPr lang="en-US"/>
          </a:p>
        </p:txBody>
      </p:sp>
      <p:sp>
        <p:nvSpPr>
          <p:cNvPr id="22531"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i="0"/>
            </a:lvl1pPr>
          </a:lstStyle>
          <a:p>
            <a:pPr>
              <a:defRPr/>
            </a:pPr>
            <a:endParaRPr lang="en-US"/>
          </a:p>
        </p:txBody>
      </p:sp>
      <p:sp>
        <p:nvSpPr>
          <p:cNvPr id="22532"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i="0"/>
            </a:lvl1pPr>
          </a:lstStyle>
          <a:p>
            <a:pPr>
              <a:defRPr/>
            </a:pPr>
            <a:endParaRPr lang="en-US"/>
          </a:p>
        </p:txBody>
      </p:sp>
      <p:sp>
        <p:nvSpPr>
          <p:cNvPr id="22533"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i="0"/>
            </a:lvl1pPr>
          </a:lstStyle>
          <a:p>
            <a:fld id="{CD09CAAB-4693-4D35-8BCB-2DF439A6B702}" type="slidenum">
              <a:rPr lang="en-US" altLang="en-US"/>
              <a:pPr/>
              <a:t>‹#›</a:t>
            </a:fld>
            <a:endParaRPr lang="en-US" altLang="en-US"/>
          </a:p>
        </p:txBody>
      </p:sp>
    </p:spTree>
    <p:extLst>
      <p:ext uri="{BB962C8B-B14F-4D97-AF65-F5344CB8AC3E}">
        <p14:creationId xmlns:p14="http://schemas.microsoft.com/office/powerpoint/2010/main" val="31976823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5-02-19T19:10:31.377"/>
    </inkml:context>
    <inkml:brush xml:id="br0">
      <inkml:brushProperty name="width" value="0.06667" units="cm"/>
      <inkml:brushProperty name="height" value="0.06667" units="cm"/>
      <inkml:brushProperty name="fitToCurve" value="1"/>
    </inkml:brush>
  </inkml:definitions>
  <inkml:trace contextRef="#ctx0" brushRef="#br0">402 11 774,'-27'-9'4257,"27"9"258,-37 14-1677,11 2-1032,4 18-903,-9-5 0,6 15-387,-3 6-129,3 8 0,0-4 0,6 9 129,-9 1 0,13 6 0,-6-3-129,7 8 129,-7-4-258,12 4 129,-3 2-129,3 2 0,7-6-129,2 2 129,0-3-258,16-3 129,2-4-129,3-4 129,5-6-129,8-3 129,1-4 0,2-8 0,0-5 0,0-6 129,6-7-129,-1-2 129,2-8-129,-1-5 0,4-7 0,4 0-129,-1-5 129,3-11-129,5-3 129,-3-2-129,-2-4 0,2-5 0,-6-2 129,-1-1-129,-6 1 0,-1-5 0,-4 1 0,-7-3-129,-2-3 129,-5 0 0,-7-6 0,1-1 0,-6-7 0,0-2 0,-8-6 0,-3-1 0,0-1 0,-5-5 0,-6 3 129,-5-1-129,-3-3 129,-4-2 0,-7 2 129,-4 0 0,-3 4 0,-5 3 0,-9 2-129,-4 10 129,-10 9-258,-1 7 258,-6 14-258,-4 16-129,0 11 0,-10 22-387,13 32-774,-13 7-1677,19 32-1935,5 19-516,14 17-258</inkml:trace>
  <inkml:trace contextRef="#ctx0" brushRef="#br0" timeOffset="530.401">472 1480 1548,'-9'-23'4773,"9"23"516,-23-7-1548,23 23-903,-8 5-1161,8 23-645,0 7-516,0 12 0,0 11-129,0 7 0,0-4-258,0 2 258,0-8-387,-4-6-129,4-4-387,-9-20-1161,9-8-3096,0-10-387,0-23-387,0 0 130</inkml:trace>
  <inkml:trace contextRef="#ctx0" brushRef="#br0" timeOffset="1700.403">184 2275 516,'0'0'4386,"-17"-16"-516,17 16-1032,-18 12-903,2 2-516,7 12-258,-12 3-129,12 11-387,-8 2 0,6 9 0,-1-5-258,1 6 129,-3-8-258,2-1 129,3-12-129,0-3 0,4-10 0,5-18 0,-9 17-129,9-17 0,0 0 0,0-24 0,0-2 0,0-4-129,7-11 129,4-4-258,8-12 129,0-1 129,10 0-258,-5 2 258,8 9-129,-4 6 129,-1 4-129,-6 11 129,0 12-129,0 9 0,-6 5 129,0 5 129,0 11-129,-5 12 0,4 5 0,0 9 0,-5 4 129,2 7-129,-4 3 0,-2 0 0,-1 1 0,-1-10-129,-1 2-258,-2-14-258,5 6-903,-3-24-1677,-2 3-2193,0-20 0,0 0-387</inkml:trace>
  <inkml:trace contextRef="#ctx0" brushRef="#br0" timeOffset="2574.0045">1464 2109 7869,'0'0'5160,"-2"30"0,-6-5-1935,4 20-1935,-8-1-258,5 11-645,-6-4 258,6 2-516,-3-2-258,3-11-516,8 2-1161,-2-17-3096,1-9-387,0-16-516,0 0 0</inkml:trace>
  <inkml:trace contextRef="#ctx0" brushRef="#br0" timeOffset="2121.6038">846 2289 2193,'0'0'5289,"0"0"-387,16-13-129,-16 13-2967,37-5-1032,-14 3-387,7 0-903,6 1-3225,-5 2-903,-2 7-774,-6 2 645</inkml:trace>
  <inkml:trace contextRef="#ctx0" brushRef="#br0" timeOffset="1918.8032">10 2573 1,'-55'-17'5159,"37"10"388,18 7-516,0-16-1935,7-2-1161,25 11-774,5-7-387,16 7-129,2 0-645,5 0-774,12 7-2322,-6-2-1806,-3 2-516,-1 0-129</inkml:trace>
  <inkml:trace contextRef="#ctx0" brushRef="#br0" timeOffset="2308.8041">899 2454 5547,'-56'19'5676,"38"-15"-387,18-4-1935,0 0-1548,0 0-774,32-9-258,-2 4-774,4-4-774,11 5-3096,0 1-1161,-5-1-387,1-1-387</inkml:trace>
  <inkml:trace contextRef="#ctx0" brushRef="#br0" timeOffset="3447.6061">1747 2526 4902,'9'16'5418,"-9"-16"-1161,7 22-1032,-7-22-774,-7 34-774,-9-17-387,2 13-516,-9 4-387,-7 3-387,5 7-774,-12-15-2322,9 5-2064,-8-6-387,12-12 0</inkml:trace>
  <inkml:trace contextRef="#ctx0" brushRef="#br0" timeOffset="6988.8123">516 1918 2193,'0'0'4773,"0"0"-774,2-16-903,-2 16-774,0 0-645,0-18-129,-14 3-387,14 15-129,-21-27-258,21 27 129,-36-23-258,19 15 0,-15-5-258,9 6 0,-14 0 0,2 4-129,-8 1-129,5 2 129,-10 0-258,5 10 129,-1 3-129,-2 4 129,6 8-129,-4 0 0,7 6 0,-4 4 0,9 2 0,2 4 0,0 3 0,6 0 0,2 3 0,5 7 0,6 3 0,1-1 0,2 4 129,8 1-129,0 2 0,8 4 129,2-2-129,2-3 129,4-3-129,6 3 0,-3-1 0,2-3 0,4 0 0,-4-1 129,2-3-129,5-3 0,0 0 0,-1-3 0,5-5 129,-4 1 0,0-1 0,4-3 0,2 4 0,-3-2 0,-1 0 129,4 2-129,-4-5 0,-2 3-129,2-3 129,0-6-129,-3-5 0,4 0 0,-1-5 129,4-2-129,-4-3 0,7-2 129,4-2-129,-3-5 0,5-1 0,1-1 129,-2-3-129,4-1 0,4 1 0,-1-2 0,-3-2 0,2 0 0,-2 0 129,-1 0-129,-2 0 0,-4-2 0,-2-3 0,2-1 0,-2-1 129,0-1-129,3-1 0,-8-4 129,3-1-129,1-5 0,-6 0 0,-2-2 0,2-2 129,-4-7-129,3 4 0,-1-4 0,-2-4 0,3-1 129,-1 5-129,0-5 0,-1 5-129,-4-1 129,-1 1-129,0 0 0,-5 3 0,3-2 0,-1 1 0,-1-2 0,3-4 129,-2-1 0,-3-2 0,11-1 0,-4-1 0,0-2 0,-2-1 0,-4 5 0,3-1 0,-4 1 0,0 0 0,-2 4 0,-2-1 0,-1 1 0,1 1 0,-5-1 0,2 1 0,-2-3 0,2 2 0,-4 1 129,0 0-129,1-3 0,-3 4 0,-1-3 0,0-1 0,0 3 0,-1-1 0,-1 0 0,0 3 0,0 3 129,0-1-129,-5 2 129,0 5-129,-4-2 258,2 4-258,-5 1 129,-3 0 0,1 1-129,0-1 0,-2 1 129,0-3-129,-3 1 0,-2 0 129,3-2-129,-3 1 129,0 3-129,0-3 129,-1 5-129,1-1 129,4 4-129,-5-4 129,-1 5-129,-3 1 129,3 1-129,-7-2 129,2 2-129,-6 2 129,2-1-129,-1 1 129,-6-2-129,4 0 0,-4 2 129,5-4-129,-4-1 0,2 3 0,-1 2 0,0-5 129,2 7-129,7 1 0,-2 1 0,1-1 0,-1 1 0,2-1 0,-2 2 0,-5 1 129,-2 1-129,-7 0 0,-8 0 129,-2 7-129,2 2 0,-6-1 129,2 3-129,-1-2 0,6 1 129,7-3-129,1-2 0,8-3 0,5-2-129,13 6-387,-1-6-774,18 0-4257,2 19-129,-2-19-645,0 0-645</inkml:trace>
  <inkml:trace contextRef="#ctx0" brushRef="#br0" timeOffset="4508.4075">211 3111 2580,'-7'-83'5160,"5"46"-1161,20 9-774,-4-9-1032,19 20-645,-8-6-645,14 12-129,2-3-258,4 14-129,-6 0-129,0 6-129,-9 8 0,2 0 0,-13 5 0,-6 4 0,-12-4 0,-1 8 0,-15-4 0,-8 1 0,-11-1 0,1-4 258,1-1-258,-2-4 0,11-4-129,23-10 129,-17 6 0,17-6 0,26 0 0,6-2-129,10 2 129,4 2-129,4 8 0,-1 10 129,-10 8-129,-4 3 129,-7 5-129,-12 4 387,-7-3-129,-9 2 0,-7-10 129,-11 1 0,-6-7 0,-6 0 0,-2-13 0,-3-1-129,-8-9-387,3 0 129,4-7-258,-1-5-129,13 3-645,-5-19-1419,29 28-2838,-19-23-258,19 23-129,7-19-516</inkml:trace>
  <inkml:trace contextRef="#ctx0" brushRef="#br0" timeOffset="4009.2071">239 3044 129,'-14'-12'4773,"14"12"129,-16 0-516,16 19-1548,-5-1-1419,8 17-258,-1 4-516,7 12-129,-5 5 0,6 2 0,-5 2-258,2-4-129,-3-2-129,0-13-516,1 1-258,-5-21-645,7 0-1419,-7-21-1290,0-21-903,3-11-387</inkml:trace>
  <inkml:trace contextRef="#ctx0" brushRef="#br0" timeOffset="5116.809">1613 3006 9546,'0'70'5547,"0"-24"-387,-9 17-1548,-5-11-2709,8-1-1032,6 2-2064,0-16-2709,2-19-387,-2-18-645,0 0 129</inkml:trace>
  <inkml:trace contextRef="#ctx0" brushRef="#br0" timeOffset="4742.4082">1037 3144 3612,'23'-19'5676,"-23"19"-387,25-7-258,-25 7-3225,30-2-645,-14 0-645,7-3-1032,12 3-1677,-9 2-2580,1-1-516,-4 1-258</inkml:trace>
  <inkml:trace contextRef="#ctx0" brushRef="#br0" timeOffset="4945.2086">1108 3306 4257,'-36'30'5547,"36"-30"0,-21 14-258,21-14-3096,0 0-774,0 0-387,28 0-645,-6 0-258,1-4-645,15 4-1677,-2-8-3096,4-8 0,-1-3-516,2-8-129</inkml:trace>
</inkml:ink>
</file>

<file path=ppt/ink/ink2.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5-02-19T19:10:56.493"/>
    </inkml:context>
    <inkml:brush xml:id="br0">
      <inkml:brushProperty name="width" value="0.06667" units="cm"/>
      <inkml:brushProperty name="height" value="0.06667" units="cm"/>
      <inkml:brushProperty name="fitToCurve" value="1"/>
    </inkml:brush>
  </inkml:definitions>
  <inkml:trace contextRef="#ctx0" brushRef="#br0">526 268 4257,'-50'-12'4902,"27"12"-1032,-7 1-1161,9 10-903,-14-1-387,5 20-387,-13-2-387,8 11-129,-7 1 0,8 11-129,-3 9-129,5 2 0,4-1 0,3 6 0,6-4 129,5 4-129,0-2-129,10 4 129,2-13 0,2 2 129,6-9-129,4 4 0,6-11-129,9 2 129,0-6 0,6-4-129,3 1 129,5-5-129,1 0 0,5-2 0,6-5 0,-2-4-129,1-3 0,3-9 129,3 0-129,-3-5 0,3-2 129,1 0-129,1-7 0,-7-2 0,1-2 129,-3-1-129,-5-7 0,-3 3 0,1-3 129,-8 1-129,-1-5 129,-1 0-129,-2-3 129,-2 0-129,0-4 129,-3 3-129,2-3 0,-4-1 0,0-1 129,-2 1-129,-2-3 0,-5 4 129,2-1-129,-5-6 0,-2 5 129,-2 1-129,-2-3 0,-2-1 129,5 2-129,-7-3 0,5 0 0,-6-5 0,1 4-129,1 0 129,0 2-129,-2 2 129,0-2-129,0 5 129,0 3-129,-4 1 129,-3 0 0,-2 1 129,-3-5 0,-2 4-129,-7-4 129,0 0 0,-8-2 0,-1 3 0,-8-5 0,-3 4 0,-10-1 0,-4 1 0,-5 2 0,-7 0 0,-5 5 0,-6 2-129,-2 1 129,1 8-129,0 7-129,-3 5-129,12 9-258,-3 15-1161,19 25-3870,11 8 0,4 11-516,6 9-258</inkml:trace>
</inkml:ink>
</file>

<file path=ppt/ink/ink3.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5-02-19T19:10:58.490"/>
    </inkml:context>
    <inkml:brush xml:id="br0">
      <inkml:brushProperty name="width" value="0.06667" units="cm"/>
      <inkml:brushProperty name="height" value="0.06667" units="cm"/>
      <inkml:brushProperty name="fitToCurve" value="1"/>
    </inkml:brush>
  </inkml:definitions>
  <inkml:trace contextRef="#ctx0" brushRef="#br0">2545-4 1032,'0'0'2967,"0"0"-129,0 0-258,0 0 0,0 0-387,-11-12-387,11 12-258,0 0-129,0 0-387,0 0-129,0 0-258,-19 0-129,19 0-129,-21 5 0,21-5 0,-28 14-129,10-5 0,-3 0 0,1 3 0,-11-3 129,2 1-129,-11 2-129,-6 1 129,-5 3-129,-6 3 0,-10 5 0,-2 5 0,-7 2 0,-1 4-129,-8 15 0,4-1 0,-2 14 0,3 6 0,4 6 0,2 13 129,2 7 0,0 9-129,6 3 129,-1 7 0,2 7-129,5 4 129,-7 9 0,7-4-129,0 10 0,-2 1 0,-2 5 0,-1 0 129,-4-6-129,0 1 129,9-4-129,-3 0 129,3-5-129,3 3 258,4-3-258,9-2 129,9 5-129,0-3 0,10 1 0,9 1 129,4-2-129,5-7 0,8-9 0,1-4 129,9-10 0,3-7-258,2-9 258,1-5-129,5-9 129,-1-2-258,3-8 258,3-6-258,1-9 258,7-1 0,1-7 0,1-6 0,7-7 0,-3 1 0,4-6 0,0-2 0,-1-3 0,-4-4 0,-1 1-129,-2-3 129,-3-3-129,-6 2 0,-5-4 129,-4 2-129,-19-7 129,25 9-129,-25-9 0,0 0-129,0 0-258,0 0-774,23 0-4128,-23 0 0,0-19-645,0-4-387</inkml:trace>
</inkml:ink>
</file>

<file path=ppt/ink/ink4.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5-02-19T19:10:59.894"/>
    </inkml:context>
    <inkml:brush xml:id="br0">
      <inkml:brushProperty name="width" value="0.06667" units="cm"/>
      <inkml:brushProperty name="height" value="0.06667" units="cm"/>
      <inkml:brushProperty name="fitToCurve" value="1"/>
    </inkml:brush>
  </inkml:definitions>
  <inkml:trace contextRef="#ctx0" brushRef="#br0">107 126 5289,'-72'-2'5676,"47"-8"-129,25 10-645,-10-30-2838,31 21-645,7-8-645,16 8-129,2-3-387,16 3-258,7 9-903,-6-7-3999,11 5-258,-1-7-516,-1-1-258</inkml:trace>
  <inkml:trace contextRef="#ctx0" brushRef="#br0" timeOffset="-218.4004">135 221 1548,'-19'16'4644,"19"-16"258,0 0-1677,-9-9-516,9-26-774,9 5-516,0-26-387,16-4-258,-8-19-258,15-4 129,0-3-258,3 0-129,-5 4 0,7 15 258,-9 11-258,1 13 0,-10 12 0,-1 17-129,-18 14 0,28 10-129,-16 22 129,-1 12-258,1 17 129,4 13-129,-2 16 129,0 6 0,-1 3 0,-4 1 0,-2-3 0,0-10 0,-2-11-129,-5-14-258,7-6-1161,-7-21-3225,0-12-387,0-23-258,0 0-516</inkml:trace>
  <inkml:trace contextRef="#ctx0" brushRef="#br0" timeOffset="826.8013">1154-290 903,'-21'10'5160,"0"-5"129,21-5-516,0 0-1677,-16 0-774,16 0-645,9 11-516,12-2-129,0-4-387,13 6-129,-3-4-129,12 1-129,-1 1-129,0-3-129,3-3 0,-10-3 0,4 2-387,-8-2-258,1 0-1032,-32 0-2709,34 0-903,-34 0-258,0 0-516</inkml:trace>
  <inkml:trace contextRef="#ctx0" brushRef="#br0" timeOffset="1045.2019">1223 109 4902,'-55'44'5547,"39"-27"0,16-17-516,6 16-2838,-6-16-774,38 0-645,-9 0-258,8 0-129,5 2-258,-1-4-516,13 12-1935,-6-10-2709,-2 0-258,-4-12-258,1-4-645</inkml:trace>
  <inkml:trace contextRef="#ctx0" brushRef="#br0" timeOffset="1326.0021">2028-559 10836,'21'0'5676,"-12"19"-516,-7 2-774,-2 32-3612,0 8-129,-7 13-387,-2 12 0,-5 6-129,-4-1-129,-1-7 129,3-3-387,-6-17-258,15-8-903,-5-28-2838,12-11-903,0-17-516,35-10-516</inkml:trace>
  <inkml:trace contextRef="#ctx0" brushRef="#br0" timeOffset="1497.6027">2414-11 9417,'34'65'5547,"-27"-7"-129,-7-3-1806,-4 24-2322,-15-4-774,-6-5-1290,2 8-4128,-5-17-258,11-11-516,-3-22-645</inkml:trace>
  <inkml:trace contextRef="#ctx0" brushRef="#br0" timeOffset="2542.8045">3004-266 1548,'0'0'4773,"0"0"258,-2 23-387,0-4-2193,-1 27-1290,1-2-645,2 11-129,-3-3-258,3 3 0,-2-13 0,2-7 0,0-16 129,0-19 0,0 0 0,9-29 0,-2-12 0,3-12 0,-1-12 258,0-8-258,-2-10 0,5 2 129,-4-1 0,6 4 258,0 4-258,3 9 129,1 13-258,9 11 129,-1 15-129,4 12 129,2 12-387,0 2 129,-1 12-129,-2 9 129,-6 1 0,-8 6 0,-8-2-129,-7 2-129,-10 4 258,-11-4-258,-13 0 129,-8-2-129,-2 2 129,-2-6-129,5-3 129,11-3 129,11-6-129,19-10 0,0 0 129,42 11-129,6-8 129,10 3-129,7 8 129,2 3-129,-3 4 0,-8 2 129,-8 9-129,-20-1 129,-8 6-129,-20 4 129,-7 4 0,-23 3 0,-18 3 0,-8 3-129,-15-3 129,-5 2 0,-3-7-129,4-9 129,5-11-258,5-10 0,20-11-258,8-10-387,37 5-1677,-1-49-2838,31 6-258,19-11-387,18-4-387</inkml:trace>
  <inkml:trace contextRef="#ctx0" brushRef="#br0" timeOffset="2979.6053">4000-2 8772,'-37'35'5805,"37"-35"-129,0 0-258,19 5-3870,4-10-774,7-4-387,9 7-903,-11-10-4644,20 7 0,-2-13-645,5 8-645</inkml:trace>
  <inkml:trace contextRef="#ctx0" brushRef="#br0" timeOffset="3650.4064">4146-445 1806,'-42'2'5418,"24"-2"-387,-3 0-516,21 0-1806,-35 0-645,35 0-387,-29 0-516,29 0 0,-19 0-387,19 0-258,0 0-129,0 0-129,0 17-129,19-8-129,8 5-387,-2-7-774,24 6-3999,-7-8-129,4 2-516,2-7-129</inkml:trace>
  <inkml:trace contextRef="#ctx0" brushRef="#br0" timeOffset="2808.005">4016-420 8772,'0'0'5676,"0"17"-129,0-17-258,14 7-4128,2-1-258,5-5-258,9 3-258,3-4-258,4 0 0,6 0-387,-10 0-387,8 7-1935,-13-7-2709,0 7-258,-28-7-258,18 23-516</inkml:trace>
  <inkml:trace contextRef="#ctx0" brushRef="#br0" timeOffset="4352.4072">4850-621 3096,'-17'-47'6063,"17"47"-258,-11-27-516,11 27-1548,-7-15-2064,7 15-516,9 0-387,10 0-258,-4 10-258,15 10 0,-2 8-258,0 2 0,-1 1 0,-6 8 0,-4 1 0,-11 4-258,-6 5 258,-20-1-129,-10 8 129,-10 4 0,-10 3 0,-1 0 0,-5 2 0,11-1 258,7-10-129,11 1 129,11-13-129,16-7 129,13-12 0,17-6 0,12-11-129,6-6-129,3 0-258,-4-14-645,13 3-3741,-17-12-774,-3 6-516,-13-8-516</inkml:trace>
</inkml:ink>
</file>

<file path=ppt/ink/ink5.xml><?xml version="1.0" encoding="utf-8"?>
<inkml:ink xmlns:inkml="http://www.w3.org/2003/InkML">
  <inkml:definitions>
    <inkml:context xml:id="ctx0">
      <inkml:inkSource xml:id="inkSrc0">
        <inkml:traceFormat>
          <inkml:channel name="X" type="integer" max="26311" units="in"/>
          <inkml:channel name="Y" type="integer" max="16519" units="in"/>
          <inkml:channel name="F" type="integer" max="32767" units="dev"/>
        </inkml:traceFormat>
        <inkml:channelProperties>
          <inkml:channelProperty channel="X" name="resolution" value="2540.16211" units="1/in"/>
          <inkml:channelProperty channel="Y" name="resolution" value="2540.21216" units="1/in"/>
          <inkml:channelProperty channel="F" name="resolution" value="0" units="1/dev"/>
        </inkml:channelProperties>
      </inkml:inkSource>
      <inkml:timestamp xml:id="ts0" timeString="2015-02-19T19:11:06.290"/>
    </inkml:context>
    <inkml:brush xml:id="br0">
      <inkml:brushProperty name="width" value="0.06667" units="cm"/>
      <inkml:brushProperty name="height" value="0.06667" units="cm"/>
      <inkml:brushProperty name="fitToCurve" value="1"/>
    </inkml:brush>
  </inkml:definitions>
  <inkml:trace contextRef="#ctx0" brushRef="#br0">1437 441 129,'-40'-55'3483,"17"31"129,-11-6-903,4 12-129,-16-3-129,2 18-258,-20-6-387,1 12-387,-18 10-258,3 13-387,-8 4 129,-4 14-387,-6 2 0,4 19 0,-3 5-129,3 9-129,6 5 0,8 4-129,4 2 129,19 1-129,8-3 0,18 2 0,13-2 0,18 1 0,12-5 129,20 6-129,17-2 0,9 2 0,12-3 0,15-4 0,5-2 0,8-2 0,1-2-129,5-5 129,-2-3-129,13-2 129,-4-8 0,1-2 0,6-10-129,4-7 129,7-11-129,6-12 0,3-8 129,-3-9-129,3-2 0,-2-17 129,-8-2-129,3-6 0,-6 3 0,2-6 0,-4 7 0,-7 2 0,-3 5 0,0 0 0,-13 9 0,-1 2 0,-11 5 0,-4 0 0,-6 7 0,-3 2 0,3 1 0,-4 4 0,3-8 0,8 1 0,-1-4 129,1-3-129,6-1 0,-1-8 0,3-5 0,-1-4 0,-1-6 0,4-12 0,-3-1 0,5-6 0,-9-3 129,2-2-129,-4-4 0,-3 1 0,-6 0 129,-7 3-129,-3 1 0,-3 3 129,-6 0-129,-6-2 129,-2 4-129,-3-2 0,-5 0 0,-2 0 129,-4 2-129,-7-2 0,-1 0 0,0-1-129,-5-3 129,2 6 0,-3-4 0,3-1 0,-4 5 0,-2-4 0,0 4 0,0-4 0,-5 4 0,-4-5 0,-3 4 0,-2-2 0,-7-5 0,0 7 258,0-5-258,-10 4 0,-8-2 0,2 1 129,-7 1-129,4 0 129,-11 2-258,5 3 129,0 0 0,2 3 0,-3-1 0,-4 3 0,0 4 0,-7 4 0,-2 0 0,-5 5 0,-4 1 0,-3 8 0,-2 3 0,0 2 0,-2 7 0,2 0-129,-1 4 129,3 3 0,-4 1 0,2 3 0,0-2 0,3-4 0,-1-1 0,2-3 129,1-1-129,2 0 0,2-5 0,2-2 0,3-4 0,-5 1 0,3-1 0,-1-4 0,-2 0 129,-6 1-129,3-3 0,-3-1 0,-1 4 0,-7-2 0,3 2 0,-1 4 0,-1-1 0,1 6 0,-4 3 0,-4 2 129,0 0-129,1 0 0,-1 6 0,-1 1 0,5 1 0,-5-1 0,-1 0 0,3 2 0,1 0 0,-7-2 129,4 5-129,-2-3 0,-2 2 0,5-1 0,-1 2 0,0 3 0,0-7 0,1 3 0,2-6 0,-1 2 0,1-3 0,2-1 0,0-1 0,3 1 0,-1 4 129,-2-1-129,2 4 0,1 1 0,-1 5 0,3 1 0,1-1 0,-3 0 0,1 0 0,1-2 0,-3 3 0,3-4 0,0-3 0,4 1 0,-4-3 0,2 1 0,2-5 0,2-1 129,-1 1-129,4 1 0,-1-1 129,1 3-129,5 0 0,-1 0 129,-4 3-129,4-1 0,-1 2 0,8-3 0,0-1 129,5-1-129,7-1-258,1 0-129,17 15-645,5-20-4128,-2 35-387,2-16-258,0-19-645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i="0"/>
            </a:lvl1pPr>
          </a:lstStyle>
          <a:p>
            <a:pPr>
              <a:defRPr/>
            </a:pPr>
            <a:endParaRPr lang="en-US"/>
          </a:p>
        </p:txBody>
      </p:sp>
      <p:sp>
        <p:nvSpPr>
          <p:cNvPr id="59395"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i="0"/>
            </a:lvl1pPr>
          </a:lstStyle>
          <a:p>
            <a:pPr>
              <a:defRPr/>
            </a:pPr>
            <a:endParaRPr lang="en-US"/>
          </a:p>
        </p:txBody>
      </p:sp>
      <p:sp>
        <p:nvSpPr>
          <p:cNvPr id="124932" name="Rectangle 4"/>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7"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9398"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i="0"/>
            </a:lvl1pPr>
          </a:lstStyle>
          <a:p>
            <a:pPr>
              <a:defRPr/>
            </a:pPr>
            <a:endParaRPr lang="en-US"/>
          </a:p>
        </p:txBody>
      </p:sp>
      <p:sp>
        <p:nvSpPr>
          <p:cNvPr id="59399"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i="0"/>
            </a:lvl1pPr>
          </a:lstStyle>
          <a:p>
            <a:fld id="{9C4E0299-0456-46A5-B9FA-794C72CC2941}" type="slidenum">
              <a:rPr lang="en-US" altLang="en-US"/>
              <a:pPr/>
              <a:t>‹#›</a:t>
            </a:fld>
            <a:endParaRPr lang="en-US" altLang="en-US"/>
          </a:p>
        </p:txBody>
      </p:sp>
    </p:spTree>
    <p:extLst>
      <p:ext uri="{BB962C8B-B14F-4D97-AF65-F5344CB8AC3E}">
        <p14:creationId xmlns:p14="http://schemas.microsoft.com/office/powerpoint/2010/main" val="20111831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ecs.berkeley.edu/~russell/papers/ecai92-sma.p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C66ED4F-1D9C-4CE5-BF28-5A1D61A21ABD}" type="slidenum">
              <a:rPr lang="en-US" altLang="en-US"/>
              <a:pPr>
                <a:spcBef>
                  <a:spcPct val="0"/>
                </a:spcBef>
              </a:pPr>
              <a:t>1</a:t>
            </a:fld>
            <a:endParaRPr lang="en-US" altLang="en-US"/>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077237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856D68-AFFB-4478-AADB-FF0C29875669}" type="slidenum">
              <a:rPr lang="en-US" altLang="en-US"/>
              <a:pPr>
                <a:spcBef>
                  <a:spcPct val="0"/>
                </a:spcBef>
              </a:pPr>
              <a:t>14</a:t>
            </a:fld>
            <a:endParaRPr lang="en-US" altLang="en-US"/>
          </a:p>
        </p:txBody>
      </p:sp>
      <p:sp>
        <p:nvSpPr>
          <p:cNvPr id="135171" name="Rectangle 2"/>
          <p:cNvSpPr>
            <a:spLocks noRo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9128096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A8A5D0C-08DA-4DFF-8D7C-BD5252A923F6}" type="slidenum">
              <a:rPr lang="en-US" altLang="en-US"/>
              <a:pPr>
                <a:spcBef>
                  <a:spcPct val="0"/>
                </a:spcBef>
              </a:pPr>
              <a:t>106</a:t>
            </a:fld>
            <a:endParaRPr lang="en-US" altLang="en-US"/>
          </a:p>
        </p:txBody>
      </p:sp>
      <p:sp>
        <p:nvSpPr>
          <p:cNvPr id="227331" name="Rectangle 2"/>
          <p:cNvSpPr>
            <a:spLocks noRot="1" noChangeArrowheads="1" noTextEdit="1"/>
          </p:cNvSpPr>
          <p:nvPr>
            <p:ph type="sldImg"/>
          </p:nvPr>
        </p:nvSpPr>
        <p:spPr>
          <a:ln/>
        </p:spPr>
      </p:sp>
      <p:sp>
        <p:nvSpPr>
          <p:cNvPr id="227332"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285363226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2722E1-E752-4EF4-B2F4-9626A0A0ECFF}" type="slidenum">
              <a:rPr lang="en-US" altLang="en-US"/>
              <a:pPr>
                <a:spcBef>
                  <a:spcPct val="0"/>
                </a:spcBef>
              </a:pPr>
              <a:t>107</a:t>
            </a:fld>
            <a:endParaRPr lang="en-US" altLang="en-US"/>
          </a:p>
        </p:txBody>
      </p:sp>
      <p:sp>
        <p:nvSpPr>
          <p:cNvPr id="228355" name="Rectangle 2"/>
          <p:cNvSpPr>
            <a:spLocks noRot="1" noChangeArrowheads="1" noTextEdit="1"/>
          </p:cNvSpPr>
          <p:nvPr>
            <p:ph type="sldImg"/>
          </p:nvPr>
        </p:nvSpPr>
        <p:spPr>
          <a:ln/>
        </p:spPr>
      </p:sp>
      <p:sp>
        <p:nvSpPr>
          <p:cNvPr id="228356"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109404734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280F73-F4AC-41B3-9850-65F85B635BA9}" type="slidenum">
              <a:rPr lang="en-US" altLang="en-US"/>
              <a:pPr>
                <a:spcBef>
                  <a:spcPct val="0"/>
                </a:spcBef>
              </a:pPr>
              <a:t>108</a:t>
            </a:fld>
            <a:endParaRPr lang="en-US" altLang="en-US"/>
          </a:p>
        </p:txBody>
      </p:sp>
      <p:sp>
        <p:nvSpPr>
          <p:cNvPr id="229379" name="Rectangle 2"/>
          <p:cNvSpPr>
            <a:spLocks noRot="1" noChangeArrowheads="1" noTextEdit="1"/>
          </p:cNvSpPr>
          <p:nvPr>
            <p:ph type="sldImg"/>
          </p:nvPr>
        </p:nvSpPr>
        <p:spPr>
          <a:ln/>
        </p:spPr>
      </p:sp>
      <p:sp>
        <p:nvSpPr>
          <p:cNvPr id="229380"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159236720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038C060-074C-4878-A4F7-97466EA36FF7}" type="slidenum">
              <a:rPr lang="en-US" altLang="en-US"/>
              <a:pPr>
                <a:spcBef>
                  <a:spcPct val="0"/>
                </a:spcBef>
              </a:pPr>
              <a:t>109</a:t>
            </a:fld>
            <a:endParaRPr lang="en-US" altLang="en-US"/>
          </a:p>
        </p:txBody>
      </p:sp>
      <p:sp>
        <p:nvSpPr>
          <p:cNvPr id="230403" name="Rectangle 2"/>
          <p:cNvSpPr>
            <a:spLocks noRot="1" noChangeArrowheads="1" noTextEdit="1"/>
          </p:cNvSpPr>
          <p:nvPr>
            <p:ph type="sldImg"/>
          </p:nvPr>
        </p:nvSpPr>
        <p:spPr>
          <a:ln/>
        </p:spPr>
      </p:sp>
      <p:sp>
        <p:nvSpPr>
          <p:cNvPr id="230404"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37723914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9A7505-98FA-4481-827C-07FA84F34558}" type="slidenum">
              <a:rPr lang="en-US" altLang="en-US"/>
              <a:pPr>
                <a:spcBef>
                  <a:spcPct val="0"/>
                </a:spcBef>
              </a:pPr>
              <a:t>110</a:t>
            </a:fld>
            <a:endParaRPr lang="en-US" altLang="en-US"/>
          </a:p>
        </p:txBody>
      </p:sp>
      <p:sp>
        <p:nvSpPr>
          <p:cNvPr id="231427" name="Rectangle 2"/>
          <p:cNvSpPr>
            <a:spLocks noRot="1" noChangeArrowheads="1" noTextEdit="1"/>
          </p:cNvSpPr>
          <p:nvPr>
            <p:ph type="sldImg"/>
          </p:nvPr>
        </p:nvSpPr>
        <p:spPr>
          <a:ln/>
        </p:spPr>
      </p:sp>
      <p:sp>
        <p:nvSpPr>
          <p:cNvPr id="231428"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223253618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5C86FE-CF03-4FA4-B131-788E02815ED1}" type="slidenum">
              <a:rPr lang="en-US" altLang="en-US"/>
              <a:pPr>
                <a:spcBef>
                  <a:spcPct val="0"/>
                </a:spcBef>
              </a:pPr>
              <a:t>111</a:t>
            </a:fld>
            <a:endParaRPr lang="en-US" altLang="en-US"/>
          </a:p>
        </p:txBody>
      </p:sp>
      <p:sp>
        <p:nvSpPr>
          <p:cNvPr id="232451" name="Rectangle 2"/>
          <p:cNvSpPr>
            <a:spLocks noRot="1" noChangeArrowheads="1" noTextEdit="1"/>
          </p:cNvSpPr>
          <p:nvPr>
            <p:ph type="sldImg"/>
          </p:nvPr>
        </p:nvSpPr>
        <p:spPr>
          <a:ln/>
        </p:spPr>
      </p:sp>
      <p:sp>
        <p:nvSpPr>
          <p:cNvPr id="232452"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13949597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0E68A5-ED72-4B41-8ACB-0E89FF4ED525}" type="slidenum">
              <a:rPr lang="en-US" altLang="en-US"/>
              <a:pPr>
                <a:spcBef>
                  <a:spcPct val="0"/>
                </a:spcBef>
              </a:pPr>
              <a:t>112</a:t>
            </a:fld>
            <a:endParaRPr lang="en-US" altLang="en-US"/>
          </a:p>
        </p:txBody>
      </p:sp>
      <p:sp>
        <p:nvSpPr>
          <p:cNvPr id="233475" name="Rectangle 2"/>
          <p:cNvSpPr>
            <a:spLocks noRot="1" noChangeArrowheads="1" noTextEdit="1"/>
          </p:cNvSpPr>
          <p:nvPr>
            <p:ph type="sldImg"/>
          </p:nvPr>
        </p:nvSpPr>
        <p:spPr>
          <a:ln/>
        </p:spPr>
      </p:sp>
      <p:sp>
        <p:nvSpPr>
          <p:cNvPr id="23347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86242874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350B18-C35A-4B82-A082-317312DB096A}" type="slidenum">
              <a:rPr lang="en-US" altLang="en-US"/>
              <a:pPr>
                <a:spcBef>
                  <a:spcPct val="0"/>
                </a:spcBef>
              </a:pPr>
              <a:t>113</a:t>
            </a:fld>
            <a:endParaRPr lang="en-US" altLang="en-US"/>
          </a:p>
        </p:txBody>
      </p:sp>
      <p:sp>
        <p:nvSpPr>
          <p:cNvPr id="234499" name="Rectangle 2"/>
          <p:cNvSpPr>
            <a:spLocks noRot="1" noChangeArrowheads="1" noTextEdit="1"/>
          </p:cNvSpPr>
          <p:nvPr>
            <p:ph type="sldImg"/>
          </p:nvPr>
        </p:nvSpPr>
        <p:spPr>
          <a:ln/>
        </p:spPr>
      </p:sp>
      <p:sp>
        <p:nvSpPr>
          <p:cNvPr id="23450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3281820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7C5037-017E-4226-B541-5A6198AD673A}" type="slidenum">
              <a:rPr lang="en-US" altLang="en-US"/>
              <a:pPr>
                <a:spcBef>
                  <a:spcPct val="0"/>
                </a:spcBef>
              </a:pPr>
              <a:t>114</a:t>
            </a:fld>
            <a:endParaRPr lang="en-US" altLang="en-US"/>
          </a:p>
        </p:txBody>
      </p:sp>
      <p:sp>
        <p:nvSpPr>
          <p:cNvPr id="235523" name="Rectangle 2"/>
          <p:cNvSpPr>
            <a:spLocks noRot="1" noChangeArrowheads="1" noTextEdit="1"/>
          </p:cNvSpPr>
          <p:nvPr>
            <p:ph type="sldImg"/>
          </p:nvPr>
        </p:nvSpPr>
        <p:spPr>
          <a:ln/>
        </p:spPr>
      </p:sp>
      <p:sp>
        <p:nvSpPr>
          <p:cNvPr id="23552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2281828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EC6F76-5EA6-4789-B40B-32FF29963943}" type="slidenum">
              <a:rPr lang="en-US" altLang="en-US"/>
              <a:pPr>
                <a:spcBef>
                  <a:spcPct val="0"/>
                </a:spcBef>
              </a:pPr>
              <a:t>115</a:t>
            </a:fld>
            <a:endParaRPr lang="en-US" altLang="en-US"/>
          </a:p>
        </p:txBody>
      </p:sp>
      <p:sp>
        <p:nvSpPr>
          <p:cNvPr id="236547" name="Rectangle 2"/>
          <p:cNvSpPr>
            <a:spLocks noRot="1" noChangeArrowheads="1" noTextEdit="1"/>
          </p:cNvSpPr>
          <p:nvPr>
            <p:ph type="sldImg"/>
          </p:nvPr>
        </p:nvSpPr>
        <p:spPr>
          <a:ln/>
        </p:spPr>
      </p:sp>
      <p:sp>
        <p:nvSpPr>
          <p:cNvPr id="23654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458247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r>
              <a:rPr lang="en-US" altLang="en-US" smtClean="0"/>
              <a:t>(Example 4.7 [P]) Point out error to authors!  (112 is not in the table but satisfies </a:t>
            </a:r>
          </a:p>
        </p:txBody>
      </p:sp>
      <p:sp>
        <p:nvSpPr>
          <p:cNvPr id="1361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8782BE6-FEDE-4738-89CB-752C6C2F9E1A}" type="slidenum">
              <a:rPr lang="en-US" altLang="en-US"/>
              <a:pPr>
                <a:spcBef>
                  <a:spcPct val="0"/>
                </a:spcBef>
              </a:pPr>
              <a:t>15</a:t>
            </a:fld>
            <a:endParaRPr lang="en-US" altLang="en-US"/>
          </a:p>
        </p:txBody>
      </p:sp>
    </p:spTree>
    <p:extLst>
      <p:ext uri="{BB962C8B-B14F-4D97-AF65-F5344CB8AC3E}">
        <p14:creationId xmlns:p14="http://schemas.microsoft.com/office/powerpoint/2010/main" val="75830732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C5C8894-C457-42D9-9D6F-DDDB0237961B}" type="slidenum">
              <a:rPr lang="en-US" altLang="en-US"/>
              <a:pPr>
                <a:spcBef>
                  <a:spcPct val="0"/>
                </a:spcBef>
              </a:pPr>
              <a:t>116</a:t>
            </a:fld>
            <a:endParaRPr lang="en-US" altLang="en-US"/>
          </a:p>
        </p:txBody>
      </p:sp>
      <p:sp>
        <p:nvSpPr>
          <p:cNvPr id="237571" name="Rectangle 2"/>
          <p:cNvSpPr>
            <a:spLocks noRot="1" noChangeArrowheads="1" noTextEdit="1"/>
          </p:cNvSpPr>
          <p:nvPr>
            <p:ph type="sldImg"/>
          </p:nvPr>
        </p:nvSpPr>
        <p:spPr>
          <a:ln/>
        </p:spPr>
      </p:sp>
      <p:sp>
        <p:nvSpPr>
          <p:cNvPr id="2375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63621319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528EB5-0C08-4648-8DF1-7A658821F408}" type="slidenum">
              <a:rPr lang="en-US" altLang="en-US"/>
              <a:pPr>
                <a:spcBef>
                  <a:spcPct val="0"/>
                </a:spcBef>
              </a:pPr>
              <a:t>117</a:t>
            </a:fld>
            <a:endParaRPr lang="en-US" altLang="en-US"/>
          </a:p>
        </p:txBody>
      </p:sp>
      <p:sp>
        <p:nvSpPr>
          <p:cNvPr id="238595" name="Rectangle 2"/>
          <p:cNvSpPr>
            <a:spLocks noRot="1" noChangeArrowheads="1" noTextEdit="1"/>
          </p:cNvSpPr>
          <p:nvPr>
            <p:ph type="sldImg"/>
          </p:nvPr>
        </p:nvSpPr>
        <p:spPr>
          <a:ln/>
        </p:spPr>
      </p:sp>
      <p:sp>
        <p:nvSpPr>
          <p:cNvPr id="23859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50370603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DC4E7A-A158-4D2F-BE75-8D0926B61E64}" type="slidenum">
              <a:rPr lang="en-US" altLang="en-US"/>
              <a:pPr>
                <a:spcBef>
                  <a:spcPct val="0"/>
                </a:spcBef>
              </a:pPr>
              <a:t>118</a:t>
            </a:fld>
            <a:endParaRPr lang="en-US" altLang="en-US"/>
          </a:p>
        </p:txBody>
      </p:sp>
      <p:sp>
        <p:nvSpPr>
          <p:cNvPr id="239619" name="Rectangle 2"/>
          <p:cNvSpPr>
            <a:spLocks noRot="1" noChangeArrowheads="1" noTextEdit="1"/>
          </p:cNvSpPr>
          <p:nvPr>
            <p:ph type="sldImg"/>
          </p:nvPr>
        </p:nvSpPr>
        <p:spPr>
          <a:ln/>
        </p:spPr>
      </p:sp>
      <p:sp>
        <p:nvSpPr>
          <p:cNvPr id="23962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6727002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BBC3A3-AEDC-4DA0-AD4E-E284F837C2C0}" type="slidenum">
              <a:rPr lang="en-US" altLang="en-US"/>
              <a:pPr>
                <a:spcBef>
                  <a:spcPct val="0"/>
                </a:spcBef>
              </a:pPr>
              <a:t>119</a:t>
            </a:fld>
            <a:endParaRPr lang="en-US" altLang="en-US"/>
          </a:p>
        </p:txBody>
      </p:sp>
      <p:sp>
        <p:nvSpPr>
          <p:cNvPr id="240643" name="Rectangle 2"/>
          <p:cNvSpPr>
            <a:spLocks noRot="1" noChangeArrowheads="1" noTextEdit="1"/>
          </p:cNvSpPr>
          <p:nvPr>
            <p:ph type="sldImg"/>
          </p:nvPr>
        </p:nvSpPr>
        <p:spPr>
          <a:ln/>
        </p:spPr>
      </p:sp>
      <p:sp>
        <p:nvSpPr>
          <p:cNvPr id="2406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971709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290489-7B66-4C62-903A-A2B67EC6A28F}" type="slidenum">
              <a:rPr lang="en-US" altLang="en-US"/>
              <a:pPr>
                <a:spcBef>
                  <a:spcPct val="0"/>
                </a:spcBef>
              </a:pPr>
              <a:t>16</a:t>
            </a:fld>
            <a:endParaRPr lang="en-US" altLang="en-US"/>
          </a:p>
        </p:txBody>
      </p:sp>
      <p:sp>
        <p:nvSpPr>
          <p:cNvPr id="137219" name="Rectangle 2"/>
          <p:cNvSpPr>
            <a:spLocks noRo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1889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277542-114D-4EA4-8D60-04DC48958EC0}" type="slidenum">
              <a:rPr lang="en-US" altLang="en-US"/>
              <a:pPr>
                <a:spcBef>
                  <a:spcPct val="0"/>
                </a:spcBef>
              </a:pPr>
              <a:t>17</a:t>
            </a:fld>
            <a:endParaRPr lang="en-US" altLang="en-US"/>
          </a:p>
        </p:txBody>
      </p:sp>
      <p:sp>
        <p:nvSpPr>
          <p:cNvPr id="138243" name="Rectangle 2"/>
          <p:cNvSpPr>
            <a:spLocks noRo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5413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594D98-2584-422A-940C-D28F3413A2FA}" type="slidenum">
              <a:rPr lang="en-US" altLang="en-US"/>
              <a:pPr>
                <a:spcBef>
                  <a:spcPct val="0"/>
                </a:spcBef>
              </a:pPr>
              <a:t>18</a:t>
            </a:fld>
            <a:endParaRPr lang="en-US" altLang="en-US"/>
          </a:p>
        </p:txBody>
      </p:sp>
      <p:sp>
        <p:nvSpPr>
          <p:cNvPr id="139267" name="Rectangle 2"/>
          <p:cNvSpPr>
            <a:spLocks noRo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62881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3B7D09-2D3D-4132-B922-F4E8BB8C9FAB}" type="slidenum">
              <a:rPr lang="en-US" altLang="en-US"/>
              <a:pPr>
                <a:spcBef>
                  <a:spcPct val="0"/>
                </a:spcBef>
              </a:pPr>
              <a:t>20</a:t>
            </a:fld>
            <a:endParaRPr lang="en-US" altLang="en-US"/>
          </a:p>
        </p:txBody>
      </p:sp>
      <p:sp>
        <p:nvSpPr>
          <p:cNvPr id="140291" name="Rectangle 2"/>
          <p:cNvSpPr>
            <a:spLocks noRot="1" noChangeArrowheads="1" noTextEdit="1"/>
          </p:cNvSpPr>
          <p:nvPr>
            <p:ph type="sldImg"/>
          </p:nvPr>
        </p:nvSpPr>
        <p:spPr>
          <a:ln/>
        </p:spPr>
      </p:sp>
      <p:sp>
        <p:nvSpPr>
          <p:cNvPr id="140292"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127158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FB3C6A-2DF3-4AEE-B248-0E2FE6E19F5F}" type="slidenum">
              <a:rPr lang="en-US" altLang="en-US"/>
              <a:pPr>
                <a:spcBef>
                  <a:spcPct val="0"/>
                </a:spcBef>
              </a:pPr>
              <a:t>21</a:t>
            </a:fld>
            <a:endParaRPr lang="en-US" altLang="en-US"/>
          </a:p>
        </p:txBody>
      </p:sp>
      <p:sp>
        <p:nvSpPr>
          <p:cNvPr id="141315" name="Rectangle 2"/>
          <p:cNvSpPr>
            <a:spLocks noRo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675601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B0D85C-9FC6-445D-AF29-A39C6AEB1E88}" type="slidenum">
              <a:rPr lang="en-US" altLang="en-US"/>
              <a:pPr>
                <a:spcBef>
                  <a:spcPct val="0"/>
                </a:spcBef>
              </a:pPr>
              <a:t>22</a:t>
            </a:fld>
            <a:endParaRPr lang="en-US" altLang="en-US"/>
          </a:p>
        </p:txBody>
      </p:sp>
      <p:sp>
        <p:nvSpPr>
          <p:cNvPr id="142339" name="Rectangle 2"/>
          <p:cNvSpPr>
            <a:spLocks noRot="1" noChangeArrowheads="1" noTextEdit="1"/>
          </p:cNvSpPr>
          <p:nvPr>
            <p:ph type="sldImg"/>
          </p:nvPr>
        </p:nvSpPr>
        <p:spPr>
          <a:ln/>
        </p:spPr>
      </p:sp>
      <p:sp>
        <p:nvSpPr>
          <p:cNvPr id="14234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0482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340302-D972-455F-AAB3-CF80CFD94EC5}" type="slidenum">
              <a:rPr lang="en-US" altLang="en-US"/>
              <a:pPr>
                <a:spcBef>
                  <a:spcPct val="0"/>
                </a:spcBef>
              </a:pPr>
              <a:t>23</a:t>
            </a:fld>
            <a:endParaRPr lang="en-US" altLang="en-US"/>
          </a:p>
        </p:txBody>
      </p:sp>
      <p:sp>
        <p:nvSpPr>
          <p:cNvPr id="143363" name="Rectangle 2"/>
          <p:cNvSpPr>
            <a:spLocks noRot="1" noChangeArrowheads="1" noTextEdit="1"/>
          </p:cNvSpPr>
          <p:nvPr>
            <p:ph type="sldImg"/>
          </p:nvPr>
        </p:nvSpPr>
        <p:spPr>
          <a:ln/>
        </p:spPr>
      </p:sp>
      <p:sp>
        <p:nvSpPr>
          <p:cNvPr id="143364"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37440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D989905-1CA1-48AD-B4DE-8254B07F4AF8}" type="slidenum">
              <a:rPr lang="en-US" altLang="en-US"/>
              <a:pPr>
                <a:spcBef>
                  <a:spcPct val="0"/>
                </a:spcBef>
              </a:pPr>
              <a:t>24</a:t>
            </a:fld>
            <a:endParaRPr lang="en-US" altLang="en-US"/>
          </a:p>
        </p:txBody>
      </p:sp>
      <p:sp>
        <p:nvSpPr>
          <p:cNvPr id="144387" name="Rectangle 2"/>
          <p:cNvSpPr>
            <a:spLocks noRot="1" noChangeArrowheads="1" noTextEdit="1"/>
          </p:cNvSpPr>
          <p:nvPr>
            <p:ph type="sldImg"/>
          </p:nvPr>
        </p:nvSpPr>
        <p:spPr>
          <a:ln/>
        </p:spPr>
      </p:sp>
      <p:sp>
        <p:nvSpPr>
          <p:cNvPr id="144388"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484160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F37575-DDB8-4B19-9DA8-6754497D6E04}" type="slidenum">
              <a:rPr lang="en-US" altLang="en-US"/>
              <a:pPr>
                <a:spcBef>
                  <a:spcPct val="0"/>
                </a:spcBef>
              </a:pPr>
              <a:t>2</a:t>
            </a:fld>
            <a:endParaRPr lang="en-US" altLang="en-US"/>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08476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4DAE7C-FCAE-4825-8AC2-D503EA420D11}" type="slidenum">
              <a:rPr lang="en-US" altLang="en-US"/>
              <a:pPr>
                <a:spcBef>
                  <a:spcPct val="0"/>
                </a:spcBef>
              </a:pPr>
              <a:t>25</a:t>
            </a:fld>
            <a:endParaRPr lang="en-US" altLang="en-US"/>
          </a:p>
        </p:txBody>
      </p:sp>
      <p:sp>
        <p:nvSpPr>
          <p:cNvPr id="145411" name="Rectangle 2"/>
          <p:cNvSpPr>
            <a:spLocks noRot="1" noChangeArrowheads="1" noTextEdit="1"/>
          </p:cNvSpPr>
          <p:nvPr>
            <p:ph type="sldImg"/>
          </p:nvPr>
        </p:nvSpPr>
        <p:spPr>
          <a:ln/>
        </p:spPr>
      </p:sp>
      <p:sp>
        <p:nvSpPr>
          <p:cNvPr id="14541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86667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ECF8B5-4762-4136-9281-7EF0DEC0977E}" type="slidenum">
              <a:rPr lang="en-US" altLang="en-US"/>
              <a:pPr>
                <a:spcBef>
                  <a:spcPct val="0"/>
                </a:spcBef>
              </a:pPr>
              <a:t>27</a:t>
            </a:fld>
            <a:endParaRPr lang="en-US" altLang="en-US"/>
          </a:p>
        </p:txBody>
      </p:sp>
      <p:sp>
        <p:nvSpPr>
          <p:cNvPr id="146435" name="Rectangle 2"/>
          <p:cNvSpPr>
            <a:spLocks noRot="1" noChangeArrowheads="1" noTextEdit="1"/>
          </p:cNvSpPr>
          <p:nvPr>
            <p:ph type="sldImg"/>
          </p:nvPr>
        </p:nvSpPr>
        <p:spPr>
          <a:ln/>
        </p:spPr>
      </p:sp>
      <p:sp>
        <p:nvSpPr>
          <p:cNvPr id="146436"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228896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FCD893F-7D9B-4F06-B33E-F45C084160A9}" type="slidenum">
              <a:rPr lang="en-US" altLang="en-US"/>
              <a:pPr>
                <a:spcBef>
                  <a:spcPct val="0"/>
                </a:spcBef>
              </a:pPr>
              <a:t>28</a:t>
            </a:fld>
            <a:endParaRPr lang="en-US" altLang="en-US"/>
          </a:p>
        </p:txBody>
      </p:sp>
      <p:sp>
        <p:nvSpPr>
          <p:cNvPr id="147459" name="Rectangle 2"/>
          <p:cNvSpPr>
            <a:spLocks noRot="1" noChangeArrowheads="1" noTextEdit="1"/>
          </p:cNvSpPr>
          <p:nvPr>
            <p:ph type="sldImg"/>
          </p:nvPr>
        </p:nvSpPr>
        <p:spPr>
          <a:ln/>
        </p:spPr>
      </p:sp>
      <p:sp>
        <p:nvSpPr>
          <p:cNvPr id="147460"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106974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BE8A1A-EFE5-4852-9D08-50B07A938BCA}" type="slidenum">
              <a:rPr lang="en-US" altLang="en-US"/>
              <a:pPr>
                <a:spcBef>
                  <a:spcPct val="0"/>
                </a:spcBef>
              </a:pPr>
              <a:t>29</a:t>
            </a:fld>
            <a:endParaRPr lang="en-US" altLang="en-US"/>
          </a:p>
        </p:txBody>
      </p:sp>
      <p:sp>
        <p:nvSpPr>
          <p:cNvPr id="148483" name="Rectangle 2"/>
          <p:cNvSpPr>
            <a:spLocks noRot="1" noChangeArrowheads="1" noTextEdit="1"/>
          </p:cNvSpPr>
          <p:nvPr>
            <p:ph type="sldImg"/>
          </p:nvPr>
        </p:nvSpPr>
        <p:spPr>
          <a:ln/>
        </p:spPr>
      </p:sp>
      <p:sp>
        <p:nvSpPr>
          <p:cNvPr id="148484"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889437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CFB86C0-1984-4570-AF3E-D02B26B3F49D}" type="slidenum">
              <a:rPr lang="en-US" altLang="en-US"/>
              <a:pPr>
                <a:spcBef>
                  <a:spcPct val="0"/>
                </a:spcBef>
              </a:pPr>
              <a:t>30</a:t>
            </a:fld>
            <a:endParaRPr lang="en-US" altLang="en-US"/>
          </a:p>
        </p:txBody>
      </p:sp>
      <p:sp>
        <p:nvSpPr>
          <p:cNvPr id="149507" name="Rectangle 2"/>
          <p:cNvSpPr>
            <a:spLocks noRot="1" noChangeArrowheads="1" noTextEdit="1"/>
          </p:cNvSpPr>
          <p:nvPr>
            <p:ph type="sldImg"/>
          </p:nvPr>
        </p:nvSpPr>
        <p:spPr>
          <a:ln/>
        </p:spPr>
      </p:sp>
      <p:sp>
        <p:nvSpPr>
          <p:cNvPr id="14950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511212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9B8BBD-5767-4B49-8263-91F0AFD1B999}" type="slidenum">
              <a:rPr lang="en-US" altLang="en-US"/>
              <a:pPr>
                <a:spcBef>
                  <a:spcPct val="0"/>
                </a:spcBef>
              </a:pPr>
              <a:t>31</a:t>
            </a:fld>
            <a:endParaRPr lang="en-US" altLang="en-US"/>
          </a:p>
        </p:txBody>
      </p:sp>
      <p:sp>
        <p:nvSpPr>
          <p:cNvPr id="150531" name="Rectangle 2"/>
          <p:cNvSpPr>
            <a:spLocks noRot="1" noChangeArrowheads="1" noTextEdit="1"/>
          </p:cNvSpPr>
          <p:nvPr>
            <p:ph type="sldImg"/>
          </p:nvPr>
        </p:nvSpPr>
        <p:spPr>
          <a:ln/>
        </p:spPr>
      </p:sp>
      <p:sp>
        <p:nvSpPr>
          <p:cNvPr id="150532" name="Rectangle 3"/>
          <p:cNvSpPr>
            <a:spLocks noGrp="1" noChangeArrowheads="1"/>
          </p:cNvSpPr>
          <p:nvPr>
            <p:ph type="body" idx="1"/>
          </p:nvPr>
        </p:nvSpPr>
        <p:spPr>
          <a:noFill/>
        </p:spPr>
        <p:txBody>
          <a:bodyPr/>
          <a:lstStyle/>
          <a:p>
            <a:r>
              <a:rPr lang="en-US" altLang="en-US" smtClean="0"/>
              <a:t>AC-3 from [AIMA-3]</a:t>
            </a:r>
          </a:p>
        </p:txBody>
      </p:sp>
    </p:spTree>
    <p:extLst>
      <p:ext uri="{BB962C8B-B14F-4D97-AF65-F5344CB8AC3E}">
        <p14:creationId xmlns:p14="http://schemas.microsoft.com/office/powerpoint/2010/main" val="660540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30EEB1-18ED-4AD2-8E29-019194AC0B2A}" type="slidenum">
              <a:rPr lang="en-US" altLang="en-US"/>
              <a:pPr>
                <a:spcBef>
                  <a:spcPct val="0"/>
                </a:spcBef>
              </a:pPr>
              <a:t>32</a:t>
            </a:fld>
            <a:endParaRPr lang="en-US" altLang="en-US"/>
          </a:p>
        </p:txBody>
      </p:sp>
      <p:sp>
        <p:nvSpPr>
          <p:cNvPr id="151555" name="Rectangle 2"/>
          <p:cNvSpPr>
            <a:spLocks noRot="1" noChangeArrowheads="1" noTextEdit="1"/>
          </p:cNvSpPr>
          <p:nvPr>
            <p:ph type="sldImg"/>
          </p:nvPr>
        </p:nvSpPr>
        <p:spPr>
          <a:ln/>
        </p:spPr>
      </p:sp>
      <p:sp>
        <p:nvSpPr>
          <p:cNvPr id="151556" name="Rectangle 3"/>
          <p:cNvSpPr>
            <a:spLocks noGrp="1" noChangeArrowheads="1"/>
          </p:cNvSpPr>
          <p:nvPr>
            <p:ph type="body" idx="1"/>
          </p:nvPr>
        </p:nvSpPr>
        <p:spPr>
          <a:noFill/>
        </p:spPr>
        <p:txBody>
          <a:bodyPr/>
          <a:lstStyle/>
          <a:p>
            <a:r>
              <a:rPr lang="en-US" altLang="en-US" smtClean="0"/>
              <a:t>L.G. Valiant and V.V. Vazirani, NP is as Easy as Detecting Unique Solutions. </a:t>
            </a:r>
            <a:r>
              <a:rPr lang="en-US" altLang="en-US" i="1" smtClean="0"/>
              <a:t>Theoretical Computer Science</a:t>
            </a:r>
            <a:r>
              <a:rPr lang="en-US" altLang="en-US" smtClean="0"/>
              <a:t>, 47(1986), 85-94. </a:t>
            </a:r>
          </a:p>
        </p:txBody>
      </p:sp>
    </p:spTree>
    <p:extLst>
      <p:ext uri="{BB962C8B-B14F-4D97-AF65-F5344CB8AC3E}">
        <p14:creationId xmlns:p14="http://schemas.microsoft.com/office/powerpoint/2010/main" val="4148838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CB19CC4-C972-4D09-872A-945331AB8FC7}" type="slidenum">
              <a:rPr lang="en-US" altLang="en-US"/>
              <a:pPr>
                <a:spcBef>
                  <a:spcPct val="0"/>
                </a:spcBef>
              </a:pPr>
              <a:t>33</a:t>
            </a:fld>
            <a:endParaRPr lang="en-US" altLang="en-US"/>
          </a:p>
        </p:txBody>
      </p:sp>
      <p:sp>
        <p:nvSpPr>
          <p:cNvPr id="152579" name="Rectangle 2"/>
          <p:cNvSpPr>
            <a:spLocks noRot="1" noChangeArrowheads="1" noTextEdit="1"/>
          </p:cNvSpPr>
          <p:nvPr>
            <p:ph type="sldImg"/>
          </p:nvPr>
        </p:nvSpPr>
        <p:spPr>
          <a:ln/>
        </p:spPr>
      </p:sp>
      <p:sp>
        <p:nvSpPr>
          <p:cNvPr id="152580"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853773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1232D1D-CDAE-4988-B3C6-C3851492D14B}" type="slidenum">
              <a:rPr lang="en-US" altLang="en-US"/>
              <a:pPr>
                <a:spcBef>
                  <a:spcPct val="0"/>
                </a:spcBef>
              </a:pPr>
              <a:t>34</a:t>
            </a:fld>
            <a:endParaRPr lang="en-US" altLang="en-US"/>
          </a:p>
        </p:txBody>
      </p:sp>
      <p:sp>
        <p:nvSpPr>
          <p:cNvPr id="153603" name="Rectangle 2"/>
          <p:cNvSpPr>
            <a:spLocks noRot="1" noChangeArrowheads="1" noTextEdit="1"/>
          </p:cNvSpPr>
          <p:nvPr>
            <p:ph type="sldImg"/>
          </p:nvPr>
        </p:nvSpPr>
        <p:spPr>
          <a:ln/>
        </p:spPr>
      </p:sp>
      <p:sp>
        <p:nvSpPr>
          <p:cNvPr id="15360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540750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9938B6-74EE-4B95-9311-00B8A24DD857}" type="slidenum">
              <a:rPr lang="en-US" altLang="en-US"/>
              <a:pPr>
                <a:spcBef>
                  <a:spcPct val="0"/>
                </a:spcBef>
              </a:pPr>
              <a:t>35</a:t>
            </a:fld>
            <a:endParaRPr lang="en-US" altLang="en-US"/>
          </a:p>
        </p:txBody>
      </p:sp>
      <p:sp>
        <p:nvSpPr>
          <p:cNvPr id="154627" name="Rectangle 2"/>
          <p:cNvSpPr>
            <a:spLocks noRot="1" noChangeArrowheads="1" noTextEdit="1"/>
          </p:cNvSpPr>
          <p:nvPr>
            <p:ph type="sldImg"/>
          </p:nvPr>
        </p:nvSpPr>
        <p:spPr>
          <a:ln/>
        </p:spPr>
      </p:sp>
      <p:sp>
        <p:nvSpPr>
          <p:cNvPr id="15462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426006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9E0F27-96F6-4137-A14A-650F5F6C6445}" type="slidenum">
              <a:rPr lang="en-US" altLang="en-US"/>
              <a:pPr>
                <a:spcBef>
                  <a:spcPct val="0"/>
                </a:spcBef>
              </a:pPr>
              <a:t>3</a:t>
            </a:fld>
            <a:endParaRPr lang="en-US" altLang="en-US"/>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r>
              <a:rPr lang="en-US" altLang="en-US" smtClean="0"/>
              <a:t>IDA* Pseudocode from Stuart Russell ``</a:t>
            </a:r>
            <a:r>
              <a:rPr lang="en-US" altLang="en-US" smtClean="0">
                <a:hlinkClick r:id="rId3"/>
              </a:rPr>
              <a:t>Efficient Memory-Bounded Search Methods.</a:t>
            </a:r>
            <a:r>
              <a:rPr lang="en-US" altLang="en-US" smtClean="0"/>
              <a:t>'' In </a:t>
            </a:r>
            <a:r>
              <a:rPr lang="en-US" altLang="en-US" i="1" smtClean="0"/>
              <a:t>Proceedings of the Tenth European Conference on Artificial Intelligence</a:t>
            </a:r>
            <a:r>
              <a:rPr lang="en-US" altLang="en-US" smtClean="0"/>
              <a:t>, Vienna: Wiley, 1992. </a:t>
            </a:r>
          </a:p>
        </p:txBody>
      </p:sp>
    </p:spTree>
    <p:extLst>
      <p:ext uri="{BB962C8B-B14F-4D97-AF65-F5344CB8AC3E}">
        <p14:creationId xmlns:p14="http://schemas.microsoft.com/office/powerpoint/2010/main" val="3030055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p:spPr>
        <p:txBody>
          <a:bodyPr/>
          <a:lstStyle/>
          <a:p>
            <a:r>
              <a:rPr lang="en-US" altLang="en-US" smtClean="0"/>
              <a:t>Section 4.6.1 [P]</a:t>
            </a:r>
          </a:p>
        </p:txBody>
      </p:sp>
      <p:sp>
        <p:nvSpPr>
          <p:cNvPr id="1556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6B1892-D8A7-4397-8BFE-0F3EF8A8134C}" type="slidenum">
              <a:rPr lang="en-US" altLang="en-US"/>
              <a:pPr>
                <a:spcBef>
                  <a:spcPct val="0"/>
                </a:spcBef>
              </a:pPr>
              <a:t>36</a:t>
            </a:fld>
            <a:endParaRPr lang="en-US" altLang="en-US"/>
          </a:p>
        </p:txBody>
      </p:sp>
    </p:spTree>
    <p:extLst>
      <p:ext uri="{BB962C8B-B14F-4D97-AF65-F5344CB8AC3E}">
        <p14:creationId xmlns:p14="http://schemas.microsoft.com/office/powerpoint/2010/main" val="2213869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p:spPr>
        <p:txBody>
          <a:bodyPr/>
          <a:lstStyle/>
          <a:p>
            <a:r>
              <a:rPr lang="en-US" altLang="en-US" smtClean="0"/>
              <a:t>Dechter’s book, section 5.4.</a:t>
            </a:r>
          </a:p>
          <a:p>
            <a:endParaRPr lang="en-US" altLang="en-US" smtClean="0"/>
          </a:p>
        </p:txBody>
      </p:sp>
      <p:sp>
        <p:nvSpPr>
          <p:cNvPr id="156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1D89550-AE08-42D0-8954-D9A3B39447D1}" type="slidenum">
              <a:rPr lang="en-US" altLang="en-US"/>
              <a:pPr>
                <a:spcBef>
                  <a:spcPct val="0"/>
                </a:spcBef>
              </a:pPr>
              <a:t>37</a:t>
            </a:fld>
            <a:endParaRPr lang="en-US" altLang="en-US"/>
          </a:p>
        </p:txBody>
      </p:sp>
    </p:spTree>
    <p:extLst>
      <p:ext uri="{BB962C8B-B14F-4D97-AF65-F5344CB8AC3E}">
        <p14:creationId xmlns:p14="http://schemas.microsoft.com/office/powerpoint/2010/main" val="33122616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072527-81D4-4144-90B0-43F21BA9DAB9}" type="slidenum">
              <a:rPr lang="en-US" altLang="en-US"/>
              <a:pPr>
                <a:spcBef>
                  <a:spcPct val="0"/>
                </a:spcBef>
              </a:pPr>
              <a:t>38</a:t>
            </a:fld>
            <a:endParaRPr lang="en-US" altLang="en-US"/>
          </a:p>
        </p:txBody>
      </p:sp>
      <p:sp>
        <p:nvSpPr>
          <p:cNvPr id="157699" name="Rectangle 2"/>
          <p:cNvSpPr>
            <a:spLocks noRot="1" noChangeArrowheads="1" noTextEdit="1"/>
          </p:cNvSpPr>
          <p:nvPr>
            <p:ph type="sldImg"/>
          </p:nvPr>
        </p:nvSpPr>
        <p:spPr>
          <a:ln/>
        </p:spPr>
      </p:sp>
      <p:sp>
        <p:nvSpPr>
          <p:cNvPr id="157700" name="Rectangle 3"/>
          <p:cNvSpPr>
            <a:spLocks noGrp="1" noChangeArrowheads="1"/>
          </p:cNvSpPr>
          <p:nvPr>
            <p:ph type="body" idx="1"/>
          </p:nvPr>
        </p:nvSpPr>
        <p:spPr>
          <a:noFill/>
        </p:spPr>
        <p:txBody>
          <a:bodyPr/>
          <a:lstStyle/>
          <a:p>
            <a:r>
              <a:rPr lang="en-US" altLang="en-US" smtClean="0"/>
              <a:t>[P], Appendix 3</a:t>
            </a:r>
          </a:p>
        </p:txBody>
      </p:sp>
    </p:spTree>
    <p:extLst>
      <p:ext uri="{BB962C8B-B14F-4D97-AF65-F5344CB8AC3E}">
        <p14:creationId xmlns:p14="http://schemas.microsoft.com/office/powerpoint/2010/main" val="1212600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0BA12D9-2EE2-4A98-8BC6-11811D6C31E1}" type="slidenum">
              <a:rPr lang="en-US" altLang="en-US"/>
              <a:pPr>
                <a:spcBef>
                  <a:spcPct val="0"/>
                </a:spcBef>
              </a:pPr>
              <a:t>39</a:t>
            </a:fld>
            <a:endParaRPr lang="en-US" altLang="en-US"/>
          </a:p>
        </p:txBody>
      </p:sp>
      <p:sp>
        <p:nvSpPr>
          <p:cNvPr id="158723" name="Rectangle 2"/>
          <p:cNvSpPr>
            <a:spLocks noRot="1" noChangeArrowheads="1" noTextEdit="1"/>
          </p:cNvSpPr>
          <p:nvPr>
            <p:ph type="sldImg"/>
          </p:nvPr>
        </p:nvSpPr>
        <p:spPr>
          <a:ln/>
        </p:spPr>
      </p:sp>
      <p:sp>
        <p:nvSpPr>
          <p:cNvPr id="15872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83610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E672543-A470-4E11-8F4A-5A95163DDA05}" type="slidenum">
              <a:rPr lang="en-US" altLang="en-US"/>
              <a:pPr>
                <a:spcBef>
                  <a:spcPct val="0"/>
                </a:spcBef>
              </a:pPr>
              <a:t>40</a:t>
            </a:fld>
            <a:endParaRPr lang="en-US" altLang="en-US"/>
          </a:p>
        </p:txBody>
      </p:sp>
      <p:sp>
        <p:nvSpPr>
          <p:cNvPr id="159747" name="Rectangle 2"/>
          <p:cNvSpPr>
            <a:spLocks noRot="1" noChangeArrowheads="1" noTextEdit="1"/>
          </p:cNvSpPr>
          <p:nvPr>
            <p:ph type="sldImg"/>
          </p:nvPr>
        </p:nvSpPr>
        <p:spPr>
          <a:ln/>
        </p:spPr>
      </p:sp>
      <p:sp>
        <p:nvSpPr>
          <p:cNvPr id="15974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710101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65F8C1-EE5B-418A-B1F4-0D9BA753F3E8}" type="slidenum">
              <a:rPr lang="en-US" altLang="en-US"/>
              <a:pPr>
                <a:spcBef>
                  <a:spcPct val="0"/>
                </a:spcBef>
              </a:pPr>
              <a:t>41</a:t>
            </a:fld>
            <a:endParaRPr lang="en-US" altLang="en-US"/>
          </a:p>
        </p:txBody>
      </p:sp>
      <p:sp>
        <p:nvSpPr>
          <p:cNvPr id="160771" name="Rectangle 2"/>
          <p:cNvSpPr>
            <a:spLocks noRot="1" noChangeArrowheads="1" noTextEdit="1"/>
          </p:cNvSpPr>
          <p:nvPr>
            <p:ph type="sldImg"/>
          </p:nvPr>
        </p:nvSpPr>
        <p:spPr>
          <a:ln/>
        </p:spPr>
      </p:sp>
      <p:sp>
        <p:nvSpPr>
          <p:cNvPr id="1607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90841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p:spPr>
        <p:txBody>
          <a:bodyPr/>
          <a:lstStyle/>
          <a:p>
            <a:r>
              <a:rPr lang="en-US" altLang="en-US" smtClean="0"/>
              <a:t>Irina Rish and Rina Dechter. “Resolution Versus Search: Two Strategies for SAT.”  Report R-80, Department of Information and Computer Science, University of California, Irvine, undated.  Published under the same title in: </a:t>
            </a:r>
            <a:r>
              <a:rPr lang="en-US" altLang="en-US" i="1" smtClean="0"/>
              <a:t>Journal of Automated Reasoning</a:t>
            </a:r>
            <a:r>
              <a:rPr lang="en-US" altLang="en-US" smtClean="0"/>
              <a:t>.  Volume 24, Issue 1/2 (special issue on SAT), pp. 225-275, January, 2000.  Most of the material appears in various places (especially, pp. 152-153, 228-229, 272-273) in: Rina Dechter.  </a:t>
            </a:r>
            <a:r>
              <a:rPr lang="en-US" altLang="en-US" i="1" smtClean="0"/>
              <a:t>Constraint Processing</a:t>
            </a:r>
            <a:r>
              <a:rPr lang="en-US" altLang="en-US" smtClean="0"/>
              <a:t>.  Morgan-Kauffman, 2003. </a:t>
            </a:r>
          </a:p>
        </p:txBody>
      </p:sp>
      <p:sp>
        <p:nvSpPr>
          <p:cNvPr id="16179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4E4E31-6C28-4101-B730-DE5FC0E252E1}" type="slidenum">
              <a:rPr lang="en-US" altLang="en-US"/>
              <a:pPr>
                <a:spcBef>
                  <a:spcPct val="0"/>
                </a:spcBef>
              </a:pPr>
              <a:t>42</a:t>
            </a:fld>
            <a:endParaRPr lang="en-US" altLang="en-US"/>
          </a:p>
        </p:txBody>
      </p:sp>
    </p:spTree>
    <p:extLst>
      <p:ext uri="{BB962C8B-B14F-4D97-AF65-F5344CB8AC3E}">
        <p14:creationId xmlns:p14="http://schemas.microsoft.com/office/powerpoint/2010/main" val="2895897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p:spPr>
        <p:txBody>
          <a:bodyPr/>
          <a:lstStyle/>
          <a:p>
            <a:r>
              <a:rPr lang="en-US" altLang="en-US" smtClean="0"/>
              <a:t>Irina Rish and Rina Dechter. “Resolution Versus Search: Two Strategies for SAT.”  Report R-80, Department of Information and Computer Science, University of California, Irvine, undated.  Published under the same title in: </a:t>
            </a:r>
            <a:r>
              <a:rPr lang="en-US" altLang="en-US" i="1" smtClean="0"/>
              <a:t>Journal of Automated Reasoning</a:t>
            </a:r>
            <a:r>
              <a:rPr lang="en-US" altLang="en-US" smtClean="0"/>
              <a:t>.  Volume 24, Issue 1/2 (special issue on SAT), pp. 225-275, January, 2000.  Most of the material appears in various places (especially, pp. 152-153, 228-229, 272-273) in: Rina Dechter.  </a:t>
            </a:r>
            <a:r>
              <a:rPr lang="en-US" altLang="en-US" i="1" smtClean="0"/>
              <a:t>Constraint Processing</a:t>
            </a:r>
            <a:r>
              <a:rPr lang="en-US" altLang="en-US" smtClean="0"/>
              <a:t>.  Morgan-Kauffman, 2003. </a:t>
            </a:r>
          </a:p>
        </p:txBody>
      </p:sp>
      <p:sp>
        <p:nvSpPr>
          <p:cNvPr id="162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63DB27-7E98-4B56-8177-5DAC6690A659}" type="slidenum">
              <a:rPr lang="en-US" altLang="en-US"/>
              <a:pPr>
                <a:spcBef>
                  <a:spcPct val="0"/>
                </a:spcBef>
              </a:pPr>
              <a:t>43</a:t>
            </a:fld>
            <a:endParaRPr lang="en-US" altLang="en-US"/>
          </a:p>
        </p:txBody>
      </p:sp>
    </p:spTree>
    <p:extLst>
      <p:ext uri="{BB962C8B-B14F-4D97-AF65-F5344CB8AC3E}">
        <p14:creationId xmlns:p14="http://schemas.microsoft.com/office/powerpoint/2010/main" val="1255540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6B260C1-EF5E-4E59-809F-17A74A1E962C}" type="slidenum">
              <a:rPr lang="en-US" altLang="en-US"/>
              <a:pPr>
                <a:spcBef>
                  <a:spcPct val="0"/>
                </a:spcBef>
              </a:pPr>
              <a:t>44</a:t>
            </a:fld>
            <a:endParaRPr lang="en-US" altLang="en-US"/>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294774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4BBB3C-7EEA-4AC4-B337-C96BF6F0CDCE}" type="slidenum">
              <a:rPr lang="en-US" altLang="en-US"/>
              <a:pPr>
                <a:spcBef>
                  <a:spcPct val="0"/>
                </a:spcBef>
              </a:pPr>
              <a:t>45</a:t>
            </a:fld>
            <a:endParaRPr lang="en-US" altLang="en-US"/>
          </a:p>
        </p:txBody>
      </p:sp>
      <p:sp>
        <p:nvSpPr>
          <p:cNvPr id="164867" name="Rectangle 2"/>
          <p:cNvSpPr>
            <a:spLocks noRot="1" noChangeArrowheads="1" noTextEdit="1"/>
          </p:cNvSpPr>
          <p:nvPr>
            <p:ph type="sldImg"/>
          </p:nvPr>
        </p:nvSpPr>
        <p:spPr>
          <a:ln/>
        </p:spPr>
      </p:sp>
      <p:sp>
        <p:nvSpPr>
          <p:cNvPr id="16486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61555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40542C-B8A9-4E3E-A547-6B66748665A4}" type="slidenum">
              <a:rPr lang="en-US" altLang="en-US"/>
              <a:pPr>
                <a:spcBef>
                  <a:spcPct val="0"/>
                </a:spcBef>
              </a:pPr>
              <a:t>4</a:t>
            </a:fld>
            <a:endParaRPr lang="en-US" altLang="en-US"/>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946853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2E3EC2-145D-4576-A8A1-F7A9754C42AD}" type="slidenum">
              <a:rPr lang="en-US" altLang="en-US"/>
              <a:pPr>
                <a:spcBef>
                  <a:spcPct val="0"/>
                </a:spcBef>
              </a:pPr>
              <a:t>46</a:t>
            </a:fld>
            <a:endParaRPr lang="en-US" altLang="en-US"/>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13457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F63A103-0A27-46DE-8A9E-A2BD34CD8E1F}" type="slidenum">
              <a:rPr lang="en-US" altLang="en-US"/>
              <a:pPr>
                <a:spcBef>
                  <a:spcPct val="0"/>
                </a:spcBef>
              </a:pPr>
              <a:t>47</a:t>
            </a:fld>
            <a:endParaRPr lang="en-US" altLang="en-US"/>
          </a:p>
        </p:txBody>
      </p:sp>
      <p:sp>
        <p:nvSpPr>
          <p:cNvPr id="166915" name="Rectangle 2"/>
          <p:cNvSpPr>
            <a:spLocks noRot="1" noChangeArrowheads="1" noTextEdit="1"/>
          </p:cNvSpPr>
          <p:nvPr>
            <p:ph type="sldImg"/>
          </p:nvPr>
        </p:nvSpPr>
        <p:spPr>
          <a:ln/>
        </p:spPr>
      </p:sp>
      <p:sp>
        <p:nvSpPr>
          <p:cNvPr id="16691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6819614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B3C6807-98B8-49EB-8456-EFDDB78C2678}" type="slidenum">
              <a:rPr lang="en-US" altLang="en-US"/>
              <a:pPr>
                <a:spcBef>
                  <a:spcPct val="0"/>
                </a:spcBef>
              </a:pPr>
              <a:t>48</a:t>
            </a:fld>
            <a:endParaRPr lang="en-US" altLang="en-US"/>
          </a:p>
        </p:txBody>
      </p:sp>
      <p:sp>
        <p:nvSpPr>
          <p:cNvPr id="167939" name="Rectangle 2"/>
          <p:cNvSpPr>
            <a:spLocks noRot="1" noChangeArrowheads="1" noTextEdit="1"/>
          </p:cNvSpPr>
          <p:nvPr>
            <p:ph type="sldImg"/>
          </p:nvPr>
        </p:nvSpPr>
        <p:spPr>
          <a:ln/>
        </p:spPr>
      </p:sp>
      <p:sp>
        <p:nvSpPr>
          <p:cNvPr id="167940"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40365979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137A68-C47A-4C9C-90A9-8F2F2811BED6}" type="slidenum">
              <a:rPr lang="en-US" altLang="en-US"/>
              <a:pPr>
                <a:spcBef>
                  <a:spcPct val="0"/>
                </a:spcBef>
              </a:pPr>
              <a:t>49</a:t>
            </a:fld>
            <a:endParaRPr lang="en-US" altLang="en-US"/>
          </a:p>
        </p:txBody>
      </p:sp>
      <p:sp>
        <p:nvSpPr>
          <p:cNvPr id="168963" name="Rectangle 2"/>
          <p:cNvSpPr>
            <a:spLocks noRot="1" noChangeArrowheads="1" noTextEdit="1"/>
          </p:cNvSpPr>
          <p:nvPr>
            <p:ph type="sldImg"/>
          </p:nvPr>
        </p:nvSpPr>
        <p:spPr>
          <a:ln/>
        </p:spPr>
      </p:sp>
      <p:sp>
        <p:nvSpPr>
          <p:cNvPr id="168964"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3348624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7B5C31-DE7D-4727-AC56-FFC01BFDD954}" type="slidenum">
              <a:rPr lang="en-US" altLang="en-US"/>
              <a:pPr>
                <a:spcBef>
                  <a:spcPct val="0"/>
                </a:spcBef>
              </a:pPr>
              <a:t>50</a:t>
            </a:fld>
            <a:endParaRPr lang="en-US" altLang="en-US"/>
          </a:p>
        </p:txBody>
      </p:sp>
      <p:sp>
        <p:nvSpPr>
          <p:cNvPr id="169987" name="Rectangle 2"/>
          <p:cNvSpPr>
            <a:spLocks noRot="1" noChangeArrowheads="1" noTextEdit="1"/>
          </p:cNvSpPr>
          <p:nvPr>
            <p:ph type="sldImg"/>
          </p:nvPr>
        </p:nvSpPr>
        <p:spPr>
          <a:ln/>
        </p:spPr>
      </p:sp>
      <p:sp>
        <p:nvSpPr>
          <p:cNvPr id="169988"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1341316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9E52E7-BA72-4C3A-AF90-CC33271DAEDD}" type="slidenum">
              <a:rPr lang="en-US" altLang="en-US"/>
              <a:pPr>
                <a:spcBef>
                  <a:spcPct val="0"/>
                </a:spcBef>
              </a:pPr>
              <a:t>51</a:t>
            </a:fld>
            <a:endParaRPr lang="en-US" altLang="en-US"/>
          </a:p>
        </p:txBody>
      </p:sp>
      <p:sp>
        <p:nvSpPr>
          <p:cNvPr id="171011" name="Rectangle 2"/>
          <p:cNvSpPr>
            <a:spLocks noRot="1" noChangeArrowheads="1" noTextEdit="1"/>
          </p:cNvSpPr>
          <p:nvPr>
            <p:ph type="sldImg"/>
          </p:nvPr>
        </p:nvSpPr>
        <p:spPr>
          <a:ln/>
        </p:spPr>
      </p:sp>
      <p:sp>
        <p:nvSpPr>
          <p:cNvPr id="171012"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309143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5BF53A-F164-49B8-8074-73D26BECFDE7}" type="slidenum">
              <a:rPr lang="en-US" altLang="en-US"/>
              <a:pPr>
                <a:spcBef>
                  <a:spcPct val="0"/>
                </a:spcBef>
              </a:pPr>
              <a:t>52</a:t>
            </a:fld>
            <a:endParaRPr lang="en-US" altLang="en-US"/>
          </a:p>
        </p:txBody>
      </p:sp>
      <p:sp>
        <p:nvSpPr>
          <p:cNvPr id="172035" name="Rectangle 2"/>
          <p:cNvSpPr>
            <a:spLocks noRot="1" noChangeArrowheads="1" noTextEdit="1"/>
          </p:cNvSpPr>
          <p:nvPr>
            <p:ph type="sldImg"/>
          </p:nvPr>
        </p:nvSpPr>
        <p:spPr>
          <a:ln/>
        </p:spPr>
      </p:sp>
      <p:sp>
        <p:nvSpPr>
          <p:cNvPr id="172036"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4000180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D33B0C-BFDC-4651-8893-6E456B2ABAA1}" type="slidenum">
              <a:rPr lang="en-US" altLang="en-US"/>
              <a:pPr>
                <a:spcBef>
                  <a:spcPct val="0"/>
                </a:spcBef>
              </a:pPr>
              <a:t>53</a:t>
            </a:fld>
            <a:endParaRPr lang="en-US" altLang="en-US"/>
          </a:p>
        </p:txBody>
      </p:sp>
      <p:sp>
        <p:nvSpPr>
          <p:cNvPr id="173059" name="Rectangle 2"/>
          <p:cNvSpPr>
            <a:spLocks noRot="1" noChangeArrowheads="1" noTextEdit="1"/>
          </p:cNvSpPr>
          <p:nvPr>
            <p:ph type="sldImg"/>
          </p:nvPr>
        </p:nvSpPr>
        <p:spPr>
          <a:ln/>
        </p:spPr>
      </p:sp>
      <p:sp>
        <p:nvSpPr>
          <p:cNvPr id="173060"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33307670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E68C20B-9090-419B-A065-D3C889A8E65B}" type="slidenum">
              <a:rPr lang="en-US" altLang="en-US"/>
              <a:pPr>
                <a:spcBef>
                  <a:spcPct val="0"/>
                </a:spcBef>
              </a:pPr>
              <a:t>54</a:t>
            </a:fld>
            <a:endParaRPr lang="en-US" altLang="en-US"/>
          </a:p>
        </p:txBody>
      </p:sp>
      <p:sp>
        <p:nvSpPr>
          <p:cNvPr id="174083" name="Rectangle 2"/>
          <p:cNvSpPr>
            <a:spLocks noRot="1" noChangeArrowheads="1" noTextEdit="1"/>
          </p:cNvSpPr>
          <p:nvPr>
            <p:ph type="sldImg"/>
          </p:nvPr>
        </p:nvSpPr>
        <p:spPr>
          <a:ln/>
        </p:spPr>
      </p:sp>
      <p:sp>
        <p:nvSpPr>
          <p:cNvPr id="174084"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17464844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6043C1-7151-4133-9DC0-5819CC04F152}" type="slidenum">
              <a:rPr lang="en-US" altLang="en-US"/>
              <a:pPr>
                <a:spcBef>
                  <a:spcPct val="0"/>
                </a:spcBef>
              </a:pPr>
              <a:t>55</a:t>
            </a:fld>
            <a:endParaRPr lang="en-US" altLang="en-US"/>
          </a:p>
        </p:txBody>
      </p:sp>
      <p:sp>
        <p:nvSpPr>
          <p:cNvPr id="175107" name="Rectangle 2"/>
          <p:cNvSpPr>
            <a:spLocks noRot="1" noChangeArrowheads="1" noTextEdit="1"/>
          </p:cNvSpPr>
          <p:nvPr>
            <p:ph type="sldImg"/>
          </p:nvPr>
        </p:nvSpPr>
        <p:spPr>
          <a:ln/>
        </p:spPr>
      </p:sp>
      <p:sp>
        <p:nvSpPr>
          <p:cNvPr id="175108"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790356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781E1A-54C2-49F7-878D-3AA4DCFE54F1}" type="slidenum">
              <a:rPr lang="en-US" altLang="en-US"/>
              <a:pPr>
                <a:spcBef>
                  <a:spcPct val="0"/>
                </a:spcBef>
              </a:pPr>
              <a:t>5</a:t>
            </a:fld>
            <a:endParaRPr lang="en-US" altLang="en-US"/>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r>
              <a:rPr lang="en-US" altLang="en-US" smtClean="0"/>
              <a:t>Not used in 2012.</a:t>
            </a:r>
          </a:p>
        </p:txBody>
      </p:sp>
    </p:spTree>
    <p:extLst>
      <p:ext uri="{BB962C8B-B14F-4D97-AF65-F5344CB8AC3E}">
        <p14:creationId xmlns:p14="http://schemas.microsoft.com/office/powerpoint/2010/main" val="12309237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54807B0-299F-4835-B360-71CC16113416}" type="slidenum">
              <a:rPr lang="en-US" altLang="en-US"/>
              <a:pPr>
                <a:spcBef>
                  <a:spcPct val="0"/>
                </a:spcBef>
              </a:pPr>
              <a:t>56</a:t>
            </a:fld>
            <a:endParaRPr lang="en-US" altLang="en-US"/>
          </a:p>
        </p:txBody>
      </p:sp>
      <p:sp>
        <p:nvSpPr>
          <p:cNvPr id="176131" name="Rectangle 2"/>
          <p:cNvSpPr>
            <a:spLocks noRo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3752764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08A76E-8C0D-4709-9D53-9339746DC188}" type="slidenum">
              <a:rPr lang="en-US" altLang="en-US"/>
              <a:pPr>
                <a:spcBef>
                  <a:spcPct val="0"/>
                </a:spcBef>
              </a:pPr>
              <a:t>57</a:t>
            </a:fld>
            <a:endParaRPr lang="en-US" altLang="en-US"/>
          </a:p>
        </p:txBody>
      </p:sp>
      <p:sp>
        <p:nvSpPr>
          <p:cNvPr id="177155" name="Rectangle 2"/>
          <p:cNvSpPr>
            <a:spLocks noRo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914772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179D10-1CA9-4627-924A-D81CFB886916}" type="slidenum">
              <a:rPr lang="en-US" altLang="en-US"/>
              <a:pPr>
                <a:spcBef>
                  <a:spcPct val="0"/>
                </a:spcBef>
              </a:pPr>
              <a:t>58</a:t>
            </a:fld>
            <a:endParaRPr lang="en-US" altLang="en-US"/>
          </a:p>
        </p:txBody>
      </p:sp>
      <p:sp>
        <p:nvSpPr>
          <p:cNvPr id="178179" name="Rectangle 2"/>
          <p:cNvSpPr>
            <a:spLocks noRot="1" noChangeArrowheads="1" noTextEdit="1"/>
          </p:cNvSpPr>
          <p:nvPr>
            <p:ph type="sldImg"/>
          </p:nvPr>
        </p:nvSpPr>
        <p:spPr>
          <a:ln/>
        </p:spPr>
      </p:sp>
      <p:sp>
        <p:nvSpPr>
          <p:cNvPr id="178180"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8543566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5757A7-45B5-49A6-A915-A5D55303C573}" type="slidenum">
              <a:rPr lang="en-US" altLang="en-US"/>
              <a:pPr>
                <a:spcBef>
                  <a:spcPct val="0"/>
                </a:spcBef>
              </a:pPr>
              <a:t>59</a:t>
            </a:fld>
            <a:endParaRPr lang="en-US" altLang="en-US"/>
          </a:p>
        </p:txBody>
      </p:sp>
      <p:sp>
        <p:nvSpPr>
          <p:cNvPr id="179203" name="Rectangle 2"/>
          <p:cNvSpPr>
            <a:spLocks noRot="1" noChangeArrowheads="1" noTextEdit="1"/>
          </p:cNvSpPr>
          <p:nvPr>
            <p:ph type="sldImg"/>
          </p:nvPr>
        </p:nvSpPr>
        <p:spPr>
          <a:ln/>
        </p:spPr>
      </p:sp>
      <p:sp>
        <p:nvSpPr>
          <p:cNvPr id="17920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423311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8C707F2-1FD5-4C3A-92F8-C1C61818BD1A}" type="slidenum">
              <a:rPr lang="en-US" altLang="en-US"/>
              <a:pPr>
                <a:spcBef>
                  <a:spcPct val="0"/>
                </a:spcBef>
              </a:pPr>
              <a:t>60</a:t>
            </a:fld>
            <a:endParaRPr lang="en-US" altLang="en-US"/>
          </a:p>
        </p:txBody>
      </p:sp>
      <p:sp>
        <p:nvSpPr>
          <p:cNvPr id="180227" name="Rectangle 2"/>
          <p:cNvSpPr>
            <a:spLocks noRo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7501960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9729B0-DA5A-47C1-9843-E210367B1D2F}" type="slidenum">
              <a:rPr lang="en-US" altLang="en-US"/>
              <a:pPr>
                <a:spcBef>
                  <a:spcPct val="0"/>
                </a:spcBef>
              </a:pPr>
              <a:t>61</a:t>
            </a:fld>
            <a:endParaRPr lang="en-US" altLang="en-US"/>
          </a:p>
        </p:txBody>
      </p:sp>
      <p:sp>
        <p:nvSpPr>
          <p:cNvPr id="181251" name="Rectangle 2"/>
          <p:cNvSpPr>
            <a:spLocks noRot="1" noChangeArrowheads="1" noTextEdit="1"/>
          </p:cNvSpPr>
          <p:nvPr>
            <p:ph type="sldImg"/>
          </p:nvPr>
        </p:nvSpPr>
        <p:spPr>
          <a:ln/>
        </p:spPr>
      </p:sp>
      <p:sp>
        <p:nvSpPr>
          <p:cNvPr id="181252"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3967276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F48D72-CE54-4B8A-997C-53CE74A49464}" type="slidenum">
              <a:rPr lang="en-US" altLang="en-US"/>
              <a:pPr>
                <a:spcBef>
                  <a:spcPct val="0"/>
                </a:spcBef>
              </a:pPr>
              <a:t>62</a:t>
            </a:fld>
            <a:endParaRPr lang="en-US" altLang="en-US"/>
          </a:p>
        </p:txBody>
      </p:sp>
      <p:sp>
        <p:nvSpPr>
          <p:cNvPr id="182275" name="Rectangle 2"/>
          <p:cNvSpPr>
            <a:spLocks noRot="1" noChangeArrowheads="1" noTextEdit="1"/>
          </p:cNvSpPr>
          <p:nvPr>
            <p:ph type="sldImg"/>
          </p:nvPr>
        </p:nvSpPr>
        <p:spPr>
          <a:ln/>
        </p:spPr>
      </p:sp>
      <p:sp>
        <p:nvSpPr>
          <p:cNvPr id="18227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101495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50433F2-D858-4D34-BFCD-23DF06CBF809}" type="slidenum">
              <a:rPr lang="en-US" altLang="en-US"/>
              <a:pPr>
                <a:spcBef>
                  <a:spcPct val="0"/>
                </a:spcBef>
              </a:pPr>
              <a:t>63</a:t>
            </a:fld>
            <a:endParaRPr lang="en-US" altLang="en-US"/>
          </a:p>
        </p:txBody>
      </p:sp>
      <p:sp>
        <p:nvSpPr>
          <p:cNvPr id="183299" name="Rectangle 2"/>
          <p:cNvSpPr>
            <a:spLocks noRot="1" noChangeArrowheads="1" noTextEdit="1"/>
          </p:cNvSpPr>
          <p:nvPr>
            <p:ph type="sldImg"/>
          </p:nvPr>
        </p:nvSpPr>
        <p:spPr>
          <a:ln/>
        </p:spPr>
      </p:sp>
      <p:sp>
        <p:nvSpPr>
          <p:cNvPr id="183300"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41369389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8CCD4E-8B46-4BF2-B84A-9D2401E6E393}" type="slidenum">
              <a:rPr lang="en-US" altLang="en-US"/>
              <a:pPr>
                <a:spcBef>
                  <a:spcPct val="0"/>
                </a:spcBef>
              </a:pPr>
              <a:t>64</a:t>
            </a:fld>
            <a:endParaRPr lang="en-US" altLang="en-US"/>
          </a:p>
        </p:txBody>
      </p:sp>
      <p:sp>
        <p:nvSpPr>
          <p:cNvPr id="184323" name="Rectangle 2"/>
          <p:cNvSpPr>
            <a:spLocks noRot="1" noChangeArrowheads="1" noTextEdit="1"/>
          </p:cNvSpPr>
          <p:nvPr>
            <p:ph type="sldImg"/>
          </p:nvPr>
        </p:nvSpPr>
        <p:spPr>
          <a:ln/>
        </p:spPr>
      </p:sp>
      <p:sp>
        <p:nvSpPr>
          <p:cNvPr id="184324"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31316533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3BCFF41-290F-47BA-844E-2556AF63E5EE}" type="slidenum">
              <a:rPr lang="en-US" altLang="en-US"/>
              <a:pPr>
                <a:spcBef>
                  <a:spcPct val="0"/>
                </a:spcBef>
              </a:pPr>
              <a:t>65</a:t>
            </a:fld>
            <a:endParaRPr lang="en-US" altLang="en-US"/>
          </a:p>
        </p:txBody>
      </p:sp>
      <p:sp>
        <p:nvSpPr>
          <p:cNvPr id="185347" name="Rectangle 2"/>
          <p:cNvSpPr>
            <a:spLocks noRot="1" noChangeArrowheads="1" noTextEdit="1"/>
          </p:cNvSpPr>
          <p:nvPr>
            <p:ph type="sldImg"/>
          </p:nvPr>
        </p:nvSpPr>
        <p:spPr>
          <a:ln/>
        </p:spPr>
      </p:sp>
      <p:sp>
        <p:nvSpPr>
          <p:cNvPr id="185348" name="Rectangle 3"/>
          <p:cNvSpPr>
            <a:spLocks noGrp="1" noChangeArrowheads="1"/>
          </p:cNvSpPr>
          <p:nvPr>
            <p:ph type="body" idx="1"/>
          </p:nvPr>
        </p:nvSpPr>
        <p:spPr>
          <a:noFill/>
        </p:spPr>
        <p:txBody>
          <a:bodyPr/>
          <a:lstStyle/>
          <a:p>
            <a:r>
              <a:rPr lang="en-US" altLang="en-US" smtClean="0"/>
              <a:t>This is sample crossword 2 in AISpace.</a:t>
            </a:r>
          </a:p>
        </p:txBody>
      </p:sp>
    </p:spTree>
    <p:extLst>
      <p:ext uri="{BB962C8B-B14F-4D97-AF65-F5344CB8AC3E}">
        <p14:creationId xmlns:p14="http://schemas.microsoft.com/office/powerpoint/2010/main" val="2429896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66AF3C9-E740-4BDD-B4AD-36133BEFAB17}" type="slidenum">
              <a:rPr lang="en-US" altLang="en-US"/>
              <a:pPr>
                <a:spcBef>
                  <a:spcPct val="0"/>
                </a:spcBef>
              </a:pPr>
              <a:t>6</a:t>
            </a:fld>
            <a:endParaRPr lang="en-US" altLang="en-US"/>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r>
              <a:rPr lang="en-US" altLang="en-US" smtClean="0"/>
              <a:t>From: David Poole [poole@cs.ubc.ca]</a:t>
            </a:r>
          </a:p>
          <a:p>
            <a:r>
              <a:rPr lang="en-US" altLang="en-US" smtClean="0"/>
              <a:t>Sent: Wednesday, August 06, 2008 8:47 PM</a:t>
            </a:r>
          </a:p>
          <a:p>
            <a:r>
              <a:rPr lang="en-US" altLang="en-US" smtClean="0"/>
              <a:t>To: Valtorta, Marco</a:t>
            </a:r>
          </a:p>
          <a:p>
            <a:r>
              <a:rPr lang="en-US" altLang="en-US" smtClean="0"/>
              <a:t>Cc: Alan Mackworth</a:t>
            </a:r>
          </a:p>
          <a:p>
            <a:r>
              <a:rPr lang="en-US" altLang="en-US" smtClean="0"/>
              <a:t>Subject: Re: New edition of your textbook</a:t>
            </a:r>
          </a:p>
          <a:p>
            <a:endParaRPr lang="en-US" altLang="en-US" smtClean="0"/>
          </a:p>
          <a:p>
            <a:r>
              <a:rPr lang="en-US" altLang="en-US" smtClean="0"/>
              <a:t>Hi Marco,</a:t>
            </a:r>
          </a:p>
          <a:p>
            <a:r>
              <a:rPr lang="en-US" altLang="en-US" smtClean="0"/>
              <a:t>You can point the students to</a:t>
            </a:r>
          </a:p>
          <a:p>
            <a:r>
              <a:rPr lang="en-US" altLang="en-US" smtClean="0"/>
              <a:t>http://www.cs.ubc.ca/~poole/aibook/</a:t>
            </a:r>
          </a:p>
        </p:txBody>
      </p:sp>
    </p:spTree>
    <p:extLst>
      <p:ext uri="{BB962C8B-B14F-4D97-AF65-F5344CB8AC3E}">
        <p14:creationId xmlns:p14="http://schemas.microsoft.com/office/powerpoint/2010/main" val="24793318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929D2B-0A93-45AB-B5A4-B48AC359C4A7}" type="slidenum">
              <a:rPr lang="en-US" altLang="en-US"/>
              <a:pPr>
                <a:spcBef>
                  <a:spcPct val="0"/>
                </a:spcBef>
              </a:pPr>
              <a:t>66</a:t>
            </a:fld>
            <a:endParaRPr lang="en-US" altLang="en-US"/>
          </a:p>
        </p:txBody>
      </p:sp>
      <p:sp>
        <p:nvSpPr>
          <p:cNvPr id="186371" name="Rectangle 2"/>
          <p:cNvSpPr>
            <a:spLocks noRo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r>
              <a:rPr lang="en-US" altLang="en-US" smtClean="0"/>
              <a:t>[AIMA-2]</a:t>
            </a:r>
          </a:p>
        </p:txBody>
      </p:sp>
    </p:spTree>
    <p:extLst>
      <p:ext uri="{BB962C8B-B14F-4D97-AF65-F5344CB8AC3E}">
        <p14:creationId xmlns:p14="http://schemas.microsoft.com/office/powerpoint/2010/main" val="754076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CAC40F-15B0-469C-8B60-71BC32F3436B}" type="slidenum">
              <a:rPr lang="en-US" altLang="en-US"/>
              <a:pPr>
                <a:spcBef>
                  <a:spcPct val="0"/>
                </a:spcBef>
              </a:pPr>
              <a:t>67</a:t>
            </a:fld>
            <a:endParaRPr lang="en-US" altLang="en-US"/>
          </a:p>
        </p:txBody>
      </p:sp>
      <p:sp>
        <p:nvSpPr>
          <p:cNvPr id="187395" name="Rectangle 2"/>
          <p:cNvSpPr>
            <a:spLocks noRot="1" noChangeArrowheads="1" noTextEdit="1"/>
          </p:cNvSpPr>
          <p:nvPr>
            <p:ph type="sldImg"/>
          </p:nvPr>
        </p:nvSpPr>
        <p:spPr>
          <a:ln/>
        </p:spPr>
      </p:sp>
      <p:sp>
        <p:nvSpPr>
          <p:cNvPr id="187396"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215017401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6A5C65-6C92-4285-931E-C14CA5AC63AD}" type="slidenum">
              <a:rPr lang="en-US" altLang="en-US"/>
              <a:pPr>
                <a:spcBef>
                  <a:spcPct val="0"/>
                </a:spcBef>
              </a:pPr>
              <a:t>68</a:t>
            </a:fld>
            <a:endParaRPr lang="en-US" altLang="en-US"/>
          </a:p>
        </p:txBody>
      </p:sp>
      <p:sp>
        <p:nvSpPr>
          <p:cNvPr id="188419" name="Rectangle 2"/>
          <p:cNvSpPr>
            <a:spLocks noRot="1" noChangeArrowheads="1" noTextEdit="1"/>
          </p:cNvSpPr>
          <p:nvPr>
            <p:ph type="sldImg"/>
          </p:nvPr>
        </p:nvSpPr>
        <p:spPr>
          <a:ln/>
        </p:spPr>
      </p:sp>
      <p:sp>
        <p:nvSpPr>
          <p:cNvPr id="188420"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1649786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6B88DB-4BE9-48D4-A3DB-D588B9724B3A}" type="slidenum">
              <a:rPr lang="en-US" altLang="en-US"/>
              <a:pPr>
                <a:spcBef>
                  <a:spcPct val="0"/>
                </a:spcBef>
              </a:pPr>
              <a:t>69</a:t>
            </a:fld>
            <a:endParaRPr lang="en-US" altLang="en-US"/>
          </a:p>
        </p:txBody>
      </p:sp>
      <p:sp>
        <p:nvSpPr>
          <p:cNvPr id="189443" name="Rectangle 2"/>
          <p:cNvSpPr>
            <a:spLocks noRo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2999217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71B229F-8145-44DF-A058-607ED6CB9CD6}" type="slidenum">
              <a:rPr lang="en-US" altLang="en-US"/>
              <a:pPr>
                <a:spcBef>
                  <a:spcPct val="0"/>
                </a:spcBef>
              </a:pPr>
              <a:t>70</a:t>
            </a:fld>
            <a:endParaRPr lang="en-US" altLang="en-US"/>
          </a:p>
        </p:txBody>
      </p:sp>
      <p:sp>
        <p:nvSpPr>
          <p:cNvPr id="190467" name="Rectangle 2"/>
          <p:cNvSpPr>
            <a:spLocks noRot="1" noChangeArrowheads="1" noTextEdit="1"/>
          </p:cNvSpPr>
          <p:nvPr>
            <p:ph type="sldImg"/>
          </p:nvPr>
        </p:nvSpPr>
        <p:spPr>
          <a:ln/>
        </p:spPr>
      </p:sp>
      <p:sp>
        <p:nvSpPr>
          <p:cNvPr id="190468"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25645172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E5FAD50-01FE-4892-9E63-9F3D51E52B7F}" type="slidenum">
              <a:rPr lang="en-US" altLang="en-US"/>
              <a:pPr>
                <a:spcBef>
                  <a:spcPct val="0"/>
                </a:spcBef>
              </a:pPr>
              <a:t>71</a:t>
            </a:fld>
            <a:endParaRPr lang="en-US" altLang="en-US"/>
          </a:p>
        </p:txBody>
      </p:sp>
      <p:sp>
        <p:nvSpPr>
          <p:cNvPr id="191491" name="Rectangle 2"/>
          <p:cNvSpPr>
            <a:spLocks noRot="1" noChangeArrowheads="1" noTextEdit="1"/>
          </p:cNvSpPr>
          <p:nvPr>
            <p:ph type="sldImg"/>
          </p:nvPr>
        </p:nvSpPr>
        <p:spPr>
          <a:ln/>
        </p:spPr>
      </p:sp>
      <p:sp>
        <p:nvSpPr>
          <p:cNvPr id="191492"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5319573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08DB1C-12FC-43C6-8D1E-4B046ECEA133}" type="slidenum">
              <a:rPr lang="en-US" altLang="en-US"/>
              <a:pPr>
                <a:spcBef>
                  <a:spcPct val="0"/>
                </a:spcBef>
              </a:pPr>
              <a:t>72</a:t>
            </a:fld>
            <a:endParaRPr lang="en-US" altLang="en-US"/>
          </a:p>
        </p:txBody>
      </p:sp>
      <p:sp>
        <p:nvSpPr>
          <p:cNvPr id="192515" name="Rectangle 2"/>
          <p:cNvSpPr>
            <a:spLocks noRo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33400103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64CC4A-DA2E-4472-97A3-23AECB2DF300}" type="slidenum">
              <a:rPr lang="en-US" altLang="en-US"/>
              <a:pPr>
                <a:spcBef>
                  <a:spcPct val="0"/>
                </a:spcBef>
              </a:pPr>
              <a:t>73</a:t>
            </a:fld>
            <a:endParaRPr lang="en-US" altLang="en-US"/>
          </a:p>
        </p:txBody>
      </p:sp>
      <p:sp>
        <p:nvSpPr>
          <p:cNvPr id="193539" name="Rectangle 2"/>
          <p:cNvSpPr>
            <a:spLocks noRo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3462865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0E6A27-3FFC-4729-B4EA-3EC594A75274}" type="slidenum">
              <a:rPr lang="en-US" altLang="en-US"/>
              <a:pPr>
                <a:spcBef>
                  <a:spcPct val="0"/>
                </a:spcBef>
              </a:pPr>
              <a:t>74</a:t>
            </a:fld>
            <a:endParaRPr lang="en-US" altLang="en-US"/>
          </a:p>
        </p:txBody>
      </p:sp>
      <p:sp>
        <p:nvSpPr>
          <p:cNvPr id="194563" name="Rectangle 2"/>
          <p:cNvSpPr>
            <a:spLocks noRo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35936899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F36DCF-BA55-4560-A7BA-3E3FEBC7C8A3}" type="slidenum">
              <a:rPr lang="en-US" altLang="en-US"/>
              <a:pPr>
                <a:spcBef>
                  <a:spcPct val="0"/>
                </a:spcBef>
              </a:pPr>
              <a:t>75</a:t>
            </a:fld>
            <a:endParaRPr lang="en-US" altLang="en-US"/>
          </a:p>
        </p:txBody>
      </p:sp>
      <p:sp>
        <p:nvSpPr>
          <p:cNvPr id="195587" name="Rectangle 2"/>
          <p:cNvSpPr>
            <a:spLocks noRot="1" noChangeArrowheads="1" noTextEdit="1"/>
          </p:cNvSpPr>
          <p:nvPr>
            <p:ph type="sldImg"/>
          </p:nvPr>
        </p:nvSpPr>
        <p:spPr>
          <a:ln/>
        </p:spPr>
      </p:sp>
      <p:sp>
        <p:nvSpPr>
          <p:cNvPr id="195588"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345666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r>
              <a:rPr lang="en-US" altLang="en-US" smtClean="0"/>
              <a:t>Time is not considered explicitly in this chapter.  Algebraic variable is simply called variable in this chapter.</a:t>
            </a:r>
          </a:p>
        </p:txBody>
      </p:sp>
      <p:sp>
        <p:nvSpPr>
          <p:cNvPr id="1321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640542-8EA6-4EAA-AC7C-A4EC050E8D9F}" type="slidenum">
              <a:rPr lang="en-US" altLang="en-US"/>
              <a:pPr>
                <a:spcBef>
                  <a:spcPct val="0"/>
                </a:spcBef>
              </a:pPr>
              <a:t>9</a:t>
            </a:fld>
            <a:endParaRPr lang="en-US" altLang="en-US"/>
          </a:p>
        </p:txBody>
      </p:sp>
    </p:spTree>
    <p:extLst>
      <p:ext uri="{BB962C8B-B14F-4D97-AF65-F5344CB8AC3E}">
        <p14:creationId xmlns:p14="http://schemas.microsoft.com/office/powerpoint/2010/main" val="19221401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5A3B8B-EDC1-41C5-B7D5-B715A3777FB2}" type="slidenum">
              <a:rPr lang="en-US" altLang="en-US"/>
              <a:pPr>
                <a:spcBef>
                  <a:spcPct val="0"/>
                </a:spcBef>
              </a:pPr>
              <a:t>76</a:t>
            </a:fld>
            <a:endParaRPr lang="en-US" altLang="en-US"/>
          </a:p>
        </p:txBody>
      </p:sp>
      <p:sp>
        <p:nvSpPr>
          <p:cNvPr id="196611" name="Rectangle 2"/>
          <p:cNvSpPr>
            <a:spLocks noRot="1" noChangeArrowheads="1" noTextEdit="1"/>
          </p:cNvSpPr>
          <p:nvPr>
            <p:ph type="sldImg"/>
          </p:nvPr>
        </p:nvSpPr>
        <p:spPr>
          <a:ln/>
        </p:spPr>
      </p:sp>
      <p:sp>
        <p:nvSpPr>
          <p:cNvPr id="196612"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30673901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9463B1-F163-4A36-B1D1-9AEF9FF430F0}" type="slidenum">
              <a:rPr lang="en-US" altLang="en-US"/>
              <a:pPr>
                <a:spcBef>
                  <a:spcPct val="0"/>
                </a:spcBef>
              </a:pPr>
              <a:t>77</a:t>
            </a:fld>
            <a:endParaRPr lang="en-US" altLang="en-US"/>
          </a:p>
        </p:txBody>
      </p:sp>
      <p:sp>
        <p:nvSpPr>
          <p:cNvPr id="197635" name="Rectangle 2"/>
          <p:cNvSpPr>
            <a:spLocks noRo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34698114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75E51E-A2D0-4AEF-BAD6-84700F7180F1}" type="slidenum">
              <a:rPr lang="en-US" altLang="en-US"/>
              <a:pPr>
                <a:spcBef>
                  <a:spcPct val="0"/>
                </a:spcBef>
              </a:pPr>
              <a:t>78</a:t>
            </a:fld>
            <a:endParaRPr lang="en-US" altLang="en-US"/>
          </a:p>
        </p:txBody>
      </p:sp>
      <p:sp>
        <p:nvSpPr>
          <p:cNvPr id="198659" name="Rectangle 2"/>
          <p:cNvSpPr>
            <a:spLocks noRot="1" noChangeArrowheads="1" noTextEdit="1"/>
          </p:cNvSpPr>
          <p:nvPr>
            <p:ph type="sldImg"/>
          </p:nvPr>
        </p:nvSpPr>
        <p:spPr>
          <a:ln/>
        </p:spPr>
      </p:sp>
      <p:sp>
        <p:nvSpPr>
          <p:cNvPr id="198660" name="Rectangle 3"/>
          <p:cNvSpPr>
            <a:spLocks noGrp="1" noChangeArrowheads="1"/>
          </p:cNvSpPr>
          <p:nvPr>
            <p:ph type="body" idx="1"/>
          </p:nvPr>
        </p:nvSpPr>
        <p:spPr>
          <a:noFill/>
        </p:spPr>
        <p:txBody>
          <a:bodyPr/>
          <a:lstStyle/>
          <a:p>
            <a:r>
              <a:rPr lang="en-US" altLang="en-US" smtClean="0"/>
              <a:t>[AIMA]</a:t>
            </a:r>
          </a:p>
        </p:txBody>
      </p:sp>
    </p:spTree>
    <p:extLst>
      <p:ext uri="{BB962C8B-B14F-4D97-AF65-F5344CB8AC3E}">
        <p14:creationId xmlns:p14="http://schemas.microsoft.com/office/powerpoint/2010/main" val="41938438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F9529A-B055-4352-9CB4-896FA73808D0}" type="slidenum">
              <a:rPr lang="en-US" altLang="en-US"/>
              <a:pPr>
                <a:spcBef>
                  <a:spcPct val="0"/>
                </a:spcBef>
              </a:pPr>
              <a:t>79</a:t>
            </a:fld>
            <a:endParaRPr lang="en-US" altLang="en-US"/>
          </a:p>
        </p:txBody>
      </p:sp>
      <p:sp>
        <p:nvSpPr>
          <p:cNvPr id="199683" name="Rectangle 2"/>
          <p:cNvSpPr>
            <a:spLocks noRot="1" noChangeArrowheads="1" noTextEdit="1"/>
          </p:cNvSpPr>
          <p:nvPr>
            <p:ph type="sldImg"/>
          </p:nvPr>
        </p:nvSpPr>
        <p:spPr>
          <a:ln/>
        </p:spPr>
      </p:sp>
      <p:sp>
        <p:nvSpPr>
          <p:cNvPr id="19968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422748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F06BBB-9A8A-441C-AA81-F4A05786C881}" type="slidenum">
              <a:rPr lang="en-US" altLang="en-US"/>
              <a:pPr>
                <a:spcBef>
                  <a:spcPct val="0"/>
                </a:spcBef>
              </a:pPr>
              <a:t>80</a:t>
            </a:fld>
            <a:endParaRPr lang="en-US" altLang="en-US"/>
          </a:p>
        </p:txBody>
      </p:sp>
      <p:sp>
        <p:nvSpPr>
          <p:cNvPr id="200707" name="Rectangle 2"/>
          <p:cNvSpPr>
            <a:spLocks noRot="1" noChangeArrowheads="1" noTextEdit="1"/>
          </p:cNvSpPr>
          <p:nvPr>
            <p:ph type="sldImg"/>
          </p:nvPr>
        </p:nvSpPr>
        <p:spPr>
          <a:ln/>
        </p:spPr>
      </p:sp>
      <p:sp>
        <p:nvSpPr>
          <p:cNvPr id="20070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1501508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D88E59-C4F6-47C2-8452-219E7F5C52AF}" type="slidenum">
              <a:rPr lang="en-US" altLang="en-US"/>
              <a:pPr>
                <a:spcBef>
                  <a:spcPct val="0"/>
                </a:spcBef>
              </a:pPr>
              <a:t>81</a:t>
            </a:fld>
            <a:endParaRPr lang="en-US" altLang="en-US"/>
          </a:p>
        </p:txBody>
      </p:sp>
      <p:sp>
        <p:nvSpPr>
          <p:cNvPr id="201731" name="Rectangle 2"/>
          <p:cNvSpPr>
            <a:spLocks noRot="1" noChangeArrowheads="1" noTextEdit="1"/>
          </p:cNvSpPr>
          <p:nvPr>
            <p:ph type="sldImg"/>
          </p:nvPr>
        </p:nvSpPr>
        <p:spPr>
          <a:ln/>
        </p:spPr>
      </p:sp>
      <p:sp>
        <p:nvSpPr>
          <p:cNvPr id="20173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3587344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0A56CD-AAF0-4295-8CFE-7450E06F4DD2}" type="slidenum">
              <a:rPr lang="en-US" altLang="en-US"/>
              <a:pPr>
                <a:spcBef>
                  <a:spcPct val="0"/>
                </a:spcBef>
              </a:pPr>
              <a:t>82</a:t>
            </a:fld>
            <a:endParaRPr lang="en-US" altLang="en-US"/>
          </a:p>
        </p:txBody>
      </p:sp>
      <p:sp>
        <p:nvSpPr>
          <p:cNvPr id="202755" name="Rectangle 2"/>
          <p:cNvSpPr>
            <a:spLocks noRot="1" noChangeArrowheads="1" noTextEdit="1"/>
          </p:cNvSpPr>
          <p:nvPr>
            <p:ph type="sldImg"/>
          </p:nvPr>
        </p:nvSpPr>
        <p:spPr>
          <a:ln/>
        </p:spPr>
      </p:sp>
      <p:sp>
        <p:nvSpPr>
          <p:cNvPr id="20275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18300742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1419B6-7940-4685-8F63-8DAA0093ADFB}" type="slidenum">
              <a:rPr lang="en-US" altLang="en-US"/>
              <a:pPr>
                <a:spcBef>
                  <a:spcPct val="0"/>
                </a:spcBef>
              </a:pPr>
              <a:t>83</a:t>
            </a:fld>
            <a:endParaRPr lang="en-US" altLang="en-US"/>
          </a:p>
        </p:txBody>
      </p:sp>
      <p:sp>
        <p:nvSpPr>
          <p:cNvPr id="203779" name="Rectangle 2"/>
          <p:cNvSpPr>
            <a:spLocks noRot="1" noChangeArrowheads="1" noTextEdit="1"/>
          </p:cNvSpPr>
          <p:nvPr>
            <p:ph type="sldImg"/>
          </p:nvPr>
        </p:nvSpPr>
        <p:spPr>
          <a:ln/>
        </p:spPr>
      </p:sp>
      <p:sp>
        <p:nvSpPr>
          <p:cNvPr id="20378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2161725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B9FE40-F8EC-40E2-962F-EA087B7BB864}" type="slidenum">
              <a:rPr lang="en-US" altLang="en-US"/>
              <a:pPr>
                <a:spcBef>
                  <a:spcPct val="0"/>
                </a:spcBef>
              </a:pPr>
              <a:t>84</a:t>
            </a:fld>
            <a:endParaRPr lang="en-US" altLang="en-US"/>
          </a:p>
        </p:txBody>
      </p:sp>
      <p:sp>
        <p:nvSpPr>
          <p:cNvPr id="204803" name="Rectangle 2"/>
          <p:cNvSpPr>
            <a:spLocks noRo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343329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CD927D-A6B7-4116-982A-1B8CE4C474EE}" type="slidenum">
              <a:rPr lang="en-US" altLang="en-US"/>
              <a:pPr>
                <a:spcBef>
                  <a:spcPct val="0"/>
                </a:spcBef>
              </a:pPr>
              <a:t>85</a:t>
            </a:fld>
            <a:endParaRPr lang="en-US" altLang="en-US"/>
          </a:p>
        </p:txBody>
      </p:sp>
      <p:sp>
        <p:nvSpPr>
          <p:cNvPr id="205827" name="Rectangle 2"/>
          <p:cNvSpPr>
            <a:spLocks noRot="1" noChangeArrowheads="1" noTextEdit="1"/>
          </p:cNvSpPr>
          <p:nvPr>
            <p:ph type="sldImg"/>
          </p:nvPr>
        </p:nvSpPr>
        <p:spPr>
          <a:ln/>
        </p:spPr>
      </p:sp>
      <p:sp>
        <p:nvSpPr>
          <p:cNvPr id="20582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00360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749DE67-0506-4950-879E-60994A2BDDE2}" type="slidenum">
              <a:rPr lang="en-US" altLang="en-US"/>
              <a:pPr>
                <a:spcBef>
                  <a:spcPct val="0"/>
                </a:spcBef>
              </a:pPr>
              <a:t>12</a:t>
            </a:fld>
            <a:endParaRPr lang="en-US" altLang="en-US"/>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266322430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58278B7-48D4-4D47-921F-14157C62473E}" type="slidenum">
              <a:rPr lang="en-US" altLang="en-US"/>
              <a:pPr>
                <a:spcBef>
                  <a:spcPct val="0"/>
                </a:spcBef>
              </a:pPr>
              <a:t>86</a:t>
            </a:fld>
            <a:endParaRPr lang="en-US" altLang="en-US"/>
          </a:p>
        </p:txBody>
      </p:sp>
      <p:sp>
        <p:nvSpPr>
          <p:cNvPr id="206851" name="Rectangle 2"/>
          <p:cNvSpPr>
            <a:spLocks noRot="1" noChangeArrowheads="1" noTextEdit="1"/>
          </p:cNvSpPr>
          <p:nvPr>
            <p:ph type="sldImg"/>
          </p:nvPr>
        </p:nvSpPr>
        <p:spPr>
          <a:ln/>
        </p:spPr>
      </p:sp>
      <p:sp>
        <p:nvSpPr>
          <p:cNvPr id="20685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9084999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6A583D-4F3C-49AF-B39F-F6A573D40586}" type="slidenum">
              <a:rPr lang="en-US" altLang="en-US"/>
              <a:pPr>
                <a:spcBef>
                  <a:spcPct val="0"/>
                </a:spcBef>
              </a:pPr>
              <a:t>87</a:t>
            </a:fld>
            <a:endParaRPr lang="en-US" altLang="en-US"/>
          </a:p>
        </p:txBody>
      </p:sp>
      <p:sp>
        <p:nvSpPr>
          <p:cNvPr id="207875" name="Rectangle 2"/>
          <p:cNvSpPr>
            <a:spLocks noRot="1" noChangeArrowheads="1" noTextEdit="1"/>
          </p:cNvSpPr>
          <p:nvPr>
            <p:ph type="sldImg"/>
          </p:nvPr>
        </p:nvSpPr>
        <p:spPr>
          <a:ln/>
        </p:spPr>
      </p:sp>
      <p:sp>
        <p:nvSpPr>
          <p:cNvPr id="20787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942101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403290-A80E-4910-8263-1D01F47C84F2}" type="slidenum">
              <a:rPr lang="en-US" altLang="en-US"/>
              <a:pPr>
                <a:spcBef>
                  <a:spcPct val="0"/>
                </a:spcBef>
              </a:pPr>
              <a:t>88</a:t>
            </a:fld>
            <a:endParaRPr lang="en-US" altLang="en-US"/>
          </a:p>
        </p:txBody>
      </p:sp>
      <p:sp>
        <p:nvSpPr>
          <p:cNvPr id="208899" name="Rectangle 2"/>
          <p:cNvSpPr>
            <a:spLocks noRot="1" noChangeArrowheads="1" noTextEdit="1"/>
          </p:cNvSpPr>
          <p:nvPr>
            <p:ph type="sldImg"/>
          </p:nvPr>
        </p:nvSpPr>
        <p:spPr>
          <a:ln/>
        </p:spPr>
      </p:sp>
      <p:sp>
        <p:nvSpPr>
          <p:cNvPr id="20890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4977162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38B4B16-EB61-44E9-B234-070E6D98CDC5}" type="slidenum">
              <a:rPr lang="en-US" altLang="en-US"/>
              <a:pPr>
                <a:spcBef>
                  <a:spcPct val="0"/>
                </a:spcBef>
              </a:pPr>
              <a:t>89</a:t>
            </a:fld>
            <a:endParaRPr lang="en-US" altLang="en-US"/>
          </a:p>
        </p:txBody>
      </p:sp>
      <p:sp>
        <p:nvSpPr>
          <p:cNvPr id="209923" name="Rectangle 2"/>
          <p:cNvSpPr>
            <a:spLocks noRot="1" noChangeArrowheads="1" noTextEdit="1"/>
          </p:cNvSpPr>
          <p:nvPr>
            <p:ph type="sldImg"/>
          </p:nvPr>
        </p:nvSpPr>
        <p:spPr>
          <a:ln/>
        </p:spPr>
      </p:sp>
      <p:sp>
        <p:nvSpPr>
          <p:cNvPr id="20992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0527636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91D86C-0243-4B92-A22B-29C02CAB6A81}" type="slidenum">
              <a:rPr lang="en-US" altLang="en-US"/>
              <a:pPr>
                <a:spcBef>
                  <a:spcPct val="0"/>
                </a:spcBef>
              </a:pPr>
              <a:t>90</a:t>
            </a:fld>
            <a:endParaRPr lang="en-US" altLang="en-US"/>
          </a:p>
        </p:txBody>
      </p:sp>
      <p:sp>
        <p:nvSpPr>
          <p:cNvPr id="210947" name="Rectangle 2"/>
          <p:cNvSpPr>
            <a:spLocks noRot="1" noChangeArrowheads="1" noTextEdit="1"/>
          </p:cNvSpPr>
          <p:nvPr>
            <p:ph type="sldImg"/>
          </p:nvPr>
        </p:nvSpPr>
        <p:spPr>
          <a:ln/>
        </p:spPr>
      </p:sp>
      <p:sp>
        <p:nvSpPr>
          <p:cNvPr id="210948"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0772709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2AF9A79-21D9-4F60-949D-92F9D272CE1C}" type="slidenum">
              <a:rPr lang="en-US" altLang="en-US"/>
              <a:pPr>
                <a:spcBef>
                  <a:spcPct val="0"/>
                </a:spcBef>
              </a:pPr>
              <a:t>91</a:t>
            </a:fld>
            <a:endParaRPr lang="en-US" altLang="en-US"/>
          </a:p>
        </p:txBody>
      </p:sp>
      <p:sp>
        <p:nvSpPr>
          <p:cNvPr id="211971" name="Rectangle 2"/>
          <p:cNvSpPr>
            <a:spLocks noRot="1" noChangeArrowheads="1" noTextEdit="1"/>
          </p:cNvSpPr>
          <p:nvPr>
            <p:ph type="sldImg"/>
          </p:nvPr>
        </p:nvSpPr>
        <p:spPr>
          <a:ln/>
        </p:spPr>
      </p:sp>
      <p:sp>
        <p:nvSpPr>
          <p:cNvPr id="21197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105932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0C319B-D45A-46BA-8E59-C001EF6A74A2}" type="slidenum">
              <a:rPr lang="en-US" altLang="en-US"/>
              <a:pPr>
                <a:spcBef>
                  <a:spcPct val="0"/>
                </a:spcBef>
              </a:pPr>
              <a:t>92</a:t>
            </a:fld>
            <a:endParaRPr lang="en-US" altLang="en-US"/>
          </a:p>
        </p:txBody>
      </p:sp>
      <p:sp>
        <p:nvSpPr>
          <p:cNvPr id="212995" name="Rectangle 2"/>
          <p:cNvSpPr>
            <a:spLocks noRot="1" noChangeArrowheads="1" noTextEdit="1"/>
          </p:cNvSpPr>
          <p:nvPr>
            <p:ph type="sldImg"/>
          </p:nvPr>
        </p:nvSpPr>
        <p:spPr>
          <a:ln/>
        </p:spPr>
      </p:sp>
      <p:sp>
        <p:nvSpPr>
          <p:cNvPr id="21299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522455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0E8736-75FC-42AF-9952-2900D5E1F040}" type="slidenum">
              <a:rPr lang="en-US" altLang="en-US"/>
              <a:pPr>
                <a:spcBef>
                  <a:spcPct val="0"/>
                </a:spcBef>
              </a:pPr>
              <a:t>93</a:t>
            </a:fld>
            <a:endParaRPr lang="en-US" altLang="en-US"/>
          </a:p>
        </p:txBody>
      </p:sp>
      <p:sp>
        <p:nvSpPr>
          <p:cNvPr id="214019" name="Rectangle 2"/>
          <p:cNvSpPr>
            <a:spLocks noRot="1" noChangeArrowheads="1" noTextEdit="1"/>
          </p:cNvSpPr>
          <p:nvPr>
            <p:ph type="sldImg"/>
          </p:nvPr>
        </p:nvSpPr>
        <p:spPr>
          <a:ln/>
        </p:spPr>
      </p:sp>
      <p:sp>
        <p:nvSpPr>
          <p:cNvPr id="21402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29765989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2A83753-15D5-4030-A808-D9F8CCC3A835}" type="slidenum">
              <a:rPr lang="en-US" altLang="en-US"/>
              <a:pPr>
                <a:spcBef>
                  <a:spcPct val="0"/>
                </a:spcBef>
              </a:pPr>
              <a:t>94</a:t>
            </a:fld>
            <a:endParaRPr lang="en-US" altLang="en-US"/>
          </a:p>
        </p:txBody>
      </p:sp>
      <p:sp>
        <p:nvSpPr>
          <p:cNvPr id="215043" name="Rectangle 2"/>
          <p:cNvSpPr>
            <a:spLocks noRot="1" noChangeArrowheads="1" noTextEdit="1"/>
          </p:cNvSpPr>
          <p:nvPr>
            <p:ph type="sldImg"/>
          </p:nvPr>
        </p:nvSpPr>
        <p:spPr>
          <a:ln/>
        </p:spPr>
      </p:sp>
      <p:sp>
        <p:nvSpPr>
          <p:cNvPr id="215044"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105968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D8A44B-7E7B-452B-B613-AF7F693ABCE8}" type="slidenum">
              <a:rPr lang="en-US" altLang="en-US"/>
              <a:pPr>
                <a:spcBef>
                  <a:spcPct val="0"/>
                </a:spcBef>
              </a:pPr>
              <a:t>95</a:t>
            </a:fld>
            <a:endParaRPr lang="en-US" altLang="en-US"/>
          </a:p>
        </p:txBody>
      </p:sp>
      <p:sp>
        <p:nvSpPr>
          <p:cNvPr id="216067" name="Rectangle 2"/>
          <p:cNvSpPr>
            <a:spLocks noRot="1" noChangeArrowheads="1" noTextEdit="1"/>
          </p:cNvSpPr>
          <p:nvPr>
            <p:ph type="sldImg"/>
          </p:nvPr>
        </p:nvSpPr>
        <p:spPr>
          <a:ln/>
        </p:spPr>
      </p:sp>
      <p:sp>
        <p:nvSpPr>
          <p:cNvPr id="216068" name="Rectangle 3"/>
          <p:cNvSpPr>
            <a:spLocks noGrp="1" noChangeArrowheads="1"/>
          </p:cNvSpPr>
          <p:nvPr>
            <p:ph type="body" idx="1"/>
          </p:nvPr>
        </p:nvSpPr>
        <p:spPr>
          <a:noFill/>
        </p:spPr>
        <p:txBody>
          <a:bodyPr/>
          <a:lstStyle/>
          <a:p>
            <a:r>
              <a:rPr lang="en-US" altLang="en-US" smtClean="0"/>
              <a:t>L.G. Valiant and V.V. Vazirani, NP is as Easy as Detecting Unique Solutions. </a:t>
            </a:r>
            <a:r>
              <a:rPr lang="en-US" altLang="en-US" i="1" smtClean="0"/>
              <a:t>Theoretical Computer Science</a:t>
            </a:r>
            <a:r>
              <a:rPr lang="en-US" altLang="en-US" smtClean="0"/>
              <a:t>, 47(1986), 85-94. </a:t>
            </a:r>
          </a:p>
        </p:txBody>
      </p:sp>
    </p:spTree>
    <p:extLst>
      <p:ext uri="{BB962C8B-B14F-4D97-AF65-F5344CB8AC3E}">
        <p14:creationId xmlns:p14="http://schemas.microsoft.com/office/powerpoint/2010/main" val="146949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73603A-B1CE-4B45-96BA-11F8A5F9BE99}" type="slidenum">
              <a:rPr lang="en-US" altLang="en-US"/>
              <a:pPr>
                <a:spcBef>
                  <a:spcPct val="0"/>
                </a:spcBef>
              </a:pPr>
              <a:t>13</a:t>
            </a:fld>
            <a:endParaRPr lang="en-US" altLang="en-US"/>
          </a:p>
        </p:txBody>
      </p:sp>
      <p:sp>
        <p:nvSpPr>
          <p:cNvPr id="134147" name="Rectangle 2"/>
          <p:cNvSpPr>
            <a:spLocks noRo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r>
              <a:rPr lang="en-US" altLang="en-US" smtClean="0"/>
              <a:t>[P]</a:t>
            </a:r>
          </a:p>
        </p:txBody>
      </p:sp>
    </p:spTree>
    <p:extLst>
      <p:ext uri="{BB962C8B-B14F-4D97-AF65-F5344CB8AC3E}">
        <p14:creationId xmlns:p14="http://schemas.microsoft.com/office/powerpoint/2010/main" val="39629187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3861882-AC3A-4D34-A391-A06F495E0433}" type="slidenum">
              <a:rPr lang="en-US" altLang="en-US"/>
              <a:pPr>
                <a:spcBef>
                  <a:spcPct val="0"/>
                </a:spcBef>
              </a:pPr>
              <a:t>96</a:t>
            </a:fld>
            <a:endParaRPr lang="en-US" altLang="en-US"/>
          </a:p>
        </p:txBody>
      </p:sp>
      <p:sp>
        <p:nvSpPr>
          <p:cNvPr id="217091" name="Rectangle 2"/>
          <p:cNvSpPr>
            <a:spLocks noRot="1" noChangeArrowheads="1" noTextEdit="1"/>
          </p:cNvSpPr>
          <p:nvPr>
            <p:ph type="sldImg"/>
          </p:nvPr>
        </p:nvSpPr>
        <p:spPr>
          <a:ln/>
        </p:spPr>
      </p:sp>
      <p:sp>
        <p:nvSpPr>
          <p:cNvPr id="217092"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7227309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8621200-3103-4432-B0D0-2FDA6465D3BD}" type="slidenum">
              <a:rPr lang="en-US" altLang="en-US"/>
              <a:pPr>
                <a:spcBef>
                  <a:spcPct val="0"/>
                </a:spcBef>
              </a:pPr>
              <a:t>97</a:t>
            </a:fld>
            <a:endParaRPr lang="en-US" altLang="en-US"/>
          </a:p>
        </p:txBody>
      </p:sp>
      <p:sp>
        <p:nvSpPr>
          <p:cNvPr id="218115" name="Rectangle 2"/>
          <p:cNvSpPr>
            <a:spLocks noRot="1" noChangeArrowheads="1" noTextEdit="1"/>
          </p:cNvSpPr>
          <p:nvPr>
            <p:ph type="sldImg"/>
          </p:nvPr>
        </p:nvSpPr>
        <p:spPr>
          <a:ln/>
        </p:spPr>
      </p:sp>
      <p:sp>
        <p:nvSpPr>
          <p:cNvPr id="218116"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26765627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2DF054-2CCB-435A-B070-9E3FA593FB0C}" type="slidenum">
              <a:rPr lang="en-US" altLang="en-US"/>
              <a:pPr>
                <a:spcBef>
                  <a:spcPct val="0"/>
                </a:spcBef>
              </a:pPr>
              <a:t>98</a:t>
            </a:fld>
            <a:endParaRPr lang="en-US" altLang="en-US"/>
          </a:p>
        </p:txBody>
      </p:sp>
      <p:sp>
        <p:nvSpPr>
          <p:cNvPr id="219139" name="Rectangle 2"/>
          <p:cNvSpPr>
            <a:spLocks noRot="1" noChangeArrowheads="1" noTextEdit="1"/>
          </p:cNvSpPr>
          <p:nvPr>
            <p:ph type="sldImg"/>
          </p:nvPr>
        </p:nvSpPr>
        <p:spPr>
          <a:ln/>
        </p:spPr>
      </p:sp>
      <p:sp>
        <p:nvSpPr>
          <p:cNvPr id="219140"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033771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0B8126-D626-428B-AB89-68C2C51B8E39}" type="slidenum">
              <a:rPr lang="en-US" altLang="en-US"/>
              <a:pPr>
                <a:spcBef>
                  <a:spcPct val="0"/>
                </a:spcBef>
              </a:pPr>
              <a:t>99</a:t>
            </a:fld>
            <a:endParaRPr lang="en-US" altLang="en-US"/>
          </a:p>
        </p:txBody>
      </p:sp>
      <p:sp>
        <p:nvSpPr>
          <p:cNvPr id="220163" name="Rectangle 2"/>
          <p:cNvSpPr>
            <a:spLocks noRot="1" noChangeArrowheads="1" noTextEdit="1"/>
          </p:cNvSpPr>
          <p:nvPr>
            <p:ph type="sldImg"/>
          </p:nvPr>
        </p:nvSpPr>
        <p:spPr>
          <a:ln/>
        </p:spPr>
      </p:sp>
      <p:sp>
        <p:nvSpPr>
          <p:cNvPr id="220164"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1107058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F4647B-5A8A-4A25-BB5C-7FDD1AC8979C}" type="slidenum">
              <a:rPr lang="en-US" altLang="en-US"/>
              <a:pPr>
                <a:spcBef>
                  <a:spcPct val="0"/>
                </a:spcBef>
              </a:pPr>
              <a:t>100</a:t>
            </a:fld>
            <a:endParaRPr lang="en-US" altLang="en-US"/>
          </a:p>
        </p:txBody>
      </p:sp>
      <p:sp>
        <p:nvSpPr>
          <p:cNvPr id="221187" name="Rectangle 2"/>
          <p:cNvSpPr>
            <a:spLocks noRot="1" noChangeArrowheads="1" noTextEdit="1"/>
          </p:cNvSpPr>
          <p:nvPr>
            <p:ph type="sldImg"/>
          </p:nvPr>
        </p:nvSpPr>
        <p:spPr>
          <a:ln/>
        </p:spPr>
      </p:sp>
      <p:sp>
        <p:nvSpPr>
          <p:cNvPr id="221188"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22430528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CB20F1-B225-435C-815D-E69A885D30E4}" type="slidenum">
              <a:rPr lang="en-US" altLang="en-US"/>
              <a:pPr>
                <a:spcBef>
                  <a:spcPct val="0"/>
                </a:spcBef>
              </a:pPr>
              <a:t>101</a:t>
            </a:fld>
            <a:endParaRPr lang="en-US" altLang="en-US"/>
          </a:p>
        </p:txBody>
      </p:sp>
      <p:sp>
        <p:nvSpPr>
          <p:cNvPr id="222211" name="Rectangle 2"/>
          <p:cNvSpPr>
            <a:spLocks noRot="1" noChangeArrowheads="1" noTextEdit="1"/>
          </p:cNvSpPr>
          <p:nvPr>
            <p:ph type="sldImg"/>
          </p:nvPr>
        </p:nvSpPr>
        <p:spPr>
          <a:ln/>
        </p:spPr>
      </p:sp>
      <p:sp>
        <p:nvSpPr>
          <p:cNvPr id="222212"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62147766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8B26D6-1478-4CF0-BF5B-7C942C8B6DA2}" type="slidenum">
              <a:rPr lang="en-US" altLang="en-US"/>
              <a:pPr>
                <a:spcBef>
                  <a:spcPct val="0"/>
                </a:spcBef>
              </a:pPr>
              <a:t>102</a:t>
            </a:fld>
            <a:endParaRPr lang="en-US" altLang="en-US"/>
          </a:p>
        </p:txBody>
      </p:sp>
      <p:sp>
        <p:nvSpPr>
          <p:cNvPr id="223235" name="Rectangle 2"/>
          <p:cNvSpPr>
            <a:spLocks noRot="1" noChangeArrowheads="1" noTextEdit="1"/>
          </p:cNvSpPr>
          <p:nvPr>
            <p:ph type="sldImg"/>
          </p:nvPr>
        </p:nvSpPr>
        <p:spPr>
          <a:ln/>
        </p:spPr>
      </p:sp>
      <p:sp>
        <p:nvSpPr>
          <p:cNvPr id="223236"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5054594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78F974F-89B6-4FC8-9BC7-7CE5A5B27B6E}" type="slidenum">
              <a:rPr lang="en-US" altLang="en-US"/>
              <a:pPr>
                <a:spcBef>
                  <a:spcPct val="0"/>
                </a:spcBef>
              </a:pPr>
              <a:t>103</a:t>
            </a:fld>
            <a:endParaRPr lang="en-US" altLang="en-US"/>
          </a:p>
        </p:txBody>
      </p:sp>
      <p:sp>
        <p:nvSpPr>
          <p:cNvPr id="224259" name="Rectangle 2"/>
          <p:cNvSpPr>
            <a:spLocks noRot="1" noChangeArrowheads="1" noTextEdit="1"/>
          </p:cNvSpPr>
          <p:nvPr>
            <p:ph type="sldImg"/>
          </p:nvPr>
        </p:nvSpPr>
        <p:spPr>
          <a:ln/>
        </p:spPr>
      </p:sp>
      <p:sp>
        <p:nvSpPr>
          <p:cNvPr id="224260"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152403356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9B95812-A477-4940-A11B-EEF8D82425F7}" type="slidenum">
              <a:rPr lang="en-US" altLang="en-US"/>
              <a:pPr>
                <a:spcBef>
                  <a:spcPct val="0"/>
                </a:spcBef>
              </a:pPr>
              <a:t>104</a:t>
            </a:fld>
            <a:endParaRPr lang="en-US" altLang="en-US"/>
          </a:p>
        </p:txBody>
      </p:sp>
      <p:sp>
        <p:nvSpPr>
          <p:cNvPr id="225283" name="Rectangle 2"/>
          <p:cNvSpPr>
            <a:spLocks noRot="1" noChangeArrowheads="1" noTextEdit="1"/>
          </p:cNvSpPr>
          <p:nvPr>
            <p:ph type="sldImg"/>
          </p:nvPr>
        </p:nvSpPr>
        <p:spPr>
          <a:ln/>
        </p:spPr>
      </p:sp>
      <p:sp>
        <p:nvSpPr>
          <p:cNvPr id="225284"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81850103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7C20169-5EBD-4C11-A108-5C8DD347FDC8}" type="slidenum">
              <a:rPr lang="en-US" altLang="en-US"/>
              <a:pPr>
                <a:spcBef>
                  <a:spcPct val="0"/>
                </a:spcBef>
              </a:pPr>
              <a:t>105</a:t>
            </a:fld>
            <a:endParaRPr lang="en-US" altLang="en-US"/>
          </a:p>
        </p:txBody>
      </p:sp>
      <p:sp>
        <p:nvSpPr>
          <p:cNvPr id="226307" name="Rectangle 2"/>
          <p:cNvSpPr>
            <a:spLocks noRot="1" noChangeArrowheads="1" noTextEdit="1"/>
          </p:cNvSpPr>
          <p:nvPr>
            <p:ph type="sldImg"/>
          </p:nvPr>
        </p:nvSpPr>
        <p:spPr>
          <a:ln/>
        </p:spPr>
      </p:sp>
      <p:sp>
        <p:nvSpPr>
          <p:cNvPr id="226308" name="Rectangle 3"/>
          <p:cNvSpPr>
            <a:spLocks noGrp="1" noChangeArrowheads="1"/>
          </p:cNvSpPr>
          <p:nvPr>
            <p:ph type="body" idx="1"/>
          </p:nvPr>
        </p:nvSpPr>
        <p:spPr>
          <a:xfrm>
            <a:off x="914400" y="4416425"/>
            <a:ext cx="5029200" cy="4183063"/>
          </a:xfrm>
          <a:noFill/>
        </p:spPr>
        <p:txBody>
          <a:bodyPr/>
          <a:lstStyle/>
          <a:p>
            <a:endParaRPr lang="en-US" altLang="en-US" smtClean="0"/>
          </a:p>
        </p:txBody>
      </p:sp>
    </p:spTree>
    <p:extLst>
      <p:ext uri="{BB962C8B-B14F-4D97-AF65-F5344CB8AC3E}">
        <p14:creationId xmlns:p14="http://schemas.microsoft.com/office/powerpoint/2010/main" val="373165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FB81D56-88A4-4D16-BF6B-05AE6391C4AA}" type="slidenum">
              <a:rPr lang="en-US" altLang="en-US"/>
              <a:pPr/>
              <a:t>‹#›</a:t>
            </a:fld>
            <a:endParaRPr lang="en-US" altLang="en-US"/>
          </a:p>
        </p:txBody>
      </p:sp>
    </p:spTree>
    <p:extLst>
      <p:ext uri="{BB962C8B-B14F-4D97-AF65-F5344CB8AC3E}">
        <p14:creationId xmlns:p14="http://schemas.microsoft.com/office/powerpoint/2010/main" val="32849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910ABC-5D47-499D-9A27-E764CF603BBC}" type="slidenum">
              <a:rPr lang="en-US" altLang="en-US"/>
              <a:pPr/>
              <a:t>‹#›</a:t>
            </a:fld>
            <a:endParaRPr lang="en-US" altLang="en-US"/>
          </a:p>
        </p:txBody>
      </p:sp>
    </p:spTree>
    <p:extLst>
      <p:ext uri="{BB962C8B-B14F-4D97-AF65-F5344CB8AC3E}">
        <p14:creationId xmlns:p14="http://schemas.microsoft.com/office/powerpoint/2010/main" val="247998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CD0E56-B30A-4109-9804-F9EE56888094}" type="slidenum">
              <a:rPr lang="en-US" altLang="en-US"/>
              <a:pPr/>
              <a:t>‹#›</a:t>
            </a:fld>
            <a:endParaRPr lang="en-US" altLang="en-US"/>
          </a:p>
        </p:txBody>
      </p:sp>
    </p:spTree>
    <p:extLst>
      <p:ext uri="{BB962C8B-B14F-4D97-AF65-F5344CB8AC3E}">
        <p14:creationId xmlns:p14="http://schemas.microsoft.com/office/powerpoint/2010/main" val="729013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38862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E18490F-106D-4755-9971-D1196862C3A2}" type="slidenum">
              <a:rPr lang="en-US" altLang="en-US"/>
              <a:pPr/>
              <a:t>‹#›</a:t>
            </a:fld>
            <a:endParaRPr lang="en-US" altLang="en-US"/>
          </a:p>
        </p:txBody>
      </p:sp>
    </p:spTree>
    <p:extLst>
      <p:ext uri="{BB962C8B-B14F-4D97-AF65-F5344CB8AC3E}">
        <p14:creationId xmlns:p14="http://schemas.microsoft.com/office/powerpoint/2010/main" val="914697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4BC19E2-9989-4503-B8D2-F0AC8A8BCCCB}" type="slidenum">
              <a:rPr lang="en-US" altLang="en-US"/>
              <a:pPr/>
              <a:t>‹#›</a:t>
            </a:fld>
            <a:endParaRPr lang="en-US" altLang="en-US"/>
          </a:p>
        </p:txBody>
      </p:sp>
    </p:spTree>
    <p:extLst>
      <p:ext uri="{BB962C8B-B14F-4D97-AF65-F5344CB8AC3E}">
        <p14:creationId xmlns:p14="http://schemas.microsoft.com/office/powerpoint/2010/main" val="3557162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8C5EB24-4AC9-48AD-9B77-C8992874B0D3}" type="slidenum">
              <a:rPr lang="en-US" altLang="en-US"/>
              <a:pPr/>
              <a:t>‹#›</a:t>
            </a:fld>
            <a:endParaRPr lang="en-US" altLang="en-US"/>
          </a:p>
        </p:txBody>
      </p:sp>
    </p:spTree>
    <p:extLst>
      <p:ext uri="{BB962C8B-B14F-4D97-AF65-F5344CB8AC3E}">
        <p14:creationId xmlns:p14="http://schemas.microsoft.com/office/powerpoint/2010/main" val="2284107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6292E87-465D-486C-A158-793FA7BAF3C5}" type="slidenum">
              <a:rPr lang="en-US" altLang="en-US"/>
              <a:pPr/>
              <a:t>‹#›</a:t>
            </a:fld>
            <a:endParaRPr lang="en-US" altLang="en-US"/>
          </a:p>
        </p:txBody>
      </p:sp>
    </p:spTree>
    <p:extLst>
      <p:ext uri="{BB962C8B-B14F-4D97-AF65-F5344CB8AC3E}">
        <p14:creationId xmlns:p14="http://schemas.microsoft.com/office/powerpoint/2010/main" val="540066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11F5CD9-B4FF-4AA2-B7B3-D8AF3029886F}" type="slidenum">
              <a:rPr lang="en-US" altLang="en-US"/>
              <a:pPr/>
              <a:t>‹#›</a:t>
            </a:fld>
            <a:endParaRPr lang="en-US" altLang="en-US"/>
          </a:p>
        </p:txBody>
      </p:sp>
    </p:spTree>
    <p:extLst>
      <p:ext uri="{BB962C8B-B14F-4D97-AF65-F5344CB8AC3E}">
        <p14:creationId xmlns:p14="http://schemas.microsoft.com/office/powerpoint/2010/main" val="311648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EC2E8FF-0A39-4F38-8432-03979A7E8A4D}" type="slidenum">
              <a:rPr lang="en-US" altLang="en-US"/>
              <a:pPr/>
              <a:t>‹#›</a:t>
            </a:fld>
            <a:endParaRPr lang="en-US" altLang="en-US"/>
          </a:p>
        </p:txBody>
      </p:sp>
    </p:spTree>
    <p:extLst>
      <p:ext uri="{BB962C8B-B14F-4D97-AF65-F5344CB8AC3E}">
        <p14:creationId xmlns:p14="http://schemas.microsoft.com/office/powerpoint/2010/main" val="2420960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4A66565-7AD3-409E-A8FA-2BD6DBC7DCDF}" type="slidenum">
              <a:rPr lang="en-US" altLang="en-US"/>
              <a:pPr/>
              <a:t>‹#›</a:t>
            </a:fld>
            <a:endParaRPr lang="en-US" altLang="en-US"/>
          </a:p>
        </p:txBody>
      </p:sp>
    </p:spTree>
    <p:extLst>
      <p:ext uri="{BB962C8B-B14F-4D97-AF65-F5344CB8AC3E}">
        <p14:creationId xmlns:p14="http://schemas.microsoft.com/office/powerpoint/2010/main" val="219803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60CF309-5608-4C86-8468-A8E6E91CC49F}" type="slidenum">
              <a:rPr lang="en-US" altLang="en-US"/>
              <a:pPr/>
              <a:t>‹#›</a:t>
            </a:fld>
            <a:endParaRPr lang="en-US" altLang="en-US"/>
          </a:p>
        </p:txBody>
      </p:sp>
    </p:spTree>
    <p:extLst>
      <p:ext uri="{BB962C8B-B14F-4D97-AF65-F5344CB8AC3E}">
        <p14:creationId xmlns:p14="http://schemas.microsoft.com/office/powerpoint/2010/main" val="706128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2C0C1A-1350-42F9-8A61-7F820285E79E}" type="slidenum">
              <a:rPr lang="en-US" altLang="en-US"/>
              <a:pPr/>
              <a:t>‹#›</a:t>
            </a:fld>
            <a:endParaRPr lang="en-US" altLang="en-US"/>
          </a:p>
        </p:txBody>
      </p:sp>
    </p:spTree>
    <p:extLst>
      <p:ext uri="{BB962C8B-B14F-4D97-AF65-F5344CB8AC3E}">
        <p14:creationId xmlns:p14="http://schemas.microsoft.com/office/powerpoint/2010/main" val="279653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A5D6A5F-B4B5-4542-B1B0-4A3B6640ECF6}" type="slidenum">
              <a:rPr lang="en-US" altLang="en-US"/>
              <a:pPr/>
              <a:t>‹#›</a:t>
            </a:fld>
            <a:endParaRPr lang="en-US" altLang="en-US"/>
          </a:p>
        </p:txBody>
      </p:sp>
    </p:spTree>
    <p:extLst>
      <p:ext uri="{BB962C8B-B14F-4D97-AF65-F5344CB8AC3E}">
        <p14:creationId xmlns:p14="http://schemas.microsoft.com/office/powerpoint/2010/main" val="3206591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447800"/>
            <a:ext cx="7772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fld id="{F3641FA0-777B-4CAB-AFEF-CD6B8A0BBDF3}" type="slidenum">
              <a:rPr lang="en-US" altLang="en-US"/>
              <a:pPr/>
              <a:t>‹#›</a:t>
            </a:fld>
            <a:endParaRPr lang="en-US" altLang="en-US"/>
          </a:p>
        </p:txBody>
      </p:sp>
      <p:sp>
        <p:nvSpPr>
          <p:cNvPr id="1031" name="Text Box 7"/>
          <p:cNvSpPr txBox="1">
            <a:spLocks noChangeArrowheads="1"/>
          </p:cNvSpPr>
          <p:nvPr/>
        </p:nvSpPr>
        <p:spPr bwMode="auto">
          <a:xfrm>
            <a:off x="152400" y="6248400"/>
            <a:ext cx="4572000" cy="339725"/>
          </a:xfrm>
          <a:prstGeom prst="rect">
            <a:avLst/>
          </a:prstGeom>
          <a:solidFill>
            <a:srgbClr val="990033"/>
          </a:solidFill>
          <a:ln w="3175">
            <a:solidFill>
              <a:schemeClr val="tx1"/>
            </a:solidFill>
            <a:miter lim="800000"/>
            <a:headEnd/>
            <a:tailEnd/>
          </a:ln>
          <a:effectLst>
            <a:outerShdw dist="107763" dir="8100000" algn="ctr" rotWithShape="0">
              <a:schemeClr val="tx1">
                <a:alpha val="50000"/>
              </a:schemeClr>
            </a:outerShdw>
          </a:effectLst>
        </p:spPr>
        <p:txBody>
          <a:bodyPr>
            <a:spAutoFit/>
          </a:bodyPr>
          <a:lstStyle>
            <a:lvl1pPr eaLnBrk="0" hangingPunct="0">
              <a:defRPr sz="2000" i="1">
                <a:solidFill>
                  <a:schemeClr val="tx1"/>
                </a:solidFill>
                <a:latin typeface="Times New Roman" pitchFamily="18" charset="0"/>
              </a:defRPr>
            </a:lvl1pPr>
            <a:lvl2pPr marL="742950" indent="-285750" eaLnBrk="0" hangingPunct="0">
              <a:defRPr sz="2000" i="1">
                <a:solidFill>
                  <a:schemeClr val="tx1"/>
                </a:solidFill>
                <a:latin typeface="Times New Roman" pitchFamily="18" charset="0"/>
              </a:defRPr>
            </a:lvl2pPr>
            <a:lvl3pPr marL="1143000" indent="-228600" eaLnBrk="0" hangingPunct="0">
              <a:defRPr sz="2000" i="1">
                <a:solidFill>
                  <a:schemeClr val="tx1"/>
                </a:solidFill>
                <a:latin typeface="Times New Roman" pitchFamily="18" charset="0"/>
              </a:defRPr>
            </a:lvl3pPr>
            <a:lvl4pPr marL="1600200" indent="-228600" eaLnBrk="0" hangingPunct="0">
              <a:defRPr sz="2000" i="1">
                <a:solidFill>
                  <a:schemeClr val="tx1"/>
                </a:solidFill>
                <a:latin typeface="Times New Roman" pitchFamily="18" charset="0"/>
              </a:defRPr>
            </a:lvl4pPr>
            <a:lvl5pPr marL="2057400" indent="-228600" eaLnBrk="0" hangingPunct="0">
              <a:defRPr sz="2000" i="1">
                <a:solidFill>
                  <a:schemeClr val="tx1"/>
                </a:solidFill>
                <a:latin typeface="Times New Roman" pitchFamily="18" charset="0"/>
              </a:defRPr>
            </a:lvl5pPr>
            <a:lvl6pPr marL="2514600" indent="-228600" eaLnBrk="0" fontAlgn="base" hangingPunct="0">
              <a:spcBef>
                <a:spcPct val="0"/>
              </a:spcBef>
              <a:spcAft>
                <a:spcPct val="0"/>
              </a:spcAft>
              <a:defRPr sz="2000" i="1">
                <a:solidFill>
                  <a:schemeClr val="tx1"/>
                </a:solidFill>
                <a:latin typeface="Times New Roman" pitchFamily="18" charset="0"/>
              </a:defRPr>
            </a:lvl6pPr>
            <a:lvl7pPr marL="2971800" indent="-228600" eaLnBrk="0" fontAlgn="base" hangingPunct="0">
              <a:spcBef>
                <a:spcPct val="0"/>
              </a:spcBef>
              <a:spcAft>
                <a:spcPct val="0"/>
              </a:spcAft>
              <a:defRPr sz="2000" i="1">
                <a:solidFill>
                  <a:schemeClr val="tx1"/>
                </a:solidFill>
                <a:latin typeface="Times New Roman" pitchFamily="18" charset="0"/>
              </a:defRPr>
            </a:lvl7pPr>
            <a:lvl8pPr marL="3429000" indent="-228600" eaLnBrk="0" fontAlgn="base" hangingPunct="0">
              <a:spcBef>
                <a:spcPct val="0"/>
              </a:spcBef>
              <a:spcAft>
                <a:spcPct val="0"/>
              </a:spcAft>
              <a:defRPr sz="2000" i="1">
                <a:solidFill>
                  <a:schemeClr val="tx1"/>
                </a:solidFill>
                <a:latin typeface="Times New Roman" pitchFamily="18" charset="0"/>
              </a:defRPr>
            </a:lvl8pPr>
            <a:lvl9pPr marL="3886200" indent="-228600" eaLnBrk="0" fontAlgn="base" hangingPunct="0">
              <a:spcBef>
                <a:spcPct val="0"/>
              </a:spcBef>
              <a:spcAft>
                <a:spcPct val="0"/>
              </a:spcAft>
              <a:defRPr sz="2000" i="1">
                <a:solidFill>
                  <a:schemeClr val="tx1"/>
                </a:solidFill>
                <a:latin typeface="Times New Roman" pitchFamily="18" charset="0"/>
              </a:defRPr>
            </a:lvl9pPr>
          </a:lstStyle>
          <a:p>
            <a:pPr algn="ctr" eaLnBrk="1" hangingPunct="1">
              <a:spcBef>
                <a:spcPct val="50000"/>
              </a:spcBef>
              <a:defRPr/>
            </a:pPr>
            <a:r>
              <a:rPr lang="en-US" sz="1600" b="1" i="0" smtClean="0">
                <a:solidFill>
                  <a:schemeClr val="bg1"/>
                </a:solidFill>
                <a:latin typeface="Baskerville Old Face" pitchFamily="18" charset="0"/>
              </a:rPr>
              <a:t>UNIVERSITY OF SOUTH CAROLINA</a:t>
            </a:r>
          </a:p>
        </p:txBody>
      </p:sp>
      <p:sp>
        <p:nvSpPr>
          <p:cNvPr id="1032" name="Text Box 8"/>
          <p:cNvSpPr txBox="1">
            <a:spLocks noChangeArrowheads="1"/>
          </p:cNvSpPr>
          <p:nvPr/>
        </p:nvSpPr>
        <p:spPr bwMode="auto">
          <a:xfrm>
            <a:off x="4648200" y="6400800"/>
            <a:ext cx="4343400" cy="307975"/>
          </a:xfrm>
          <a:prstGeom prst="rect">
            <a:avLst/>
          </a:prstGeom>
          <a:solidFill>
            <a:schemeClr val="tx1"/>
          </a:solidFill>
          <a:ln w="3175">
            <a:solidFill>
              <a:schemeClr val="tx1"/>
            </a:solidFill>
            <a:miter lim="800000"/>
            <a:headEnd/>
            <a:tailEnd/>
          </a:ln>
          <a:effectLst>
            <a:outerShdw dist="107763" dir="8100000" algn="ctr" rotWithShape="0">
              <a:schemeClr val="bg2">
                <a:alpha val="50000"/>
              </a:schemeClr>
            </a:outerShdw>
          </a:effectLst>
        </p:spPr>
        <p:txBody>
          <a:bodyPr>
            <a:spAutoFit/>
          </a:bodyPr>
          <a:lstStyle>
            <a:lvl1pPr eaLnBrk="0" hangingPunct="0">
              <a:defRPr sz="2000" i="1">
                <a:solidFill>
                  <a:schemeClr val="tx1"/>
                </a:solidFill>
                <a:latin typeface="Times New Roman" pitchFamily="18" charset="0"/>
              </a:defRPr>
            </a:lvl1pPr>
            <a:lvl2pPr marL="742950" indent="-285750" eaLnBrk="0" hangingPunct="0">
              <a:defRPr sz="2000" i="1">
                <a:solidFill>
                  <a:schemeClr val="tx1"/>
                </a:solidFill>
                <a:latin typeface="Times New Roman" pitchFamily="18" charset="0"/>
              </a:defRPr>
            </a:lvl2pPr>
            <a:lvl3pPr marL="1143000" indent="-228600" eaLnBrk="0" hangingPunct="0">
              <a:defRPr sz="2000" i="1">
                <a:solidFill>
                  <a:schemeClr val="tx1"/>
                </a:solidFill>
                <a:latin typeface="Times New Roman" pitchFamily="18" charset="0"/>
              </a:defRPr>
            </a:lvl3pPr>
            <a:lvl4pPr marL="1600200" indent="-228600" eaLnBrk="0" hangingPunct="0">
              <a:defRPr sz="2000" i="1">
                <a:solidFill>
                  <a:schemeClr val="tx1"/>
                </a:solidFill>
                <a:latin typeface="Times New Roman" pitchFamily="18" charset="0"/>
              </a:defRPr>
            </a:lvl4pPr>
            <a:lvl5pPr marL="2057400" indent="-228600" eaLnBrk="0" hangingPunct="0">
              <a:defRPr sz="2000" i="1">
                <a:solidFill>
                  <a:schemeClr val="tx1"/>
                </a:solidFill>
                <a:latin typeface="Times New Roman" pitchFamily="18" charset="0"/>
              </a:defRPr>
            </a:lvl5pPr>
            <a:lvl6pPr marL="2514600" indent="-228600" eaLnBrk="0" fontAlgn="base" hangingPunct="0">
              <a:spcBef>
                <a:spcPct val="0"/>
              </a:spcBef>
              <a:spcAft>
                <a:spcPct val="0"/>
              </a:spcAft>
              <a:defRPr sz="2000" i="1">
                <a:solidFill>
                  <a:schemeClr val="tx1"/>
                </a:solidFill>
                <a:latin typeface="Times New Roman" pitchFamily="18" charset="0"/>
              </a:defRPr>
            </a:lvl6pPr>
            <a:lvl7pPr marL="2971800" indent="-228600" eaLnBrk="0" fontAlgn="base" hangingPunct="0">
              <a:spcBef>
                <a:spcPct val="0"/>
              </a:spcBef>
              <a:spcAft>
                <a:spcPct val="0"/>
              </a:spcAft>
              <a:defRPr sz="2000" i="1">
                <a:solidFill>
                  <a:schemeClr val="tx1"/>
                </a:solidFill>
                <a:latin typeface="Times New Roman" pitchFamily="18" charset="0"/>
              </a:defRPr>
            </a:lvl7pPr>
            <a:lvl8pPr marL="3429000" indent="-228600" eaLnBrk="0" fontAlgn="base" hangingPunct="0">
              <a:spcBef>
                <a:spcPct val="0"/>
              </a:spcBef>
              <a:spcAft>
                <a:spcPct val="0"/>
              </a:spcAft>
              <a:defRPr sz="2000" i="1">
                <a:solidFill>
                  <a:schemeClr val="tx1"/>
                </a:solidFill>
                <a:latin typeface="Times New Roman" pitchFamily="18" charset="0"/>
              </a:defRPr>
            </a:lvl8pPr>
            <a:lvl9pPr marL="3886200" indent="-228600" eaLnBrk="0" fontAlgn="base" hangingPunct="0">
              <a:spcBef>
                <a:spcPct val="0"/>
              </a:spcBef>
              <a:spcAft>
                <a:spcPct val="0"/>
              </a:spcAft>
              <a:defRPr sz="2000" i="1">
                <a:solidFill>
                  <a:schemeClr val="tx1"/>
                </a:solidFill>
                <a:latin typeface="Times New Roman" pitchFamily="18" charset="0"/>
              </a:defRPr>
            </a:lvl9pPr>
          </a:lstStyle>
          <a:p>
            <a:pPr algn="ctr" eaLnBrk="1" hangingPunct="1">
              <a:spcBef>
                <a:spcPct val="50000"/>
              </a:spcBef>
              <a:defRPr/>
            </a:pPr>
            <a:r>
              <a:rPr lang="en-US" sz="1400" b="1" i="0" smtClean="0">
                <a:solidFill>
                  <a:schemeClr val="bg1"/>
                </a:solidFill>
                <a:latin typeface="Baskerville Old Face" pitchFamily="18" charset="0"/>
              </a:rPr>
              <a:t>Department of Computer Science and Engineering</a:t>
            </a:r>
          </a:p>
        </p:txBody>
      </p:sp>
      <p:sp>
        <p:nvSpPr>
          <p:cNvPr id="1033" name="Line 9"/>
          <p:cNvSpPr>
            <a:spLocks noChangeShapeType="1"/>
          </p:cNvSpPr>
          <p:nvPr/>
        </p:nvSpPr>
        <p:spPr bwMode="auto">
          <a:xfrm>
            <a:off x="304800" y="1219200"/>
            <a:ext cx="0" cy="50292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Line 10"/>
          <p:cNvSpPr>
            <a:spLocks noChangeShapeType="1"/>
          </p:cNvSpPr>
          <p:nvPr/>
        </p:nvSpPr>
        <p:spPr bwMode="auto">
          <a:xfrm>
            <a:off x="990600" y="304800"/>
            <a:ext cx="7848600" cy="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11"/>
          <p:cNvSpPr>
            <a:spLocks noChangeShapeType="1"/>
          </p:cNvSpPr>
          <p:nvPr/>
        </p:nvSpPr>
        <p:spPr bwMode="auto">
          <a:xfrm>
            <a:off x="8839200" y="304800"/>
            <a:ext cx="0" cy="6096000"/>
          </a:xfrm>
          <a:prstGeom prst="line">
            <a:avLst/>
          </a:prstGeom>
          <a:noFill/>
          <a:ln w="2857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1036" name="Object 12"/>
          <p:cNvGraphicFramePr>
            <a:graphicFrameLocks noChangeAspect="1"/>
          </p:cNvGraphicFramePr>
          <p:nvPr/>
        </p:nvGraphicFramePr>
        <p:xfrm>
          <a:off x="0" y="0"/>
          <a:ext cx="1066800" cy="1219200"/>
        </p:xfrm>
        <a:graphic>
          <a:graphicData uri="http://schemas.openxmlformats.org/presentationml/2006/ole">
            <mc:AlternateContent xmlns:mc="http://schemas.openxmlformats.org/markup-compatibility/2006">
              <mc:Choice xmlns:v="urn:schemas-microsoft-com:vml" Requires="v">
                <p:oleObj spid="_x0000_s1038" name="Photo Editor Photo" r:id="rId17" imgW="2400635" imgH="3104762" progId="MSPhotoEd.3">
                  <p:embed/>
                </p:oleObj>
              </mc:Choice>
              <mc:Fallback>
                <p:oleObj name="Photo Editor Photo" r:id="rId17" imgW="2400635" imgH="3104762" progId="MSPhotoEd.3">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066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defRPr>
      </a:lvl2pPr>
      <a:lvl3pPr algn="ctr" rtl="0" eaLnBrk="0" fontAlgn="base" hangingPunct="0">
        <a:spcBef>
          <a:spcPct val="0"/>
        </a:spcBef>
        <a:spcAft>
          <a:spcPct val="0"/>
        </a:spcAft>
        <a:defRPr sz="4400">
          <a:solidFill>
            <a:schemeClr val="tx2"/>
          </a:solidFill>
          <a:latin typeface="Tw Cen MT" pitchFamily="34" charset="0"/>
        </a:defRPr>
      </a:lvl3pPr>
      <a:lvl4pPr algn="ctr" rtl="0" eaLnBrk="0" fontAlgn="base" hangingPunct="0">
        <a:spcBef>
          <a:spcPct val="0"/>
        </a:spcBef>
        <a:spcAft>
          <a:spcPct val="0"/>
        </a:spcAft>
        <a:defRPr sz="4400">
          <a:solidFill>
            <a:schemeClr val="tx2"/>
          </a:solidFill>
          <a:latin typeface="Tw Cen MT" pitchFamily="34" charset="0"/>
        </a:defRPr>
      </a:lvl4pPr>
      <a:lvl5pPr algn="ctr" rtl="0" eaLnBrk="0" fontAlgn="base" hangingPunct="0">
        <a:spcBef>
          <a:spcPct val="0"/>
        </a:spcBef>
        <a:spcAft>
          <a:spcPct val="0"/>
        </a:spcAft>
        <a:defRPr sz="4400">
          <a:solidFill>
            <a:schemeClr val="tx2"/>
          </a:solidFill>
          <a:latin typeface="Tw Cen MT" pitchFamily="34" charset="0"/>
        </a:defRPr>
      </a:lvl5pPr>
      <a:lvl6pPr marL="457200" algn="ctr" rtl="0" fontAlgn="base">
        <a:spcBef>
          <a:spcPct val="0"/>
        </a:spcBef>
        <a:spcAft>
          <a:spcPct val="0"/>
        </a:spcAft>
        <a:defRPr sz="4400">
          <a:solidFill>
            <a:schemeClr val="tx2"/>
          </a:solidFill>
          <a:latin typeface="Tw Cen MT" pitchFamily="34" charset="0"/>
        </a:defRPr>
      </a:lvl6pPr>
      <a:lvl7pPr marL="914400" algn="ctr" rtl="0" fontAlgn="base">
        <a:spcBef>
          <a:spcPct val="0"/>
        </a:spcBef>
        <a:spcAft>
          <a:spcPct val="0"/>
        </a:spcAft>
        <a:defRPr sz="4400">
          <a:solidFill>
            <a:schemeClr val="tx2"/>
          </a:solidFill>
          <a:latin typeface="Tw Cen MT" pitchFamily="34" charset="0"/>
        </a:defRPr>
      </a:lvl7pPr>
      <a:lvl8pPr marL="1371600" algn="ctr" rtl="0" fontAlgn="base">
        <a:spcBef>
          <a:spcPct val="0"/>
        </a:spcBef>
        <a:spcAft>
          <a:spcPct val="0"/>
        </a:spcAft>
        <a:defRPr sz="4400">
          <a:solidFill>
            <a:schemeClr val="tx2"/>
          </a:solidFill>
          <a:latin typeface="Tw Cen MT" pitchFamily="34" charset="0"/>
        </a:defRPr>
      </a:lvl8pPr>
      <a:lvl9pPr marL="1828800" algn="ctr" rtl="0" fontAlgn="base">
        <a:spcBef>
          <a:spcPct val="0"/>
        </a:spcBef>
        <a:spcAft>
          <a:spcPct val="0"/>
        </a:spcAft>
        <a:defRPr sz="4400">
          <a:solidFill>
            <a:schemeClr val="tx2"/>
          </a:solidFill>
          <a:latin typeface="Tw Cen MT"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1.xml"/><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10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2.xml"/><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10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03.xml"/><Relationship Id="rId1" Type="http://schemas.openxmlformats.org/officeDocument/2006/relationships/slideLayout" Target="../slideLayouts/slideLayout12.xml"/><Relationship Id="rId4" Type="http://schemas.openxmlformats.org/officeDocument/2006/relationships/image" Target="../media/image7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7.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notesSlide" Target="../notesSlides/notesSlide108.xml"/><Relationship Id="rId1" Type="http://schemas.openxmlformats.org/officeDocument/2006/relationships/slideLayout" Target="../slideLayouts/slideLayout2.xml"/><Relationship Id="rId6" Type="http://schemas.openxmlformats.org/officeDocument/2006/relationships/image" Target="../media/image78.wmf"/><Relationship Id="rId5" Type="http://schemas.openxmlformats.org/officeDocument/2006/relationships/image" Target="../media/image77.wmf"/><Relationship Id="rId4" Type="http://schemas.openxmlformats.org/officeDocument/2006/relationships/image" Target="../media/image76.wmf"/></Relationships>
</file>

<file path=ppt/slides/_rels/slide115.x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83.wmf"/><Relationship Id="rId5" Type="http://schemas.openxmlformats.org/officeDocument/2006/relationships/image" Target="../media/image82.png"/><Relationship Id="rId4" Type="http://schemas.openxmlformats.org/officeDocument/2006/relationships/image" Target="../media/image81.wmf"/></Relationships>
</file>

<file path=ppt/slides/_rels/slide117.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notesSlide" Target="../notesSlides/notesSlide111.xml"/><Relationship Id="rId1" Type="http://schemas.openxmlformats.org/officeDocument/2006/relationships/slideLayout" Target="../slideLayouts/slideLayout2.xml"/><Relationship Id="rId5" Type="http://schemas.openxmlformats.org/officeDocument/2006/relationships/image" Target="../media/image86.wmf"/><Relationship Id="rId4" Type="http://schemas.openxmlformats.org/officeDocument/2006/relationships/image" Target="../media/image85.wmf"/></Relationships>
</file>

<file path=ppt/slides/_rels/slide118.xml.rels><?xml version="1.0" encoding="UTF-8" standalone="yes"?>
<Relationships xmlns="http://schemas.openxmlformats.org/package/2006/relationships"><Relationship Id="rId3" Type="http://schemas.openxmlformats.org/officeDocument/2006/relationships/hyperlink" Target="http://trainingo2.net/wapipedia/mobiletopic.php?s=Davis-Putnam+algorithm"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8.emf"/><Relationship Id="rId3" Type="http://schemas.openxmlformats.org/officeDocument/2006/relationships/image" Target="../media/image13.wmf"/><Relationship Id="rId7" Type="http://schemas.openxmlformats.org/officeDocument/2006/relationships/image" Target="../media/image15.emf"/><Relationship Id="rId12" Type="http://schemas.openxmlformats.org/officeDocument/2006/relationships/customXml" Target="../ink/ink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17.emf"/><Relationship Id="rId5" Type="http://schemas.openxmlformats.org/officeDocument/2006/relationships/image" Target="../media/image14.emf"/><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6.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wmf"/></Relationships>
</file>

<file path=ppt/slides/_rels/slide3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1219200"/>
            <a:ext cx="8458200" cy="2209800"/>
          </a:xfrm>
        </p:spPr>
        <p:txBody>
          <a:bodyPr/>
          <a:lstStyle/>
          <a:p>
            <a:pPr eaLnBrk="1" hangingPunct="1"/>
            <a:r>
              <a:rPr lang="en-US" altLang="en-US" smtClean="0"/>
              <a:t>CSCE 580</a:t>
            </a:r>
            <a:br>
              <a:rPr lang="en-US" altLang="en-US" smtClean="0"/>
            </a:br>
            <a:r>
              <a:rPr lang="en-US" altLang="en-US" smtClean="0"/>
              <a:t>Artificial Intelligence</a:t>
            </a:r>
            <a:br>
              <a:rPr lang="en-US" altLang="en-US" smtClean="0"/>
            </a:br>
            <a:r>
              <a:rPr lang="en-US" altLang="en-US" smtClean="0"/>
              <a:t>Ch.4: Features and Constraints</a:t>
            </a:r>
          </a:p>
        </p:txBody>
      </p:sp>
      <p:sp>
        <p:nvSpPr>
          <p:cNvPr id="2051" name="Rectangle 3"/>
          <p:cNvSpPr>
            <a:spLocks noGrp="1" noChangeArrowheads="1"/>
          </p:cNvSpPr>
          <p:nvPr>
            <p:ph type="subTitle" idx="1"/>
          </p:nvPr>
        </p:nvSpPr>
        <p:spPr>
          <a:xfrm>
            <a:off x="1371600" y="3352800"/>
            <a:ext cx="6400800" cy="1371600"/>
          </a:xfrm>
        </p:spPr>
        <p:txBody>
          <a:bodyPr/>
          <a:lstStyle/>
          <a:p>
            <a:pPr eaLnBrk="1" hangingPunct="1"/>
            <a:r>
              <a:rPr lang="en-US" altLang="en-US" sz="2400" dirty="0" smtClean="0"/>
              <a:t>Spring </a:t>
            </a:r>
            <a:r>
              <a:rPr lang="en-US" altLang="en-US" sz="2400" dirty="0" smtClean="0"/>
              <a:t>2017</a:t>
            </a:r>
            <a:endParaRPr lang="en-US" altLang="en-US" sz="2400" dirty="0" smtClean="0"/>
          </a:p>
          <a:p>
            <a:pPr eaLnBrk="1" hangingPunct="1"/>
            <a:r>
              <a:rPr lang="en-US" altLang="en-US" sz="2400" dirty="0" smtClean="0"/>
              <a:t>Marco Valtorta</a:t>
            </a:r>
          </a:p>
          <a:p>
            <a:pPr eaLnBrk="1" hangingPunct="1"/>
            <a:r>
              <a:rPr lang="en-US" altLang="en-US" sz="2400" dirty="0" smtClean="0"/>
              <a:t>mgv@cse.sc.edu</a:t>
            </a:r>
            <a:endParaRPr lang="en-US" altLang="en-US" sz="2400" dirty="0" smtClean="0">
              <a:solidFill>
                <a:srgbClr val="FF0000"/>
              </a:solidFill>
            </a:endParaRPr>
          </a:p>
        </p:txBody>
      </p:sp>
      <p:sp>
        <p:nvSpPr>
          <p:cNvPr id="2052" name="Text Box 4"/>
          <p:cNvSpPr txBox="1">
            <a:spLocks noChangeArrowheads="1"/>
          </p:cNvSpPr>
          <p:nvPr/>
        </p:nvSpPr>
        <p:spPr bwMode="auto">
          <a:xfrm>
            <a:off x="381000" y="4267200"/>
            <a:ext cx="29876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400" i="0"/>
              <a:t>Every task involves constraint,</a:t>
            </a:r>
          </a:p>
          <a:p>
            <a:pPr eaLnBrk="1" hangingPunct="1">
              <a:spcBef>
                <a:spcPct val="0"/>
              </a:spcBef>
              <a:buFontTx/>
              <a:buNone/>
            </a:pPr>
            <a:r>
              <a:rPr lang="en-US" altLang="en-US" sz="1400" i="0"/>
              <a:t>Solve the thing without complaint;</a:t>
            </a:r>
          </a:p>
          <a:p>
            <a:pPr eaLnBrk="1" hangingPunct="1">
              <a:spcBef>
                <a:spcPct val="0"/>
              </a:spcBef>
              <a:buFontTx/>
              <a:buNone/>
            </a:pPr>
            <a:r>
              <a:rPr lang="en-US" altLang="en-US" sz="1400" i="0"/>
              <a:t>There are magic links and chains</a:t>
            </a:r>
          </a:p>
          <a:p>
            <a:pPr eaLnBrk="1" hangingPunct="1">
              <a:spcBef>
                <a:spcPct val="0"/>
              </a:spcBef>
              <a:buFontTx/>
              <a:buNone/>
            </a:pPr>
            <a:r>
              <a:rPr lang="en-US" altLang="en-US" sz="1400" i="0"/>
              <a:t>Forged to loose our rigid brains.</a:t>
            </a:r>
          </a:p>
          <a:p>
            <a:pPr eaLnBrk="1" hangingPunct="1">
              <a:spcBef>
                <a:spcPct val="0"/>
              </a:spcBef>
              <a:buFontTx/>
              <a:buNone/>
            </a:pPr>
            <a:r>
              <a:rPr lang="en-US" altLang="en-US" sz="1400" i="0"/>
              <a:t>Structures, strictures, though they bind,</a:t>
            </a:r>
          </a:p>
          <a:p>
            <a:pPr eaLnBrk="1" hangingPunct="1">
              <a:spcBef>
                <a:spcPct val="0"/>
              </a:spcBef>
              <a:buFontTx/>
              <a:buNone/>
            </a:pPr>
            <a:r>
              <a:rPr lang="en-US" altLang="en-US" sz="1400" i="0"/>
              <a:t>Strangely liberate the mind.</a:t>
            </a:r>
          </a:p>
          <a:p>
            <a:pPr eaLnBrk="1" hangingPunct="1">
              <a:spcBef>
                <a:spcPct val="0"/>
              </a:spcBef>
              <a:buFontTx/>
              <a:buNone/>
            </a:pPr>
            <a:r>
              <a:rPr lang="en-US" altLang="en-US" sz="1400" i="0"/>
              <a:t>—James Falen</a:t>
            </a:r>
            <a:endParaRPr lang="en-US" altLang="en-US"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Example 4.4 (possible worlds, variables, and features)</a:t>
            </a:r>
            <a:endParaRPr lang="en-US" dirty="0"/>
          </a:p>
        </p:txBody>
      </p:sp>
      <p:sp>
        <p:nvSpPr>
          <p:cNvPr id="3" name="Content Placeholder 2"/>
          <p:cNvSpPr>
            <a:spLocks noGrp="1"/>
          </p:cNvSpPr>
          <p:nvPr>
            <p:ph idx="1"/>
          </p:nvPr>
        </p:nvSpPr>
        <p:spPr/>
        <p:txBody>
          <a:bodyPr>
            <a:normAutofit fontScale="92500" lnSpcReduction="20000"/>
          </a:bodyPr>
          <a:lstStyle/>
          <a:p>
            <a:pPr marL="0" indent="0">
              <a:buFontTx/>
              <a:buNone/>
              <a:defRPr/>
            </a:pPr>
            <a:r>
              <a:rPr lang="en-US" dirty="0" smtClean="0"/>
              <a:t>A classic example of a constraint satisfaction problem is a crossword puzzle. There are two different representations of crossword puzzles in terms of variables:</a:t>
            </a:r>
          </a:p>
          <a:p>
            <a:pPr marL="0" indent="0">
              <a:buFontTx/>
              <a:buNone/>
              <a:defRPr/>
            </a:pPr>
            <a:r>
              <a:rPr lang="en-US" dirty="0" smtClean="0"/>
              <a:t>(a) In one representation, the variables are the numbered squares with the direction of the word (down or across), and the domains are the set of possible words that can be put in. A possible world corresponds to an assignment of a word for each of the variables.</a:t>
            </a:r>
          </a:p>
          <a:p>
            <a:pPr marL="0" indent="0">
              <a:buFontTx/>
              <a:buNone/>
              <a:defRPr/>
            </a:pPr>
            <a:r>
              <a:rPr lang="en-US" dirty="0" smtClean="0"/>
              <a:t>(b) In another representation of a crossword, the  variables are the individual squares and the domain of each variable is the set of letters in the alphabet. A possible world corresponds to an assignment of a letter to each square.</a:t>
            </a: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smtClean="0"/>
              <a:t>Min-conflicts example 3</a:t>
            </a:r>
          </a:p>
        </p:txBody>
      </p:sp>
      <p:sp>
        <p:nvSpPr>
          <p:cNvPr id="103427" name="Rectangle 3"/>
          <p:cNvSpPr>
            <a:spLocks noGrp="1" noChangeArrowheads="1"/>
          </p:cNvSpPr>
          <p:nvPr>
            <p:ph type="body" sz="half" idx="2"/>
          </p:nvPr>
        </p:nvSpPr>
        <p:spPr>
          <a:xfrm>
            <a:off x="793750" y="4419600"/>
            <a:ext cx="7499350" cy="1735138"/>
          </a:xfrm>
        </p:spPr>
        <p:txBody>
          <a:bodyPr/>
          <a:lstStyle/>
          <a:p>
            <a:pPr eaLnBrk="1" hangingPunct="1">
              <a:lnSpc>
                <a:spcPct val="90000"/>
              </a:lnSpc>
            </a:pPr>
            <a:r>
              <a:rPr lang="en-US" altLang="en-US" sz="2000" smtClean="0"/>
              <a:t>A two-step solution for an 8-queens problem using min-conflicts heuristic</a:t>
            </a:r>
          </a:p>
          <a:p>
            <a:pPr eaLnBrk="1" hangingPunct="1">
              <a:lnSpc>
                <a:spcPct val="90000"/>
              </a:lnSpc>
            </a:pPr>
            <a:r>
              <a:rPr lang="en-US" altLang="en-US" sz="2000" smtClean="0"/>
              <a:t>At each stage a queen is chosen for reassignment in its column</a:t>
            </a:r>
          </a:p>
          <a:p>
            <a:pPr eaLnBrk="1" hangingPunct="1">
              <a:lnSpc>
                <a:spcPct val="90000"/>
              </a:lnSpc>
            </a:pPr>
            <a:r>
              <a:rPr lang="en-US" altLang="en-US" sz="2000" smtClean="0"/>
              <a:t>The algorithm moves the queen to the min-conflict square breaking ties randomly</a:t>
            </a:r>
          </a:p>
        </p:txBody>
      </p:sp>
      <p:pic>
        <p:nvPicPr>
          <p:cNvPr id="103428" name="Picture 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0" y="1447800"/>
            <a:ext cx="7696200" cy="251460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GB" altLang="en-US" smtClean="0"/>
              <a:t>Advantages of local search</a:t>
            </a:r>
          </a:p>
        </p:txBody>
      </p:sp>
      <p:sp>
        <p:nvSpPr>
          <p:cNvPr id="104451" name="Rectangle 3"/>
          <p:cNvSpPr>
            <a:spLocks noGrp="1" noChangeArrowheads="1"/>
          </p:cNvSpPr>
          <p:nvPr>
            <p:ph type="body" idx="1"/>
          </p:nvPr>
        </p:nvSpPr>
        <p:spPr/>
        <p:txBody>
          <a:bodyPr/>
          <a:lstStyle/>
          <a:p>
            <a:pPr eaLnBrk="1" hangingPunct="1"/>
            <a:r>
              <a:rPr lang="en-GB" altLang="en-US" sz="2000" smtClean="0"/>
              <a:t>The runtime of min-conflicts is roughly independent of problem size.</a:t>
            </a:r>
          </a:p>
          <a:p>
            <a:pPr lvl="1" eaLnBrk="1" hangingPunct="1"/>
            <a:r>
              <a:rPr lang="en-GB" altLang="en-US" sz="2200" smtClean="0"/>
              <a:t>Solving the millions-queen problem in roughly 50 steps.</a:t>
            </a:r>
          </a:p>
          <a:p>
            <a:pPr lvl="1" eaLnBrk="1" hangingPunct="1">
              <a:buFontTx/>
              <a:buNone/>
            </a:pPr>
            <a:endParaRPr lang="en-GB" altLang="en-US" sz="2200" smtClean="0"/>
          </a:p>
          <a:p>
            <a:pPr eaLnBrk="1" hangingPunct="1"/>
            <a:r>
              <a:rPr lang="en-GB" altLang="en-US" sz="2000" smtClean="0"/>
              <a:t>Local search can be used in an online setting.</a:t>
            </a:r>
          </a:p>
          <a:p>
            <a:pPr lvl="1" eaLnBrk="1" hangingPunct="1"/>
            <a:r>
              <a:rPr lang="en-GB" altLang="en-US" sz="2200" smtClean="0"/>
              <a:t>Backtrack search requires more time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altLang="en-US" smtClean="0"/>
              <a:t>Summary</a:t>
            </a:r>
          </a:p>
        </p:txBody>
      </p:sp>
      <p:sp>
        <p:nvSpPr>
          <p:cNvPr id="105475" name="Rectangle 3"/>
          <p:cNvSpPr>
            <a:spLocks noGrp="1" noChangeArrowheads="1"/>
          </p:cNvSpPr>
          <p:nvPr>
            <p:ph type="body" idx="1"/>
          </p:nvPr>
        </p:nvSpPr>
        <p:spPr/>
        <p:txBody>
          <a:bodyPr/>
          <a:lstStyle/>
          <a:p>
            <a:pPr eaLnBrk="1" hangingPunct="1">
              <a:lnSpc>
                <a:spcPct val="80000"/>
              </a:lnSpc>
            </a:pPr>
            <a:r>
              <a:rPr lang="en-US" altLang="en-US" sz="1800" smtClean="0"/>
              <a:t>CSPs are a special kind of problem:</a:t>
            </a:r>
          </a:p>
          <a:p>
            <a:pPr lvl="1" eaLnBrk="1" hangingPunct="1">
              <a:lnSpc>
                <a:spcPct val="80000"/>
              </a:lnSpc>
            </a:pPr>
            <a:r>
              <a:rPr lang="en-US" altLang="en-US" sz="1800" smtClean="0"/>
              <a:t>states defined by values of a fixed set of variables</a:t>
            </a:r>
          </a:p>
          <a:p>
            <a:pPr lvl="1" eaLnBrk="1" hangingPunct="1">
              <a:lnSpc>
                <a:spcPct val="80000"/>
              </a:lnSpc>
            </a:pPr>
            <a:r>
              <a:rPr lang="en-US" altLang="en-US" sz="1800" smtClean="0"/>
              <a:t>goal test defined by constraints on variable values</a:t>
            </a:r>
          </a:p>
          <a:p>
            <a:pPr lvl="4" eaLnBrk="1" hangingPunct="1">
              <a:lnSpc>
                <a:spcPct val="80000"/>
              </a:lnSpc>
            </a:pPr>
            <a:endParaRPr lang="en-US" altLang="en-US" sz="1400" smtClean="0"/>
          </a:p>
          <a:p>
            <a:pPr eaLnBrk="1" hangingPunct="1">
              <a:lnSpc>
                <a:spcPct val="80000"/>
              </a:lnSpc>
            </a:pPr>
            <a:r>
              <a:rPr lang="en-US" altLang="en-US" sz="1800" smtClean="0"/>
              <a:t>Backtracking = depth-first search with one variable assigned per node</a:t>
            </a:r>
          </a:p>
          <a:p>
            <a:pPr lvl="4" eaLnBrk="1" hangingPunct="1">
              <a:lnSpc>
                <a:spcPct val="80000"/>
              </a:lnSpc>
            </a:pPr>
            <a:endParaRPr lang="en-US" altLang="en-US" sz="1400" smtClean="0"/>
          </a:p>
          <a:p>
            <a:pPr eaLnBrk="1" hangingPunct="1">
              <a:lnSpc>
                <a:spcPct val="80000"/>
              </a:lnSpc>
            </a:pPr>
            <a:r>
              <a:rPr lang="en-US" altLang="en-US" sz="1800" smtClean="0"/>
              <a:t>Variable ordering and value selection heuristics help significantly</a:t>
            </a:r>
          </a:p>
          <a:p>
            <a:pPr lvl="4" eaLnBrk="1" hangingPunct="1">
              <a:lnSpc>
                <a:spcPct val="80000"/>
              </a:lnSpc>
            </a:pPr>
            <a:endParaRPr lang="en-US" altLang="en-US" sz="1400" smtClean="0"/>
          </a:p>
          <a:p>
            <a:pPr eaLnBrk="1" hangingPunct="1">
              <a:lnSpc>
                <a:spcPct val="80000"/>
              </a:lnSpc>
            </a:pPr>
            <a:r>
              <a:rPr lang="en-US" altLang="en-US" sz="1800" smtClean="0"/>
              <a:t>Forward checking prevents assignments that guarantee later failure</a:t>
            </a:r>
          </a:p>
          <a:p>
            <a:pPr lvl="4" eaLnBrk="1" hangingPunct="1">
              <a:lnSpc>
                <a:spcPct val="80000"/>
              </a:lnSpc>
            </a:pPr>
            <a:endParaRPr lang="en-US" altLang="en-US" sz="1400" smtClean="0"/>
          </a:p>
          <a:p>
            <a:pPr eaLnBrk="1" hangingPunct="1">
              <a:lnSpc>
                <a:spcPct val="80000"/>
              </a:lnSpc>
            </a:pPr>
            <a:r>
              <a:rPr lang="en-US" altLang="en-US" sz="1800" smtClean="0"/>
              <a:t>Constraint propagation (e.g., arc consistency) does additional work to constrain values and detect inconsistencies</a:t>
            </a:r>
          </a:p>
          <a:p>
            <a:pPr lvl="4" eaLnBrk="1" hangingPunct="1">
              <a:lnSpc>
                <a:spcPct val="80000"/>
              </a:lnSpc>
            </a:pPr>
            <a:endParaRPr lang="en-US" altLang="en-US" sz="1400" smtClean="0"/>
          </a:p>
          <a:p>
            <a:pPr eaLnBrk="1" hangingPunct="1">
              <a:lnSpc>
                <a:spcPct val="80000"/>
              </a:lnSpc>
            </a:pPr>
            <a:r>
              <a:rPr lang="en-US" altLang="en-US" sz="1800" smtClean="0"/>
              <a:t>Iterative min-conflicts is usually effective in practice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altLang="en-US" smtClean="0"/>
              <a:t>Problem structure</a:t>
            </a:r>
          </a:p>
        </p:txBody>
      </p:sp>
      <p:sp>
        <p:nvSpPr>
          <p:cNvPr id="106499" name="Rectangle 3"/>
          <p:cNvSpPr>
            <a:spLocks noGrp="1" noChangeArrowheads="1"/>
          </p:cNvSpPr>
          <p:nvPr>
            <p:ph type="body" sz="half" idx="2"/>
          </p:nvPr>
        </p:nvSpPr>
        <p:spPr>
          <a:xfrm>
            <a:off x="685800" y="4267200"/>
            <a:ext cx="7772400" cy="1905000"/>
          </a:xfrm>
        </p:spPr>
        <p:txBody>
          <a:bodyPr/>
          <a:lstStyle/>
          <a:p>
            <a:pPr eaLnBrk="1" hangingPunct="1"/>
            <a:r>
              <a:rPr lang="en-US" altLang="en-US" sz="1800" i="1" smtClean="0"/>
              <a:t>How can the problem structure help to find a solution quickly?</a:t>
            </a:r>
          </a:p>
          <a:p>
            <a:pPr eaLnBrk="1" hangingPunct="1"/>
            <a:r>
              <a:rPr lang="en-US" altLang="en-US" sz="1800" smtClean="0"/>
              <a:t>Subproblem identification is important:</a:t>
            </a:r>
          </a:p>
          <a:p>
            <a:pPr lvl="1" eaLnBrk="1" hangingPunct="1"/>
            <a:r>
              <a:rPr lang="en-US" altLang="en-US" sz="1900" smtClean="0"/>
              <a:t>Coloring Tasmania and mainland are independent subproblems</a:t>
            </a:r>
          </a:p>
          <a:p>
            <a:pPr lvl="1" eaLnBrk="1" hangingPunct="1"/>
            <a:r>
              <a:rPr lang="en-US" altLang="en-US" sz="1900" smtClean="0"/>
              <a:t>Identifiable as connected components of constrained graph.</a:t>
            </a:r>
          </a:p>
          <a:p>
            <a:pPr eaLnBrk="1" hangingPunct="1"/>
            <a:r>
              <a:rPr lang="en-US" altLang="en-US" sz="1800" smtClean="0"/>
              <a:t>Improves performance </a:t>
            </a:r>
          </a:p>
        </p:txBody>
      </p:sp>
      <p:pic>
        <p:nvPicPr>
          <p:cNvPr id="10650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9800" y="1524000"/>
            <a:ext cx="4724400" cy="2452688"/>
          </a:xfrm>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altLang="en-US" smtClean="0"/>
              <a:t>Problem structure</a:t>
            </a:r>
          </a:p>
        </p:txBody>
      </p:sp>
      <p:sp>
        <p:nvSpPr>
          <p:cNvPr id="107523" name="Rectangle 3"/>
          <p:cNvSpPr>
            <a:spLocks noGrp="1" noChangeArrowheads="1"/>
          </p:cNvSpPr>
          <p:nvPr>
            <p:ph type="body" sz="half" idx="2"/>
          </p:nvPr>
        </p:nvSpPr>
        <p:spPr>
          <a:xfrm>
            <a:off x="685800" y="4038600"/>
            <a:ext cx="7772400" cy="2133600"/>
          </a:xfrm>
        </p:spPr>
        <p:txBody>
          <a:bodyPr/>
          <a:lstStyle/>
          <a:p>
            <a:pPr eaLnBrk="1" hangingPunct="1">
              <a:lnSpc>
                <a:spcPct val="90000"/>
              </a:lnSpc>
            </a:pPr>
            <a:r>
              <a:rPr lang="en-US" altLang="en-US" sz="1900" smtClean="0"/>
              <a:t>Suppose each problem has </a:t>
            </a:r>
            <a:r>
              <a:rPr lang="en-US" altLang="en-US" sz="1900" i="1" smtClean="0"/>
              <a:t>c</a:t>
            </a:r>
            <a:r>
              <a:rPr lang="en-US" altLang="en-US" sz="1900" smtClean="0"/>
              <a:t> variables out of a total of </a:t>
            </a:r>
            <a:r>
              <a:rPr lang="en-US" altLang="en-US" sz="1900" i="1" smtClean="0"/>
              <a:t>n</a:t>
            </a:r>
            <a:r>
              <a:rPr lang="en-US" altLang="en-US" sz="1900" smtClean="0"/>
              <a:t>.</a:t>
            </a:r>
          </a:p>
          <a:p>
            <a:pPr eaLnBrk="1" hangingPunct="1">
              <a:lnSpc>
                <a:spcPct val="90000"/>
              </a:lnSpc>
            </a:pPr>
            <a:r>
              <a:rPr lang="en-US" altLang="en-US" sz="1900" smtClean="0"/>
              <a:t>Worst case solution cost is </a:t>
            </a:r>
            <a:r>
              <a:rPr lang="en-US" altLang="en-US" sz="1900" i="1" smtClean="0"/>
              <a:t>O(n/c d</a:t>
            </a:r>
            <a:r>
              <a:rPr lang="en-US" altLang="en-US" sz="1900" i="1" baseline="30000" smtClean="0"/>
              <a:t>c</a:t>
            </a:r>
            <a:r>
              <a:rPr lang="en-US" altLang="en-US" sz="1900" i="1" smtClean="0"/>
              <a:t>)</a:t>
            </a:r>
            <a:r>
              <a:rPr lang="en-US" altLang="en-US" sz="1900" smtClean="0"/>
              <a:t>, i.e. linear in </a:t>
            </a:r>
            <a:r>
              <a:rPr lang="en-US" altLang="en-US" sz="1900" i="1" smtClean="0"/>
              <a:t>n</a:t>
            </a:r>
            <a:endParaRPr lang="en-US" altLang="en-US" sz="1900" smtClean="0"/>
          </a:p>
          <a:p>
            <a:pPr lvl="1" eaLnBrk="1" hangingPunct="1">
              <a:lnSpc>
                <a:spcPct val="90000"/>
              </a:lnSpc>
            </a:pPr>
            <a:r>
              <a:rPr lang="en-US" altLang="en-US" sz="1900" smtClean="0"/>
              <a:t>Instead of </a:t>
            </a:r>
            <a:r>
              <a:rPr lang="en-US" altLang="en-US" sz="1900" i="1" smtClean="0"/>
              <a:t>O(d </a:t>
            </a:r>
            <a:r>
              <a:rPr lang="en-US" altLang="en-US" sz="1900" i="1" baseline="30000" smtClean="0"/>
              <a:t>n</a:t>
            </a:r>
            <a:r>
              <a:rPr lang="en-US" altLang="en-US" sz="1900" i="1" smtClean="0"/>
              <a:t>),</a:t>
            </a:r>
            <a:r>
              <a:rPr lang="en-US" altLang="en-US" sz="1900" smtClean="0"/>
              <a:t> exponential in </a:t>
            </a:r>
            <a:r>
              <a:rPr lang="en-US" altLang="en-US" sz="1900" i="1" smtClean="0"/>
              <a:t>n</a:t>
            </a:r>
            <a:endParaRPr lang="en-US" altLang="en-US" sz="1900" smtClean="0"/>
          </a:p>
          <a:p>
            <a:pPr eaLnBrk="1" hangingPunct="1">
              <a:lnSpc>
                <a:spcPct val="90000"/>
              </a:lnSpc>
            </a:pPr>
            <a:r>
              <a:rPr lang="en-US" altLang="en-US" sz="1900" smtClean="0"/>
              <a:t>E.g. </a:t>
            </a:r>
            <a:r>
              <a:rPr lang="en-US" altLang="en-US" sz="1900" i="1" smtClean="0"/>
              <a:t>n= 80, c= 20, d=2</a:t>
            </a:r>
          </a:p>
          <a:p>
            <a:pPr lvl="1" eaLnBrk="1" hangingPunct="1">
              <a:lnSpc>
                <a:spcPct val="90000"/>
              </a:lnSpc>
            </a:pPr>
            <a:r>
              <a:rPr lang="en-US" altLang="en-US" sz="1900" smtClean="0"/>
              <a:t>2</a:t>
            </a:r>
            <a:r>
              <a:rPr lang="en-US" altLang="en-US" sz="1900" baseline="30000" smtClean="0"/>
              <a:t>80</a:t>
            </a:r>
            <a:r>
              <a:rPr lang="en-US" altLang="en-US" sz="1900" smtClean="0"/>
              <a:t> = 4 billion years at 1 million nodes/sec.</a:t>
            </a:r>
          </a:p>
          <a:p>
            <a:pPr lvl="1" eaLnBrk="1" hangingPunct="1">
              <a:lnSpc>
                <a:spcPct val="90000"/>
              </a:lnSpc>
            </a:pPr>
            <a:r>
              <a:rPr lang="en-US" altLang="en-US" sz="1900" smtClean="0"/>
              <a:t>4 * 2</a:t>
            </a:r>
            <a:r>
              <a:rPr lang="en-US" altLang="en-US" sz="1900" baseline="30000" smtClean="0"/>
              <a:t>20</a:t>
            </a:r>
            <a:r>
              <a:rPr lang="en-US" altLang="en-US" sz="1900" smtClean="0"/>
              <a:t>= .4 second at 1 million nodes/sec</a:t>
            </a:r>
          </a:p>
        </p:txBody>
      </p:sp>
      <p:pic>
        <p:nvPicPr>
          <p:cNvPr id="107524"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9800" y="1524000"/>
            <a:ext cx="4724400" cy="2452688"/>
          </a:xfr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altLang="en-US" smtClean="0"/>
              <a:t>Tree-structured CSPs</a:t>
            </a:r>
          </a:p>
        </p:txBody>
      </p:sp>
      <p:sp>
        <p:nvSpPr>
          <p:cNvPr id="108547" name="Rectangle 3"/>
          <p:cNvSpPr>
            <a:spLocks noGrp="1" noChangeArrowheads="1"/>
          </p:cNvSpPr>
          <p:nvPr>
            <p:ph type="body" sz="half" idx="2"/>
          </p:nvPr>
        </p:nvSpPr>
        <p:spPr>
          <a:xfrm>
            <a:off x="685800" y="3902075"/>
            <a:ext cx="7772400" cy="2270125"/>
          </a:xfrm>
        </p:spPr>
        <p:txBody>
          <a:bodyPr/>
          <a:lstStyle/>
          <a:p>
            <a:pPr eaLnBrk="1" hangingPunct="1"/>
            <a:r>
              <a:rPr lang="en-US" altLang="en-US" sz="2500" smtClean="0"/>
              <a:t>Theorem: if the constraint graph has no loops then CSP can be solved in </a:t>
            </a:r>
            <a:r>
              <a:rPr lang="en-US" altLang="en-US" sz="2500" i="1" smtClean="0"/>
              <a:t>O(nd </a:t>
            </a:r>
            <a:r>
              <a:rPr lang="en-US" altLang="en-US" sz="2500" i="1" baseline="30000" smtClean="0"/>
              <a:t>2</a:t>
            </a:r>
            <a:r>
              <a:rPr lang="en-US" altLang="en-US" sz="2500" i="1" smtClean="0"/>
              <a:t>)</a:t>
            </a:r>
            <a:r>
              <a:rPr lang="en-US" altLang="en-US" sz="2500" smtClean="0"/>
              <a:t> time</a:t>
            </a:r>
          </a:p>
          <a:p>
            <a:pPr eaLnBrk="1" hangingPunct="1"/>
            <a:r>
              <a:rPr lang="en-US" altLang="en-US" sz="2500" smtClean="0"/>
              <a:t>Compare difference with general CSP, where worst case is </a:t>
            </a:r>
            <a:r>
              <a:rPr lang="en-US" altLang="en-US" sz="2500" i="1" smtClean="0"/>
              <a:t>O(d </a:t>
            </a:r>
            <a:r>
              <a:rPr lang="en-US" altLang="en-US" sz="2500" i="1" baseline="30000" smtClean="0"/>
              <a:t>n</a:t>
            </a:r>
            <a:r>
              <a:rPr lang="en-US" altLang="en-US" sz="2500" i="1" smtClean="0"/>
              <a:t>)</a:t>
            </a:r>
            <a:endParaRPr lang="en-US" altLang="en-US" smtClean="0"/>
          </a:p>
        </p:txBody>
      </p:sp>
      <p:pic>
        <p:nvPicPr>
          <p:cNvPr id="108548" name="Picture 4"/>
          <p:cNvPicPr>
            <a:picLocks noGrp="1" noChangeAspect="1" noChangeArrowheads="1"/>
          </p:cNvPicPr>
          <p:nvPr>
            <p:ph sz="half" idx="1"/>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a:xfrm>
            <a:off x="2840038" y="1447800"/>
            <a:ext cx="3463925" cy="2270125"/>
          </a:xfr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altLang="en-US" smtClean="0"/>
              <a:t>Tree-structured CSPs</a:t>
            </a:r>
          </a:p>
        </p:txBody>
      </p:sp>
      <p:sp>
        <p:nvSpPr>
          <p:cNvPr id="109571" name="Rectangle 3"/>
          <p:cNvSpPr>
            <a:spLocks noGrp="1" noChangeArrowheads="1"/>
          </p:cNvSpPr>
          <p:nvPr>
            <p:ph type="body" sz="half" idx="2"/>
          </p:nvPr>
        </p:nvSpPr>
        <p:spPr>
          <a:xfrm>
            <a:off x="685800" y="4114800"/>
            <a:ext cx="7772400" cy="2057400"/>
          </a:xfrm>
        </p:spPr>
        <p:txBody>
          <a:bodyPr/>
          <a:lstStyle/>
          <a:p>
            <a:pPr eaLnBrk="1" hangingPunct="1">
              <a:lnSpc>
                <a:spcPct val="80000"/>
              </a:lnSpc>
            </a:pPr>
            <a:r>
              <a:rPr lang="en-US" altLang="en-US" sz="1800" smtClean="0"/>
              <a:t>In most cases subproblems of a CSP are connected as a tree</a:t>
            </a:r>
          </a:p>
          <a:p>
            <a:pPr eaLnBrk="1" hangingPunct="1">
              <a:lnSpc>
                <a:spcPct val="80000"/>
              </a:lnSpc>
            </a:pPr>
            <a:r>
              <a:rPr lang="en-US" altLang="en-US" sz="1800" smtClean="0"/>
              <a:t>Any tree-structured CSP can be solved in time linear in the number of variables.</a:t>
            </a:r>
          </a:p>
          <a:p>
            <a:pPr lvl="1" eaLnBrk="1" hangingPunct="1">
              <a:lnSpc>
                <a:spcPct val="80000"/>
              </a:lnSpc>
            </a:pPr>
            <a:r>
              <a:rPr lang="en-US" altLang="en-US" sz="1700" smtClean="0"/>
              <a:t>Choose a variable as root, order variables from root to leaves such that every node’s parent precedes it in the ordering. (label var from </a:t>
            </a:r>
            <a:r>
              <a:rPr lang="en-US" altLang="en-US" sz="1700" i="1" smtClean="0"/>
              <a:t>X</a:t>
            </a:r>
            <a:r>
              <a:rPr lang="en-US" altLang="en-US" sz="1700" i="1" baseline="-25000" smtClean="0"/>
              <a:t>1</a:t>
            </a:r>
            <a:r>
              <a:rPr lang="en-US" altLang="en-US" sz="1700" smtClean="0"/>
              <a:t> to </a:t>
            </a:r>
            <a:r>
              <a:rPr lang="en-US" altLang="en-US" sz="1700" i="1" smtClean="0"/>
              <a:t>X</a:t>
            </a:r>
            <a:r>
              <a:rPr lang="en-US" altLang="en-US" sz="1700" i="1" baseline="-25000" smtClean="0"/>
              <a:t>n</a:t>
            </a:r>
            <a:r>
              <a:rPr lang="en-US" altLang="en-US" sz="1700" smtClean="0"/>
              <a:t>)</a:t>
            </a:r>
          </a:p>
          <a:p>
            <a:pPr lvl="1" eaLnBrk="1" hangingPunct="1">
              <a:lnSpc>
                <a:spcPct val="80000"/>
              </a:lnSpc>
            </a:pPr>
            <a:r>
              <a:rPr lang="en-US" altLang="en-US" sz="1700" smtClean="0"/>
              <a:t>For </a:t>
            </a:r>
            <a:r>
              <a:rPr lang="en-US" altLang="en-US" sz="1700" i="1" smtClean="0"/>
              <a:t>j</a:t>
            </a:r>
            <a:r>
              <a:rPr lang="en-US" altLang="en-US" sz="1700" smtClean="0"/>
              <a:t> from </a:t>
            </a:r>
            <a:r>
              <a:rPr lang="en-US" altLang="en-US" sz="1700" i="1" smtClean="0"/>
              <a:t>n</a:t>
            </a:r>
            <a:r>
              <a:rPr lang="en-US" altLang="en-US" sz="1700" smtClean="0"/>
              <a:t> down to 2, apply </a:t>
            </a:r>
            <a:r>
              <a:rPr lang="en-US" altLang="en-US" sz="1700" smtClean="0">
                <a:latin typeface="Times New Roman" panose="02020603050405020304" pitchFamily="18" charset="0"/>
              </a:rPr>
              <a:t>REMOVE-INCONSISTENT-VALUES(Parent(</a:t>
            </a:r>
            <a:r>
              <a:rPr lang="en-US" altLang="en-US" sz="1700" i="1" smtClean="0">
                <a:latin typeface="Times New Roman" panose="02020603050405020304" pitchFamily="18" charset="0"/>
              </a:rPr>
              <a:t>X</a:t>
            </a:r>
            <a:r>
              <a:rPr lang="en-US" altLang="en-US" sz="1700" i="1" baseline="-25000" smtClean="0">
                <a:latin typeface="Times New Roman" panose="02020603050405020304" pitchFamily="18" charset="0"/>
              </a:rPr>
              <a:t>j</a:t>
            </a:r>
            <a:r>
              <a:rPr lang="en-US" altLang="en-US" sz="1700" smtClean="0">
                <a:latin typeface="Times New Roman" panose="02020603050405020304" pitchFamily="18" charset="0"/>
              </a:rPr>
              <a:t>),</a:t>
            </a:r>
            <a:r>
              <a:rPr lang="en-US" altLang="en-US" sz="1700" i="1" smtClean="0">
                <a:latin typeface="Times New Roman" panose="02020603050405020304" pitchFamily="18" charset="0"/>
              </a:rPr>
              <a:t>X</a:t>
            </a:r>
            <a:r>
              <a:rPr lang="en-US" altLang="en-US" sz="1700" i="1" baseline="-25000" smtClean="0">
                <a:latin typeface="Times New Roman" panose="02020603050405020304" pitchFamily="18" charset="0"/>
              </a:rPr>
              <a:t>j</a:t>
            </a:r>
            <a:r>
              <a:rPr lang="en-US" altLang="en-US" sz="1700" smtClean="0">
                <a:latin typeface="Times New Roman" panose="02020603050405020304" pitchFamily="18" charset="0"/>
              </a:rPr>
              <a:t>)</a:t>
            </a:r>
            <a:endParaRPr lang="en-US" altLang="en-US" sz="1500" smtClean="0"/>
          </a:p>
          <a:p>
            <a:pPr lvl="1" eaLnBrk="1" hangingPunct="1">
              <a:lnSpc>
                <a:spcPct val="80000"/>
              </a:lnSpc>
            </a:pPr>
            <a:r>
              <a:rPr lang="en-US" altLang="en-US" sz="1700" smtClean="0"/>
              <a:t>For </a:t>
            </a:r>
            <a:r>
              <a:rPr lang="en-US" altLang="en-US" sz="1700" i="1" smtClean="0"/>
              <a:t>j</a:t>
            </a:r>
            <a:r>
              <a:rPr lang="en-US" altLang="en-US" sz="1700" smtClean="0"/>
              <a:t> from 1 to </a:t>
            </a:r>
            <a:r>
              <a:rPr lang="en-US" altLang="en-US" sz="1700" i="1" smtClean="0"/>
              <a:t>n</a:t>
            </a:r>
            <a:r>
              <a:rPr lang="en-US" altLang="en-US" sz="1700" smtClean="0"/>
              <a:t> assign </a:t>
            </a:r>
            <a:r>
              <a:rPr lang="en-US" altLang="en-US" sz="1700" i="1" smtClean="0"/>
              <a:t>X</a:t>
            </a:r>
            <a:r>
              <a:rPr lang="en-US" altLang="en-US" sz="1700" i="1" baseline="-25000" smtClean="0"/>
              <a:t>j</a:t>
            </a:r>
            <a:r>
              <a:rPr lang="en-US" altLang="en-US" sz="1700" smtClean="0"/>
              <a:t> consistently with Parent(</a:t>
            </a:r>
            <a:r>
              <a:rPr lang="en-US" altLang="en-US" sz="1700" i="1" smtClean="0"/>
              <a:t>X</a:t>
            </a:r>
            <a:r>
              <a:rPr lang="en-US" altLang="en-US" sz="1700" i="1" baseline="-25000" smtClean="0"/>
              <a:t>j </a:t>
            </a:r>
            <a:r>
              <a:rPr lang="en-US" altLang="en-US" sz="1700" smtClean="0"/>
              <a:t>)</a:t>
            </a:r>
            <a:endParaRPr lang="en-US" altLang="en-US" sz="1900" smtClean="0"/>
          </a:p>
        </p:txBody>
      </p:sp>
      <p:pic>
        <p:nvPicPr>
          <p:cNvPr id="109572"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685800" y="1462088"/>
            <a:ext cx="7772400" cy="2239962"/>
          </a:xfr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altLang="en-US" smtClean="0"/>
              <a:t>Nearly tree-structured CSPs</a:t>
            </a:r>
          </a:p>
        </p:txBody>
      </p:sp>
      <p:sp>
        <p:nvSpPr>
          <p:cNvPr id="110595" name="Rectangle 3"/>
          <p:cNvSpPr>
            <a:spLocks noGrp="1" noChangeArrowheads="1"/>
          </p:cNvSpPr>
          <p:nvPr>
            <p:ph type="body" sz="half" idx="2"/>
          </p:nvPr>
        </p:nvSpPr>
        <p:spPr>
          <a:xfrm>
            <a:off x="457200" y="4343400"/>
            <a:ext cx="8229600" cy="1866900"/>
          </a:xfrm>
        </p:spPr>
        <p:txBody>
          <a:bodyPr/>
          <a:lstStyle/>
          <a:p>
            <a:pPr eaLnBrk="1" hangingPunct="1"/>
            <a:r>
              <a:rPr lang="en-US" altLang="en-US" sz="2000" i="1" smtClean="0"/>
              <a:t>Can more general constraint graphs be reduced to trees?</a:t>
            </a:r>
          </a:p>
          <a:p>
            <a:pPr eaLnBrk="1" hangingPunct="1"/>
            <a:r>
              <a:rPr lang="en-US" altLang="en-US" sz="2000" smtClean="0"/>
              <a:t>Two approaches:</a:t>
            </a:r>
          </a:p>
          <a:p>
            <a:pPr lvl="1" eaLnBrk="1" hangingPunct="1"/>
            <a:r>
              <a:rPr lang="en-US" altLang="en-US" sz="2100" smtClean="0"/>
              <a:t>Remove certain nodes</a:t>
            </a:r>
          </a:p>
          <a:p>
            <a:pPr lvl="1" eaLnBrk="1" hangingPunct="1"/>
            <a:r>
              <a:rPr lang="en-US" altLang="en-US" sz="2100" smtClean="0"/>
              <a:t>Collapse certain nodes</a:t>
            </a:r>
          </a:p>
        </p:txBody>
      </p:sp>
      <p:pic>
        <p:nvPicPr>
          <p:cNvPr id="110596"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1676400"/>
            <a:ext cx="2895600" cy="2482850"/>
          </a:xfrm>
        </p:spPr>
      </p:pic>
      <p:pic>
        <p:nvPicPr>
          <p:cNvPr id="1105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00200"/>
            <a:ext cx="29083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altLang="en-US" smtClean="0"/>
              <a:t>Nearly tree-structured CSPs</a:t>
            </a:r>
          </a:p>
        </p:txBody>
      </p:sp>
      <p:sp>
        <p:nvSpPr>
          <p:cNvPr id="111619" name="Rectangle 3"/>
          <p:cNvSpPr>
            <a:spLocks noGrp="1" noChangeArrowheads="1"/>
          </p:cNvSpPr>
          <p:nvPr>
            <p:ph type="body" sz="half" idx="2"/>
          </p:nvPr>
        </p:nvSpPr>
        <p:spPr>
          <a:xfrm>
            <a:off x="457200" y="4191000"/>
            <a:ext cx="8229600" cy="1866900"/>
          </a:xfrm>
        </p:spPr>
        <p:txBody>
          <a:bodyPr/>
          <a:lstStyle/>
          <a:p>
            <a:pPr eaLnBrk="1" hangingPunct="1"/>
            <a:r>
              <a:rPr lang="en-US" altLang="en-US" sz="1800" smtClean="0"/>
              <a:t>Idea: assign values to some variables so that the remaining variables form a tree.</a:t>
            </a:r>
          </a:p>
          <a:p>
            <a:pPr eaLnBrk="1" hangingPunct="1"/>
            <a:r>
              <a:rPr lang="en-US" altLang="en-US" sz="1800" smtClean="0"/>
              <a:t>Assume that we assign </a:t>
            </a:r>
            <a:r>
              <a:rPr lang="en-US" altLang="en-US" sz="1800" i="1" smtClean="0"/>
              <a:t>{SA=x} </a:t>
            </a:r>
            <a:r>
              <a:rPr lang="en-US" altLang="en-US" sz="1800" i="1" smtClean="0">
                <a:sym typeface="Symbol" panose="05050102010706020507" pitchFamily="18" charset="2"/>
              </a:rPr>
              <a:t> </a:t>
            </a:r>
            <a:r>
              <a:rPr lang="en-US" altLang="en-US" sz="1800" i="1" smtClean="0"/>
              <a:t>cycle cutset</a:t>
            </a:r>
          </a:p>
          <a:p>
            <a:pPr lvl="1" eaLnBrk="1" hangingPunct="1"/>
            <a:r>
              <a:rPr lang="en-US" altLang="en-US" sz="1900" smtClean="0"/>
              <a:t>And remove any values from the other variables that are inconsistent.</a:t>
            </a:r>
          </a:p>
          <a:p>
            <a:pPr lvl="1" eaLnBrk="1" hangingPunct="1"/>
            <a:r>
              <a:rPr lang="en-US" altLang="en-US" sz="1900" smtClean="0"/>
              <a:t>The selected value for SA could be the wrong one so we have to try all of them</a:t>
            </a:r>
          </a:p>
        </p:txBody>
      </p:sp>
      <p:pic>
        <p:nvPicPr>
          <p:cNvPr id="111620"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1676400"/>
            <a:ext cx="2895600" cy="2482850"/>
          </a:xfrm>
        </p:spPr>
      </p:pic>
      <p:pic>
        <p:nvPicPr>
          <p:cNvPr id="1116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00200"/>
            <a:ext cx="29083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altLang="en-US" smtClean="0"/>
              <a:t>Nearly tree-structured CSPs</a:t>
            </a:r>
          </a:p>
        </p:txBody>
      </p:sp>
      <p:sp>
        <p:nvSpPr>
          <p:cNvPr id="112643" name="Rectangle 3"/>
          <p:cNvSpPr>
            <a:spLocks noGrp="1" noChangeArrowheads="1"/>
          </p:cNvSpPr>
          <p:nvPr>
            <p:ph type="body" sz="half" idx="2"/>
          </p:nvPr>
        </p:nvSpPr>
        <p:spPr>
          <a:xfrm>
            <a:off x="457200" y="4191000"/>
            <a:ext cx="8229600" cy="1866900"/>
          </a:xfrm>
        </p:spPr>
        <p:txBody>
          <a:bodyPr/>
          <a:lstStyle/>
          <a:p>
            <a:pPr eaLnBrk="1" hangingPunct="1"/>
            <a:r>
              <a:rPr lang="en-US" altLang="en-US" sz="1900" smtClean="0"/>
              <a:t>This approach is worthwhile if cycle cutset is small.</a:t>
            </a:r>
          </a:p>
          <a:p>
            <a:pPr eaLnBrk="1" hangingPunct="1"/>
            <a:r>
              <a:rPr lang="en-US" altLang="en-US" sz="1900" smtClean="0"/>
              <a:t>Finding the smallest cycle cutset is NP-hard</a:t>
            </a:r>
          </a:p>
          <a:p>
            <a:pPr lvl="1" eaLnBrk="1" hangingPunct="1"/>
            <a:r>
              <a:rPr lang="en-US" altLang="en-US" sz="1900" smtClean="0"/>
              <a:t>Approximation algorithms exist</a:t>
            </a:r>
          </a:p>
          <a:p>
            <a:pPr eaLnBrk="1" hangingPunct="1"/>
            <a:r>
              <a:rPr lang="en-US" altLang="en-US" sz="1800" smtClean="0"/>
              <a:t>This approach is called</a:t>
            </a:r>
            <a:r>
              <a:rPr lang="en-US" altLang="en-US" sz="1800" i="1" smtClean="0"/>
              <a:t> cutset conditioning</a:t>
            </a:r>
            <a:r>
              <a:rPr lang="en-US" altLang="en-US" sz="1800" smtClean="0"/>
              <a:t>.</a:t>
            </a:r>
          </a:p>
        </p:txBody>
      </p:sp>
      <p:pic>
        <p:nvPicPr>
          <p:cNvPr id="112644"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43000" y="1676400"/>
            <a:ext cx="2895600" cy="2482850"/>
          </a:xfrm>
        </p:spPr>
      </p:pic>
      <p:pic>
        <p:nvPicPr>
          <p:cNvPr id="1126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00200"/>
            <a:ext cx="29083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228600"/>
            <a:ext cx="7772400" cy="1066800"/>
          </a:xfrm>
        </p:spPr>
        <p:txBody>
          <a:bodyPr/>
          <a:lstStyle/>
          <a:p>
            <a:r>
              <a:rPr lang="en-US" altLang="en-US" sz="3200" smtClean="0"/>
              <a:t>Example 4.5 (variables and possible worlds)</a:t>
            </a:r>
          </a:p>
        </p:txBody>
      </p:sp>
      <p:sp>
        <p:nvSpPr>
          <p:cNvPr id="12291" name="Content Placeholder 2"/>
          <p:cNvSpPr>
            <a:spLocks noGrp="1"/>
          </p:cNvSpPr>
          <p:nvPr>
            <p:ph idx="1"/>
          </p:nvPr>
        </p:nvSpPr>
        <p:spPr>
          <a:xfrm>
            <a:off x="381000" y="1447800"/>
            <a:ext cx="8001000" cy="4495800"/>
          </a:xfrm>
        </p:spPr>
        <p:txBody>
          <a:bodyPr/>
          <a:lstStyle/>
          <a:p>
            <a:pPr marL="0" indent="0">
              <a:buFontTx/>
              <a:buNone/>
            </a:pPr>
            <a:r>
              <a:rPr lang="en-US" altLang="en-US" sz="2400" smtClean="0"/>
              <a:t>If there are two variables, A with domain {0, 1, 2} and B with domain {true, false}, there are six possible worlds, which you can name w0, . . .w5.</a:t>
            </a:r>
          </a:p>
          <a:p>
            <a:pPr marL="0" indent="0">
              <a:buFontTx/>
              <a:buNone/>
            </a:pPr>
            <a:r>
              <a:rPr lang="en-US" altLang="en-US" sz="2400" smtClean="0"/>
              <a:t>One possible arrangement of variables and possible worlds is:</a:t>
            </a:r>
          </a:p>
          <a:p>
            <a:pPr marL="0" indent="0">
              <a:buFontTx/>
              <a:buNone/>
            </a:pPr>
            <a:r>
              <a:rPr lang="en-US" altLang="en-US" sz="2400" smtClean="0"/>
              <a:t> w0 : A = 0 and B = true</a:t>
            </a:r>
          </a:p>
          <a:p>
            <a:pPr marL="0" indent="0">
              <a:buFontTx/>
              <a:buNone/>
            </a:pPr>
            <a:r>
              <a:rPr lang="en-US" altLang="en-US" sz="2400" smtClean="0"/>
              <a:t> w1 : A = 0 and B = false</a:t>
            </a:r>
          </a:p>
          <a:p>
            <a:pPr marL="0" indent="0">
              <a:buFontTx/>
              <a:buNone/>
            </a:pPr>
            <a:r>
              <a:rPr lang="en-US" altLang="en-US" sz="2400" smtClean="0"/>
              <a:t> w2 : A = 1 and B = true</a:t>
            </a:r>
          </a:p>
          <a:p>
            <a:pPr marL="0" indent="0">
              <a:buFontTx/>
              <a:buNone/>
            </a:pPr>
            <a:r>
              <a:rPr lang="en-US" altLang="en-US" sz="2400" smtClean="0"/>
              <a:t> w3 : A = 1 and B = false</a:t>
            </a:r>
          </a:p>
          <a:p>
            <a:pPr marL="0" indent="0">
              <a:buFontTx/>
              <a:buNone/>
            </a:pPr>
            <a:r>
              <a:rPr lang="en-US" altLang="en-US" sz="2400" smtClean="0"/>
              <a:t> w4 : A = 2 and B = true</a:t>
            </a:r>
          </a:p>
          <a:p>
            <a:pPr marL="0" indent="0">
              <a:buFontTx/>
              <a:buNone/>
            </a:pPr>
            <a:r>
              <a:rPr lang="en-US" altLang="en-US" sz="2400" smtClean="0"/>
              <a:t> w5 : A = 2 and B = false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altLang="en-US" smtClean="0"/>
              <a:t>Nearly tree-structured CSPs</a:t>
            </a:r>
          </a:p>
        </p:txBody>
      </p:sp>
      <p:sp>
        <p:nvSpPr>
          <p:cNvPr id="113667" name="Rectangle 3"/>
          <p:cNvSpPr>
            <a:spLocks noGrp="1" noChangeArrowheads="1"/>
          </p:cNvSpPr>
          <p:nvPr>
            <p:ph type="body" sz="half" idx="2"/>
          </p:nvPr>
        </p:nvSpPr>
        <p:spPr>
          <a:xfrm>
            <a:off x="4643438" y="1447800"/>
            <a:ext cx="3814762" cy="4724400"/>
          </a:xfrm>
        </p:spPr>
        <p:txBody>
          <a:bodyPr/>
          <a:lstStyle/>
          <a:p>
            <a:pPr eaLnBrk="1" hangingPunct="1">
              <a:lnSpc>
                <a:spcPct val="90000"/>
              </a:lnSpc>
            </a:pPr>
            <a:r>
              <a:rPr lang="en-US" altLang="en-US" sz="1800" smtClean="0"/>
              <a:t>Tree decomposition of the constraint graph in a set of connected subproblems.</a:t>
            </a:r>
          </a:p>
          <a:p>
            <a:pPr eaLnBrk="1" hangingPunct="1">
              <a:lnSpc>
                <a:spcPct val="90000"/>
              </a:lnSpc>
            </a:pPr>
            <a:r>
              <a:rPr lang="en-US" altLang="en-US" sz="1800" smtClean="0"/>
              <a:t>Each subproblem is solved independently</a:t>
            </a:r>
          </a:p>
          <a:p>
            <a:pPr eaLnBrk="1" hangingPunct="1">
              <a:lnSpc>
                <a:spcPct val="90000"/>
              </a:lnSpc>
            </a:pPr>
            <a:r>
              <a:rPr lang="en-US" altLang="en-US" sz="1800" smtClean="0"/>
              <a:t>Resulting solutions are combined.</a:t>
            </a:r>
          </a:p>
          <a:p>
            <a:pPr eaLnBrk="1" hangingPunct="1">
              <a:lnSpc>
                <a:spcPct val="90000"/>
              </a:lnSpc>
            </a:pPr>
            <a:r>
              <a:rPr lang="en-US" altLang="en-US" sz="1800" smtClean="0"/>
              <a:t>Necessary requirements:</a:t>
            </a:r>
          </a:p>
          <a:p>
            <a:pPr lvl="1" eaLnBrk="1" hangingPunct="1">
              <a:lnSpc>
                <a:spcPct val="90000"/>
              </a:lnSpc>
            </a:pPr>
            <a:r>
              <a:rPr lang="en-US" altLang="en-US" sz="1700" smtClean="0"/>
              <a:t>Every variable appears in at least one of the subproblems</a:t>
            </a:r>
          </a:p>
          <a:p>
            <a:pPr lvl="1" eaLnBrk="1" hangingPunct="1">
              <a:lnSpc>
                <a:spcPct val="90000"/>
              </a:lnSpc>
            </a:pPr>
            <a:r>
              <a:rPr lang="en-US" altLang="en-US" sz="1700" smtClean="0"/>
              <a:t>If two variables are connected in the original problem, they must appear together in at least one subproblem</a:t>
            </a:r>
          </a:p>
          <a:p>
            <a:pPr lvl="1" eaLnBrk="1" hangingPunct="1">
              <a:lnSpc>
                <a:spcPct val="90000"/>
              </a:lnSpc>
            </a:pPr>
            <a:r>
              <a:rPr lang="en-US" altLang="en-US" sz="1700" smtClean="0"/>
              <a:t>If a variable appears in two subproblems, it must appear in each node on the path</a:t>
            </a:r>
          </a:p>
        </p:txBody>
      </p:sp>
      <p:pic>
        <p:nvPicPr>
          <p:cNvPr id="113668"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0" y="1447800"/>
            <a:ext cx="4191000" cy="4724400"/>
          </a:xfr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altLang="en-US" smtClean="0"/>
              <a:t>Summary</a:t>
            </a:r>
          </a:p>
        </p:txBody>
      </p:sp>
      <p:sp>
        <p:nvSpPr>
          <p:cNvPr id="114691" name="Rectangle 3"/>
          <p:cNvSpPr>
            <a:spLocks noGrp="1" noChangeArrowheads="1"/>
          </p:cNvSpPr>
          <p:nvPr>
            <p:ph type="body" idx="1"/>
          </p:nvPr>
        </p:nvSpPr>
        <p:spPr/>
        <p:txBody>
          <a:bodyPr/>
          <a:lstStyle/>
          <a:p>
            <a:pPr eaLnBrk="1" hangingPunct="1">
              <a:lnSpc>
                <a:spcPct val="90000"/>
              </a:lnSpc>
            </a:pPr>
            <a:r>
              <a:rPr lang="en-US" altLang="en-US" sz="2000" smtClean="0"/>
              <a:t>CSPs are a special kind of problem: states defined by values of a fixed set of variables, goal test defined by constraints on variable values</a:t>
            </a:r>
          </a:p>
          <a:p>
            <a:pPr eaLnBrk="1" hangingPunct="1">
              <a:lnSpc>
                <a:spcPct val="90000"/>
              </a:lnSpc>
            </a:pPr>
            <a:r>
              <a:rPr lang="en-US" altLang="en-US" sz="2000" smtClean="0"/>
              <a:t>Backtracking=depth-first search with one variable assigned per node</a:t>
            </a:r>
          </a:p>
          <a:p>
            <a:pPr eaLnBrk="1" hangingPunct="1">
              <a:lnSpc>
                <a:spcPct val="90000"/>
              </a:lnSpc>
            </a:pPr>
            <a:r>
              <a:rPr lang="en-US" altLang="en-US" sz="2000" smtClean="0"/>
              <a:t>Variable ordering and value selection heuristics help significantly</a:t>
            </a:r>
          </a:p>
          <a:p>
            <a:pPr eaLnBrk="1" hangingPunct="1">
              <a:lnSpc>
                <a:spcPct val="90000"/>
              </a:lnSpc>
            </a:pPr>
            <a:r>
              <a:rPr lang="en-US" altLang="en-US" sz="2000" smtClean="0"/>
              <a:t>Forward checking prevents assignments that lead to failure.</a:t>
            </a:r>
          </a:p>
          <a:p>
            <a:pPr eaLnBrk="1" hangingPunct="1">
              <a:lnSpc>
                <a:spcPct val="90000"/>
              </a:lnSpc>
            </a:pPr>
            <a:r>
              <a:rPr lang="en-US" altLang="en-US" sz="2000" smtClean="0"/>
              <a:t>Constraint propagation does additional work to constrain values and detect inconsistencies.</a:t>
            </a:r>
          </a:p>
          <a:p>
            <a:pPr eaLnBrk="1" hangingPunct="1">
              <a:lnSpc>
                <a:spcPct val="90000"/>
              </a:lnSpc>
            </a:pPr>
            <a:r>
              <a:rPr lang="en-US" altLang="en-US" sz="2000" smtClean="0"/>
              <a:t>The CSP representation allows analysis of problem structure.</a:t>
            </a:r>
          </a:p>
          <a:p>
            <a:pPr eaLnBrk="1" hangingPunct="1">
              <a:lnSpc>
                <a:spcPct val="90000"/>
              </a:lnSpc>
            </a:pPr>
            <a:r>
              <a:rPr lang="en-US" altLang="en-US" sz="2000" smtClean="0"/>
              <a:t>Tree structured CSPs can be solved in linear time.</a:t>
            </a:r>
          </a:p>
          <a:p>
            <a:pPr eaLnBrk="1" hangingPunct="1">
              <a:lnSpc>
                <a:spcPct val="90000"/>
              </a:lnSpc>
            </a:pPr>
            <a:r>
              <a:rPr lang="en-US" altLang="en-US" sz="2000" smtClean="0"/>
              <a:t>Iterative min-conflicts is usually effective in practice.</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altLang="en-US" smtClean="0"/>
              <a:t>Dynamic Programming</a:t>
            </a:r>
          </a:p>
        </p:txBody>
      </p:sp>
      <p:sp>
        <p:nvSpPr>
          <p:cNvPr id="115715" name="Rectangle 3"/>
          <p:cNvSpPr>
            <a:spLocks noGrp="1" noChangeArrowheads="1"/>
          </p:cNvSpPr>
          <p:nvPr>
            <p:ph type="body" idx="1"/>
          </p:nvPr>
        </p:nvSpPr>
        <p:spPr/>
        <p:txBody>
          <a:bodyPr/>
          <a:lstStyle/>
          <a:p>
            <a:pPr eaLnBrk="1" hangingPunct="1">
              <a:buFontTx/>
              <a:buNone/>
            </a:pPr>
            <a:r>
              <a:rPr lang="en-US" altLang="en-US" smtClean="0"/>
              <a:t>Dynamic programming is a problem solving method which is especially useful to solve the problems to which Bellman’s Principle of Optimality applies:</a:t>
            </a:r>
          </a:p>
          <a:p>
            <a:pPr eaLnBrk="1" hangingPunct="1">
              <a:buFontTx/>
              <a:buNone/>
            </a:pPr>
            <a:r>
              <a:rPr lang="en-US" altLang="en-US" smtClean="0"/>
              <a:t>“An optimal policy has the property that whatever the initial state and the initial decision are, the remaining decisions constitute an optimal policy with respect to the state resulting from the initial decision.”</a:t>
            </a:r>
          </a:p>
          <a:p>
            <a:pPr eaLnBrk="1" hangingPunct="1">
              <a:buFontTx/>
              <a:buNone/>
            </a:pPr>
            <a:r>
              <a:rPr lang="en-US" altLang="en-US" smtClean="0"/>
              <a:t>The shortest path problem in a directed staged network is an example of such a problem</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685800" y="228600"/>
            <a:ext cx="8153400" cy="1066800"/>
          </a:xfrm>
        </p:spPr>
        <p:txBody>
          <a:bodyPr/>
          <a:lstStyle/>
          <a:p>
            <a:pPr eaLnBrk="1" hangingPunct="1"/>
            <a:r>
              <a:rPr lang="en-US" altLang="en-US" sz="3600" smtClean="0"/>
              <a:t>Shortest-Path in a Staged Network</a:t>
            </a:r>
          </a:p>
        </p:txBody>
      </p:sp>
      <p:sp>
        <p:nvSpPr>
          <p:cNvPr id="116739" name="Rectangle 7"/>
          <p:cNvSpPr>
            <a:spLocks noGrp="1" noChangeArrowheads="1"/>
          </p:cNvSpPr>
          <p:nvPr>
            <p:ph type="body" sz="half" idx="2"/>
          </p:nvPr>
        </p:nvSpPr>
        <p:spPr>
          <a:xfrm>
            <a:off x="685800" y="3581400"/>
            <a:ext cx="7772400" cy="2590800"/>
          </a:xfrm>
        </p:spPr>
        <p:txBody>
          <a:bodyPr/>
          <a:lstStyle/>
          <a:p>
            <a:pPr eaLnBrk="1" hangingPunct="1">
              <a:buFontTx/>
              <a:buNone/>
            </a:pPr>
            <a:r>
              <a:rPr lang="en-US" altLang="en-US" sz="2000" smtClean="0"/>
              <a:t>The principle of optimality can be stated as follows:</a:t>
            </a:r>
          </a:p>
          <a:p>
            <a:pPr eaLnBrk="1" hangingPunct="1">
              <a:buFontTx/>
              <a:buNone/>
            </a:pPr>
            <a:r>
              <a:rPr lang="en-US" altLang="en-US" sz="2000" smtClean="0"/>
              <a:t>If the shortest path from 0 to 3 goes through X, then:</a:t>
            </a:r>
          </a:p>
          <a:p>
            <a:pPr lvl="1" eaLnBrk="1" hangingPunct="1">
              <a:buFontTx/>
              <a:buNone/>
            </a:pPr>
            <a:r>
              <a:rPr lang="en-US" altLang="en-US" sz="2000" smtClean="0"/>
              <a:t>1. that part from 0 to X is the shortest path from 0 to X, and</a:t>
            </a:r>
          </a:p>
          <a:p>
            <a:pPr lvl="1" eaLnBrk="1" hangingPunct="1">
              <a:buFontTx/>
              <a:buNone/>
            </a:pPr>
            <a:r>
              <a:rPr lang="en-US" altLang="en-US" sz="2000" smtClean="0"/>
              <a:t>2. that part from X to 3 is the shortest path from X to 3</a:t>
            </a:r>
          </a:p>
          <a:p>
            <a:pPr eaLnBrk="1" hangingPunct="1">
              <a:buFontTx/>
              <a:buNone/>
            </a:pPr>
            <a:r>
              <a:rPr lang="en-US" altLang="en-US" sz="2000" smtClean="0"/>
              <a:t>The previous statement leads to a forward algorithm and a backward algorithm for finding the shortest path in a directed staged network</a:t>
            </a:r>
          </a:p>
        </p:txBody>
      </p:sp>
      <p:pic>
        <p:nvPicPr>
          <p:cNvPr id="116740" name="Picture 9"/>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33600" y="1219200"/>
            <a:ext cx="4721225" cy="228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1066800" y="228600"/>
            <a:ext cx="7772400" cy="1066800"/>
          </a:xfrm>
        </p:spPr>
        <p:txBody>
          <a:bodyPr/>
          <a:lstStyle/>
          <a:p>
            <a:pPr eaLnBrk="1" hangingPunct="1"/>
            <a:r>
              <a:rPr lang="en-US" altLang="en-US" smtClean="0"/>
              <a:t>Non-Serial Dynamic Programming</a:t>
            </a:r>
          </a:p>
        </p:txBody>
      </p:sp>
      <p:sp>
        <p:nvSpPr>
          <p:cNvPr id="117763" name="Rectangle 3"/>
          <p:cNvSpPr>
            <a:spLocks noGrp="1" noChangeArrowheads="1"/>
          </p:cNvSpPr>
          <p:nvPr>
            <p:ph type="body" idx="1"/>
          </p:nvPr>
        </p:nvSpPr>
        <p:spPr/>
        <p:txBody>
          <a:bodyPr/>
          <a:lstStyle/>
          <a:p>
            <a:pPr marL="533400" indent="-533400" eaLnBrk="1" hangingPunct="1">
              <a:lnSpc>
                <a:spcPct val="90000"/>
              </a:lnSpc>
              <a:buFontTx/>
              <a:buNone/>
            </a:pPr>
            <a:r>
              <a:rPr lang="en-US" altLang="en-US" sz="2400" smtClean="0"/>
              <a:t>The statement of the nonserial (NSPD) unconstrained dynamic programming problem is:</a:t>
            </a:r>
          </a:p>
          <a:p>
            <a:pPr marL="533400" indent="-533400" eaLnBrk="1" hangingPunct="1">
              <a:lnSpc>
                <a:spcPct val="90000"/>
              </a:lnSpc>
              <a:buFontTx/>
              <a:buNone/>
            </a:pPr>
            <a:endParaRPr lang="en-US" altLang="en-US" sz="2400" smtClean="0"/>
          </a:p>
          <a:p>
            <a:pPr marL="533400" indent="-533400" eaLnBrk="1" hangingPunct="1">
              <a:lnSpc>
                <a:spcPct val="90000"/>
              </a:lnSpc>
              <a:buFontTx/>
              <a:buNone/>
            </a:pPr>
            <a:endParaRPr lang="en-US" altLang="en-US" sz="2400" smtClean="0"/>
          </a:p>
          <a:p>
            <a:pPr marL="533400" indent="-533400" eaLnBrk="1" hangingPunct="1">
              <a:lnSpc>
                <a:spcPct val="90000"/>
              </a:lnSpc>
              <a:buFontTx/>
              <a:buNone/>
            </a:pPr>
            <a:endParaRPr lang="en-US" altLang="en-US" sz="2400" smtClean="0"/>
          </a:p>
          <a:p>
            <a:pPr marL="533400" indent="-533400" eaLnBrk="1" hangingPunct="1">
              <a:lnSpc>
                <a:spcPct val="90000"/>
              </a:lnSpc>
              <a:buFontTx/>
              <a:buNone/>
            </a:pPr>
            <a:r>
              <a:rPr lang="en-US" altLang="en-US" sz="2400" smtClean="0"/>
              <a:t>where X = {x</a:t>
            </a:r>
            <a:r>
              <a:rPr lang="en-US" altLang="en-US" sz="2400" baseline="-25000" smtClean="0"/>
              <a:t>1</a:t>
            </a:r>
            <a:r>
              <a:rPr lang="en-US" altLang="en-US" sz="2400" smtClean="0"/>
              <a:t>, x</a:t>
            </a:r>
            <a:r>
              <a:rPr lang="en-US" altLang="en-US" sz="2400" baseline="-25000" smtClean="0"/>
              <a:t>2</a:t>
            </a:r>
            <a:r>
              <a:rPr lang="en-US" altLang="en-US" sz="2400" smtClean="0"/>
              <a:t>, …, x</a:t>
            </a:r>
            <a:r>
              <a:rPr lang="en-US" altLang="en-US" sz="2400" baseline="-25000" smtClean="0"/>
              <a:t>n</a:t>
            </a:r>
            <a:r>
              <a:rPr lang="en-US" altLang="en-US" sz="2400" smtClean="0"/>
              <a:t>} is a set of discrete variables,    being the</a:t>
            </a:r>
          </a:p>
          <a:p>
            <a:pPr marL="533400" indent="-533400" eaLnBrk="1" hangingPunct="1">
              <a:lnSpc>
                <a:spcPct val="90000"/>
              </a:lnSpc>
              <a:buFontTx/>
              <a:buNone/>
            </a:pPr>
            <a:r>
              <a:rPr lang="en-US" altLang="en-US" sz="2400" smtClean="0"/>
              <a:t>definition set of the variable x</a:t>
            </a:r>
            <a:r>
              <a:rPr lang="en-US" altLang="en-US" sz="2400" baseline="-25000" smtClean="0"/>
              <a:t>i</a:t>
            </a:r>
            <a:r>
              <a:rPr lang="en-US" altLang="en-US" sz="2400" smtClean="0"/>
              <a:t> ( |    | =    ),</a:t>
            </a:r>
          </a:p>
          <a:p>
            <a:pPr marL="533400" indent="-533400" eaLnBrk="1" hangingPunct="1">
              <a:lnSpc>
                <a:spcPct val="90000"/>
              </a:lnSpc>
              <a:buFontTx/>
              <a:buNone/>
            </a:pPr>
            <a:r>
              <a:rPr lang="en-US" altLang="en-US" sz="2400" smtClean="0"/>
              <a:t>T = {1, 2, …, t}, and </a:t>
            </a:r>
          </a:p>
          <a:p>
            <a:pPr marL="533400" indent="-533400" eaLnBrk="1" hangingPunct="1">
              <a:lnSpc>
                <a:spcPct val="90000"/>
              </a:lnSpc>
              <a:buFontTx/>
              <a:buNone/>
            </a:pPr>
            <a:r>
              <a:rPr lang="en-US" altLang="en-US" sz="2400" smtClean="0"/>
              <a:t>The function f(x) is called the objective function, and the functions f</a:t>
            </a:r>
            <a:r>
              <a:rPr lang="en-US" altLang="en-US" sz="2400" baseline="-25000" smtClean="0"/>
              <a:t>i</a:t>
            </a:r>
            <a:r>
              <a:rPr lang="en-US" altLang="en-US" sz="2400" smtClean="0"/>
              <a:t>(X</a:t>
            </a:r>
            <a:r>
              <a:rPr lang="en-US" altLang="en-US" sz="2400" baseline="30000" smtClean="0"/>
              <a:t>i</a:t>
            </a:r>
            <a:r>
              <a:rPr lang="en-US" altLang="en-US" sz="2400" smtClean="0"/>
              <a:t>) are the components of the objective function.</a:t>
            </a:r>
          </a:p>
        </p:txBody>
      </p:sp>
      <p:pic>
        <p:nvPicPr>
          <p:cNvPr id="117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09800"/>
            <a:ext cx="4876800"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352800"/>
            <a:ext cx="4111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114800"/>
            <a:ext cx="4111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91000"/>
            <a:ext cx="4111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2819400"/>
            <a:ext cx="12128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914400" y="228600"/>
            <a:ext cx="7772400" cy="1066800"/>
          </a:xfrm>
        </p:spPr>
        <p:txBody>
          <a:bodyPr/>
          <a:lstStyle/>
          <a:p>
            <a:pPr eaLnBrk="1" hangingPunct="1"/>
            <a:r>
              <a:rPr lang="en-US" altLang="en-US" smtClean="0"/>
              <a:t>Reasoning Tasks Solved by NSDP</a:t>
            </a:r>
          </a:p>
        </p:txBody>
      </p:sp>
      <p:sp>
        <p:nvSpPr>
          <p:cNvPr id="118787" name="Rectangle 3"/>
          <p:cNvSpPr>
            <a:spLocks noGrp="1" noChangeArrowheads="1"/>
          </p:cNvSpPr>
          <p:nvPr>
            <p:ph type="body" idx="1"/>
          </p:nvPr>
        </p:nvSpPr>
        <p:spPr>
          <a:xfrm>
            <a:off x="685800" y="5562600"/>
            <a:ext cx="7772400" cy="685800"/>
          </a:xfrm>
        </p:spPr>
        <p:txBody>
          <a:bodyPr/>
          <a:lstStyle/>
          <a:p>
            <a:pPr eaLnBrk="1" hangingPunct="1">
              <a:lnSpc>
                <a:spcPct val="80000"/>
              </a:lnSpc>
            </a:pPr>
            <a:r>
              <a:rPr lang="en-US" altLang="en-US" sz="1600" smtClean="0"/>
              <a:t>Reference: K. Kask, R. Dechter, J. Larrosa and F. Cozman, “Bucket-Tree Elimination for Automated Reasoning”</a:t>
            </a:r>
            <a:r>
              <a:rPr lang="en-US" altLang="en-US" sz="1600" b="1" smtClean="0"/>
              <a:t>,</a:t>
            </a:r>
            <a:r>
              <a:rPr lang="en-US" altLang="en-US" sz="1600" smtClean="0"/>
              <a:t> </a:t>
            </a:r>
            <a:r>
              <a:rPr lang="en-US" altLang="en-US" sz="1600" i="1" smtClean="0"/>
              <a:t>ICS Technical Report, </a:t>
            </a:r>
            <a:r>
              <a:rPr lang="en-US" altLang="en-US" sz="1600" smtClean="0"/>
              <a:t>2001 (http://www.ics.uci.edu/~csp/r92.pdf)</a:t>
            </a:r>
          </a:p>
        </p:txBody>
      </p:sp>
      <p:pic>
        <p:nvPicPr>
          <p:cNvPr id="118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19200"/>
            <a:ext cx="53340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066800" y="228600"/>
            <a:ext cx="7772400" cy="1066800"/>
          </a:xfrm>
        </p:spPr>
        <p:txBody>
          <a:bodyPr/>
          <a:lstStyle/>
          <a:p>
            <a:pPr eaLnBrk="1" hangingPunct="1"/>
            <a:r>
              <a:rPr lang="en-US" altLang="en-US" smtClean="0"/>
              <a:t>Reasoning Tasks Solved by NSDP</a:t>
            </a:r>
          </a:p>
        </p:txBody>
      </p:sp>
      <p:sp>
        <p:nvSpPr>
          <p:cNvPr id="119811" name="Rectangle 3"/>
          <p:cNvSpPr>
            <a:spLocks noGrp="1" noChangeArrowheads="1"/>
          </p:cNvSpPr>
          <p:nvPr>
            <p:ph type="body" idx="1"/>
          </p:nvPr>
        </p:nvSpPr>
        <p:spPr>
          <a:xfrm>
            <a:off x="838200" y="1219200"/>
            <a:ext cx="5486400" cy="4724400"/>
          </a:xfrm>
        </p:spPr>
        <p:txBody>
          <a:bodyPr/>
          <a:lstStyle/>
          <a:p>
            <a:pPr eaLnBrk="1" hangingPunct="1">
              <a:lnSpc>
                <a:spcPct val="80000"/>
              </a:lnSpc>
            </a:pPr>
            <a:r>
              <a:rPr lang="en-US" altLang="en-US" sz="2000" smtClean="0"/>
              <a:t>Deciding consistency of a CSP requires determining if a constraint satisfaction problem has a solution and, if so, to find all its solutions. Here the combination operator is join and the marginalization operator is projection</a:t>
            </a:r>
          </a:p>
          <a:p>
            <a:pPr eaLnBrk="1" hangingPunct="1">
              <a:lnSpc>
                <a:spcPct val="80000"/>
              </a:lnSpc>
            </a:pPr>
            <a:r>
              <a:rPr lang="en-US" altLang="en-US" sz="2000" smtClean="0"/>
              <a:t>Max-CSP problems seek to find a solution that minimizes the number of constraints violated. Combinatorial optimization assumes real cost functions in F. Both tasks can be formalized using the combination operator sum and the marginalization operator minimization over full tuples.  (The constraints can be expressed as cost functions of cost 0, or 1.)</a:t>
            </a:r>
          </a:p>
          <a:p>
            <a:pPr eaLnBrk="1" hangingPunct="1">
              <a:lnSpc>
                <a:spcPct val="80000"/>
              </a:lnSpc>
            </a:pPr>
            <a:r>
              <a:rPr lang="en-US" altLang="en-US" sz="2000" smtClean="0"/>
              <a:t>Reference: K. Kask, R. Dechter, J. Larrosa and F. Cozman, “Bucket-Tree Elimination for Automated Reasoning”</a:t>
            </a:r>
            <a:r>
              <a:rPr lang="en-US" altLang="en-US" sz="2000" b="1" smtClean="0"/>
              <a:t>,</a:t>
            </a:r>
            <a:r>
              <a:rPr lang="en-US" altLang="en-US" sz="2000" smtClean="0"/>
              <a:t> </a:t>
            </a:r>
            <a:r>
              <a:rPr lang="en-US" altLang="en-US" sz="2000" i="1" smtClean="0"/>
              <a:t>ICS Technical Report, </a:t>
            </a:r>
            <a:r>
              <a:rPr lang="en-US" altLang="en-US" sz="2000" smtClean="0"/>
              <a:t>2001 (http://www.ics.uci.edu/~csp/r92.pdf)</a:t>
            </a:r>
          </a:p>
        </p:txBody>
      </p:sp>
      <p:pic>
        <p:nvPicPr>
          <p:cNvPr id="119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371600"/>
            <a:ext cx="1857375" cy="54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2133600"/>
            <a:ext cx="1828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124200"/>
            <a:ext cx="1828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8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962400"/>
            <a:ext cx="1828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914400" y="228600"/>
            <a:ext cx="7772400" cy="1066800"/>
          </a:xfrm>
        </p:spPr>
        <p:txBody>
          <a:bodyPr/>
          <a:lstStyle/>
          <a:p>
            <a:pPr eaLnBrk="1" hangingPunct="1"/>
            <a:r>
              <a:rPr lang="en-US" altLang="en-US" smtClean="0"/>
              <a:t>Reasoning Tasks Solved by NSDP</a:t>
            </a:r>
          </a:p>
        </p:txBody>
      </p:sp>
      <p:sp>
        <p:nvSpPr>
          <p:cNvPr id="120835" name="Rectangle 3"/>
          <p:cNvSpPr>
            <a:spLocks noGrp="1" noChangeArrowheads="1"/>
          </p:cNvSpPr>
          <p:nvPr>
            <p:ph type="body" idx="1"/>
          </p:nvPr>
        </p:nvSpPr>
        <p:spPr>
          <a:xfrm>
            <a:off x="685800" y="1447800"/>
            <a:ext cx="5867400" cy="4724400"/>
          </a:xfrm>
        </p:spPr>
        <p:txBody>
          <a:bodyPr/>
          <a:lstStyle/>
          <a:p>
            <a:pPr eaLnBrk="1" hangingPunct="1">
              <a:lnSpc>
                <a:spcPct val="90000"/>
              </a:lnSpc>
            </a:pPr>
            <a:r>
              <a:rPr lang="en-US" altLang="en-US" sz="2000" smtClean="0"/>
              <a:t>Belief-updating is the task of computing belief in variable y in Bayesian networks. For this task, the combination operator is product and the marginalization operator is probability marginalization</a:t>
            </a:r>
          </a:p>
          <a:p>
            <a:pPr eaLnBrk="1" hangingPunct="1">
              <a:lnSpc>
                <a:spcPct val="90000"/>
              </a:lnSpc>
            </a:pPr>
            <a:r>
              <a:rPr lang="en-US" altLang="en-US" sz="2000" smtClean="0"/>
              <a:t>Most probable explanation requires computing the most probable tuple in a given Bayesian network. Here the combination operator is product and marginalization operator is maximization over all full tuples</a:t>
            </a:r>
          </a:p>
          <a:p>
            <a:pPr eaLnBrk="1" hangingPunct="1">
              <a:lnSpc>
                <a:spcPct val="90000"/>
              </a:lnSpc>
            </a:pPr>
            <a:r>
              <a:rPr lang="en-US" altLang="en-US" sz="2000" smtClean="0"/>
              <a:t>Reference: K. Kask, R. Dechter, J. Larrosa and F. Cozman, “Bucket-Tree Elimination for Automated Reasoning”</a:t>
            </a:r>
            <a:r>
              <a:rPr lang="en-US" altLang="en-US" sz="2000" b="1" smtClean="0"/>
              <a:t>,</a:t>
            </a:r>
            <a:r>
              <a:rPr lang="en-US" altLang="en-US" sz="2000" smtClean="0"/>
              <a:t> </a:t>
            </a:r>
            <a:r>
              <a:rPr lang="en-US" altLang="en-US" sz="2000" i="1" smtClean="0"/>
              <a:t>ICS Technical Report, </a:t>
            </a:r>
            <a:r>
              <a:rPr lang="en-US" altLang="en-US" sz="2000" smtClean="0"/>
              <a:t>2001 (http://www.ics.uci.edu/~csp/r92.pdf)</a:t>
            </a:r>
          </a:p>
        </p:txBody>
      </p:sp>
      <p:pic>
        <p:nvPicPr>
          <p:cNvPr id="120836" name="Picture 5"/>
          <p:cNvPicPr>
            <a:picLocks noChangeAspect="1" noChangeArrowheads="1"/>
          </p:cNvPicPr>
          <p:nvPr/>
        </p:nvPicPr>
        <p:blipFill>
          <a:blip r:embed="rId3">
            <a:extLst>
              <a:ext uri="{28A0092B-C50C-407E-A947-70E740481C1C}">
                <a14:useLocalDpi xmlns:a14="http://schemas.microsoft.com/office/drawing/2010/main" val="0"/>
              </a:ext>
            </a:extLst>
          </a:blip>
          <a:srcRect t="9969"/>
          <a:stretch>
            <a:fillRect/>
          </a:stretch>
        </p:blipFill>
        <p:spPr bwMode="auto">
          <a:xfrm>
            <a:off x="6705600" y="2895600"/>
            <a:ext cx="15240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00600"/>
            <a:ext cx="1447800"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8" name="Picture 8"/>
          <p:cNvPicPr>
            <a:picLocks noChangeAspect="1" noChangeArrowheads="1"/>
          </p:cNvPicPr>
          <p:nvPr/>
        </p:nvPicPr>
        <p:blipFill>
          <a:blip r:embed="rId5">
            <a:extLst>
              <a:ext uri="{28A0092B-C50C-407E-A947-70E740481C1C}">
                <a14:useLocalDpi xmlns:a14="http://schemas.microsoft.com/office/drawing/2010/main" val="0"/>
              </a:ext>
            </a:extLst>
          </a:blip>
          <a:srcRect t="-14499" r="4347" b="8775"/>
          <a:stretch>
            <a:fillRect/>
          </a:stretch>
        </p:blipFill>
        <p:spPr bwMode="auto">
          <a:xfrm>
            <a:off x="6553200" y="2057400"/>
            <a:ext cx="16764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839" name="Picture 9"/>
          <p:cNvPicPr>
            <a:picLocks noChangeAspect="1" noChangeArrowheads="1"/>
          </p:cNvPicPr>
          <p:nvPr/>
        </p:nvPicPr>
        <p:blipFill>
          <a:blip r:embed="rId5">
            <a:extLst>
              <a:ext uri="{28A0092B-C50C-407E-A947-70E740481C1C}">
                <a14:useLocalDpi xmlns:a14="http://schemas.microsoft.com/office/drawing/2010/main" val="0"/>
              </a:ext>
            </a:extLst>
          </a:blip>
          <a:srcRect t="-14499" r="4347" b="8775"/>
          <a:stretch>
            <a:fillRect/>
          </a:stretch>
        </p:blipFill>
        <p:spPr bwMode="auto">
          <a:xfrm>
            <a:off x="6629400" y="3733800"/>
            <a:ext cx="16764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altLang="en-US" smtClean="0"/>
              <a:t>Davis-Putnam</a:t>
            </a:r>
          </a:p>
        </p:txBody>
      </p:sp>
      <p:sp>
        <p:nvSpPr>
          <p:cNvPr id="121859" name="Rectangle 3"/>
          <p:cNvSpPr>
            <a:spLocks noGrp="1" noChangeArrowheads="1"/>
          </p:cNvSpPr>
          <p:nvPr>
            <p:ph type="body" idx="1"/>
          </p:nvPr>
        </p:nvSpPr>
        <p:spPr/>
        <p:txBody>
          <a:bodyPr/>
          <a:lstStyle/>
          <a:p>
            <a:pPr eaLnBrk="1" hangingPunct="1">
              <a:lnSpc>
                <a:spcPct val="90000"/>
              </a:lnSpc>
            </a:pPr>
            <a:r>
              <a:rPr lang="en-US" altLang="en-US" sz="2000" smtClean="0"/>
              <a:t>The original DP applied non-serial dynamic programming to satisfiability</a:t>
            </a:r>
          </a:p>
          <a:p>
            <a:pPr eaLnBrk="1" hangingPunct="1">
              <a:lnSpc>
                <a:spcPct val="90000"/>
              </a:lnSpc>
            </a:pPr>
            <a:r>
              <a:rPr lang="en-US" altLang="en-US" sz="2000" smtClean="0"/>
              <a:t>* for every variable in the formula</a:t>
            </a:r>
            <a:br>
              <a:rPr lang="en-US" altLang="en-US" sz="2000" smtClean="0"/>
            </a:br>
            <a:r>
              <a:rPr lang="en-US" altLang="en-US" sz="2000" smtClean="0"/>
              <a:t>** for every clause c containing the variable and every clause n containing the negation of the variable</a:t>
            </a:r>
            <a:br>
              <a:rPr lang="en-US" altLang="en-US" sz="2000" smtClean="0"/>
            </a:br>
            <a:r>
              <a:rPr lang="en-US" altLang="en-US" sz="2000" smtClean="0"/>
              <a:t>*** resolve c and n and add the resolvent to the formula</a:t>
            </a:r>
            <a:br>
              <a:rPr lang="en-US" altLang="en-US" sz="2000" smtClean="0"/>
            </a:br>
            <a:r>
              <a:rPr lang="en-US" altLang="en-US" sz="2000" smtClean="0"/>
              <a:t>** remove all original clauses containing the variable or its negation</a:t>
            </a:r>
            <a:br>
              <a:rPr lang="en-US" altLang="en-US" sz="2000" smtClean="0"/>
            </a:br>
            <a:endParaRPr lang="en-US" altLang="en-US" sz="2000" smtClean="0"/>
          </a:p>
          <a:p>
            <a:pPr eaLnBrk="1" hangingPunct="1">
              <a:lnSpc>
                <a:spcPct val="90000"/>
              </a:lnSpc>
            </a:pPr>
            <a:r>
              <a:rPr lang="en-US" altLang="en-US" sz="2000" smtClean="0"/>
              <a:t>DPLL is a backtracking version</a:t>
            </a:r>
          </a:p>
          <a:p>
            <a:pPr eaLnBrk="1" hangingPunct="1">
              <a:lnSpc>
                <a:spcPct val="90000"/>
              </a:lnSpc>
              <a:buFontTx/>
              <a:buNone/>
            </a:pPr>
            <a:r>
              <a:rPr lang="en-US" altLang="en-US" sz="2000" smtClean="0"/>
              <a:t>Source: </a:t>
            </a:r>
            <a:r>
              <a:rPr lang="en-US" altLang="en-US" sz="2000" smtClean="0">
                <a:hlinkClick r:id="rId3"/>
              </a:rPr>
              <a:t>http://trainingo2.net/wapipedia/mobiletopic.php?s=Davis-Putnam+algorithm</a:t>
            </a:r>
            <a:r>
              <a:rPr lang="en-US" altLang="en-US" sz="2000" smtClean="0"/>
              <a:t>; Dechter (ref to be completed). Wikipedia; Davis, Martin; Putnam, Hillary (1960). “A Computing Procedure for Quantification Theory.” Journal of the ACM 7 (1): 201–215.</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990600" y="228600"/>
            <a:ext cx="7772400" cy="1066800"/>
          </a:xfrm>
        </p:spPr>
        <p:txBody>
          <a:bodyPr/>
          <a:lstStyle/>
          <a:p>
            <a:pPr eaLnBrk="1" hangingPunct="1"/>
            <a:r>
              <a:rPr lang="en-US" altLang="en-US" smtClean="0"/>
              <a:t>Davis-Putnam-Logeman-Loveland</a:t>
            </a:r>
          </a:p>
        </p:txBody>
      </p:sp>
      <p:sp>
        <p:nvSpPr>
          <p:cNvPr id="122883" name="Rectangle 3"/>
          <p:cNvSpPr>
            <a:spLocks noGrp="1" noChangeArrowheads="1"/>
          </p:cNvSpPr>
          <p:nvPr>
            <p:ph type="body" idx="1"/>
          </p:nvPr>
        </p:nvSpPr>
        <p:spPr/>
        <p:txBody>
          <a:bodyPr/>
          <a:lstStyle/>
          <a:p>
            <a:pPr eaLnBrk="1" hangingPunct="1">
              <a:lnSpc>
                <a:spcPct val="80000"/>
              </a:lnSpc>
              <a:buFontTx/>
              <a:buNone/>
            </a:pPr>
            <a:r>
              <a:rPr lang="en-US" altLang="en-US" sz="2000" smtClean="0"/>
              <a:t>function DPLL(Φ) </a:t>
            </a:r>
          </a:p>
          <a:p>
            <a:pPr eaLnBrk="1" hangingPunct="1">
              <a:lnSpc>
                <a:spcPct val="80000"/>
              </a:lnSpc>
              <a:buFontTx/>
              <a:buNone/>
            </a:pPr>
            <a:r>
              <a:rPr lang="en-US" altLang="en-US" sz="2000" smtClean="0"/>
              <a:t>	if Φ is a consistent set of literals</a:t>
            </a:r>
          </a:p>
          <a:p>
            <a:pPr eaLnBrk="1" hangingPunct="1">
              <a:lnSpc>
                <a:spcPct val="80000"/>
              </a:lnSpc>
              <a:buFontTx/>
              <a:buNone/>
            </a:pPr>
            <a:r>
              <a:rPr lang="en-US" altLang="en-US" sz="2000" smtClean="0"/>
              <a:t>		 then return true; </a:t>
            </a:r>
          </a:p>
          <a:p>
            <a:pPr eaLnBrk="1" hangingPunct="1">
              <a:lnSpc>
                <a:spcPct val="80000"/>
              </a:lnSpc>
              <a:buFontTx/>
              <a:buNone/>
            </a:pPr>
            <a:r>
              <a:rPr lang="en-US" altLang="en-US" sz="2000" smtClean="0"/>
              <a:t>	if Φ contains an empty clause </a:t>
            </a:r>
          </a:p>
          <a:p>
            <a:pPr eaLnBrk="1" hangingPunct="1">
              <a:lnSpc>
                <a:spcPct val="80000"/>
              </a:lnSpc>
              <a:buFontTx/>
              <a:buNone/>
            </a:pPr>
            <a:r>
              <a:rPr lang="en-US" altLang="en-US" sz="2000" smtClean="0"/>
              <a:t>		then return false; </a:t>
            </a:r>
          </a:p>
          <a:p>
            <a:pPr eaLnBrk="1" hangingPunct="1">
              <a:lnSpc>
                <a:spcPct val="80000"/>
              </a:lnSpc>
              <a:buFontTx/>
              <a:buNone/>
            </a:pPr>
            <a:r>
              <a:rPr lang="en-US" altLang="en-US" sz="2000" smtClean="0"/>
              <a:t>	for every unit clause l in Φ </a:t>
            </a:r>
          </a:p>
          <a:p>
            <a:pPr eaLnBrk="1" hangingPunct="1">
              <a:lnSpc>
                <a:spcPct val="80000"/>
              </a:lnSpc>
              <a:buFontTx/>
              <a:buNone/>
            </a:pPr>
            <a:r>
              <a:rPr lang="en-US" altLang="en-US" sz="2000" smtClean="0"/>
              <a:t>		Φ=unit-propagate(l, Φ); </a:t>
            </a:r>
          </a:p>
          <a:p>
            <a:pPr eaLnBrk="1" hangingPunct="1">
              <a:lnSpc>
                <a:spcPct val="80000"/>
              </a:lnSpc>
              <a:buFontTx/>
              <a:buNone/>
            </a:pPr>
            <a:r>
              <a:rPr lang="en-US" altLang="en-US" sz="2000" smtClean="0"/>
              <a:t>	for every literal l that occurs pure in Φ </a:t>
            </a:r>
          </a:p>
          <a:p>
            <a:pPr eaLnBrk="1" hangingPunct="1">
              <a:lnSpc>
                <a:spcPct val="80000"/>
              </a:lnSpc>
              <a:buFontTx/>
              <a:buNone/>
            </a:pPr>
            <a:r>
              <a:rPr lang="en-US" altLang="en-US" sz="2000" smtClean="0"/>
              <a:t>		Φ=pure-literal-assign(l, Φ); </a:t>
            </a:r>
          </a:p>
          <a:p>
            <a:pPr eaLnBrk="1" hangingPunct="1">
              <a:lnSpc>
                <a:spcPct val="80000"/>
              </a:lnSpc>
              <a:buFontTx/>
              <a:buNone/>
            </a:pPr>
            <a:r>
              <a:rPr lang="en-US" altLang="en-US" sz="2000" smtClean="0"/>
              <a:t>	l := choose-literal(Φ); </a:t>
            </a:r>
          </a:p>
          <a:p>
            <a:pPr eaLnBrk="1" hangingPunct="1">
              <a:lnSpc>
                <a:spcPct val="80000"/>
              </a:lnSpc>
              <a:buFontTx/>
              <a:buNone/>
            </a:pPr>
            <a:r>
              <a:rPr lang="en-US" altLang="en-US" sz="2000" smtClean="0"/>
              <a:t>	return DPLL(ΦΛl) OR DPLL(ΦΛnot(l))</a:t>
            </a:r>
          </a:p>
          <a:p>
            <a:pPr eaLnBrk="1" hangingPunct="1">
              <a:lnSpc>
                <a:spcPct val="80000"/>
              </a:lnSpc>
              <a:buFontTx/>
              <a:buNone/>
            </a:pPr>
            <a:endParaRPr lang="en-US" altLang="en-US" sz="2000" smtClean="0"/>
          </a:p>
          <a:p>
            <a:pPr eaLnBrk="1" hangingPunct="1">
              <a:lnSpc>
                <a:spcPct val="80000"/>
              </a:lnSpc>
              <a:buFontTx/>
              <a:buNone/>
            </a:pPr>
            <a:r>
              <a:rPr lang="en-US" altLang="en-US" sz="2000" smtClean="0"/>
              <a:t>Source: Wikipedia; Davis, Martin; Logemann, George, and Loveland, Donald (1962). “A Machine Program for Theorem Proving.” Communications of the ACM 5 (7): 394–397</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Constraint Satisfaction Problems</a:t>
            </a:r>
          </a:p>
        </p:txBody>
      </p:sp>
      <p:sp>
        <p:nvSpPr>
          <p:cNvPr id="13315" name="Rectangle 3"/>
          <p:cNvSpPr>
            <a:spLocks noGrp="1" noChangeArrowheads="1"/>
          </p:cNvSpPr>
          <p:nvPr>
            <p:ph type="body" idx="1"/>
          </p:nvPr>
        </p:nvSpPr>
        <p:spPr/>
        <p:txBody>
          <a:bodyPr/>
          <a:lstStyle/>
          <a:p>
            <a:pPr eaLnBrk="1" hangingPunct="1"/>
            <a:r>
              <a:rPr lang="en-US" altLang="en-US" sz="2400" smtClean="0"/>
              <a:t>Given a set of variables, each with a set of possible values (a domain), assign a value to each variable that either</a:t>
            </a:r>
          </a:p>
          <a:p>
            <a:pPr lvl="1" eaLnBrk="1" hangingPunct="1"/>
            <a:r>
              <a:rPr lang="en-US" altLang="en-US" sz="2400" smtClean="0"/>
              <a:t>satisfies some set of constraints</a:t>
            </a:r>
          </a:p>
          <a:p>
            <a:pPr lvl="2" eaLnBrk="1" hangingPunct="1"/>
            <a:r>
              <a:rPr lang="en-US" altLang="en-US" sz="2000" smtClean="0"/>
              <a:t>satisfiability problems</a:t>
            </a:r>
          </a:p>
          <a:p>
            <a:pPr lvl="2" eaLnBrk="1" hangingPunct="1"/>
            <a:r>
              <a:rPr lang="en-US" altLang="en-US" sz="2000" smtClean="0"/>
              <a:t>hard constraints</a:t>
            </a:r>
          </a:p>
          <a:p>
            <a:pPr lvl="1" eaLnBrk="1" hangingPunct="1"/>
            <a:r>
              <a:rPr lang="en-US" altLang="en-US" sz="2400" smtClean="0"/>
              <a:t>minimizes some cost function, where each assignment of values to variables has some cost</a:t>
            </a:r>
          </a:p>
          <a:p>
            <a:pPr lvl="2" eaLnBrk="1" hangingPunct="1"/>
            <a:r>
              <a:rPr lang="en-US" altLang="en-US" sz="2000" smtClean="0"/>
              <a:t>optimization problems</a:t>
            </a:r>
          </a:p>
          <a:p>
            <a:pPr lvl="2" eaLnBrk="1" hangingPunct="1"/>
            <a:r>
              <a:rPr lang="en-US" altLang="en-US" sz="2000" smtClean="0"/>
              <a:t>soft constraints</a:t>
            </a:r>
          </a:p>
          <a:p>
            <a:pPr eaLnBrk="1" hangingPunct="1"/>
            <a:r>
              <a:rPr lang="en-US" altLang="en-US" sz="2400" smtClean="0"/>
              <a:t>Many problems are a mix of hard and soft constraints.</a:t>
            </a:r>
          </a:p>
          <a:p>
            <a:pPr eaLnBrk="1" hangingPunct="1">
              <a:buFontTx/>
              <a:buNone/>
            </a:pPr>
            <a:endParaRPr lang="en-US" altLang="en-US" sz="24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01000" cy="1066800"/>
          </a:xfrm>
        </p:spPr>
        <p:txBody>
          <a:bodyPr>
            <a:normAutofit fontScale="90000"/>
          </a:bodyPr>
          <a:lstStyle/>
          <a:p>
            <a:pPr>
              <a:defRPr/>
            </a:pPr>
            <a:r>
              <a:rPr lang="en-US" dirty="0" smtClean="0"/>
              <a:t>Constraint Networks for Example 4.16</a:t>
            </a:r>
            <a:endParaRPr lang="en-US" dirty="0"/>
          </a:p>
        </p:txBody>
      </p:sp>
      <p:sp>
        <p:nvSpPr>
          <p:cNvPr id="123907" name="Oval 3"/>
          <p:cNvSpPr>
            <a:spLocks noChangeArrowheads="1"/>
          </p:cNvSpPr>
          <p:nvPr/>
        </p:nvSpPr>
        <p:spPr bwMode="auto">
          <a:xfrm>
            <a:off x="609600" y="1676400"/>
            <a:ext cx="800100" cy="6096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X</a:t>
            </a:r>
          </a:p>
        </p:txBody>
      </p:sp>
      <p:sp>
        <p:nvSpPr>
          <p:cNvPr id="123908" name="Rectangle 4"/>
          <p:cNvSpPr>
            <a:spLocks noChangeArrowheads="1"/>
          </p:cNvSpPr>
          <p:nvPr/>
        </p:nvSpPr>
        <p:spPr bwMode="auto">
          <a:xfrm>
            <a:off x="1828800" y="1752600"/>
            <a:ext cx="1676400" cy="4572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X &lt;&gt; 4</a:t>
            </a:r>
          </a:p>
        </p:txBody>
      </p:sp>
      <p:cxnSp>
        <p:nvCxnSpPr>
          <p:cNvPr id="123909" name="Straight Connector 6"/>
          <p:cNvCxnSpPr>
            <a:cxnSpLocks noChangeShapeType="1"/>
            <a:stCxn id="123907" idx="6"/>
            <a:endCxn id="123908" idx="1"/>
          </p:cNvCxnSpPr>
          <p:nvPr/>
        </p:nvCxnSpPr>
        <p:spPr bwMode="auto">
          <a:xfrm>
            <a:off x="1409700" y="1981200"/>
            <a:ext cx="419100" cy="0"/>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910" name="Rectangle 7"/>
          <p:cNvSpPr>
            <a:spLocks noChangeArrowheads="1"/>
          </p:cNvSpPr>
          <p:nvPr/>
        </p:nvSpPr>
        <p:spPr bwMode="auto">
          <a:xfrm>
            <a:off x="2971800" y="3886200"/>
            <a:ext cx="1676400" cy="4572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X +Y=Z</a:t>
            </a:r>
          </a:p>
        </p:txBody>
      </p:sp>
      <p:sp>
        <p:nvSpPr>
          <p:cNvPr id="123911" name="Oval 8"/>
          <p:cNvSpPr>
            <a:spLocks noChangeArrowheads="1"/>
          </p:cNvSpPr>
          <p:nvPr/>
        </p:nvSpPr>
        <p:spPr bwMode="auto">
          <a:xfrm>
            <a:off x="1562100" y="3810000"/>
            <a:ext cx="800100" cy="6096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X</a:t>
            </a:r>
          </a:p>
        </p:txBody>
      </p:sp>
      <p:sp>
        <p:nvSpPr>
          <p:cNvPr id="123912" name="Oval 9"/>
          <p:cNvSpPr>
            <a:spLocks noChangeArrowheads="1"/>
          </p:cNvSpPr>
          <p:nvPr/>
        </p:nvSpPr>
        <p:spPr bwMode="auto">
          <a:xfrm>
            <a:off x="3409950" y="2895600"/>
            <a:ext cx="800100" cy="6096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Y</a:t>
            </a:r>
          </a:p>
        </p:txBody>
      </p:sp>
      <p:sp>
        <p:nvSpPr>
          <p:cNvPr id="123913" name="Oval 10"/>
          <p:cNvSpPr>
            <a:spLocks noChangeArrowheads="1"/>
          </p:cNvSpPr>
          <p:nvPr/>
        </p:nvSpPr>
        <p:spPr bwMode="auto">
          <a:xfrm>
            <a:off x="5334000" y="3810000"/>
            <a:ext cx="800100" cy="6096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Z</a:t>
            </a:r>
          </a:p>
        </p:txBody>
      </p:sp>
      <p:cxnSp>
        <p:nvCxnSpPr>
          <p:cNvPr id="123914" name="Straight Connector 11"/>
          <p:cNvCxnSpPr>
            <a:cxnSpLocks noChangeShapeType="1"/>
            <a:endCxn id="123910" idx="1"/>
          </p:cNvCxnSpPr>
          <p:nvPr/>
        </p:nvCxnSpPr>
        <p:spPr bwMode="auto">
          <a:xfrm>
            <a:off x="2362200" y="4114800"/>
            <a:ext cx="609600" cy="0"/>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915" name="Straight Connector 13"/>
          <p:cNvCxnSpPr>
            <a:cxnSpLocks noChangeShapeType="1"/>
            <a:endCxn id="123913" idx="2"/>
          </p:cNvCxnSpPr>
          <p:nvPr/>
        </p:nvCxnSpPr>
        <p:spPr bwMode="auto">
          <a:xfrm flipV="1">
            <a:off x="4648200" y="4114800"/>
            <a:ext cx="685800" cy="19050"/>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916" name="Straight Connector 15"/>
          <p:cNvCxnSpPr>
            <a:cxnSpLocks noChangeShapeType="1"/>
            <a:endCxn id="123910" idx="0"/>
          </p:cNvCxnSpPr>
          <p:nvPr/>
        </p:nvCxnSpPr>
        <p:spPr bwMode="auto">
          <a:xfrm>
            <a:off x="3810000" y="3514725"/>
            <a:ext cx="0" cy="371475"/>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Relationship to Search</a:t>
            </a:r>
          </a:p>
        </p:txBody>
      </p:sp>
      <p:sp>
        <p:nvSpPr>
          <p:cNvPr id="9219" name="Rectangle 3"/>
          <p:cNvSpPr>
            <a:spLocks noGrp="1" noChangeArrowheads="1"/>
          </p:cNvSpPr>
          <p:nvPr>
            <p:ph type="body" idx="1"/>
          </p:nvPr>
        </p:nvSpPr>
        <p:spPr/>
        <p:txBody>
          <a:bodyPr/>
          <a:lstStyle/>
          <a:p>
            <a:pPr eaLnBrk="1" hangingPunct="1">
              <a:defRPr/>
            </a:pPr>
            <a:r>
              <a:rPr lang="en-US" altLang="en-US" sz="2400" dirty="0" smtClean="0"/>
              <a:t>The path to a goal isn't important, only the solution is</a:t>
            </a:r>
          </a:p>
          <a:p>
            <a:pPr eaLnBrk="1" hangingPunct="1">
              <a:defRPr/>
            </a:pPr>
            <a:r>
              <a:rPr lang="en-US" altLang="en-US" sz="2400" dirty="0" smtClean="0"/>
              <a:t>Many algorithms exploit the multi-dimensional nature of the</a:t>
            </a:r>
          </a:p>
          <a:p>
            <a:pPr marL="0" indent="0" eaLnBrk="1" hangingPunct="1">
              <a:buFontTx/>
              <a:buNone/>
              <a:defRPr/>
            </a:pPr>
            <a:r>
              <a:rPr lang="en-US" altLang="en-US" sz="2400" dirty="0" smtClean="0"/>
              <a:t>problems</a:t>
            </a:r>
          </a:p>
          <a:p>
            <a:pPr eaLnBrk="1" hangingPunct="1">
              <a:defRPr/>
            </a:pPr>
            <a:r>
              <a:rPr lang="en-US" altLang="en-US" sz="2400" dirty="0" smtClean="0"/>
              <a:t>There are no predefined starting nodes</a:t>
            </a:r>
          </a:p>
          <a:p>
            <a:pPr eaLnBrk="1" hangingPunct="1">
              <a:defRPr/>
            </a:pPr>
            <a:r>
              <a:rPr lang="en-US" altLang="en-US" sz="2400" dirty="0" smtClean="0"/>
              <a:t>Often these problems are huge, with thousands of variables, so systematically searching the space is infeasible</a:t>
            </a:r>
          </a:p>
          <a:p>
            <a:pPr eaLnBrk="1" hangingPunct="1">
              <a:defRPr/>
            </a:pPr>
            <a:r>
              <a:rPr lang="en-US" altLang="en-US" sz="2400" dirty="0" smtClean="0"/>
              <a:t>For optimization problems, there are no well-defined goal nodes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Constraint Satisfaction Problems</a:t>
            </a:r>
          </a:p>
        </p:txBody>
      </p:sp>
      <p:sp>
        <p:nvSpPr>
          <p:cNvPr id="15363" name="Rectangle 3"/>
          <p:cNvSpPr>
            <a:spLocks noGrp="1" noChangeArrowheads="1"/>
          </p:cNvSpPr>
          <p:nvPr>
            <p:ph type="body" idx="1"/>
          </p:nvPr>
        </p:nvSpPr>
        <p:spPr/>
        <p:txBody>
          <a:bodyPr/>
          <a:lstStyle/>
          <a:p>
            <a:pPr eaLnBrk="1" hangingPunct="1">
              <a:buFontTx/>
              <a:buNone/>
            </a:pPr>
            <a:r>
              <a:rPr lang="en-US" altLang="en-US" smtClean="0"/>
              <a:t>A CSP is characterized by</a:t>
            </a:r>
          </a:p>
          <a:p>
            <a:pPr eaLnBrk="1" hangingPunct="1"/>
            <a:r>
              <a:rPr lang="en-US" altLang="en-US" smtClean="0"/>
              <a:t>A set of variables V</a:t>
            </a:r>
            <a:r>
              <a:rPr lang="en-US" altLang="en-US" baseline="-25000" smtClean="0"/>
              <a:t>1</a:t>
            </a:r>
            <a:r>
              <a:rPr lang="en-US" altLang="en-US" smtClean="0"/>
              <a:t>, V</a:t>
            </a:r>
            <a:r>
              <a:rPr lang="en-US" altLang="en-US" baseline="-25000" smtClean="0"/>
              <a:t>2</a:t>
            </a:r>
            <a:r>
              <a:rPr lang="en-US" altLang="en-US" smtClean="0"/>
              <a:t>, …,V</a:t>
            </a:r>
            <a:r>
              <a:rPr lang="en-US" altLang="en-US" baseline="-25000" smtClean="0"/>
              <a:t>n</a:t>
            </a:r>
            <a:endParaRPr lang="en-US" altLang="en-US" smtClean="0"/>
          </a:p>
          <a:p>
            <a:pPr eaLnBrk="1" hangingPunct="1"/>
            <a:r>
              <a:rPr lang="en-US" altLang="en-US" smtClean="0"/>
              <a:t>Each variable V</a:t>
            </a:r>
            <a:r>
              <a:rPr lang="en-US" altLang="en-US" baseline="-25000" smtClean="0"/>
              <a:t>i</a:t>
            </a:r>
            <a:r>
              <a:rPr lang="en-US" altLang="en-US" smtClean="0"/>
              <a:t> has an associated domain D</a:t>
            </a:r>
            <a:r>
              <a:rPr lang="en-US" altLang="en-US" baseline="-25000" smtClean="0"/>
              <a:t>Vi</a:t>
            </a:r>
            <a:r>
              <a:rPr lang="en-US" altLang="en-US" smtClean="0"/>
              <a:t> of possible values</a:t>
            </a:r>
          </a:p>
          <a:p>
            <a:pPr eaLnBrk="1" hangingPunct="1"/>
            <a:r>
              <a:rPr lang="en-US" altLang="en-US" smtClean="0"/>
              <a:t>For satisfiability problems, there are constraint relations on various subsets of the variables which give legal combinations of values for these variables</a:t>
            </a:r>
          </a:p>
          <a:p>
            <a:pPr eaLnBrk="1" hangingPunct="1"/>
            <a:r>
              <a:rPr lang="en-US" altLang="en-US" smtClean="0"/>
              <a:t>A solution to the CSP is an n-tuple of values for the variables that satisfies all the constraint relations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304800"/>
            <a:ext cx="7772400" cy="990600"/>
          </a:xfrm>
        </p:spPr>
        <p:txBody>
          <a:bodyPr/>
          <a:lstStyle/>
          <a:p>
            <a:r>
              <a:rPr lang="en-US" altLang="en-US" smtClean="0"/>
              <a:t>Extensional vs. intensional representation of constraints</a:t>
            </a:r>
          </a:p>
        </p:txBody>
      </p:sp>
      <p:sp>
        <p:nvSpPr>
          <p:cNvPr id="16387" name="Content Placeholder 2"/>
          <p:cNvSpPr>
            <a:spLocks noGrp="1"/>
          </p:cNvSpPr>
          <p:nvPr>
            <p:ph idx="1"/>
          </p:nvPr>
        </p:nvSpPr>
        <p:spPr>
          <a:xfrm>
            <a:off x="381000" y="4648200"/>
            <a:ext cx="8458200" cy="1524000"/>
          </a:xfrm>
        </p:spPr>
        <p:txBody>
          <a:bodyPr/>
          <a:lstStyle/>
          <a:p>
            <a:pPr marL="0" indent="0">
              <a:buFontTx/>
              <a:buNone/>
            </a:pPr>
            <a:r>
              <a:rPr lang="en-US" altLang="en-US" smtClean="0"/>
              <a:t>Extensional representation     Intensional representation</a:t>
            </a:r>
          </a:p>
          <a:p>
            <a:pPr marL="0" indent="0" algn="ctr">
              <a:buFontTx/>
              <a:buNone/>
            </a:pPr>
            <a:r>
              <a:rPr lang="en-US" altLang="en-US" smtClean="0"/>
              <a:t>(Example 4.7 [P])</a:t>
            </a:r>
          </a:p>
          <a:p>
            <a:pPr marL="0" indent="0" algn="ctr">
              <a:buFontTx/>
              <a:buNone/>
            </a:pPr>
            <a:r>
              <a:rPr lang="en-US" altLang="en-US" smtClean="0"/>
              <a:t>There is an error: 112 satisfies the formula.</a:t>
            </a: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22098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711450"/>
            <a:ext cx="5118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90600" y="228600"/>
            <a:ext cx="7772400" cy="762000"/>
          </a:xfrm>
        </p:spPr>
        <p:txBody>
          <a:bodyPr/>
          <a:lstStyle/>
          <a:p>
            <a:pPr eaLnBrk="1" hangingPunct="1"/>
            <a:r>
              <a:rPr lang="en-US" altLang="en-US" sz="3600" smtClean="0"/>
              <a:t>Examples 4.4 and 4.9 (Crossword Puzzle)</a:t>
            </a:r>
          </a:p>
        </p:txBody>
      </p:sp>
      <p:sp>
        <p:nvSpPr>
          <p:cNvPr id="17411" name="Rectangle 4"/>
          <p:cNvSpPr>
            <a:spLocks noChangeArrowheads="1"/>
          </p:cNvSpPr>
          <p:nvPr/>
        </p:nvSpPr>
        <p:spPr bwMode="auto">
          <a:xfrm>
            <a:off x="304800" y="1219200"/>
            <a:ext cx="5581650" cy="501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i="0"/>
              <a:t>Example 4.4 A classic example of a constraint satisfaction problem is a crossword puzzle. There are two different representations of crossword puzzles in terms of variables:</a:t>
            </a:r>
          </a:p>
          <a:p>
            <a:pPr eaLnBrk="1" hangingPunct="1">
              <a:spcBef>
                <a:spcPct val="0"/>
              </a:spcBef>
              <a:buFontTx/>
              <a:buAutoNum type="arabicPeriod"/>
            </a:pPr>
            <a:r>
              <a:rPr lang="en-US" altLang="en-US" sz="2000" i="0"/>
              <a:t>In one representation, the variables are the numbered squares with the direction of the word (down or across), and the domains are the set of possible words that can be put in. A possible world corresponds to an assignment of a word for each of the (numbered square, direction) pairs.</a:t>
            </a:r>
          </a:p>
          <a:p>
            <a:pPr eaLnBrk="1" hangingPunct="1">
              <a:spcBef>
                <a:spcPct val="0"/>
              </a:spcBef>
              <a:buFontTx/>
              <a:buAutoNum type="arabicPeriod"/>
            </a:pPr>
            <a:r>
              <a:rPr lang="en-US" altLang="en-US" sz="2000" i="0"/>
              <a:t>In another representation of a crossword, the variables are the individual squares and the domain of each variable is the set of letters in the alphabet. A possible world corresponds to an assignment of a letter to each square.</a:t>
            </a:r>
          </a:p>
        </p:txBody>
      </p:sp>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6925" y="1419225"/>
            <a:ext cx="311467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90600" y="228600"/>
            <a:ext cx="7772400" cy="762000"/>
          </a:xfrm>
        </p:spPr>
        <p:txBody>
          <a:bodyPr/>
          <a:lstStyle/>
          <a:p>
            <a:pPr eaLnBrk="1" hangingPunct="1"/>
            <a:r>
              <a:rPr lang="en-US" altLang="en-US" sz="3600" smtClean="0"/>
              <a:t>Examples 4.4 and 4.9 (Crossword Puzzle)</a:t>
            </a:r>
          </a:p>
        </p:txBody>
      </p:sp>
      <p:sp>
        <p:nvSpPr>
          <p:cNvPr id="18435" name="Rectangle 4"/>
          <p:cNvSpPr>
            <a:spLocks noChangeArrowheads="1"/>
          </p:cNvSpPr>
          <p:nvPr/>
        </p:nvSpPr>
        <p:spPr bwMode="auto">
          <a:xfrm>
            <a:off x="381000" y="1335088"/>
            <a:ext cx="84582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i="0"/>
              <a:t>Consider the constraints for the two representations of crossword puzzles of Example 4.4 (page 115); see previous slide.</a:t>
            </a:r>
          </a:p>
          <a:p>
            <a:pPr eaLnBrk="1" hangingPunct="1">
              <a:spcBef>
                <a:spcPct val="0"/>
              </a:spcBef>
              <a:buFontTx/>
              <a:buAutoNum type="arabicPeriod"/>
            </a:pPr>
            <a:r>
              <a:rPr lang="en-US" altLang="en-US" i="0"/>
              <a:t>For the case where the domains are words, each constraint is that the letters where a pair of words intersect must be the same. This is a binary constraint.</a:t>
            </a:r>
          </a:p>
          <a:p>
            <a:pPr eaLnBrk="1" hangingPunct="1">
              <a:spcBef>
                <a:spcPct val="0"/>
              </a:spcBef>
              <a:buFontTx/>
              <a:buAutoNum type="arabicPeriod"/>
            </a:pPr>
            <a:r>
              <a:rPr lang="en-US" altLang="en-US" i="0"/>
              <a:t>For the representation where the domains are the letters, each constraint is that contiguous sequences of letters have to form legal words. For a word of length n, this is an n-ary constraint.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304800"/>
            <a:ext cx="7772400" cy="762000"/>
          </a:xfrm>
        </p:spPr>
        <p:txBody>
          <a:bodyPr/>
          <a:lstStyle/>
          <a:p>
            <a:pPr eaLnBrk="1" hangingPunct="1"/>
            <a:r>
              <a:rPr lang="en-US" altLang="en-US" sz="4000" smtClean="0"/>
              <a:t>Example 4.8 [P]: Scheduling Activities</a:t>
            </a: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7543800" cy="351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Generate-and-Test (4.3)</a:t>
            </a:r>
          </a:p>
        </p:txBody>
      </p:sp>
      <p:sp>
        <p:nvSpPr>
          <p:cNvPr id="20483" name="Content Placeholder 2"/>
          <p:cNvSpPr>
            <a:spLocks noGrp="1"/>
          </p:cNvSpPr>
          <p:nvPr>
            <p:ph idx="1"/>
          </p:nvPr>
        </p:nvSpPr>
        <p:spPr/>
        <p:txBody>
          <a:bodyPr/>
          <a:lstStyle/>
          <a:p>
            <a:pPr marL="0" indent="0">
              <a:buFontTx/>
              <a:buNone/>
            </a:pPr>
            <a:r>
              <a:rPr lang="en-US" altLang="en-US" smtClean="0"/>
              <a:t>The </a:t>
            </a:r>
            <a:r>
              <a:rPr lang="en-US" altLang="en-US" b="1" smtClean="0"/>
              <a:t>assignment space</a:t>
            </a:r>
            <a:r>
              <a:rPr lang="en-US" altLang="en-US" smtClean="0"/>
              <a:t>, D, is the set of assignments of values to all of the variables; it corresponds to the set of all possible worlds. Each element of D is a total assignment of a value to each variable. The  algorithm returns those assignments that satisfy all of the constraints.</a:t>
            </a:r>
          </a:p>
          <a:p>
            <a:pPr marL="0" indent="0">
              <a:buFontTx/>
              <a:buNone/>
            </a:pPr>
            <a:r>
              <a:rPr lang="en-US" altLang="en-US" smtClean="0"/>
              <a:t>The </a:t>
            </a:r>
            <a:r>
              <a:rPr lang="en-US" altLang="en-US" b="1" smtClean="0"/>
              <a:t>generate-and-test</a:t>
            </a:r>
            <a:r>
              <a:rPr lang="en-US" altLang="en-US" smtClean="0"/>
              <a:t> algorithm is as follows: check each total assignment in turn; if an assignment is found that satisfies all of the constraints, return that assignment.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altLang="en-US" smtClean="0"/>
          </a:p>
        </p:txBody>
      </p:sp>
      <p:pic>
        <p:nvPicPr>
          <p:cNvPr id="307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138" y="1536700"/>
            <a:ext cx="3894137" cy="3783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CSP as Graph Searching</a:t>
            </a:r>
          </a:p>
        </p:txBody>
      </p:sp>
      <p:sp>
        <p:nvSpPr>
          <p:cNvPr id="21507" name="Rectangle 3"/>
          <p:cNvSpPr>
            <a:spLocks noGrp="1" noChangeArrowheads="1"/>
          </p:cNvSpPr>
          <p:nvPr>
            <p:ph type="body" idx="1"/>
          </p:nvPr>
        </p:nvSpPr>
        <p:spPr/>
        <p:txBody>
          <a:bodyPr/>
          <a:lstStyle/>
          <a:p>
            <a:pPr eaLnBrk="1" hangingPunct="1">
              <a:buFontTx/>
              <a:buNone/>
            </a:pPr>
            <a:r>
              <a:rPr lang="en-US" altLang="en-US" sz="2400" smtClean="0"/>
              <a:t>A CSP can be represented as a graph-search problem:</a:t>
            </a:r>
          </a:p>
          <a:p>
            <a:pPr eaLnBrk="1" hangingPunct="1"/>
            <a:r>
              <a:rPr lang="en-US" altLang="en-US" sz="2400" smtClean="0"/>
              <a:t>A node is an assignment of values to some of the variables</a:t>
            </a:r>
          </a:p>
          <a:p>
            <a:pPr eaLnBrk="1" hangingPunct="1"/>
            <a:r>
              <a:rPr lang="en-US" altLang="en-US" sz="2400" smtClean="0"/>
              <a:t>Suppose node N is the assignment X</a:t>
            </a:r>
            <a:r>
              <a:rPr lang="en-US" altLang="en-US" sz="2400" baseline="-25000" smtClean="0"/>
              <a:t>1</a:t>
            </a:r>
            <a:r>
              <a:rPr lang="en-US" altLang="en-US" sz="2400" smtClean="0"/>
              <a:t> = v</a:t>
            </a:r>
            <a:r>
              <a:rPr lang="en-US" altLang="en-US" sz="2400" baseline="-25000" smtClean="0"/>
              <a:t>1</a:t>
            </a:r>
            <a:r>
              <a:rPr lang="en-US" altLang="en-US" sz="2400" smtClean="0"/>
              <a:t>, …, X</a:t>
            </a:r>
            <a:r>
              <a:rPr lang="en-US" altLang="en-US" sz="2400" baseline="-25000" smtClean="0"/>
              <a:t>k</a:t>
            </a:r>
            <a:r>
              <a:rPr lang="en-US" altLang="en-US" sz="2400" smtClean="0"/>
              <a:t> = v</a:t>
            </a:r>
            <a:r>
              <a:rPr lang="en-US" altLang="en-US" sz="2400" baseline="-25000" smtClean="0"/>
              <a:t>k</a:t>
            </a:r>
            <a:endParaRPr lang="en-US" altLang="en-US" sz="2400" smtClean="0"/>
          </a:p>
          <a:p>
            <a:pPr lvl="1" eaLnBrk="1" hangingPunct="1"/>
            <a:r>
              <a:rPr lang="en-US" altLang="en-US" sz="2400" smtClean="0"/>
              <a:t>Select a variable Y that isn't assigned in N</a:t>
            </a:r>
          </a:p>
          <a:p>
            <a:pPr lvl="1" eaLnBrk="1" hangingPunct="1"/>
            <a:r>
              <a:rPr lang="en-US" altLang="en-US" sz="2400" smtClean="0"/>
              <a:t>For each value y</a:t>
            </a:r>
            <a:r>
              <a:rPr lang="en-US" altLang="en-US" sz="2400" baseline="-25000" smtClean="0"/>
              <a:t>i</a:t>
            </a:r>
            <a:r>
              <a:rPr lang="en-US" altLang="en-US" sz="2400" smtClean="0"/>
              <a:t> in dom(Y ) there is a neighbor </a:t>
            </a:r>
          </a:p>
          <a:p>
            <a:pPr lvl="1" eaLnBrk="1" hangingPunct="1">
              <a:buFontTx/>
              <a:buNone/>
            </a:pPr>
            <a:r>
              <a:rPr lang="en-US" altLang="en-US" sz="2400" smtClean="0"/>
              <a:t>	X</a:t>
            </a:r>
            <a:r>
              <a:rPr lang="en-US" altLang="en-US" sz="2400" baseline="-25000" smtClean="0"/>
              <a:t>1</a:t>
            </a:r>
            <a:r>
              <a:rPr lang="en-US" altLang="en-US" sz="2400" smtClean="0"/>
              <a:t> = v</a:t>
            </a:r>
            <a:r>
              <a:rPr lang="en-US" altLang="en-US" sz="2400" baseline="-25000" smtClean="0"/>
              <a:t>1</a:t>
            </a:r>
            <a:r>
              <a:rPr lang="en-US" altLang="en-US" sz="2400" smtClean="0"/>
              <a:t>,…, X</a:t>
            </a:r>
            <a:r>
              <a:rPr lang="en-US" altLang="en-US" sz="2400" baseline="-25000" smtClean="0"/>
              <a:t>k</a:t>
            </a:r>
            <a:r>
              <a:rPr lang="en-US" altLang="en-US" sz="2400" smtClean="0"/>
              <a:t> = v</a:t>
            </a:r>
            <a:r>
              <a:rPr lang="en-US" altLang="en-US" sz="2400" baseline="-25000" smtClean="0"/>
              <a:t>k</a:t>
            </a:r>
            <a:r>
              <a:rPr lang="en-US" altLang="en-US" sz="2400" smtClean="0"/>
              <a:t>, Y = y</a:t>
            </a:r>
            <a:r>
              <a:rPr lang="en-US" altLang="en-US" sz="2400" baseline="-25000" smtClean="0"/>
              <a:t>i</a:t>
            </a:r>
            <a:r>
              <a:rPr lang="en-US" altLang="en-US" sz="2400" smtClean="0"/>
              <a:t> if this assignment is consistent with the constraints on these variables.</a:t>
            </a:r>
          </a:p>
          <a:p>
            <a:pPr eaLnBrk="1" hangingPunct="1"/>
            <a:r>
              <a:rPr lang="en-US" altLang="en-US" sz="2400" smtClean="0"/>
              <a:t>The start node is the empty assignment.</a:t>
            </a:r>
          </a:p>
          <a:p>
            <a:pPr eaLnBrk="1" hangingPunct="1"/>
            <a:r>
              <a:rPr lang="en-US" altLang="en-US" sz="2400" smtClean="0"/>
              <a:t>A goal node is a total assignment that satisfies the constraints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t>Backtracking Algorithms</a:t>
            </a:r>
          </a:p>
        </p:txBody>
      </p:sp>
      <p:sp>
        <p:nvSpPr>
          <p:cNvPr id="22531" name="Rectangle 3"/>
          <p:cNvSpPr>
            <a:spLocks noGrp="1" noChangeArrowheads="1"/>
          </p:cNvSpPr>
          <p:nvPr>
            <p:ph type="body" idx="1"/>
          </p:nvPr>
        </p:nvSpPr>
        <p:spPr>
          <a:xfrm>
            <a:off x="228600" y="1219200"/>
            <a:ext cx="8686800" cy="5029200"/>
          </a:xfrm>
        </p:spPr>
        <p:txBody>
          <a:bodyPr/>
          <a:lstStyle/>
          <a:p>
            <a:pPr eaLnBrk="1" hangingPunct="1"/>
            <a:r>
              <a:rPr lang="en-US" altLang="en-US" smtClean="0"/>
              <a:t>Systematically explore the search space by instantiating the variables one at a time</a:t>
            </a:r>
          </a:p>
          <a:p>
            <a:pPr eaLnBrk="1" hangingPunct="1"/>
            <a:r>
              <a:rPr lang="en-US" altLang="en-US" smtClean="0"/>
              <a:t>Evaluate each constraint predicate as soon as all its variables are bound</a:t>
            </a:r>
          </a:p>
          <a:p>
            <a:pPr eaLnBrk="1" hangingPunct="1"/>
            <a:r>
              <a:rPr lang="en-US" altLang="en-US" smtClean="0"/>
              <a:t>Any partial assignment that doesn't satisfy the constraint can be pruned</a:t>
            </a:r>
          </a:p>
          <a:p>
            <a:pPr eaLnBrk="1" hangingPunct="1">
              <a:buFontTx/>
              <a:buNone/>
            </a:pPr>
            <a:r>
              <a:rPr lang="en-US" altLang="en-US" smtClean="0"/>
              <a:t>Example: Assignment A = 1&amp; B = 1 is inconsistent with constraint A != B regardless of the value of the other variables.</a:t>
            </a:r>
          </a:p>
          <a:p>
            <a:pPr eaLnBrk="1" hangingPunct="1">
              <a:buFontTx/>
              <a:buNone/>
            </a:pPr>
            <a:r>
              <a:rPr lang="en-US" altLang="en-US" smtClean="0"/>
              <a:t>Therefore, backtracking is more efficient than generate and test, as shown in the following example.</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66800" y="228600"/>
            <a:ext cx="7772400" cy="1066800"/>
          </a:xfrm>
        </p:spPr>
        <p:txBody>
          <a:bodyPr/>
          <a:lstStyle/>
          <a:p>
            <a:pPr eaLnBrk="1" hangingPunct="1"/>
            <a:r>
              <a:rPr lang="en-US" altLang="en-US" sz="4000" smtClean="0"/>
              <a:t>Backtracking Search Example (4.13)</a:t>
            </a:r>
          </a:p>
        </p:txBody>
      </p:sp>
      <p:sp>
        <p:nvSpPr>
          <p:cNvPr id="23555" name="Rectangle 5"/>
          <p:cNvSpPr>
            <a:spLocks noGrp="1" noChangeArrowheads="1"/>
          </p:cNvSpPr>
          <p:nvPr>
            <p:ph type="body" idx="1"/>
          </p:nvPr>
        </p:nvSpPr>
        <p:spPr>
          <a:xfrm>
            <a:off x="304800" y="1295400"/>
            <a:ext cx="2362200" cy="4800600"/>
          </a:xfrm>
        </p:spPr>
        <p:txBody>
          <a:bodyPr/>
          <a:lstStyle/>
          <a:p>
            <a:pPr eaLnBrk="1" hangingPunct="1">
              <a:lnSpc>
                <a:spcPct val="80000"/>
              </a:lnSpc>
              <a:buFontTx/>
              <a:buNone/>
            </a:pPr>
            <a:r>
              <a:rPr lang="en-US" altLang="en-US" sz="1600" smtClean="0"/>
              <a:t>Suppose you have a CSP with the variables A, B, C, each with domain {1, 2, 3, 4}. Suppose the constraints are A &lt; B and B &lt; C.</a:t>
            </a:r>
          </a:p>
          <a:p>
            <a:pPr eaLnBrk="1" hangingPunct="1">
              <a:lnSpc>
                <a:spcPct val="80000"/>
              </a:lnSpc>
              <a:buFontTx/>
              <a:buNone/>
            </a:pPr>
            <a:r>
              <a:rPr lang="en-US" altLang="en-US" sz="1600" smtClean="0"/>
              <a:t>The size of the search tree, and thus the efficiency of the algorithm, depends on which variable is selected at each time.</a:t>
            </a:r>
          </a:p>
          <a:p>
            <a:pPr eaLnBrk="1" hangingPunct="1">
              <a:lnSpc>
                <a:spcPct val="80000"/>
              </a:lnSpc>
              <a:buFontTx/>
              <a:buNone/>
            </a:pPr>
            <a:r>
              <a:rPr lang="en-US" altLang="en-US" sz="1600" smtClean="0"/>
              <a:t>In this example, there would be 4</a:t>
            </a:r>
            <a:r>
              <a:rPr lang="en-US" altLang="en-US" sz="1600" baseline="30000" smtClean="0"/>
              <a:t>3</a:t>
            </a:r>
            <a:r>
              <a:rPr lang="en-US" altLang="en-US" sz="1600" smtClean="0"/>
              <a:t> = 64 assignments tested in generate-and-test. For the search method, there are 22 assignments generated. Generate-and-test always reaches the leaves of the search tree.</a:t>
            </a:r>
          </a:p>
        </p:txBody>
      </p:sp>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295400"/>
            <a:ext cx="6076950" cy="383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15" name="Ink 14"/>
              <p14:cNvContentPartPr/>
              <p14:nvPr/>
            </p14:nvContentPartPr>
            <p14:xfrm>
              <a:off x="2714863" y="2416577"/>
              <a:ext cx="905040" cy="1417680"/>
            </p14:xfrm>
          </p:contentPart>
        </mc:Choice>
        <mc:Fallback>
          <p:pic>
            <p:nvPicPr>
              <p:cNvPr id="15" name="Ink 14"/>
              <p:cNvPicPr/>
              <p:nvPr/>
            </p:nvPicPr>
            <p:blipFill>
              <a:blip r:embed="rId5"/>
              <a:stretch>
                <a:fillRect/>
              </a:stretch>
            </p:blipFill>
            <p:spPr>
              <a:xfrm>
                <a:off x="2697223" y="2400017"/>
                <a:ext cx="941760" cy="1453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4" name="Ink 23"/>
              <p14:cNvContentPartPr/>
              <p14:nvPr/>
            </p14:nvContentPartPr>
            <p14:xfrm>
              <a:off x="4066663" y="3432497"/>
              <a:ext cx="523440" cy="558720"/>
            </p14:xfrm>
          </p:contentPart>
        </mc:Choice>
        <mc:Fallback>
          <p:pic>
            <p:nvPicPr>
              <p:cNvPr id="24" name="Ink 23"/>
              <p:cNvPicPr/>
              <p:nvPr/>
            </p:nvPicPr>
            <p:blipFill>
              <a:blip r:embed="rId7"/>
              <a:stretch>
                <a:fillRect/>
              </a:stretch>
            </p:blipFill>
            <p:spPr>
              <a:xfrm>
                <a:off x="4050103" y="3413417"/>
                <a:ext cx="558360" cy="595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8" name="Ink 27"/>
              <p14:cNvContentPartPr/>
              <p14:nvPr/>
            </p14:nvContentPartPr>
            <p14:xfrm>
              <a:off x="3189703" y="3728417"/>
              <a:ext cx="916560" cy="1865520"/>
            </p14:xfrm>
          </p:contentPart>
        </mc:Choice>
        <mc:Fallback>
          <p:pic>
            <p:nvPicPr>
              <p:cNvPr id="28" name="Ink 27"/>
              <p:cNvPicPr/>
              <p:nvPr/>
            </p:nvPicPr>
            <p:blipFill>
              <a:blip r:embed="rId9"/>
              <a:stretch>
                <a:fillRect/>
              </a:stretch>
            </p:blipFill>
            <p:spPr>
              <a:xfrm>
                <a:off x="3171710" y="3712937"/>
                <a:ext cx="945349" cy="1900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3561" name="Ink 23560"/>
              <p14:cNvContentPartPr/>
              <p14:nvPr/>
            </p14:nvContentPartPr>
            <p14:xfrm>
              <a:off x="3563383" y="5281457"/>
              <a:ext cx="1816200" cy="484920"/>
            </p14:xfrm>
          </p:contentPart>
        </mc:Choice>
        <mc:Fallback>
          <p:pic>
            <p:nvPicPr>
              <p:cNvPr id="23561" name="Ink 23560"/>
              <p:cNvPicPr/>
              <p:nvPr/>
            </p:nvPicPr>
            <p:blipFill>
              <a:blip r:embed="rId11"/>
              <a:stretch>
                <a:fillRect/>
              </a:stretch>
            </p:blipFill>
            <p:spPr>
              <a:xfrm>
                <a:off x="3547543" y="5263457"/>
                <a:ext cx="1840680" cy="507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563" name="Ink 23562"/>
              <p14:cNvContentPartPr/>
              <p14:nvPr/>
            </p14:nvContentPartPr>
            <p14:xfrm>
              <a:off x="3268903" y="5077697"/>
              <a:ext cx="2273040" cy="936000"/>
            </p14:xfrm>
          </p:contentPart>
        </mc:Choice>
        <mc:Fallback>
          <p:pic>
            <p:nvPicPr>
              <p:cNvPr id="23563" name="Ink 23562"/>
              <p:cNvPicPr/>
              <p:nvPr/>
            </p:nvPicPr>
            <p:blipFill>
              <a:blip r:embed="rId13"/>
              <a:stretch>
                <a:fillRect/>
              </a:stretch>
            </p:blipFill>
            <p:spPr>
              <a:xfrm>
                <a:off x="3251263" y="5058257"/>
                <a:ext cx="2310120" cy="974160"/>
              </a:xfrm>
              <a:prstGeom prst="rect">
                <a:avLst/>
              </a:prstGeom>
            </p:spPr>
          </p:pic>
        </mc:Fallback>
      </mc:AlternateContent>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Consistency Algorithms</a:t>
            </a:r>
          </a:p>
        </p:txBody>
      </p:sp>
      <p:sp>
        <p:nvSpPr>
          <p:cNvPr id="18435" name="Rectangle 3"/>
          <p:cNvSpPr>
            <a:spLocks noGrp="1" noChangeArrowheads="1"/>
          </p:cNvSpPr>
          <p:nvPr>
            <p:ph type="body" idx="1"/>
          </p:nvPr>
        </p:nvSpPr>
        <p:spPr/>
        <p:txBody>
          <a:bodyPr>
            <a:normAutofit fontScale="92500" lnSpcReduction="20000"/>
          </a:bodyPr>
          <a:lstStyle/>
          <a:p>
            <a:pPr eaLnBrk="1" hangingPunct="1">
              <a:defRPr/>
            </a:pPr>
            <a:r>
              <a:rPr lang="en-US" altLang="en-US" dirty="0" smtClean="0"/>
              <a:t>Idea: prune the domains as much as possible before selecting values from them</a:t>
            </a:r>
          </a:p>
          <a:p>
            <a:pPr marL="0" indent="0" eaLnBrk="1" hangingPunct="1">
              <a:buFontTx/>
              <a:buNone/>
              <a:defRPr/>
            </a:pPr>
            <a:r>
              <a:rPr lang="en-US" altLang="en-US" dirty="0" smtClean="0"/>
              <a:t>In the example of the previous slide, the variables A and B are related by the constraint A&lt;B. The assignment A=4 is inconsistent with each of the possible assignments to B since </a:t>
            </a:r>
            <a:r>
              <a:rPr lang="en-US" altLang="en-US" dirty="0" err="1" smtClean="0"/>
              <a:t>dom</a:t>
            </a:r>
            <a:r>
              <a:rPr lang="en-US" altLang="en-US" dirty="0" smtClean="0"/>
              <a:t>(B) = {1, 2, 3, 4}. In the course of the backtracking search this fact is rediscovered for different assignments to B and C. This inefficiency can be avoided by the simple expedient of deleting 4 from </a:t>
            </a:r>
            <a:r>
              <a:rPr lang="en-US" altLang="en-US" dirty="0" err="1" smtClean="0"/>
              <a:t>dom</a:t>
            </a:r>
            <a:r>
              <a:rPr lang="en-US" altLang="en-US" dirty="0" smtClean="0"/>
              <a:t>(A), once and for all. This idea is the basis for the consistency algorithms.</a:t>
            </a:r>
          </a:p>
          <a:p>
            <a:pPr eaLnBrk="1" hangingPunct="1">
              <a:defRPr/>
            </a:pPr>
            <a:r>
              <a:rPr lang="en-US" altLang="en-US" dirty="0" smtClean="0"/>
              <a:t>A variable is </a:t>
            </a:r>
            <a:r>
              <a:rPr lang="en-US" altLang="en-US" i="1" dirty="0" smtClean="0"/>
              <a:t>domain consistent</a:t>
            </a:r>
            <a:r>
              <a:rPr lang="en-US" altLang="en-US" dirty="0" smtClean="0"/>
              <a:t> if no value of the domain of the node is ruled impossible by any of the constraints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Constraint Network</a:t>
            </a:r>
          </a:p>
        </p:txBody>
      </p:sp>
      <p:sp>
        <p:nvSpPr>
          <p:cNvPr id="25603" name="Rectangle 3"/>
          <p:cNvSpPr>
            <a:spLocks noGrp="1" noChangeArrowheads="1"/>
          </p:cNvSpPr>
          <p:nvPr>
            <p:ph type="body" idx="1"/>
          </p:nvPr>
        </p:nvSpPr>
        <p:spPr/>
        <p:txBody>
          <a:bodyPr/>
          <a:lstStyle/>
          <a:p>
            <a:pPr eaLnBrk="1" hangingPunct="1"/>
            <a:r>
              <a:rPr lang="en-US" altLang="en-US" smtClean="0"/>
              <a:t>There is an oval-shaped node for each variable</a:t>
            </a:r>
          </a:p>
          <a:p>
            <a:pPr eaLnBrk="1" hangingPunct="1"/>
            <a:r>
              <a:rPr lang="en-US" altLang="en-US" smtClean="0"/>
              <a:t>There is a rectangular node for each constraint relation</a:t>
            </a:r>
          </a:p>
          <a:p>
            <a:pPr eaLnBrk="1" hangingPunct="1"/>
            <a:r>
              <a:rPr lang="en-US" altLang="en-US" smtClean="0"/>
              <a:t>There is a domain of values associated with each variable node</a:t>
            </a:r>
          </a:p>
          <a:p>
            <a:pPr eaLnBrk="1" hangingPunct="1"/>
            <a:r>
              <a:rPr lang="en-US" altLang="en-US" smtClean="0"/>
              <a:t>There is an arc from variable X to each constraint relation that involves X</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90600" y="304800"/>
            <a:ext cx="7772400" cy="533400"/>
          </a:xfrm>
        </p:spPr>
        <p:txBody>
          <a:bodyPr/>
          <a:lstStyle/>
          <a:p>
            <a:pPr eaLnBrk="1" hangingPunct="1"/>
            <a:r>
              <a:rPr lang="en-US" altLang="en-US" sz="4000" smtClean="0"/>
              <a:t>Constraint Network for Example 4.15</a:t>
            </a:r>
          </a:p>
        </p:txBody>
      </p:sp>
      <p:sp>
        <p:nvSpPr>
          <p:cNvPr id="26627" name="Rectangle 3"/>
          <p:cNvSpPr>
            <a:spLocks noGrp="1" noChangeArrowheads="1"/>
          </p:cNvSpPr>
          <p:nvPr>
            <p:ph type="body" idx="1"/>
          </p:nvPr>
        </p:nvSpPr>
        <p:spPr>
          <a:xfrm>
            <a:off x="685800" y="2286000"/>
            <a:ext cx="7772400" cy="3886200"/>
          </a:xfrm>
        </p:spPr>
        <p:txBody>
          <a:bodyPr/>
          <a:lstStyle/>
          <a:p>
            <a:pPr eaLnBrk="1" hangingPunct="1"/>
            <a:r>
              <a:rPr lang="en-US" altLang="en-US" smtClean="0"/>
              <a:t>There are three variables A, B, C, each with domain {1, 2, 3, 4}. The constraints are A &lt; B and B &lt; C. In the constraint network, shown above (Fig. 4.2) there are 4 arcs: &lt;A, A &lt; B&gt;,  &lt;B, A &lt; B&gt;,  &lt;B, B &lt; C&gt;,  &lt;C, B &lt; C&gt;</a:t>
            </a:r>
          </a:p>
          <a:p>
            <a:pPr eaLnBrk="1" hangingPunct="1"/>
            <a:r>
              <a:rPr lang="en-US" altLang="en-US" smtClean="0"/>
              <a:t>None of the arcs are arc consistent. The first arc is not arc consistent because for A = 4 there is no corresponding value for B, for which A &lt; B.</a:t>
            </a:r>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275388"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001000" cy="1066800"/>
          </a:xfrm>
        </p:spPr>
        <p:txBody>
          <a:bodyPr>
            <a:normAutofit fontScale="90000"/>
          </a:bodyPr>
          <a:lstStyle/>
          <a:p>
            <a:pPr>
              <a:defRPr/>
            </a:pPr>
            <a:r>
              <a:rPr lang="en-US" dirty="0" smtClean="0"/>
              <a:t>Constraint Networks for Example 4.16</a:t>
            </a:r>
            <a:endParaRPr lang="en-US" dirty="0"/>
          </a:p>
        </p:txBody>
      </p:sp>
      <p:sp>
        <p:nvSpPr>
          <p:cNvPr id="27651" name="Oval 3"/>
          <p:cNvSpPr>
            <a:spLocks noChangeArrowheads="1"/>
          </p:cNvSpPr>
          <p:nvPr/>
        </p:nvSpPr>
        <p:spPr bwMode="auto">
          <a:xfrm>
            <a:off x="609600" y="1676400"/>
            <a:ext cx="800100" cy="6096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X</a:t>
            </a:r>
          </a:p>
        </p:txBody>
      </p:sp>
      <p:sp>
        <p:nvSpPr>
          <p:cNvPr id="27652" name="Rectangle 4"/>
          <p:cNvSpPr>
            <a:spLocks noChangeArrowheads="1"/>
          </p:cNvSpPr>
          <p:nvPr/>
        </p:nvSpPr>
        <p:spPr bwMode="auto">
          <a:xfrm>
            <a:off x="1828800" y="1752600"/>
            <a:ext cx="1676400" cy="4572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X &lt;&gt; 4</a:t>
            </a:r>
          </a:p>
        </p:txBody>
      </p:sp>
      <p:cxnSp>
        <p:nvCxnSpPr>
          <p:cNvPr id="27653" name="Straight Connector 6"/>
          <p:cNvCxnSpPr>
            <a:cxnSpLocks noChangeShapeType="1"/>
            <a:stCxn id="27651" idx="6"/>
            <a:endCxn id="27652" idx="1"/>
          </p:cNvCxnSpPr>
          <p:nvPr/>
        </p:nvCxnSpPr>
        <p:spPr bwMode="auto">
          <a:xfrm>
            <a:off x="1409700" y="1981200"/>
            <a:ext cx="419100" cy="0"/>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54" name="Rectangle 7"/>
          <p:cNvSpPr>
            <a:spLocks noChangeArrowheads="1"/>
          </p:cNvSpPr>
          <p:nvPr/>
        </p:nvSpPr>
        <p:spPr bwMode="auto">
          <a:xfrm>
            <a:off x="1733550" y="4876800"/>
            <a:ext cx="1676400" cy="4572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X +Y=Z</a:t>
            </a:r>
          </a:p>
        </p:txBody>
      </p:sp>
      <p:sp>
        <p:nvSpPr>
          <p:cNvPr id="27655" name="Oval 8"/>
          <p:cNvSpPr>
            <a:spLocks noChangeArrowheads="1"/>
          </p:cNvSpPr>
          <p:nvPr/>
        </p:nvSpPr>
        <p:spPr bwMode="auto">
          <a:xfrm>
            <a:off x="323850" y="4800600"/>
            <a:ext cx="800100" cy="6096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X</a:t>
            </a:r>
          </a:p>
        </p:txBody>
      </p:sp>
      <p:sp>
        <p:nvSpPr>
          <p:cNvPr id="27656" name="Oval 9"/>
          <p:cNvSpPr>
            <a:spLocks noChangeArrowheads="1"/>
          </p:cNvSpPr>
          <p:nvPr/>
        </p:nvSpPr>
        <p:spPr bwMode="auto">
          <a:xfrm>
            <a:off x="2171700" y="3886200"/>
            <a:ext cx="800100" cy="6096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Y</a:t>
            </a:r>
          </a:p>
        </p:txBody>
      </p:sp>
      <p:sp>
        <p:nvSpPr>
          <p:cNvPr id="27657" name="Oval 10"/>
          <p:cNvSpPr>
            <a:spLocks noChangeArrowheads="1"/>
          </p:cNvSpPr>
          <p:nvPr/>
        </p:nvSpPr>
        <p:spPr bwMode="auto">
          <a:xfrm>
            <a:off x="4095750" y="4800600"/>
            <a:ext cx="800100" cy="6096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Z</a:t>
            </a:r>
          </a:p>
        </p:txBody>
      </p:sp>
      <p:cxnSp>
        <p:nvCxnSpPr>
          <p:cNvPr id="27658" name="Straight Connector 11"/>
          <p:cNvCxnSpPr>
            <a:cxnSpLocks noChangeShapeType="1"/>
            <a:endCxn id="27654" idx="1"/>
          </p:cNvCxnSpPr>
          <p:nvPr/>
        </p:nvCxnSpPr>
        <p:spPr bwMode="auto">
          <a:xfrm>
            <a:off x="1123950" y="5105400"/>
            <a:ext cx="609600" cy="0"/>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59" name="Straight Connector 13"/>
          <p:cNvCxnSpPr>
            <a:cxnSpLocks noChangeShapeType="1"/>
            <a:endCxn id="27657" idx="2"/>
          </p:cNvCxnSpPr>
          <p:nvPr/>
        </p:nvCxnSpPr>
        <p:spPr bwMode="auto">
          <a:xfrm flipV="1">
            <a:off x="3409950" y="5105400"/>
            <a:ext cx="685800" cy="19050"/>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0" name="Straight Connector 15"/>
          <p:cNvCxnSpPr>
            <a:cxnSpLocks noChangeShapeType="1"/>
            <a:endCxn id="27654" idx="0"/>
          </p:cNvCxnSpPr>
          <p:nvPr/>
        </p:nvCxnSpPr>
        <p:spPr bwMode="auto">
          <a:xfrm>
            <a:off x="2571750" y="4505325"/>
            <a:ext cx="0" cy="371475"/>
          </a:xfrm>
          <a:prstGeom prst="line">
            <a:avLst/>
          </a:prstGeom>
          <a:noFill/>
          <a:ln w="222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1" name="TextBox 2"/>
          <p:cNvSpPr txBox="1">
            <a:spLocks noChangeArrowheads="1"/>
          </p:cNvSpPr>
          <p:nvPr/>
        </p:nvSpPr>
        <p:spPr bwMode="auto">
          <a:xfrm>
            <a:off x="5257800" y="1381125"/>
            <a:ext cx="3276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000">
                <a:latin typeface="Times New Roman" panose="02020603050405020304" pitchFamily="18" charset="0"/>
              </a:rPr>
              <a:t>The constraint X 6= 4 has one arc: (X, X &lt;&gt;4)</a:t>
            </a:r>
          </a:p>
          <a:p>
            <a:pPr eaLnBrk="1" hangingPunct="1">
              <a:spcBef>
                <a:spcPct val="0"/>
              </a:spcBef>
              <a:buFontTx/>
              <a:buNone/>
            </a:pPr>
            <a:endParaRPr lang="en-US" altLang="en-US" sz="2000">
              <a:latin typeface="Times New Roman" panose="02020603050405020304" pitchFamily="18" charset="0"/>
            </a:endParaRPr>
          </a:p>
          <a:p>
            <a:pPr eaLnBrk="1" hangingPunct="1">
              <a:spcBef>
                <a:spcPct val="0"/>
              </a:spcBef>
              <a:buFontTx/>
              <a:buNone/>
            </a:pPr>
            <a:endParaRPr lang="en-US" altLang="en-US" sz="2000">
              <a:latin typeface="Times New Roman" panose="02020603050405020304" pitchFamily="18" charset="0"/>
            </a:endParaRPr>
          </a:p>
          <a:p>
            <a:pPr eaLnBrk="1" hangingPunct="1">
              <a:spcBef>
                <a:spcPct val="0"/>
              </a:spcBef>
              <a:buFontTx/>
              <a:buNone/>
            </a:pPr>
            <a:endParaRPr lang="en-US" altLang="en-US" sz="2000">
              <a:latin typeface="Times New Roman" panose="02020603050405020304" pitchFamily="18" charset="0"/>
            </a:endParaRPr>
          </a:p>
          <a:p>
            <a:pPr eaLnBrk="1" hangingPunct="1">
              <a:spcBef>
                <a:spcPct val="0"/>
              </a:spcBef>
              <a:buFontTx/>
              <a:buNone/>
            </a:pPr>
            <a:endParaRPr lang="en-US" altLang="en-US" sz="2000">
              <a:latin typeface="Times New Roman" panose="02020603050405020304" pitchFamily="18" charset="0"/>
            </a:endParaRPr>
          </a:p>
          <a:p>
            <a:pPr eaLnBrk="1" hangingPunct="1">
              <a:spcBef>
                <a:spcPct val="0"/>
              </a:spcBef>
              <a:buFontTx/>
              <a:buNone/>
            </a:pPr>
            <a:endParaRPr lang="en-US" altLang="en-US" sz="2000">
              <a:latin typeface="Times New Roman" panose="02020603050405020304" pitchFamily="18" charset="0"/>
            </a:endParaRPr>
          </a:p>
          <a:p>
            <a:pPr eaLnBrk="1" hangingPunct="1">
              <a:spcBef>
                <a:spcPct val="0"/>
              </a:spcBef>
              <a:buFontTx/>
              <a:buNone/>
            </a:pPr>
            <a:endParaRPr lang="en-US" altLang="en-US" sz="2000">
              <a:latin typeface="Times New Roman" panose="02020603050405020304" pitchFamily="18" charset="0"/>
            </a:endParaRPr>
          </a:p>
          <a:p>
            <a:pPr eaLnBrk="1" hangingPunct="1">
              <a:spcBef>
                <a:spcPct val="0"/>
              </a:spcBef>
              <a:buFontTx/>
              <a:buNone/>
            </a:pPr>
            <a:endParaRPr lang="en-US" altLang="en-US" sz="2000">
              <a:latin typeface="Times New Roman" panose="02020603050405020304" pitchFamily="18" charset="0"/>
            </a:endParaRPr>
          </a:p>
          <a:p>
            <a:pPr eaLnBrk="1" hangingPunct="1">
              <a:spcBef>
                <a:spcPct val="0"/>
              </a:spcBef>
              <a:buFontTx/>
              <a:buNone/>
            </a:pPr>
            <a:r>
              <a:rPr lang="en-US" altLang="en-US" sz="2000">
                <a:latin typeface="Times New Roman" panose="02020603050405020304" pitchFamily="18" charset="0"/>
              </a:rPr>
              <a:t>The constraint X + Y = Z has three arcs:</a:t>
            </a:r>
          </a:p>
          <a:p>
            <a:pPr eaLnBrk="1" hangingPunct="1">
              <a:spcBef>
                <a:spcPct val="0"/>
              </a:spcBef>
              <a:buFontTx/>
              <a:buNone/>
            </a:pPr>
            <a:r>
              <a:rPr lang="en-US" altLang="en-US" sz="2000">
                <a:latin typeface="Times New Roman" panose="02020603050405020304" pitchFamily="18" charset="0"/>
              </a:rPr>
              <a:t>(X, X + Y = Z)</a:t>
            </a:r>
          </a:p>
          <a:p>
            <a:pPr eaLnBrk="1" hangingPunct="1">
              <a:spcBef>
                <a:spcPct val="0"/>
              </a:spcBef>
              <a:buFontTx/>
              <a:buNone/>
            </a:pPr>
            <a:r>
              <a:rPr lang="en-US" altLang="en-US" sz="2000">
                <a:latin typeface="Times New Roman" panose="02020603050405020304" pitchFamily="18" charset="0"/>
              </a:rPr>
              <a:t>(Y, X + Y = Z)</a:t>
            </a:r>
          </a:p>
          <a:p>
            <a:pPr eaLnBrk="1" hangingPunct="1">
              <a:spcBef>
                <a:spcPct val="0"/>
              </a:spcBef>
              <a:buFontTx/>
              <a:buNone/>
            </a:pPr>
            <a:r>
              <a:rPr lang="en-US" altLang="en-US" sz="2000">
                <a:latin typeface="Times New Roman" panose="02020603050405020304" pitchFamily="18" charset="0"/>
              </a:rPr>
              <a:t>(Z, X + Y = Z)</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990600" y="228600"/>
            <a:ext cx="7772400" cy="762000"/>
          </a:xfrm>
        </p:spPr>
        <p:txBody>
          <a:bodyPr/>
          <a:lstStyle/>
          <a:p>
            <a:pPr eaLnBrk="1" hangingPunct="1"/>
            <a:r>
              <a:rPr lang="en-US" altLang="en-US" sz="4000" smtClean="0"/>
              <a:t>Example Constraint Network: Fig 4.4</a:t>
            </a: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928813"/>
            <a:ext cx="6553200" cy="485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7"/>
          <p:cNvSpPr>
            <a:spLocks noChangeArrowheads="1"/>
          </p:cNvSpPr>
          <p:nvPr/>
        </p:nvSpPr>
        <p:spPr bwMode="auto">
          <a:xfrm>
            <a:off x="533400" y="990600"/>
            <a:ext cx="8382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buFontTx/>
              <a:buNone/>
            </a:pPr>
            <a:r>
              <a:rPr lang="en-US" altLang="en-US" sz="2000" i="0"/>
              <a:t>For this example (delivery robot Example 4.8): </a:t>
            </a:r>
            <a:r>
              <a:rPr lang="en-US" altLang="en-US" sz="2000" b="1" i="0"/>
              <a:t>D</a:t>
            </a:r>
            <a:r>
              <a:rPr lang="en-US" altLang="en-US" sz="2000" i="0" baseline="-25000"/>
              <a:t>B</a:t>
            </a:r>
            <a:r>
              <a:rPr lang="en-US" altLang="en-US" sz="2000" i="0"/>
              <a:t> = {1, 2, 3, 4} is not domain consistent as B = 3 violates the constraint B != 3.  We did not represent the unary constraint B != 3 and just reduced the domain of B.</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Arc Consistency</a:t>
            </a:r>
          </a:p>
        </p:txBody>
      </p:sp>
      <p:sp>
        <p:nvSpPr>
          <p:cNvPr id="29699" name="Rectangle 3"/>
          <p:cNvSpPr>
            <a:spLocks noGrp="1" noChangeArrowheads="1"/>
          </p:cNvSpPr>
          <p:nvPr>
            <p:ph type="body" idx="1"/>
          </p:nvPr>
        </p:nvSpPr>
        <p:spPr/>
        <p:txBody>
          <a:bodyPr/>
          <a:lstStyle/>
          <a:p>
            <a:pPr eaLnBrk="1" hangingPunct="1"/>
            <a:r>
              <a:rPr lang="en-US" altLang="en-US" smtClean="0"/>
              <a:t>An arc &lt;X, r (X, Y )&gt; is </a:t>
            </a:r>
            <a:r>
              <a:rPr lang="en-US" altLang="en-US" i="1" smtClean="0"/>
              <a:t>arc consistent</a:t>
            </a:r>
            <a:r>
              <a:rPr lang="en-US" altLang="en-US" smtClean="0"/>
              <a:t> if, for each value x in dom(X), there is some value y in dom(Y ) such that r(x, y) is satisfied</a:t>
            </a:r>
          </a:p>
          <a:p>
            <a:pPr eaLnBrk="1" hangingPunct="1"/>
            <a:r>
              <a:rPr lang="en-US" altLang="en-US" smtClean="0"/>
              <a:t>A network is arc consistent if all its arcs are arc consistent</a:t>
            </a:r>
          </a:p>
          <a:p>
            <a:pPr eaLnBrk="1" hangingPunct="1"/>
            <a:r>
              <a:rPr lang="en-US" altLang="en-US" smtClean="0"/>
              <a:t>If an arc &lt;X, r (X, Y )&gt; is not arc consistent, all values of X in dom(X) for which there is no corresponding value in dom(Y ) may be deleted from dom(X) to make the arc &lt;X, r (X,Y)&gt; consistent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Arc Consistency Algorithm</a:t>
            </a:r>
          </a:p>
        </p:txBody>
      </p:sp>
      <p:sp>
        <p:nvSpPr>
          <p:cNvPr id="30723" name="Rectangle 3"/>
          <p:cNvSpPr>
            <a:spLocks noGrp="1" noChangeArrowheads="1"/>
          </p:cNvSpPr>
          <p:nvPr>
            <p:ph type="body" idx="1"/>
          </p:nvPr>
        </p:nvSpPr>
        <p:spPr/>
        <p:txBody>
          <a:bodyPr/>
          <a:lstStyle/>
          <a:p>
            <a:pPr eaLnBrk="1" hangingPunct="1">
              <a:lnSpc>
                <a:spcPct val="80000"/>
              </a:lnSpc>
            </a:pPr>
            <a:r>
              <a:rPr lang="en-US" altLang="en-US" sz="2400" smtClean="0"/>
              <a:t>The arcs can be considered in turn making each arc consistent.</a:t>
            </a:r>
          </a:p>
          <a:p>
            <a:pPr eaLnBrk="1" hangingPunct="1">
              <a:lnSpc>
                <a:spcPct val="80000"/>
              </a:lnSpc>
            </a:pPr>
            <a:r>
              <a:rPr lang="en-US" altLang="en-US" sz="2400" smtClean="0"/>
              <a:t>An arc &lt;X, r (X, Y )&gt; needs to be revisited if the domain of one of the Y 's is reduced.</a:t>
            </a:r>
          </a:p>
          <a:p>
            <a:pPr eaLnBrk="1" hangingPunct="1">
              <a:lnSpc>
                <a:spcPct val="80000"/>
              </a:lnSpc>
            </a:pPr>
            <a:r>
              <a:rPr lang="en-US" altLang="en-US" sz="2400" smtClean="0"/>
              <a:t>Three possible outcomes (when all arcs are arc consistent):</a:t>
            </a:r>
          </a:p>
          <a:p>
            <a:pPr lvl="1" eaLnBrk="1" hangingPunct="1">
              <a:lnSpc>
                <a:spcPct val="80000"/>
              </a:lnSpc>
            </a:pPr>
            <a:r>
              <a:rPr lang="en-US" altLang="en-US" sz="2400" smtClean="0"/>
              <a:t>One domain is empty =&gt; no solution</a:t>
            </a:r>
          </a:p>
          <a:p>
            <a:pPr lvl="1" eaLnBrk="1" hangingPunct="1">
              <a:lnSpc>
                <a:spcPct val="80000"/>
              </a:lnSpc>
            </a:pPr>
            <a:r>
              <a:rPr lang="en-US" altLang="en-US" sz="2400" smtClean="0"/>
              <a:t>Each domain has a single value =&gt; unique solution</a:t>
            </a:r>
          </a:p>
          <a:p>
            <a:pPr lvl="1" eaLnBrk="1" hangingPunct="1">
              <a:lnSpc>
                <a:spcPct val="80000"/>
              </a:lnSpc>
            </a:pPr>
            <a:r>
              <a:rPr lang="en-US" altLang="en-US" sz="2400" smtClean="0"/>
              <a:t>Some domains have more than one value =&gt; there may or may not be a solution</a:t>
            </a:r>
          </a:p>
          <a:p>
            <a:pPr eaLnBrk="1" hangingPunct="1">
              <a:lnSpc>
                <a:spcPct val="80000"/>
              </a:lnSpc>
            </a:pPr>
            <a:r>
              <a:rPr lang="en-US" altLang="en-US" sz="2400" smtClean="0"/>
              <a:t>If each variable domain is of size d and there are e constraints to be tested then the algorithm GAC does O(ed</a:t>
            </a:r>
            <a:r>
              <a:rPr lang="en-US" altLang="en-US" sz="2400" baseline="30000" smtClean="0"/>
              <a:t>3</a:t>
            </a:r>
            <a:r>
              <a:rPr lang="en-US" altLang="en-US" sz="2400" smtClean="0"/>
              <a:t>) consistency checks. For some CSPs, for example, if the constraint graph is a tree, GAC alone solves the CSP and does it in time linear in the number of variables.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r="27156"/>
          <a:stretch>
            <a:fillRect/>
          </a:stretch>
        </p:blipFill>
        <p:spPr bwMode="auto">
          <a:xfrm>
            <a:off x="533400" y="990600"/>
            <a:ext cx="3581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9" name="Rectangle 5"/>
          <p:cNvSpPr>
            <a:spLocks noChangeArrowheads="1"/>
          </p:cNvSpPr>
          <p:nvPr/>
        </p:nvSpPr>
        <p:spPr bwMode="auto">
          <a:xfrm>
            <a:off x="4343400" y="2362200"/>
            <a:ext cx="426720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1600" i="0">
                <a:latin typeface="Times New Roman" panose="02020603050405020304" pitchFamily="18" charset="0"/>
              </a:rPr>
              <a:t>Iterative-deepening-A* (IDA*) works as follows: At each iteration, perform a</a:t>
            </a:r>
          </a:p>
          <a:p>
            <a:pPr eaLnBrk="1" hangingPunct="1">
              <a:spcBef>
                <a:spcPct val="0"/>
              </a:spcBef>
              <a:buFontTx/>
              <a:buNone/>
            </a:pPr>
            <a:r>
              <a:rPr lang="en-US" altLang="en-US" sz="1600" i="0">
                <a:latin typeface="Times New Roman" panose="02020603050405020304" pitchFamily="18" charset="0"/>
              </a:rPr>
              <a:t>depth-first search, cutting off a branch when its total cost </a:t>
            </a:r>
            <a:r>
              <a:rPr lang="en-US" altLang="en-US" sz="1600" b="1">
                <a:latin typeface="Times New Roman" panose="02020603050405020304" pitchFamily="18" charset="0"/>
              </a:rPr>
              <a:t>(g </a:t>
            </a:r>
            <a:r>
              <a:rPr lang="en-US" altLang="en-US" sz="1600" i="0">
                <a:latin typeface="Times New Roman" panose="02020603050405020304" pitchFamily="18" charset="0"/>
              </a:rPr>
              <a:t>+ h) exceeds a</a:t>
            </a:r>
          </a:p>
          <a:p>
            <a:pPr eaLnBrk="1" hangingPunct="1">
              <a:spcBef>
                <a:spcPct val="0"/>
              </a:spcBef>
              <a:buFontTx/>
              <a:buNone/>
            </a:pPr>
            <a:r>
              <a:rPr lang="en-US" altLang="en-US" sz="1600" i="0">
                <a:latin typeface="Times New Roman" panose="02020603050405020304" pitchFamily="18" charset="0"/>
              </a:rPr>
              <a:t>given threshold. This threshold starts at the estimate of the cost of the initial</a:t>
            </a:r>
          </a:p>
          <a:p>
            <a:pPr eaLnBrk="1" hangingPunct="1">
              <a:spcBef>
                <a:spcPct val="0"/>
              </a:spcBef>
              <a:buFontTx/>
              <a:buNone/>
            </a:pPr>
            <a:r>
              <a:rPr lang="en-US" altLang="en-US" sz="1600" i="0">
                <a:latin typeface="Times New Roman" panose="02020603050405020304" pitchFamily="18" charset="0"/>
              </a:rPr>
              <a:t>state, and increases for each iteration of the algorithm. At each iteration, the</a:t>
            </a:r>
          </a:p>
          <a:p>
            <a:pPr eaLnBrk="1" hangingPunct="1">
              <a:spcBef>
                <a:spcPct val="0"/>
              </a:spcBef>
              <a:buFontTx/>
              <a:buNone/>
            </a:pPr>
            <a:r>
              <a:rPr lang="en-US" altLang="en-US" sz="1600" i="0">
                <a:latin typeface="Times New Roman" panose="02020603050405020304" pitchFamily="18" charset="0"/>
              </a:rPr>
              <a:t>threshold used for the next iteration is the minimum cost of all values that</a:t>
            </a:r>
          </a:p>
          <a:p>
            <a:pPr eaLnBrk="1" hangingPunct="1">
              <a:spcBef>
                <a:spcPct val="0"/>
              </a:spcBef>
              <a:buFontTx/>
              <a:buNone/>
            </a:pPr>
            <a:r>
              <a:rPr lang="en-US" altLang="en-US" sz="1600" i="0">
                <a:latin typeface="Times New Roman" panose="02020603050405020304" pitchFamily="18" charset="0"/>
              </a:rPr>
              <a:t>exceeded the current threshold.</a:t>
            </a:r>
          </a:p>
          <a:p>
            <a:pPr eaLnBrk="1" hangingPunct="1">
              <a:spcBef>
                <a:spcPct val="0"/>
              </a:spcBef>
              <a:buFontTx/>
              <a:buNone/>
            </a:pPr>
            <a:endParaRPr lang="en-US" altLang="en-US" sz="1600" i="0">
              <a:latin typeface="Times New Roman" panose="02020603050405020304" pitchFamily="18" charset="0"/>
            </a:endParaRPr>
          </a:p>
          <a:p>
            <a:pPr eaLnBrk="1" hangingPunct="1">
              <a:spcBef>
                <a:spcPct val="0"/>
              </a:spcBef>
              <a:buFontTx/>
              <a:buNone/>
            </a:pPr>
            <a:r>
              <a:rPr lang="en-US" altLang="en-US" sz="1600" i="0">
                <a:latin typeface="Times New Roman" panose="02020603050405020304" pitchFamily="18" charset="0"/>
              </a:rPr>
              <a:t>Richard Korf. “Depth-First Iterative-Deepening: An Optimal Admissible Tree Search.” Artificial Intelligence, 27 (1985), 97-109.</a:t>
            </a:r>
          </a:p>
        </p:txBody>
      </p:sp>
      <p:pic>
        <p:nvPicPr>
          <p:cNvPr id="410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533400"/>
            <a:ext cx="50292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990600" y="152400"/>
            <a:ext cx="7924800" cy="685800"/>
          </a:xfrm>
        </p:spPr>
        <p:txBody>
          <a:bodyPr/>
          <a:lstStyle/>
          <a:p>
            <a:pPr eaLnBrk="1" hangingPunct="1"/>
            <a:r>
              <a:rPr lang="en-US" altLang="en-US" sz="3600" smtClean="0"/>
              <a:t>Generalized Arc Consistency Algorithm</a:t>
            </a:r>
          </a:p>
        </p:txBody>
      </p:sp>
      <p:pic>
        <p:nvPicPr>
          <p:cNvPr id="3174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0"/>
            <a:ext cx="6553200" cy="540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228600"/>
            <a:ext cx="7772400" cy="685800"/>
          </a:xfrm>
        </p:spPr>
        <p:txBody>
          <a:bodyPr/>
          <a:lstStyle/>
          <a:p>
            <a:pPr eaLnBrk="1" hangingPunct="1"/>
            <a:r>
              <a:rPr lang="en-US" altLang="en-US" sz="4000" smtClean="0"/>
              <a:t>Arc consistency algorithm AC-3</a:t>
            </a:r>
          </a:p>
        </p:txBody>
      </p:sp>
      <p:sp>
        <p:nvSpPr>
          <p:cNvPr id="32771" name="Rectangle 3"/>
          <p:cNvSpPr>
            <a:spLocks noGrp="1" noChangeArrowheads="1"/>
          </p:cNvSpPr>
          <p:nvPr>
            <p:ph type="body" idx="1"/>
          </p:nvPr>
        </p:nvSpPr>
        <p:spPr>
          <a:xfrm>
            <a:off x="685800" y="4953000"/>
            <a:ext cx="7772400" cy="1219200"/>
          </a:xfrm>
        </p:spPr>
        <p:txBody>
          <a:bodyPr/>
          <a:lstStyle/>
          <a:p>
            <a:pPr eaLnBrk="1" hangingPunct="1">
              <a:lnSpc>
                <a:spcPct val="80000"/>
              </a:lnSpc>
            </a:pPr>
            <a:r>
              <a:rPr lang="en-US" altLang="en-US" sz="1600" smtClean="0"/>
              <a:t>Time complexity: O(n</a:t>
            </a:r>
            <a:r>
              <a:rPr lang="en-US" altLang="en-US" sz="1600" baseline="30000" smtClean="0"/>
              <a:t>2</a:t>
            </a:r>
            <a:r>
              <a:rPr lang="en-US" altLang="en-US" sz="1600" smtClean="0"/>
              <a:t>d</a:t>
            </a:r>
            <a:r>
              <a:rPr lang="en-US" altLang="en-US" sz="1600" baseline="30000" smtClean="0"/>
              <a:t>3</a:t>
            </a:r>
            <a:r>
              <a:rPr lang="en-US" altLang="en-US" sz="1600" smtClean="0"/>
              <a:t>), where n is the number of variables and d is the maximum variable domain size, because:</a:t>
            </a:r>
          </a:p>
          <a:p>
            <a:pPr lvl="1" eaLnBrk="1" hangingPunct="1">
              <a:lnSpc>
                <a:spcPct val="80000"/>
              </a:lnSpc>
            </a:pPr>
            <a:r>
              <a:rPr lang="en-US" altLang="en-US" sz="1600" smtClean="0"/>
              <a:t>At most O(n</a:t>
            </a:r>
            <a:r>
              <a:rPr lang="en-US" altLang="en-US" sz="1600" baseline="30000" smtClean="0"/>
              <a:t>2</a:t>
            </a:r>
            <a:r>
              <a:rPr lang="en-US" altLang="en-US" sz="1600" smtClean="0"/>
              <a:t>) arcs</a:t>
            </a:r>
          </a:p>
          <a:p>
            <a:pPr lvl="1" eaLnBrk="1" hangingPunct="1">
              <a:lnSpc>
                <a:spcPct val="80000"/>
              </a:lnSpc>
            </a:pPr>
            <a:r>
              <a:rPr lang="en-US" altLang="en-US" sz="1600" smtClean="0"/>
              <a:t>Each arc can be inserted into the agenda (TDA set) at most d times</a:t>
            </a:r>
          </a:p>
          <a:p>
            <a:pPr lvl="1" eaLnBrk="1" hangingPunct="1">
              <a:lnSpc>
                <a:spcPct val="80000"/>
              </a:lnSpc>
            </a:pPr>
            <a:r>
              <a:rPr lang="en-US" altLang="en-US" sz="1600" smtClean="0"/>
              <a:t>Checking consistency of each arc can be done in O(d</a:t>
            </a:r>
            <a:r>
              <a:rPr lang="en-US" altLang="en-US" sz="1600" baseline="30000" smtClean="0"/>
              <a:t>2</a:t>
            </a:r>
            <a:r>
              <a:rPr lang="en-US" altLang="en-US" sz="1600" smtClean="0"/>
              <a:t>) time </a:t>
            </a:r>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l="16406" t="21875" r="13281" b="22917"/>
          <a:stretch>
            <a:fillRect/>
          </a:stretch>
        </p:blipFill>
        <p:spPr bwMode="auto">
          <a:xfrm>
            <a:off x="1295400" y="838200"/>
            <a:ext cx="6858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sz="3600" smtClean="0"/>
              <a:t>Generalized Arc Consistency Algorithm</a:t>
            </a:r>
          </a:p>
        </p:txBody>
      </p:sp>
      <p:sp>
        <p:nvSpPr>
          <p:cNvPr id="33795" name="Rectangle 3"/>
          <p:cNvSpPr>
            <a:spLocks noGrp="1" noChangeArrowheads="1"/>
          </p:cNvSpPr>
          <p:nvPr>
            <p:ph type="body" idx="1"/>
          </p:nvPr>
        </p:nvSpPr>
        <p:spPr>
          <a:xfrm>
            <a:off x="609600" y="1371600"/>
            <a:ext cx="7924800" cy="4800600"/>
          </a:xfrm>
        </p:spPr>
        <p:txBody>
          <a:bodyPr/>
          <a:lstStyle/>
          <a:p>
            <a:pPr marL="533400" indent="-533400" eaLnBrk="1" hangingPunct="1">
              <a:lnSpc>
                <a:spcPct val="80000"/>
              </a:lnSpc>
            </a:pPr>
            <a:r>
              <a:rPr lang="en-US" altLang="en-US" sz="2000" smtClean="0"/>
              <a:t>Three possible outcomes:</a:t>
            </a:r>
          </a:p>
          <a:p>
            <a:pPr marL="990600" lvl="1" indent="-533400" eaLnBrk="1" hangingPunct="1">
              <a:lnSpc>
                <a:spcPct val="80000"/>
              </a:lnSpc>
              <a:buFontTx/>
              <a:buAutoNum type="arabicPeriod"/>
            </a:pPr>
            <a:r>
              <a:rPr lang="en-US" altLang="en-US" sz="2000" smtClean="0"/>
              <a:t>One domain is empty =&gt; no solution</a:t>
            </a:r>
          </a:p>
          <a:p>
            <a:pPr marL="990600" lvl="1" indent="-533400" eaLnBrk="1" hangingPunct="1">
              <a:lnSpc>
                <a:spcPct val="80000"/>
              </a:lnSpc>
              <a:buFontTx/>
              <a:buAutoNum type="arabicPeriod"/>
            </a:pPr>
            <a:r>
              <a:rPr lang="en-US" altLang="en-US" sz="2000" smtClean="0"/>
              <a:t>Each domain has a single value =&gt; unique solution</a:t>
            </a:r>
          </a:p>
          <a:p>
            <a:pPr marL="990600" lvl="1" indent="-533400" eaLnBrk="1" hangingPunct="1">
              <a:lnSpc>
                <a:spcPct val="80000"/>
              </a:lnSpc>
              <a:buFontTx/>
              <a:buAutoNum type="arabicPeriod"/>
            </a:pPr>
            <a:r>
              <a:rPr lang="en-US" altLang="en-US" sz="2000" smtClean="0"/>
              <a:t>Some domains have more than one value =&gt; there may or may not be a solution</a:t>
            </a:r>
          </a:p>
          <a:p>
            <a:pPr marL="533400" indent="-533400" eaLnBrk="1" hangingPunct="1">
              <a:lnSpc>
                <a:spcPct val="80000"/>
              </a:lnSpc>
            </a:pPr>
            <a:r>
              <a:rPr lang="en-US" altLang="en-US" sz="2000" smtClean="0"/>
              <a:t>If the problem has a unique solution, GAC may end in state (2) or (3); otherwise, we would have a polynomial-time algorithm to solve UNIQUE-SAT</a:t>
            </a:r>
          </a:p>
          <a:p>
            <a:pPr marL="533400" indent="-533400" eaLnBrk="1" hangingPunct="1">
              <a:lnSpc>
                <a:spcPct val="80000"/>
              </a:lnSpc>
            </a:pPr>
            <a:r>
              <a:rPr lang="en-US" altLang="en-US" sz="2000" smtClean="0"/>
              <a:t>UNIQUE-SAT or USAT is the problem of determining whether a formula known to have either zero or one satisfying assignments has zero or has one. Although this problem seems easier than general SAT, if there is a practical algorithm to solve this problem, then all problems in NP can be solved just as easily [Wikipedia; L.G. Valiant and V.V. Vazirani, NP is as Easy as Detecting Unique Solutions. </a:t>
            </a:r>
            <a:r>
              <a:rPr lang="en-US" altLang="en-US" sz="2000" i="1" smtClean="0"/>
              <a:t>Theoretical Computer Science</a:t>
            </a:r>
            <a:r>
              <a:rPr lang="en-US" altLang="en-US" sz="2000" smtClean="0"/>
              <a:t>, 47(1986), 85-94.]</a:t>
            </a:r>
          </a:p>
          <a:p>
            <a:pPr marL="533400" indent="-533400" eaLnBrk="1" hangingPunct="1">
              <a:lnSpc>
                <a:spcPct val="80000"/>
              </a:lnSpc>
            </a:pPr>
            <a:r>
              <a:rPr lang="en-US" altLang="en-US" sz="2000" smtClean="0"/>
              <a:t>Thanks to Amber McKenzie for asking a question about this!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228600"/>
            <a:ext cx="7772400" cy="1066800"/>
          </a:xfrm>
        </p:spPr>
        <p:txBody>
          <a:bodyPr/>
          <a:lstStyle/>
          <a:p>
            <a:pPr eaLnBrk="1" hangingPunct="1"/>
            <a:r>
              <a:rPr lang="en-US" altLang="en-US" smtClean="0"/>
              <a:t>Finding Solutions when AC Finishes</a:t>
            </a:r>
          </a:p>
        </p:txBody>
      </p:sp>
      <p:sp>
        <p:nvSpPr>
          <p:cNvPr id="34819" name="Rectangle 3"/>
          <p:cNvSpPr>
            <a:spLocks noGrp="1" noChangeArrowheads="1"/>
          </p:cNvSpPr>
          <p:nvPr>
            <p:ph type="body" idx="1"/>
          </p:nvPr>
        </p:nvSpPr>
        <p:spPr>
          <a:xfrm>
            <a:off x="304800" y="1524000"/>
            <a:ext cx="8610600" cy="4724400"/>
          </a:xfrm>
        </p:spPr>
        <p:txBody>
          <a:bodyPr/>
          <a:lstStyle/>
          <a:p>
            <a:pPr eaLnBrk="1" hangingPunct="1"/>
            <a:r>
              <a:rPr lang="en-US" altLang="en-US" smtClean="0"/>
              <a:t>If some domains have more than one element =&gt; search</a:t>
            </a:r>
          </a:p>
          <a:p>
            <a:pPr eaLnBrk="1" hangingPunct="1"/>
            <a:r>
              <a:rPr lang="en-US" altLang="en-US" smtClean="0"/>
              <a:t>Split a domain, then recursively solve each half</a:t>
            </a:r>
          </a:p>
          <a:p>
            <a:pPr eaLnBrk="1" hangingPunct="1"/>
            <a:r>
              <a:rPr lang="en-US" altLang="en-US" smtClean="0"/>
              <a:t>We only need to revisit arcs affected by the split</a:t>
            </a:r>
          </a:p>
          <a:p>
            <a:pPr eaLnBrk="1" hangingPunct="1"/>
            <a:r>
              <a:rPr lang="en-US" altLang="en-US" smtClean="0"/>
              <a:t>It is often best to split a domain in half</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152400"/>
            <a:ext cx="7772400" cy="685800"/>
          </a:xfrm>
        </p:spPr>
        <p:txBody>
          <a:bodyPr/>
          <a:lstStyle/>
          <a:p>
            <a:pPr eaLnBrk="1" hangingPunct="1"/>
            <a:r>
              <a:rPr lang="en-US" altLang="en-US" sz="3200" smtClean="0"/>
              <a:t>Domain Splitting: Examples 4.15, 4.19, 4.22</a:t>
            </a:r>
          </a:p>
        </p:txBody>
      </p:sp>
      <p:sp>
        <p:nvSpPr>
          <p:cNvPr id="35843" name="Rectangle 3"/>
          <p:cNvSpPr>
            <a:spLocks noGrp="1" noChangeArrowheads="1"/>
          </p:cNvSpPr>
          <p:nvPr>
            <p:ph type="body" idx="1"/>
          </p:nvPr>
        </p:nvSpPr>
        <p:spPr/>
        <p:txBody>
          <a:bodyPr/>
          <a:lstStyle/>
          <a:p>
            <a:pPr eaLnBrk="1" hangingPunct="1">
              <a:lnSpc>
                <a:spcPct val="80000"/>
              </a:lnSpc>
            </a:pPr>
            <a:r>
              <a:rPr lang="en-US" altLang="en-US" sz="2000" smtClean="0"/>
              <a:t>Suppose it first selects the arc (A,A &lt; B). For A = 4, there is no value of B that satisfies the constraint. Thus 4 is pruned from the domain of A. Nothing is added to TDA as there is no other arc currently outside TDA.</a:t>
            </a:r>
          </a:p>
          <a:p>
            <a:pPr eaLnBrk="1" hangingPunct="1">
              <a:lnSpc>
                <a:spcPct val="80000"/>
              </a:lnSpc>
            </a:pPr>
            <a:r>
              <a:rPr lang="en-US" altLang="en-US" sz="2000" smtClean="0"/>
              <a:t>Suppose that (B, A &lt; B) is selected next. The value 1 can be pruned from the domain of B.  Again no element is added to TDA.</a:t>
            </a:r>
          </a:p>
          <a:p>
            <a:pPr eaLnBrk="1" hangingPunct="1">
              <a:lnSpc>
                <a:spcPct val="80000"/>
              </a:lnSpc>
            </a:pPr>
            <a:r>
              <a:rPr lang="en-US" altLang="en-US" sz="2000" smtClean="0"/>
              <a:t>Suppose that (B, B &lt; C) is selected next. The value 4 can be removed from the domain of B. As the domain of B has been reduced, the arc (A,A &lt; B) must be added back into the TDA set because potentially the domain of A could be reduced further now that the domain of B is smaller.</a:t>
            </a:r>
          </a:p>
          <a:p>
            <a:pPr eaLnBrk="1" hangingPunct="1">
              <a:lnSpc>
                <a:spcPct val="80000"/>
              </a:lnSpc>
            </a:pPr>
            <a:r>
              <a:rPr lang="en-US" altLang="en-US" sz="2000" smtClean="0"/>
              <a:t>If the arc (A,A &lt; B) is selected next, the value A = 3 can be pruned from the domain of A.</a:t>
            </a:r>
          </a:p>
          <a:p>
            <a:pPr eaLnBrk="1" hangingPunct="1">
              <a:lnSpc>
                <a:spcPct val="80000"/>
              </a:lnSpc>
            </a:pPr>
            <a:r>
              <a:rPr lang="en-US" altLang="en-US" sz="2000" smtClean="0"/>
              <a:t>The remaining arc on TDA is (C, B &lt; C). The values 1 and 2 can be removed from the domain of C. No arcs are added to TDA and TDA becomes empty.</a:t>
            </a:r>
          </a:p>
          <a:p>
            <a:pPr eaLnBrk="1" hangingPunct="1">
              <a:lnSpc>
                <a:spcPct val="80000"/>
              </a:lnSpc>
            </a:pPr>
            <a:r>
              <a:rPr lang="en-US" altLang="en-US" sz="2000" smtClean="0"/>
              <a:t>The algorithm then terminates with D</a:t>
            </a:r>
            <a:r>
              <a:rPr lang="en-US" altLang="en-US" sz="2000" baseline="-25000" smtClean="0"/>
              <a:t>A</a:t>
            </a:r>
            <a:r>
              <a:rPr lang="en-US" altLang="en-US" sz="2000" smtClean="0"/>
              <a:t> = {1, 2}, D</a:t>
            </a:r>
            <a:r>
              <a:rPr lang="en-US" altLang="en-US" sz="2000" baseline="-25000" smtClean="0"/>
              <a:t>B</a:t>
            </a:r>
            <a:r>
              <a:rPr lang="en-US" altLang="en-US" sz="2000" smtClean="0"/>
              <a:t> = {2, 3}, D</a:t>
            </a:r>
            <a:r>
              <a:rPr lang="en-US" altLang="en-US" sz="2000" baseline="-25000" smtClean="0"/>
              <a:t>C</a:t>
            </a:r>
            <a:r>
              <a:rPr lang="en-US" altLang="en-US" sz="2000" smtClean="0"/>
              <a:t> = {3, 4}. While this has not fully solved the problem, it has greatly simplified it.</a:t>
            </a:r>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6199188"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152400"/>
            <a:ext cx="7772400" cy="685800"/>
          </a:xfrm>
        </p:spPr>
        <p:txBody>
          <a:bodyPr/>
          <a:lstStyle/>
          <a:p>
            <a:pPr eaLnBrk="1" hangingPunct="1"/>
            <a:r>
              <a:rPr lang="en-US" altLang="en-US" sz="3200" smtClean="0"/>
              <a:t>Domain Splitting: Examples 4.15, 4.19, 4.22</a:t>
            </a:r>
          </a:p>
        </p:txBody>
      </p:sp>
      <p:sp>
        <p:nvSpPr>
          <p:cNvPr id="36867" name="Rectangle 3"/>
          <p:cNvSpPr>
            <a:spLocks noGrp="1" noChangeArrowheads="1"/>
          </p:cNvSpPr>
          <p:nvPr>
            <p:ph type="body" idx="1"/>
          </p:nvPr>
        </p:nvSpPr>
        <p:spPr>
          <a:xfrm>
            <a:off x="304800" y="1447800"/>
            <a:ext cx="3962400" cy="4724400"/>
          </a:xfrm>
        </p:spPr>
        <p:txBody>
          <a:bodyPr/>
          <a:lstStyle/>
          <a:p>
            <a:pPr eaLnBrk="1" hangingPunct="1">
              <a:lnSpc>
                <a:spcPct val="80000"/>
              </a:lnSpc>
              <a:buFontTx/>
              <a:buNone/>
            </a:pPr>
            <a:r>
              <a:rPr lang="en-US" altLang="en-US" sz="1800" smtClean="0"/>
              <a:t>After arc consistency had completed, there are multiple elements in the domains. Suppose B is split. There are two cases:</a:t>
            </a:r>
          </a:p>
          <a:p>
            <a:pPr lvl="1" eaLnBrk="1" hangingPunct="1">
              <a:lnSpc>
                <a:spcPct val="80000"/>
              </a:lnSpc>
            </a:pPr>
            <a:r>
              <a:rPr lang="en-US" altLang="en-US" sz="1800" smtClean="0"/>
              <a:t>B = 2. In this case A = 2 is pruned. Splitting on C produces two of the answers.</a:t>
            </a:r>
          </a:p>
          <a:p>
            <a:pPr lvl="1" eaLnBrk="1" hangingPunct="1">
              <a:lnSpc>
                <a:spcPct val="80000"/>
              </a:lnSpc>
            </a:pPr>
            <a:r>
              <a:rPr lang="en-US" altLang="en-US" sz="1800" smtClean="0"/>
              <a:t>B = 3. In this case C = 3 is pruned. Splitting on A produces the other two answers.</a:t>
            </a:r>
          </a:p>
          <a:p>
            <a:pPr eaLnBrk="1" hangingPunct="1">
              <a:lnSpc>
                <a:spcPct val="80000"/>
              </a:lnSpc>
              <a:buFontTx/>
              <a:buNone/>
            </a:pPr>
            <a:r>
              <a:rPr lang="en-US" altLang="en-US" sz="1800" smtClean="0"/>
              <a:t>This search tree should be contrasted with the search tree of Figure 4.1 (page 120). The search space with arc  consistency is much smaller and not as sensitive to the selection of variable orderings. (Figure 4.1 (page 120) would be much bigger with different variable orderings).</a:t>
            </a:r>
          </a:p>
        </p:txBody>
      </p:sp>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685800"/>
            <a:ext cx="6199188"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667000"/>
            <a:ext cx="4629150" cy="292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Exploiting Propositional Structure</a:t>
            </a:r>
          </a:p>
        </p:txBody>
      </p:sp>
      <p:sp>
        <p:nvSpPr>
          <p:cNvPr id="3" name="Content Placeholder 2"/>
          <p:cNvSpPr>
            <a:spLocks noGrp="1"/>
          </p:cNvSpPr>
          <p:nvPr>
            <p:ph idx="1"/>
          </p:nvPr>
        </p:nvSpPr>
        <p:spPr/>
        <p:txBody>
          <a:bodyPr/>
          <a:lstStyle/>
          <a:p>
            <a:pPr>
              <a:defRPr/>
            </a:pPr>
            <a:r>
              <a:rPr lang="en-US" dirty="0" smtClean="0"/>
              <a:t>A Boolean variables is a symbol denoting a binary feature; it can be considered a 2-partition of the event space; it has (conventionally) the domain {true, false}</a:t>
            </a:r>
          </a:p>
          <a:p>
            <a:pPr>
              <a:defRPr/>
            </a:pPr>
            <a:r>
              <a:rPr lang="en-US" dirty="0" smtClean="0"/>
              <a:t>A CNF expression (aka CNF theory) is a conjunction of (disjunctive</a:t>
            </a:r>
            <a:r>
              <a:rPr lang="en-US" dirty="0"/>
              <a:t>)</a:t>
            </a:r>
            <a:r>
              <a:rPr lang="en-US" dirty="0" smtClean="0"/>
              <a:t> clauses, where a clause is a disjunction of literals, and a literal is either a Boolean variable or a negated Boolean variable; a literal can also be considered an assignment of a value to a Boolean variable</a:t>
            </a:r>
          </a:p>
          <a:p>
            <a:pPr marL="0" indent="0">
              <a:buFontTx/>
              <a:buNone/>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85800" y="228600"/>
            <a:ext cx="7772400" cy="533400"/>
          </a:xfrm>
        </p:spPr>
        <p:txBody>
          <a:bodyPr/>
          <a:lstStyle/>
          <a:p>
            <a:r>
              <a:rPr lang="en-US" altLang="en-US" smtClean="0"/>
              <a:t>DPLL</a:t>
            </a:r>
          </a:p>
        </p:txBody>
      </p:sp>
      <p:sp>
        <p:nvSpPr>
          <p:cNvPr id="3" name="Content Placeholder 2"/>
          <p:cNvSpPr>
            <a:spLocks noGrp="1"/>
          </p:cNvSpPr>
          <p:nvPr>
            <p:ph idx="1"/>
          </p:nvPr>
        </p:nvSpPr>
        <p:spPr>
          <a:xfrm>
            <a:off x="381000" y="5257800"/>
            <a:ext cx="8610600" cy="990600"/>
          </a:xfrm>
        </p:spPr>
        <p:txBody>
          <a:bodyPr>
            <a:normAutofit fontScale="85000" lnSpcReduction="20000"/>
          </a:bodyPr>
          <a:lstStyle/>
          <a:p>
            <a:pPr marL="0" indent="0">
              <a:buFontTx/>
              <a:buNone/>
              <a:defRPr/>
            </a:pPr>
            <a:r>
              <a:rPr lang="en-US" dirty="0" smtClean="0"/>
              <a:t>The Davis-Putnam, </a:t>
            </a:r>
            <a:r>
              <a:rPr lang="en-US" dirty="0" err="1" smtClean="0"/>
              <a:t>Logemann</a:t>
            </a:r>
            <a:r>
              <a:rPr lang="en-US" dirty="0" smtClean="0"/>
              <a:t>, and Loveland procedure is the basis of some the most efficient propositional logic theorem </a:t>
            </a:r>
            <a:r>
              <a:rPr lang="en-US" dirty="0" err="1" smtClean="0"/>
              <a:t>provers</a:t>
            </a:r>
            <a:r>
              <a:rPr lang="en-US" dirty="0" smtClean="0"/>
              <a:t>. This presentation is due to </a:t>
            </a:r>
            <a:r>
              <a:rPr lang="en-US" dirty="0" err="1" smtClean="0"/>
              <a:t>Rina</a:t>
            </a:r>
            <a:r>
              <a:rPr lang="en-US" dirty="0" smtClean="0"/>
              <a:t> </a:t>
            </a:r>
            <a:r>
              <a:rPr lang="en-US" dirty="0" err="1" smtClean="0"/>
              <a:t>Dechter</a:t>
            </a:r>
            <a:r>
              <a:rPr lang="en-US" dirty="0" smtClean="0"/>
              <a:t>. </a:t>
            </a:r>
            <a:endParaRPr lang="en-US" dirty="0"/>
          </a:p>
        </p:txBody>
      </p:sp>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153400"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90600" y="228600"/>
            <a:ext cx="7772400" cy="1066800"/>
          </a:xfrm>
        </p:spPr>
        <p:txBody>
          <a:bodyPr/>
          <a:lstStyle/>
          <a:p>
            <a:pPr eaLnBrk="1" hangingPunct="1"/>
            <a:r>
              <a:rPr lang="en-US" altLang="en-US" smtClean="0"/>
              <a:t>Variable Elimination: Preliminaries</a:t>
            </a:r>
          </a:p>
        </p:txBody>
      </p:sp>
      <p:pic>
        <p:nvPicPr>
          <p:cNvPr id="399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1600"/>
            <a:ext cx="81534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312896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810000"/>
            <a:ext cx="6437313" cy="174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942" name="Text Box 7"/>
          <p:cNvSpPr txBox="1">
            <a:spLocks noChangeArrowheads="1"/>
          </p:cNvSpPr>
          <p:nvPr/>
        </p:nvSpPr>
        <p:spPr bwMode="auto">
          <a:xfrm>
            <a:off x="3962400" y="2446338"/>
            <a:ext cx="2635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i="0"/>
              <a:t>The </a:t>
            </a:r>
            <a:r>
              <a:rPr lang="en-US" altLang="en-US" sz="2400"/>
              <a:t>enrolled</a:t>
            </a:r>
            <a:r>
              <a:rPr lang="en-US" altLang="en-US" sz="2400" i="0"/>
              <a:t> relation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Variable Elimination: Join</a:t>
            </a:r>
          </a:p>
        </p:txBody>
      </p:sp>
      <p:pic>
        <p:nvPicPr>
          <p:cNvPr id="409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524000"/>
            <a:ext cx="5818188" cy="466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819400"/>
            <a:ext cx="2595563"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33400"/>
            <a:ext cx="5891213"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533400"/>
          </a:xfrm>
        </p:spPr>
        <p:txBody>
          <a:bodyPr/>
          <a:lstStyle/>
          <a:p>
            <a:pPr eaLnBrk="1" hangingPunct="1"/>
            <a:r>
              <a:rPr lang="en-US" altLang="en-US" sz="4000" smtClean="0"/>
              <a:t>Variable Elimination: Example</a:t>
            </a: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6510338" cy="316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886200"/>
            <a:ext cx="5791200" cy="276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Variable Elimination Algorithm</a:t>
            </a:r>
          </a:p>
        </p:txBody>
      </p:sp>
      <p:pic>
        <p:nvPicPr>
          <p:cNvPr id="430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7543800"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xfrm>
            <a:off x="685800" y="228600"/>
            <a:ext cx="8305800" cy="1066800"/>
          </a:xfrm>
        </p:spPr>
        <p:txBody>
          <a:bodyPr/>
          <a:lstStyle/>
          <a:p>
            <a:r>
              <a:rPr lang="en-US" altLang="en-US" smtClean="0"/>
              <a:t>Davis-Putnam (DP) Algorithm</a:t>
            </a: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79513"/>
            <a:ext cx="7778750" cy="511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685800" y="228600"/>
            <a:ext cx="8305800" cy="1066800"/>
          </a:xfrm>
        </p:spPr>
        <p:txBody>
          <a:bodyPr/>
          <a:lstStyle/>
          <a:p>
            <a:r>
              <a:rPr lang="en-US" altLang="en-US" smtClean="0"/>
              <a:t>Davis-Putnam (DP) Algorithm</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5400"/>
            <a:ext cx="54768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352800"/>
            <a:ext cx="39370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Local Search</a:t>
            </a:r>
          </a:p>
        </p:txBody>
      </p:sp>
      <p:sp>
        <p:nvSpPr>
          <p:cNvPr id="46083" name="Rectangle 3"/>
          <p:cNvSpPr>
            <a:spLocks noGrp="1" noChangeArrowheads="1"/>
          </p:cNvSpPr>
          <p:nvPr>
            <p:ph type="body" idx="1"/>
          </p:nvPr>
        </p:nvSpPr>
        <p:spPr/>
        <p:txBody>
          <a:bodyPr/>
          <a:lstStyle/>
          <a:p>
            <a:pPr eaLnBrk="1" hangingPunct="1">
              <a:buFontTx/>
              <a:buNone/>
            </a:pPr>
            <a:r>
              <a:rPr lang="en-US" altLang="en-US" sz="2400" smtClean="0"/>
              <a:t>Local Search:</a:t>
            </a:r>
          </a:p>
          <a:p>
            <a:pPr eaLnBrk="1" hangingPunct="1"/>
            <a:r>
              <a:rPr lang="en-US" altLang="en-US" sz="2400" smtClean="0"/>
              <a:t>Maintain an assignment of a value to each variable</a:t>
            </a:r>
          </a:p>
          <a:p>
            <a:pPr eaLnBrk="1" hangingPunct="1"/>
            <a:r>
              <a:rPr lang="en-US" altLang="en-US" sz="2400" smtClean="0"/>
              <a:t>At each step, select a neighbor of the current assignment (usually, that improves some heuristic value)</a:t>
            </a:r>
          </a:p>
          <a:p>
            <a:pPr eaLnBrk="1" hangingPunct="1"/>
            <a:r>
              <a:rPr lang="en-US" altLang="en-US" sz="2400" smtClean="0"/>
              <a:t>Stop when a satisfying assignment is found, or return the best assignment found</a:t>
            </a:r>
          </a:p>
          <a:p>
            <a:pPr eaLnBrk="1" hangingPunct="1">
              <a:buFontTx/>
              <a:buNone/>
            </a:pPr>
            <a:r>
              <a:rPr lang="en-US" altLang="en-US" sz="2400" smtClean="0"/>
              <a:t>Requires:</a:t>
            </a:r>
          </a:p>
          <a:p>
            <a:pPr eaLnBrk="1" hangingPunct="1"/>
            <a:r>
              <a:rPr lang="en-US" altLang="en-US" sz="2400" smtClean="0"/>
              <a:t>What is a neighbor?</a:t>
            </a:r>
          </a:p>
          <a:p>
            <a:pPr eaLnBrk="1" hangingPunct="1"/>
            <a:r>
              <a:rPr lang="en-US" altLang="en-US" sz="2400" smtClean="0"/>
              <a:t>Which neighbor should be selected?</a:t>
            </a:r>
          </a:p>
          <a:p>
            <a:pPr eaLnBrk="1" hangingPunct="1">
              <a:buFontTx/>
              <a:buNone/>
            </a:pPr>
            <a:r>
              <a:rPr lang="en-US" altLang="en-US" sz="2400" smtClean="0"/>
              <a:t>(Some methods maintain multiple assignments.)</a:t>
            </a:r>
          </a:p>
          <a:p>
            <a:pPr eaLnBrk="1" hangingPunct="1">
              <a:buFontTx/>
              <a:buNone/>
            </a:pPr>
            <a:endParaRPr lang="en-US" altLang="en-US" sz="2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609600"/>
          </a:xfrm>
        </p:spPr>
        <p:txBody>
          <a:bodyPr/>
          <a:lstStyle/>
          <a:p>
            <a:pPr eaLnBrk="1" hangingPunct="1"/>
            <a:r>
              <a:rPr lang="en-US" altLang="en-US" sz="4000" smtClean="0"/>
              <a:t>Local Search for CSPs</a:t>
            </a:r>
          </a:p>
        </p:txBody>
      </p:sp>
      <p:pic>
        <p:nvPicPr>
          <p:cNvPr id="471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6324600" cy="472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8" name="Text Box 6"/>
          <p:cNvSpPr txBox="1">
            <a:spLocks noChangeArrowheads="1"/>
          </p:cNvSpPr>
          <p:nvPr/>
        </p:nvSpPr>
        <p:spPr bwMode="auto">
          <a:xfrm>
            <a:off x="6705600" y="1447800"/>
            <a:ext cx="2133600"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2800">
                <a:solidFill>
                  <a:schemeClr val="tx1"/>
                </a:solidFill>
                <a:latin typeface="Tw Cen MT" panose="020B0602020104020603" pitchFamily="34" charset="0"/>
              </a:defRPr>
            </a:lvl1pPr>
            <a:lvl2pPr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pPr>
            <a:r>
              <a:rPr lang="en-US" altLang="en-US" sz="1800" i="0"/>
              <a:t> For loop:</a:t>
            </a:r>
          </a:p>
          <a:p>
            <a:pPr lvl="1" eaLnBrk="1" hangingPunct="1">
              <a:spcBef>
                <a:spcPct val="0"/>
              </a:spcBef>
              <a:buFontTx/>
              <a:buChar char="•"/>
            </a:pPr>
            <a:r>
              <a:rPr lang="en-US" altLang="en-US" sz="1800" i="0"/>
              <a:t> Random initialization</a:t>
            </a:r>
          </a:p>
          <a:p>
            <a:pPr lvl="1" eaLnBrk="1" hangingPunct="1">
              <a:spcBef>
                <a:spcPct val="0"/>
              </a:spcBef>
              <a:buFontTx/>
              <a:buChar char="•"/>
            </a:pPr>
            <a:r>
              <a:rPr lang="en-US" altLang="en-US" sz="1800" i="0"/>
              <a:t> Try: random restart</a:t>
            </a:r>
          </a:p>
          <a:p>
            <a:pPr eaLnBrk="1" hangingPunct="1">
              <a:spcBef>
                <a:spcPct val="0"/>
              </a:spcBef>
            </a:pPr>
            <a:endParaRPr lang="en-US" altLang="en-US" sz="1800" i="0"/>
          </a:p>
          <a:p>
            <a:pPr eaLnBrk="1" hangingPunct="1">
              <a:spcBef>
                <a:spcPct val="0"/>
              </a:spcBef>
            </a:pPr>
            <a:r>
              <a:rPr lang="en-US" altLang="en-US" sz="1800" i="0"/>
              <a:t> While loop:</a:t>
            </a:r>
          </a:p>
          <a:p>
            <a:pPr lvl="1" eaLnBrk="1" hangingPunct="1">
              <a:spcBef>
                <a:spcPct val="0"/>
              </a:spcBef>
              <a:buFontTx/>
              <a:buChar char="•"/>
            </a:pPr>
            <a:r>
              <a:rPr lang="en-US" altLang="en-US" sz="1800" i="0"/>
              <a:t> Local search  (Walk)</a:t>
            </a:r>
          </a:p>
          <a:p>
            <a:pPr eaLnBrk="1" hangingPunct="1">
              <a:spcBef>
                <a:spcPct val="0"/>
              </a:spcBef>
            </a:pPr>
            <a:endParaRPr lang="en-US" altLang="en-US" sz="1800" i="0"/>
          </a:p>
          <a:p>
            <a:pPr eaLnBrk="1" hangingPunct="1">
              <a:spcBef>
                <a:spcPct val="0"/>
              </a:spcBef>
            </a:pPr>
            <a:r>
              <a:rPr lang="en-US" altLang="en-US" sz="1800" i="0"/>
              <a:t> Two special cases of the algorithm:</a:t>
            </a:r>
          </a:p>
          <a:p>
            <a:pPr lvl="1" eaLnBrk="1" hangingPunct="1">
              <a:spcBef>
                <a:spcPct val="0"/>
              </a:spcBef>
              <a:buFontTx/>
              <a:buChar char="•"/>
            </a:pPr>
            <a:r>
              <a:rPr lang="en-US" altLang="en-US" sz="1800" i="0"/>
              <a:t> Random sampling</a:t>
            </a:r>
          </a:p>
          <a:p>
            <a:pPr lvl="1" eaLnBrk="1" hangingPunct="1">
              <a:spcBef>
                <a:spcPct val="0"/>
              </a:spcBef>
              <a:buFontTx/>
              <a:buChar char="•"/>
            </a:pPr>
            <a:r>
              <a:rPr lang="en-US" altLang="en-US" sz="1800" i="0"/>
              <a:t> Random walk</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Local Search for CSPs</a:t>
            </a:r>
          </a:p>
        </p:txBody>
      </p:sp>
      <p:sp>
        <p:nvSpPr>
          <p:cNvPr id="48131" name="Rectangle 3"/>
          <p:cNvSpPr>
            <a:spLocks noGrp="1" noChangeArrowheads="1"/>
          </p:cNvSpPr>
          <p:nvPr>
            <p:ph type="body" idx="1"/>
          </p:nvPr>
        </p:nvSpPr>
        <p:spPr/>
        <p:txBody>
          <a:bodyPr/>
          <a:lstStyle/>
          <a:p>
            <a:pPr eaLnBrk="1" hangingPunct="1"/>
            <a:r>
              <a:rPr lang="en-US" altLang="en-US" smtClean="0"/>
              <a:t>Aim is to find an assignment with zero unsatisfied relations</a:t>
            </a:r>
          </a:p>
          <a:p>
            <a:pPr eaLnBrk="1" hangingPunct="1"/>
            <a:r>
              <a:rPr lang="en-US" altLang="en-US" smtClean="0"/>
              <a:t>Given an assignment of a value to each variable, a </a:t>
            </a:r>
            <a:r>
              <a:rPr lang="en-US" altLang="en-US" i="1" smtClean="0"/>
              <a:t>conflict</a:t>
            </a:r>
            <a:r>
              <a:rPr lang="en-US" altLang="en-US" smtClean="0"/>
              <a:t> is an unsatisfied constraint</a:t>
            </a:r>
          </a:p>
          <a:p>
            <a:pPr eaLnBrk="1" hangingPunct="1"/>
            <a:r>
              <a:rPr lang="en-US" altLang="en-US" smtClean="0"/>
              <a:t>The goal is an assignment with zero conflicts</a:t>
            </a:r>
          </a:p>
          <a:p>
            <a:pPr eaLnBrk="1" hangingPunct="1"/>
            <a:r>
              <a:rPr lang="en-US" altLang="en-US" smtClean="0"/>
              <a:t>Heuristic function to be minimized: the number of conflicts</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228600"/>
            <a:ext cx="7772400" cy="1066800"/>
          </a:xfrm>
        </p:spPr>
        <p:txBody>
          <a:bodyPr/>
          <a:lstStyle/>
          <a:p>
            <a:pPr eaLnBrk="1" hangingPunct="1"/>
            <a:r>
              <a:rPr lang="en-US" altLang="en-US" sz="4000" smtClean="0"/>
              <a:t>Iterative Best Improvement [4.8.1 P]</a:t>
            </a:r>
          </a:p>
        </p:txBody>
      </p:sp>
      <p:pic>
        <p:nvPicPr>
          <p:cNvPr id="491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543800" cy="459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smtClean="0"/>
              <a:t>Greedy Descent Variants</a:t>
            </a:r>
          </a:p>
        </p:txBody>
      </p:sp>
      <p:sp>
        <p:nvSpPr>
          <p:cNvPr id="50179" name="Rectangle 3"/>
          <p:cNvSpPr>
            <a:spLocks noGrp="1" noChangeArrowheads="1"/>
          </p:cNvSpPr>
          <p:nvPr>
            <p:ph type="body" idx="1"/>
          </p:nvPr>
        </p:nvSpPr>
        <p:spPr/>
        <p:txBody>
          <a:bodyPr/>
          <a:lstStyle/>
          <a:p>
            <a:pPr eaLnBrk="1" hangingPunct="1"/>
            <a:r>
              <a:rPr lang="en-US" altLang="en-US" sz="2400" smtClean="0"/>
              <a:t>Find the variable-value pair that minimizes the number of conflicts at every step</a:t>
            </a:r>
          </a:p>
          <a:p>
            <a:pPr eaLnBrk="1" hangingPunct="1"/>
            <a:r>
              <a:rPr lang="en-US" altLang="en-US" sz="2400" smtClean="0"/>
              <a:t>Select a variable that participates in the most conflicts. Select a value that minimizes the number of conflicts</a:t>
            </a:r>
          </a:p>
          <a:p>
            <a:pPr eaLnBrk="1" hangingPunct="1"/>
            <a:r>
              <a:rPr lang="en-US" altLang="en-US" sz="2400" smtClean="0"/>
              <a:t>Select a variable that appears in any conflict. Select a value that minimizes the number of conflicts</a:t>
            </a:r>
          </a:p>
          <a:p>
            <a:pPr eaLnBrk="1" hangingPunct="1"/>
            <a:r>
              <a:rPr lang="en-US" altLang="en-US" sz="2400" smtClean="0"/>
              <a:t>Select a variable at random. Select a value that minimizes the number of conflicts</a:t>
            </a:r>
          </a:p>
          <a:p>
            <a:pPr eaLnBrk="1" hangingPunct="1"/>
            <a:r>
              <a:rPr lang="en-US" altLang="en-US" sz="2400" smtClean="0"/>
              <a:t>Select a variable and value at random; accept this change if it does not increase the number of conflicts.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14400" y="228600"/>
            <a:ext cx="7772400" cy="1066800"/>
          </a:xfrm>
        </p:spPr>
        <p:txBody>
          <a:bodyPr/>
          <a:lstStyle/>
          <a:p>
            <a:pPr eaLnBrk="1" hangingPunct="1"/>
            <a:r>
              <a:rPr lang="en-US" altLang="en-US" sz="4000" smtClean="0"/>
              <a:t>Selecting Neighbors in Local Search</a:t>
            </a:r>
          </a:p>
        </p:txBody>
      </p:sp>
      <p:sp>
        <p:nvSpPr>
          <p:cNvPr id="51203" name="Rectangle 3"/>
          <p:cNvSpPr>
            <a:spLocks noGrp="1" noChangeArrowheads="1"/>
          </p:cNvSpPr>
          <p:nvPr>
            <p:ph type="body" idx="1"/>
          </p:nvPr>
        </p:nvSpPr>
        <p:spPr/>
        <p:txBody>
          <a:bodyPr/>
          <a:lstStyle/>
          <a:p>
            <a:pPr eaLnBrk="1" hangingPunct="1">
              <a:lnSpc>
                <a:spcPct val="90000"/>
              </a:lnSpc>
            </a:pPr>
            <a:r>
              <a:rPr lang="en-US" altLang="en-US" smtClean="0"/>
              <a:t>When the domains are small or unordered, the neighbors of an assignment can correspond to choosing another value for one of the variables.</a:t>
            </a:r>
          </a:p>
          <a:p>
            <a:pPr eaLnBrk="1" hangingPunct="1">
              <a:lnSpc>
                <a:spcPct val="90000"/>
              </a:lnSpc>
            </a:pPr>
            <a:r>
              <a:rPr lang="en-US" altLang="en-US" smtClean="0"/>
              <a:t>When the domains are large and ordered, the neighbors of an assignment are the adjacent values for one of the variables.</a:t>
            </a:r>
          </a:p>
          <a:p>
            <a:pPr eaLnBrk="1" hangingPunct="1">
              <a:lnSpc>
                <a:spcPct val="90000"/>
              </a:lnSpc>
            </a:pPr>
            <a:r>
              <a:rPr lang="en-US" altLang="en-US" smtClean="0"/>
              <a:t>If the domains are continuous, </a:t>
            </a:r>
            <a:r>
              <a:rPr lang="en-US" altLang="en-US" i="1" smtClean="0"/>
              <a:t>Gradient descent</a:t>
            </a:r>
            <a:r>
              <a:rPr lang="en-US" altLang="en-US" smtClean="0"/>
              <a:t> changes each variable proportionally to the gradient of the heuristic function in that direction. The value of variable X</a:t>
            </a:r>
            <a:r>
              <a:rPr lang="en-US" altLang="en-US" baseline="-25000" smtClean="0"/>
              <a:t>i</a:t>
            </a:r>
            <a:r>
              <a:rPr lang="en-US" altLang="en-US" smtClean="0"/>
              <a:t> goes from </a:t>
            </a:r>
            <a:r>
              <a:rPr lang="en-US" altLang="en-US" i="1" smtClean="0"/>
              <a:t>v</a:t>
            </a:r>
            <a:r>
              <a:rPr lang="en-US" altLang="en-US" i="1" baseline="-25000" smtClean="0"/>
              <a:t>i</a:t>
            </a:r>
            <a:r>
              <a:rPr lang="en-US" altLang="en-US" smtClean="0"/>
              <a:t> to </a:t>
            </a:r>
          </a:p>
          <a:p>
            <a:pPr eaLnBrk="1" hangingPunct="1">
              <a:lnSpc>
                <a:spcPct val="90000"/>
              </a:lnSpc>
            </a:pPr>
            <a:r>
              <a:rPr lang="en-US" altLang="en-US" smtClean="0"/>
              <a:t>Gradient ascent: go uphill; </a:t>
            </a:r>
            <a:r>
              <a:rPr lang="en-US" altLang="en-US" i="1" smtClean="0"/>
              <a:t>v</a:t>
            </a:r>
            <a:r>
              <a:rPr lang="en-US" altLang="en-US" i="1" baseline="-25000" smtClean="0"/>
              <a:t>i</a:t>
            </a:r>
            <a:r>
              <a:rPr lang="en-US" altLang="en-US" smtClean="0"/>
              <a:t> becomes </a:t>
            </a:r>
          </a:p>
        </p:txBody>
      </p:sp>
      <p:pic>
        <p:nvPicPr>
          <p:cNvPr id="512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181600"/>
            <a:ext cx="1046163"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588000"/>
            <a:ext cx="11223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
            <a:ext cx="4338638"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Problems with Hill Climbing</a:t>
            </a:r>
          </a:p>
        </p:txBody>
      </p:sp>
      <p:pic>
        <p:nvPicPr>
          <p:cNvPr id="522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620000" cy="480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t>Randomized Algorithms</a:t>
            </a:r>
          </a:p>
        </p:txBody>
      </p:sp>
      <p:sp>
        <p:nvSpPr>
          <p:cNvPr id="53251" name="Rectangle 3"/>
          <p:cNvSpPr>
            <a:spLocks noGrp="1" noChangeArrowheads="1"/>
          </p:cNvSpPr>
          <p:nvPr>
            <p:ph type="body" idx="1"/>
          </p:nvPr>
        </p:nvSpPr>
        <p:spPr/>
        <p:txBody>
          <a:bodyPr/>
          <a:lstStyle/>
          <a:p>
            <a:pPr eaLnBrk="1" hangingPunct="1"/>
            <a:r>
              <a:rPr lang="en-US" altLang="en-US" smtClean="0"/>
              <a:t>Consider two methods to find a maximum value:</a:t>
            </a:r>
          </a:p>
          <a:p>
            <a:pPr lvl="1" eaLnBrk="1" hangingPunct="1"/>
            <a:r>
              <a:rPr lang="en-US" altLang="en-US" smtClean="0"/>
              <a:t>Hill climbing, starting from some position, keep moving uphill and report maximum value found</a:t>
            </a:r>
          </a:p>
          <a:p>
            <a:pPr lvl="1" eaLnBrk="1" hangingPunct="1"/>
            <a:r>
              <a:rPr lang="en-US" altLang="en-US" smtClean="0"/>
              <a:t>Pick values at random and report maximum value found</a:t>
            </a:r>
          </a:p>
          <a:p>
            <a:pPr eaLnBrk="1" hangingPunct="1"/>
            <a:r>
              <a:rPr lang="en-US" altLang="en-US" smtClean="0"/>
              <a:t>Which do you expect to work better to find a maximum?</a:t>
            </a:r>
          </a:p>
          <a:p>
            <a:pPr eaLnBrk="1" hangingPunct="1"/>
            <a:r>
              <a:rPr lang="en-US" altLang="en-US" smtClean="0"/>
              <a:t>Can a mix work better?</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Randomized Hill Climbing</a:t>
            </a:r>
          </a:p>
        </p:txBody>
      </p:sp>
      <p:sp>
        <p:nvSpPr>
          <p:cNvPr id="54275" name="Rectangle 3"/>
          <p:cNvSpPr>
            <a:spLocks noGrp="1" noChangeArrowheads="1"/>
          </p:cNvSpPr>
          <p:nvPr>
            <p:ph type="body" idx="1"/>
          </p:nvPr>
        </p:nvSpPr>
        <p:spPr/>
        <p:txBody>
          <a:bodyPr/>
          <a:lstStyle/>
          <a:p>
            <a:pPr eaLnBrk="1" hangingPunct="1">
              <a:buFontTx/>
              <a:buNone/>
            </a:pPr>
            <a:r>
              <a:rPr lang="en-US" altLang="en-US" smtClean="0"/>
              <a:t>As well as uphill steps we can allow for:</a:t>
            </a:r>
          </a:p>
          <a:p>
            <a:pPr eaLnBrk="1" hangingPunct="1"/>
            <a:r>
              <a:rPr lang="en-US" altLang="en-US" smtClean="0"/>
              <a:t>Random steps: move to a random neighbor</a:t>
            </a:r>
          </a:p>
          <a:p>
            <a:pPr eaLnBrk="1" hangingPunct="1"/>
            <a:r>
              <a:rPr lang="en-US" altLang="en-US" smtClean="0"/>
              <a:t>Random restart: reassign random values to all variables</a:t>
            </a:r>
          </a:p>
          <a:p>
            <a:pPr eaLnBrk="1" hangingPunct="1">
              <a:buFontTx/>
              <a:buNone/>
            </a:pPr>
            <a:r>
              <a:rPr lang="en-US" altLang="en-US" smtClean="0"/>
              <a:t>Which is more expensive computationally?</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228600"/>
            <a:ext cx="7772400" cy="1066800"/>
          </a:xfrm>
        </p:spPr>
        <p:txBody>
          <a:bodyPr/>
          <a:lstStyle/>
          <a:p>
            <a:pPr eaLnBrk="1" hangingPunct="1"/>
            <a:r>
              <a:rPr lang="en-US" altLang="en-US" smtClean="0"/>
              <a:t>1-Dimensional Ordered Examples</a:t>
            </a:r>
          </a:p>
        </p:txBody>
      </p:sp>
      <p:sp>
        <p:nvSpPr>
          <p:cNvPr id="55299" name="Rectangle 3"/>
          <p:cNvSpPr>
            <a:spLocks noGrp="1" noChangeArrowheads="1"/>
          </p:cNvSpPr>
          <p:nvPr>
            <p:ph type="body" idx="1"/>
          </p:nvPr>
        </p:nvSpPr>
        <p:spPr>
          <a:xfrm>
            <a:off x="685800" y="1447800"/>
            <a:ext cx="7772400" cy="609600"/>
          </a:xfrm>
        </p:spPr>
        <p:txBody>
          <a:bodyPr/>
          <a:lstStyle/>
          <a:p>
            <a:pPr eaLnBrk="1" hangingPunct="1">
              <a:buFontTx/>
              <a:buNone/>
            </a:pPr>
            <a:r>
              <a:rPr lang="en-US" altLang="en-US" smtClean="0"/>
              <a:t>Two --dimensional search spaces; step right or left:</a:t>
            </a:r>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6553200" cy="161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01" name="Rectangle 5"/>
          <p:cNvSpPr>
            <a:spLocks noChangeArrowheads="1"/>
          </p:cNvSpPr>
          <p:nvPr/>
        </p:nvSpPr>
        <p:spPr bwMode="auto">
          <a:xfrm>
            <a:off x="685800" y="3886200"/>
            <a:ext cx="79248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r>
              <a:rPr lang="en-US" altLang="en-US" i="0"/>
              <a:t>Which method would most easily find the maximum?</a:t>
            </a:r>
          </a:p>
          <a:p>
            <a:pPr eaLnBrk="1" hangingPunct="1"/>
            <a:r>
              <a:rPr lang="en-US" altLang="en-US" i="0"/>
              <a:t>What happens in hundreds or thousands of dimensions?</a:t>
            </a:r>
          </a:p>
          <a:p>
            <a:pPr eaLnBrk="1" hangingPunct="1"/>
            <a:r>
              <a:rPr lang="en-US" altLang="en-US" i="0"/>
              <a:t>What if different parts of the search space have different structure?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Random Walk</a:t>
            </a:r>
          </a:p>
        </p:txBody>
      </p:sp>
      <p:sp>
        <p:nvSpPr>
          <p:cNvPr id="56323" name="Rectangle 3"/>
          <p:cNvSpPr>
            <a:spLocks noGrp="1" noChangeArrowheads="1"/>
          </p:cNvSpPr>
          <p:nvPr>
            <p:ph type="body" idx="1"/>
          </p:nvPr>
        </p:nvSpPr>
        <p:spPr/>
        <p:txBody>
          <a:bodyPr/>
          <a:lstStyle/>
          <a:p>
            <a:pPr eaLnBrk="1" hangingPunct="1">
              <a:buFontTx/>
              <a:buNone/>
            </a:pPr>
            <a:r>
              <a:rPr lang="en-US" altLang="en-US" sz="2400" smtClean="0"/>
              <a:t>Variants of random walk:</a:t>
            </a:r>
          </a:p>
          <a:p>
            <a:pPr eaLnBrk="1" hangingPunct="1"/>
            <a:r>
              <a:rPr lang="en-US" altLang="en-US" sz="2400" smtClean="0"/>
              <a:t>When choosing the best variable-value pair, randomly sometimes choose a random variable-value pair</a:t>
            </a:r>
          </a:p>
          <a:p>
            <a:pPr eaLnBrk="1" hangingPunct="1"/>
            <a:r>
              <a:rPr lang="en-US" altLang="en-US" sz="2400" smtClean="0"/>
              <a:t>When selecting a variable then a value:</a:t>
            </a:r>
          </a:p>
          <a:p>
            <a:pPr lvl="1" eaLnBrk="1" hangingPunct="1"/>
            <a:r>
              <a:rPr lang="en-US" altLang="en-US" sz="2400" smtClean="0"/>
              <a:t>Sometimes choose any variable that participates in the most conflicts</a:t>
            </a:r>
          </a:p>
          <a:p>
            <a:pPr lvl="1" eaLnBrk="1" hangingPunct="1"/>
            <a:r>
              <a:rPr lang="en-US" altLang="en-US" sz="2400" smtClean="0"/>
              <a:t>Sometimes choose any variable that participates in any conflict (a red node)</a:t>
            </a:r>
          </a:p>
          <a:p>
            <a:pPr lvl="1" eaLnBrk="1" hangingPunct="1"/>
            <a:r>
              <a:rPr lang="en-US" altLang="en-US" sz="2400" smtClean="0"/>
              <a:t>Sometimes choose any variable.</a:t>
            </a:r>
          </a:p>
          <a:p>
            <a:pPr eaLnBrk="1" hangingPunct="1"/>
            <a:r>
              <a:rPr lang="en-US" altLang="en-US" sz="2400" smtClean="0"/>
              <a:t>Sometimes choose the best value and sometimes choose a random value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Comparing Stochastic Algorithm</a:t>
            </a:r>
          </a:p>
        </p:txBody>
      </p:sp>
      <p:sp>
        <p:nvSpPr>
          <p:cNvPr id="57347" name="Rectangle 3"/>
          <p:cNvSpPr>
            <a:spLocks noGrp="1" noChangeArrowheads="1"/>
          </p:cNvSpPr>
          <p:nvPr>
            <p:ph type="body" idx="1"/>
          </p:nvPr>
        </p:nvSpPr>
        <p:spPr/>
        <p:txBody>
          <a:bodyPr/>
          <a:lstStyle/>
          <a:p>
            <a:pPr eaLnBrk="1" hangingPunct="1"/>
            <a:r>
              <a:rPr lang="en-US" altLang="en-US" smtClean="0"/>
              <a:t>How can you compare three algorithms when</a:t>
            </a:r>
          </a:p>
          <a:p>
            <a:pPr lvl="1" eaLnBrk="1" hangingPunct="1"/>
            <a:r>
              <a:rPr lang="en-US" altLang="en-US" smtClean="0"/>
              <a:t>one solves the problem 30% of the time very quickly but doesn't halt for the other 70% of the cases</a:t>
            </a:r>
          </a:p>
          <a:p>
            <a:pPr lvl="1" eaLnBrk="1" hangingPunct="1"/>
            <a:r>
              <a:rPr lang="en-US" altLang="en-US" smtClean="0"/>
              <a:t>one solves 60% of the cases reasonably quickly but doesn't solve the rest</a:t>
            </a:r>
          </a:p>
          <a:p>
            <a:pPr lvl="1" eaLnBrk="1" hangingPunct="1"/>
            <a:r>
              <a:rPr lang="en-US" altLang="en-US" smtClean="0"/>
              <a:t>one solves the problem in 100% of the cases, but slowly?</a:t>
            </a:r>
          </a:p>
          <a:p>
            <a:pPr eaLnBrk="1" hangingPunct="1"/>
            <a:r>
              <a:rPr lang="en-US" altLang="en-US" smtClean="0"/>
              <a:t>Summary statistics, such as mean run time, median run time, and mode run time don't make much sense</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Runtime Distribution</a:t>
            </a:r>
          </a:p>
        </p:txBody>
      </p:sp>
      <p:sp>
        <p:nvSpPr>
          <p:cNvPr id="58371" name="Rectangle 3"/>
          <p:cNvSpPr>
            <a:spLocks noGrp="1" noChangeArrowheads="1"/>
          </p:cNvSpPr>
          <p:nvPr>
            <p:ph type="body" idx="1"/>
          </p:nvPr>
        </p:nvSpPr>
        <p:spPr>
          <a:xfrm>
            <a:off x="457200" y="1143000"/>
            <a:ext cx="8305800" cy="1066800"/>
          </a:xfrm>
        </p:spPr>
        <p:txBody>
          <a:bodyPr/>
          <a:lstStyle/>
          <a:p>
            <a:pPr eaLnBrk="1" hangingPunct="1">
              <a:buFontTx/>
              <a:buNone/>
            </a:pPr>
            <a:r>
              <a:rPr lang="en-US" altLang="en-US" smtClean="0"/>
              <a:t>Plots runtime (or number of steps) and the proportion (or number) of the runs that are solved within that runtime</a:t>
            </a:r>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6096000" cy="432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228600"/>
            <a:ext cx="7772400" cy="609600"/>
          </a:xfrm>
        </p:spPr>
        <p:txBody>
          <a:bodyPr/>
          <a:lstStyle/>
          <a:p>
            <a:pPr eaLnBrk="1" hangingPunct="1"/>
            <a:r>
              <a:rPr lang="en-US" altLang="en-US" sz="4000" smtClean="0"/>
              <a:t>Runtime Distribution [Fig.4.9P]</a:t>
            </a:r>
          </a:p>
        </p:txBody>
      </p:sp>
      <p:pic>
        <p:nvPicPr>
          <p:cNvPr id="593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362575"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228600"/>
            <a:ext cx="7772400" cy="838200"/>
          </a:xfrm>
        </p:spPr>
        <p:txBody>
          <a:bodyPr/>
          <a:lstStyle/>
          <a:p>
            <a:pPr eaLnBrk="1" hangingPunct="1"/>
            <a:r>
              <a:rPr lang="en-US" altLang="en-US" smtClean="0"/>
              <a:t>Variant: Simulated Annealing</a:t>
            </a:r>
          </a:p>
        </p:txBody>
      </p:sp>
      <p:sp>
        <p:nvSpPr>
          <p:cNvPr id="60419" name="Rectangle 3"/>
          <p:cNvSpPr>
            <a:spLocks noGrp="1" noChangeArrowheads="1"/>
          </p:cNvSpPr>
          <p:nvPr>
            <p:ph type="body" idx="1"/>
          </p:nvPr>
        </p:nvSpPr>
        <p:spPr>
          <a:xfrm>
            <a:off x="685800" y="990600"/>
            <a:ext cx="7772400" cy="3048000"/>
          </a:xfrm>
        </p:spPr>
        <p:txBody>
          <a:bodyPr/>
          <a:lstStyle/>
          <a:p>
            <a:pPr eaLnBrk="1" hangingPunct="1"/>
            <a:r>
              <a:rPr lang="en-US" altLang="en-US" sz="2000" smtClean="0"/>
              <a:t>Pick a variable at random and a new value at random</a:t>
            </a:r>
          </a:p>
          <a:p>
            <a:pPr eaLnBrk="1" hangingPunct="1"/>
            <a:r>
              <a:rPr lang="en-US" altLang="en-US" sz="2000" smtClean="0"/>
              <a:t>If it is an improvement, adopt it</a:t>
            </a:r>
          </a:p>
          <a:p>
            <a:pPr eaLnBrk="1" hangingPunct="1"/>
            <a:r>
              <a:rPr lang="en-US" altLang="en-US" sz="2000" smtClean="0"/>
              <a:t>If it isn't an improvement, adopt it probabilistically depending on a temperature parameter, T.</a:t>
            </a:r>
          </a:p>
          <a:p>
            <a:pPr lvl="1" eaLnBrk="1" hangingPunct="1"/>
            <a:r>
              <a:rPr lang="en-US" altLang="en-US" sz="2000" smtClean="0"/>
              <a:t>With current assignment n and proposed assignment n’ we move to n’ with probability</a:t>
            </a:r>
          </a:p>
          <a:p>
            <a:pPr eaLnBrk="1" hangingPunct="1"/>
            <a:r>
              <a:rPr lang="en-US" altLang="en-US" sz="2000" smtClean="0"/>
              <a:t>Temperature can be reduced</a:t>
            </a:r>
          </a:p>
          <a:p>
            <a:pPr eaLnBrk="1" hangingPunct="1"/>
            <a:r>
              <a:rPr lang="en-US" altLang="en-US" sz="2000" smtClean="0"/>
              <a:t>Probability of accepting a change:</a:t>
            </a: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7432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6934200" cy="215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Tabu Lists</a:t>
            </a:r>
          </a:p>
        </p:txBody>
      </p:sp>
      <p:sp>
        <p:nvSpPr>
          <p:cNvPr id="61443" name="Rectangle 3"/>
          <p:cNvSpPr>
            <a:spLocks noGrp="1" noChangeArrowheads="1"/>
          </p:cNvSpPr>
          <p:nvPr>
            <p:ph type="body" idx="1"/>
          </p:nvPr>
        </p:nvSpPr>
        <p:spPr/>
        <p:txBody>
          <a:bodyPr/>
          <a:lstStyle/>
          <a:p>
            <a:pPr eaLnBrk="1" hangingPunct="1"/>
            <a:r>
              <a:rPr lang="en-US" altLang="en-US" smtClean="0"/>
              <a:t>To prevent cycling we can maintain a tabu list of the k last assignments</a:t>
            </a:r>
          </a:p>
          <a:p>
            <a:pPr eaLnBrk="1" hangingPunct="1"/>
            <a:r>
              <a:rPr lang="en-US" altLang="en-US" smtClean="0"/>
              <a:t>Don't allow an assignment that is already on the tabu list</a:t>
            </a:r>
          </a:p>
          <a:p>
            <a:pPr eaLnBrk="1" hangingPunct="1"/>
            <a:r>
              <a:rPr lang="en-US" altLang="en-US" smtClean="0"/>
              <a:t>If k = 1, we don't allow an assignment of the same value to the variable chosen</a:t>
            </a:r>
          </a:p>
          <a:p>
            <a:pPr eaLnBrk="1" hangingPunct="1"/>
            <a:r>
              <a:rPr lang="en-US" altLang="en-US" smtClean="0"/>
              <a:t>We can implement it more efficiently than as a list of complete assignments</a:t>
            </a:r>
          </a:p>
          <a:p>
            <a:pPr eaLnBrk="1" hangingPunct="1"/>
            <a:r>
              <a:rPr lang="en-US" altLang="en-US" smtClean="0"/>
              <a:t>It can be expensive if k is large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Acknowledgment</a:t>
            </a:r>
          </a:p>
        </p:txBody>
      </p:sp>
      <p:sp>
        <p:nvSpPr>
          <p:cNvPr id="7171" name="Rectangle 3"/>
          <p:cNvSpPr>
            <a:spLocks noGrp="1" noChangeArrowheads="1"/>
          </p:cNvSpPr>
          <p:nvPr>
            <p:ph type="body" idx="1"/>
          </p:nvPr>
        </p:nvSpPr>
        <p:spPr>
          <a:xfrm>
            <a:off x="685800" y="1143000"/>
            <a:ext cx="8077200" cy="5105400"/>
          </a:xfrm>
        </p:spPr>
        <p:txBody>
          <a:bodyPr/>
          <a:lstStyle/>
          <a:p>
            <a:pPr eaLnBrk="1" hangingPunct="1">
              <a:lnSpc>
                <a:spcPct val="90000"/>
              </a:lnSpc>
            </a:pPr>
            <a:r>
              <a:rPr lang="en-US" altLang="en-US" sz="2400" smtClean="0"/>
              <a:t>The slides are based on the textbook [P] and other sources, including other fine textbooks</a:t>
            </a:r>
          </a:p>
          <a:p>
            <a:pPr lvl="1" eaLnBrk="1" hangingPunct="1">
              <a:lnSpc>
                <a:spcPct val="90000"/>
              </a:lnSpc>
            </a:pPr>
            <a:r>
              <a:rPr lang="en-US" altLang="en-US" sz="2400" smtClean="0"/>
              <a:t>[AIMA-2]</a:t>
            </a:r>
          </a:p>
          <a:p>
            <a:pPr lvl="1" eaLnBrk="1" hangingPunct="1">
              <a:lnSpc>
                <a:spcPct val="90000"/>
              </a:lnSpc>
            </a:pPr>
            <a:r>
              <a:rPr lang="en-US" altLang="en-US" sz="2400" smtClean="0"/>
              <a:t>David Poole, Alan Mackworth, and Randy Goebel.  </a:t>
            </a:r>
            <a:r>
              <a:rPr lang="en-US" altLang="en-US" sz="2400" i="1" smtClean="0"/>
              <a:t>Computational Intelligence: A Logical Approach</a:t>
            </a:r>
            <a:r>
              <a:rPr lang="en-US" altLang="en-US" sz="2400" smtClean="0"/>
              <a:t>.  Oxford, 1998</a:t>
            </a:r>
          </a:p>
          <a:p>
            <a:pPr lvl="1" eaLnBrk="1" hangingPunct="1">
              <a:lnSpc>
                <a:spcPct val="90000"/>
              </a:lnSpc>
            </a:pPr>
            <a:r>
              <a:rPr lang="en-US" altLang="en-US" sz="2400" smtClean="0"/>
              <a:t>Ivan Bratko.  </a:t>
            </a:r>
            <a:r>
              <a:rPr lang="en-US" altLang="en-US" sz="2400" i="1" smtClean="0"/>
              <a:t>Prolog Programming for Artificial Intelligence, Third Edition</a:t>
            </a:r>
            <a:r>
              <a:rPr lang="en-US" altLang="en-US" sz="2400" smtClean="0"/>
              <a:t>.  Addison-Wesley, 2001</a:t>
            </a:r>
          </a:p>
          <a:p>
            <a:pPr lvl="2" eaLnBrk="1" hangingPunct="1">
              <a:lnSpc>
                <a:spcPct val="90000"/>
              </a:lnSpc>
            </a:pPr>
            <a:r>
              <a:rPr lang="en-US" altLang="en-US" sz="2000" smtClean="0"/>
              <a:t>The fourth edition is under development</a:t>
            </a:r>
          </a:p>
          <a:p>
            <a:pPr lvl="1" eaLnBrk="1" hangingPunct="1">
              <a:lnSpc>
                <a:spcPct val="90000"/>
              </a:lnSpc>
            </a:pPr>
            <a:r>
              <a:rPr lang="en-US" altLang="en-US" sz="2400" smtClean="0"/>
              <a:t>George F. Luger. Artificial Intelligence: </a:t>
            </a:r>
            <a:r>
              <a:rPr lang="en-US" altLang="en-US" sz="2400" i="1" smtClean="0"/>
              <a:t>Structures and Strategies for Complex Problem Solving, Sixth Edition</a:t>
            </a:r>
            <a:r>
              <a:rPr lang="en-US" altLang="en-US" sz="2400" smtClean="0"/>
              <a:t>.  Addison-Welsey, 2009</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Parallel Search</a:t>
            </a:r>
          </a:p>
        </p:txBody>
      </p:sp>
      <p:sp>
        <p:nvSpPr>
          <p:cNvPr id="62467" name="Rectangle 3"/>
          <p:cNvSpPr>
            <a:spLocks noGrp="1" noChangeArrowheads="1"/>
          </p:cNvSpPr>
          <p:nvPr>
            <p:ph type="body" idx="1"/>
          </p:nvPr>
        </p:nvSpPr>
        <p:spPr/>
        <p:txBody>
          <a:bodyPr/>
          <a:lstStyle/>
          <a:p>
            <a:pPr eaLnBrk="1" hangingPunct="1">
              <a:buFontTx/>
              <a:buNone/>
            </a:pPr>
            <a:r>
              <a:rPr lang="en-US" altLang="en-US" smtClean="0"/>
              <a:t>A total assignment is called an individual</a:t>
            </a:r>
          </a:p>
          <a:p>
            <a:pPr eaLnBrk="1" hangingPunct="1"/>
            <a:r>
              <a:rPr lang="en-US" altLang="en-US" smtClean="0"/>
              <a:t>Idea: maintain a population of k individuals instead of one</a:t>
            </a:r>
          </a:p>
          <a:p>
            <a:pPr eaLnBrk="1" hangingPunct="1"/>
            <a:r>
              <a:rPr lang="en-US" altLang="en-US" smtClean="0"/>
              <a:t>At every stage, update each individual in the population</a:t>
            </a:r>
          </a:p>
          <a:p>
            <a:pPr eaLnBrk="1" hangingPunct="1"/>
            <a:r>
              <a:rPr lang="en-US" altLang="en-US" smtClean="0"/>
              <a:t>Whenever an individual is a solution, it can be reported</a:t>
            </a:r>
          </a:p>
          <a:p>
            <a:pPr eaLnBrk="1" hangingPunct="1"/>
            <a:r>
              <a:rPr lang="en-US" altLang="en-US" smtClean="0"/>
              <a:t>Like k restarts, but uses k times the minimum number of steps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Beam Search</a:t>
            </a:r>
          </a:p>
        </p:txBody>
      </p:sp>
      <p:sp>
        <p:nvSpPr>
          <p:cNvPr id="63491" name="Rectangle 3"/>
          <p:cNvSpPr>
            <a:spLocks noGrp="1" noChangeArrowheads="1"/>
          </p:cNvSpPr>
          <p:nvPr>
            <p:ph type="body" idx="1"/>
          </p:nvPr>
        </p:nvSpPr>
        <p:spPr/>
        <p:txBody>
          <a:bodyPr/>
          <a:lstStyle/>
          <a:p>
            <a:pPr eaLnBrk="1" hangingPunct="1"/>
            <a:r>
              <a:rPr lang="en-US" altLang="en-US" smtClean="0"/>
              <a:t>Like parallel search, with k individuals, but choose the k best out of all of the neighbors</a:t>
            </a:r>
          </a:p>
          <a:p>
            <a:pPr eaLnBrk="1" hangingPunct="1"/>
            <a:r>
              <a:rPr lang="en-US" altLang="en-US" smtClean="0"/>
              <a:t>When k = 1, it is hill climbing</a:t>
            </a:r>
          </a:p>
          <a:p>
            <a:pPr eaLnBrk="1" hangingPunct="1"/>
            <a:r>
              <a:rPr lang="en-US" altLang="en-US" smtClean="0"/>
              <a:t>When k = infinity, it is breadth-first search</a:t>
            </a:r>
          </a:p>
          <a:p>
            <a:pPr eaLnBrk="1" hangingPunct="1"/>
            <a:r>
              <a:rPr lang="en-US" altLang="en-US" smtClean="0"/>
              <a:t>The value of k lets us limit space and parallelism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Stochastic Beam Search</a:t>
            </a:r>
          </a:p>
        </p:txBody>
      </p:sp>
      <p:sp>
        <p:nvSpPr>
          <p:cNvPr id="64515" name="Rectangle 3"/>
          <p:cNvSpPr>
            <a:spLocks noGrp="1" noChangeArrowheads="1"/>
          </p:cNvSpPr>
          <p:nvPr>
            <p:ph type="body" idx="1"/>
          </p:nvPr>
        </p:nvSpPr>
        <p:spPr/>
        <p:txBody>
          <a:bodyPr/>
          <a:lstStyle/>
          <a:p>
            <a:pPr eaLnBrk="1" hangingPunct="1"/>
            <a:r>
              <a:rPr lang="en-US" altLang="en-US" smtClean="0"/>
              <a:t>Like beam search, but it probabilistically chooses the k individuals at the next generation</a:t>
            </a:r>
          </a:p>
          <a:p>
            <a:pPr eaLnBrk="1" hangingPunct="1"/>
            <a:r>
              <a:rPr lang="en-US" altLang="en-US" smtClean="0"/>
              <a:t>The probability that a neighbor is chosen is proportional to its heuristic value</a:t>
            </a:r>
          </a:p>
          <a:p>
            <a:pPr eaLnBrk="1" hangingPunct="1"/>
            <a:r>
              <a:rPr lang="en-US" altLang="en-US" smtClean="0"/>
              <a:t>This maintains diversity amongst the individuals</a:t>
            </a:r>
          </a:p>
          <a:p>
            <a:pPr eaLnBrk="1" hangingPunct="1"/>
            <a:r>
              <a:rPr lang="en-US" altLang="en-US" smtClean="0"/>
              <a:t>The heuristic value reflects the fitness of the individual</a:t>
            </a:r>
          </a:p>
          <a:p>
            <a:pPr eaLnBrk="1" hangingPunct="1"/>
            <a:r>
              <a:rPr lang="en-US" altLang="en-US" smtClean="0"/>
              <a:t>Like asexual reproduction: each individual mutates and the fittest ones survive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Genetic Algorithms</a:t>
            </a:r>
          </a:p>
        </p:txBody>
      </p:sp>
      <p:sp>
        <p:nvSpPr>
          <p:cNvPr id="65539" name="Rectangle 3"/>
          <p:cNvSpPr>
            <a:spLocks noGrp="1" noChangeArrowheads="1"/>
          </p:cNvSpPr>
          <p:nvPr>
            <p:ph type="body" idx="1"/>
          </p:nvPr>
        </p:nvSpPr>
        <p:spPr/>
        <p:txBody>
          <a:bodyPr/>
          <a:lstStyle/>
          <a:p>
            <a:pPr eaLnBrk="1" hangingPunct="1">
              <a:lnSpc>
                <a:spcPct val="90000"/>
              </a:lnSpc>
            </a:pPr>
            <a:r>
              <a:rPr lang="en-US" altLang="en-US" smtClean="0"/>
              <a:t>Like stochastic beam search, but pairs of individuals are combined to create the offspring</a:t>
            </a:r>
          </a:p>
          <a:p>
            <a:pPr eaLnBrk="1" hangingPunct="1">
              <a:lnSpc>
                <a:spcPct val="90000"/>
              </a:lnSpc>
            </a:pPr>
            <a:r>
              <a:rPr lang="en-US" altLang="en-US" smtClean="0"/>
              <a:t>For each generation:</a:t>
            </a:r>
          </a:p>
          <a:p>
            <a:pPr lvl="1" eaLnBrk="1" hangingPunct="1">
              <a:lnSpc>
                <a:spcPct val="90000"/>
              </a:lnSpc>
            </a:pPr>
            <a:r>
              <a:rPr lang="en-US" altLang="en-US" smtClean="0"/>
              <a:t>Randomly choose pairs of individuals where the fittest individuals are more likely to be chosen</a:t>
            </a:r>
          </a:p>
          <a:p>
            <a:pPr lvl="1" eaLnBrk="1" hangingPunct="1">
              <a:lnSpc>
                <a:spcPct val="90000"/>
              </a:lnSpc>
            </a:pPr>
            <a:r>
              <a:rPr lang="en-US" altLang="en-US" smtClean="0"/>
              <a:t>For each pair, perform a cross-over: form two offspring each taking different parts of their parents</a:t>
            </a:r>
          </a:p>
          <a:p>
            <a:pPr lvl="1" eaLnBrk="1" hangingPunct="1">
              <a:lnSpc>
                <a:spcPct val="90000"/>
              </a:lnSpc>
            </a:pPr>
            <a:r>
              <a:rPr lang="en-US" altLang="en-US" smtClean="0"/>
              <a:t>Mutate some values</a:t>
            </a:r>
          </a:p>
          <a:p>
            <a:pPr eaLnBrk="1" hangingPunct="1">
              <a:lnSpc>
                <a:spcPct val="90000"/>
              </a:lnSpc>
            </a:pPr>
            <a:r>
              <a:rPr lang="en-US" altLang="en-US" smtClean="0"/>
              <a:t>Stop when a solution is found</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smtClean="0"/>
              <a:t>Crossover</a:t>
            </a:r>
          </a:p>
        </p:txBody>
      </p:sp>
      <p:pic>
        <p:nvPicPr>
          <p:cNvPr id="665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95400"/>
            <a:ext cx="76200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t>Example: Crossword Puzzle</a:t>
            </a:r>
          </a:p>
        </p:txBody>
      </p:sp>
      <p:pic>
        <p:nvPicPr>
          <p:cNvPr id="675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7924800"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z="3200" smtClean="0"/>
              <a:t>Constraint satisfaction problems (CSPs)</a:t>
            </a:r>
          </a:p>
        </p:txBody>
      </p:sp>
      <p:sp>
        <p:nvSpPr>
          <p:cNvPr id="68611" name="Rectangle 3"/>
          <p:cNvSpPr>
            <a:spLocks noGrp="1" noChangeArrowheads="1"/>
          </p:cNvSpPr>
          <p:nvPr>
            <p:ph type="body" idx="1"/>
          </p:nvPr>
        </p:nvSpPr>
        <p:spPr/>
        <p:txBody>
          <a:bodyPr/>
          <a:lstStyle/>
          <a:p>
            <a:pPr eaLnBrk="1" hangingPunct="1">
              <a:lnSpc>
                <a:spcPct val="90000"/>
              </a:lnSpc>
            </a:pPr>
            <a:r>
              <a:rPr lang="en-US" altLang="en-US" sz="2000" smtClean="0"/>
              <a:t>Standard search problem:</a:t>
            </a:r>
          </a:p>
          <a:p>
            <a:pPr lvl="1" eaLnBrk="1" hangingPunct="1">
              <a:lnSpc>
                <a:spcPct val="90000"/>
              </a:lnSpc>
            </a:pPr>
            <a:r>
              <a:rPr lang="en-US" altLang="en-US" sz="2000" smtClean="0">
                <a:solidFill>
                  <a:schemeClr val="accent2"/>
                </a:solidFill>
              </a:rPr>
              <a:t>state</a:t>
            </a:r>
            <a:r>
              <a:rPr lang="en-US" altLang="en-US" sz="2000" smtClean="0"/>
              <a:t> is a "black box“ – any data structure that supports successor function, heuristic function, and goal test</a:t>
            </a:r>
          </a:p>
          <a:p>
            <a:pPr eaLnBrk="1" hangingPunct="1">
              <a:lnSpc>
                <a:spcPct val="90000"/>
              </a:lnSpc>
            </a:pPr>
            <a:r>
              <a:rPr lang="en-US" altLang="en-US" sz="2000" smtClean="0"/>
              <a:t>CSP:</a:t>
            </a:r>
          </a:p>
          <a:p>
            <a:pPr lvl="1" eaLnBrk="1" hangingPunct="1">
              <a:lnSpc>
                <a:spcPct val="90000"/>
              </a:lnSpc>
            </a:pPr>
            <a:r>
              <a:rPr lang="en-US" altLang="en-US" sz="2000" smtClean="0">
                <a:solidFill>
                  <a:schemeClr val="accent2"/>
                </a:solidFill>
              </a:rPr>
              <a:t>state</a:t>
            </a:r>
            <a:r>
              <a:rPr lang="en-US" altLang="en-US" sz="2000" smtClean="0"/>
              <a:t> is defined by </a:t>
            </a:r>
            <a:r>
              <a:rPr lang="en-US" altLang="en-US" sz="2000" smtClean="0">
                <a:solidFill>
                  <a:srgbClr val="FF0000"/>
                </a:solidFill>
              </a:rPr>
              <a:t>variables</a:t>
            </a:r>
            <a:r>
              <a:rPr lang="en-US" altLang="en-US" sz="2000" smtClean="0"/>
              <a:t> </a:t>
            </a:r>
            <a:r>
              <a:rPr lang="en-US" altLang="en-US" sz="2000" i="1" smtClean="0"/>
              <a:t>X</a:t>
            </a:r>
            <a:r>
              <a:rPr lang="en-US" altLang="en-US" sz="2000" i="1" baseline="-25000" smtClean="0"/>
              <a:t>i</a:t>
            </a:r>
            <a:r>
              <a:rPr lang="en-US" altLang="en-US" sz="2000" smtClean="0"/>
              <a:t> with </a:t>
            </a:r>
            <a:r>
              <a:rPr lang="en-US" altLang="en-US" sz="2000" smtClean="0">
                <a:solidFill>
                  <a:srgbClr val="FF0000"/>
                </a:solidFill>
              </a:rPr>
              <a:t>values</a:t>
            </a:r>
            <a:r>
              <a:rPr lang="en-US" altLang="en-US" sz="2000" smtClean="0"/>
              <a:t> from </a:t>
            </a:r>
            <a:r>
              <a:rPr lang="en-US" altLang="en-US" sz="2000" smtClean="0">
                <a:solidFill>
                  <a:srgbClr val="FF0000"/>
                </a:solidFill>
              </a:rPr>
              <a:t>domain</a:t>
            </a:r>
            <a:r>
              <a:rPr lang="en-US" altLang="en-US" sz="2000" smtClean="0"/>
              <a:t> </a:t>
            </a:r>
            <a:r>
              <a:rPr lang="en-US" altLang="en-US" sz="2000" i="1" smtClean="0"/>
              <a:t>D</a:t>
            </a:r>
            <a:r>
              <a:rPr lang="en-US" altLang="en-US" sz="2000" i="1" baseline="-25000" smtClean="0"/>
              <a:t>i</a:t>
            </a:r>
            <a:endParaRPr lang="en-US" altLang="en-US" sz="2000" smtClean="0"/>
          </a:p>
          <a:p>
            <a:pPr lvl="1" eaLnBrk="1" hangingPunct="1">
              <a:lnSpc>
                <a:spcPct val="90000"/>
              </a:lnSpc>
            </a:pPr>
            <a:r>
              <a:rPr lang="en-US" altLang="en-US" sz="2000" smtClean="0">
                <a:solidFill>
                  <a:schemeClr val="accent2"/>
                </a:solidFill>
              </a:rPr>
              <a:t>goal test</a:t>
            </a:r>
            <a:r>
              <a:rPr lang="en-US" altLang="en-US" sz="2000" smtClean="0"/>
              <a:t> is a set of </a:t>
            </a:r>
            <a:r>
              <a:rPr lang="en-US" altLang="en-US" sz="2000" smtClean="0">
                <a:solidFill>
                  <a:srgbClr val="FF0000"/>
                </a:solidFill>
              </a:rPr>
              <a:t>constraints</a:t>
            </a:r>
            <a:r>
              <a:rPr lang="en-US" altLang="en-US" sz="2000" smtClean="0"/>
              <a:t> specifying allowable combinations of values for subsets of variables</a:t>
            </a:r>
          </a:p>
          <a:p>
            <a:pPr lvl="1" eaLnBrk="1" hangingPunct="1">
              <a:lnSpc>
                <a:spcPct val="90000"/>
              </a:lnSpc>
            </a:pPr>
            <a:endParaRPr lang="en-US" altLang="en-US" sz="2000" smtClean="0"/>
          </a:p>
          <a:p>
            <a:pPr eaLnBrk="1" hangingPunct="1">
              <a:lnSpc>
                <a:spcPct val="90000"/>
              </a:lnSpc>
            </a:pPr>
            <a:r>
              <a:rPr lang="en-US" altLang="en-US" sz="2000" smtClean="0"/>
              <a:t>Simple example of a </a:t>
            </a:r>
            <a:r>
              <a:rPr lang="en-US" altLang="en-US" sz="2000" smtClean="0">
                <a:solidFill>
                  <a:srgbClr val="FF0000"/>
                </a:solidFill>
              </a:rPr>
              <a:t>formal representation language</a:t>
            </a:r>
            <a:endParaRPr lang="en-US" altLang="en-US" sz="2000" smtClean="0"/>
          </a:p>
          <a:p>
            <a:pPr eaLnBrk="1" hangingPunct="1">
              <a:lnSpc>
                <a:spcPct val="90000"/>
              </a:lnSpc>
            </a:pPr>
            <a:endParaRPr lang="en-US" altLang="en-US" sz="2000" smtClean="0"/>
          </a:p>
          <a:p>
            <a:pPr eaLnBrk="1" hangingPunct="1">
              <a:lnSpc>
                <a:spcPct val="90000"/>
              </a:lnSpc>
            </a:pPr>
            <a:r>
              <a:rPr lang="en-US" altLang="en-US" sz="2000" smtClean="0"/>
              <a:t>Allows useful </a:t>
            </a:r>
            <a:r>
              <a:rPr lang="en-US" altLang="en-US" sz="2000" smtClean="0">
                <a:solidFill>
                  <a:srgbClr val="FF0000"/>
                </a:solidFill>
              </a:rPr>
              <a:t>general-purpose</a:t>
            </a:r>
            <a:r>
              <a:rPr lang="en-US" altLang="en-US" sz="2000" smtClean="0"/>
              <a:t> algorithms with more power than standard search algorithms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Example: Map-Coloring</a:t>
            </a:r>
          </a:p>
        </p:txBody>
      </p:sp>
      <p:pic>
        <p:nvPicPr>
          <p:cNvPr id="69635" name="Picture 3" descr="austra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95400"/>
            <a:ext cx="3781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4"/>
          <p:cNvSpPr>
            <a:spLocks noGrp="1" noChangeArrowheads="1"/>
          </p:cNvSpPr>
          <p:nvPr>
            <p:ph type="body" idx="1"/>
          </p:nvPr>
        </p:nvSpPr>
        <p:spPr>
          <a:xfrm>
            <a:off x="685800" y="4724400"/>
            <a:ext cx="7772400" cy="1409700"/>
          </a:xfrm>
        </p:spPr>
        <p:txBody>
          <a:bodyPr/>
          <a:lstStyle/>
          <a:p>
            <a:pPr eaLnBrk="1" hangingPunct="1">
              <a:lnSpc>
                <a:spcPct val="80000"/>
              </a:lnSpc>
            </a:pPr>
            <a:r>
              <a:rPr lang="en-US" altLang="en-US" sz="1800" smtClean="0">
                <a:solidFill>
                  <a:schemeClr val="accent2"/>
                </a:solidFill>
              </a:rPr>
              <a:t>Variables</a:t>
            </a:r>
            <a:r>
              <a:rPr lang="en-US" altLang="en-US" sz="1800" smtClean="0"/>
              <a:t> </a:t>
            </a:r>
            <a:r>
              <a:rPr lang="en-US" altLang="en-US" sz="1800" i="1" smtClean="0"/>
              <a:t>WA, NT, Q, NSW, V, SA, T</a:t>
            </a:r>
            <a:r>
              <a:rPr lang="en-US" altLang="en-US" sz="1800" smtClean="0"/>
              <a:t> </a:t>
            </a:r>
          </a:p>
          <a:p>
            <a:pPr eaLnBrk="1" hangingPunct="1">
              <a:lnSpc>
                <a:spcPct val="80000"/>
              </a:lnSpc>
            </a:pPr>
            <a:r>
              <a:rPr lang="en-US" altLang="en-US" sz="1800" smtClean="0">
                <a:solidFill>
                  <a:schemeClr val="accent2"/>
                </a:solidFill>
              </a:rPr>
              <a:t>Domains</a:t>
            </a:r>
            <a:r>
              <a:rPr lang="en-US" altLang="en-US" sz="1800" smtClean="0"/>
              <a:t> </a:t>
            </a:r>
            <a:r>
              <a:rPr lang="en-US" altLang="en-US" sz="1800" i="1" smtClean="0"/>
              <a:t>D</a:t>
            </a:r>
            <a:r>
              <a:rPr lang="en-US" altLang="en-US" sz="1800" i="1" baseline="-25000" smtClean="0"/>
              <a:t>i</a:t>
            </a:r>
            <a:r>
              <a:rPr lang="en-US" altLang="en-US" sz="1800" smtClean="0"/>
              <a:t> = {red,green,blue}</a:t>
            </a:r>
          </a:p>
          <a:p>
            <a:pPr eaLnBrk="1" hangingPunct="1">
              <a:lnSpc>
                <a:spcPct val="80000"/>
              </a:lnSpc>
            </a:pPr>
            <a:r>
              <a:rPr lang="en-US" altLang="en-US" sz="1800" smtClean="0">
                <a:solidFill>
                  <a:schemeClr val="accent2"/>
                </a:solidFill>
              </a:rPr>
              <a:t>Constraints</a:t>
            </a:r>
            <a:r>
              <a:rPr lang="en-US" altLang="en-US" sz="1800" smtClean="0"/>
              <a:t>: adjacent regions must have different colors</a:t>
            </a:r>
          </a:p>
          <a:p>
            <a:pPr eaLnBrk="1" hangingPunct="1">
              <a:lnSpc>
                <a:spcPct val="80000"/>
              </a:lnSpc>
            </a:pPr>
            <a:r>
              <a:rPr lang="en-US" altLang="en-US" sz="1800" smtClean="0"/>
              <a:t>e.g., WA </a:t>
            </a:r>
            <a:r>
              <a:rPr lang="en-US" altLang="en-US" sz="1800" smtClean="0">
                <a:cs typeface="Arial" panose="020B0604020202020204" pitchFamily="34" charset="0"/>
              </a:rPr>
              <a:t>≠</a:t>
            </a:r>
            <a:r>
              <a:rPr lang="en-US" altLang="en-US" sz="1800" smtClean="0"/>
              <a:t> NT, or (WA,NT) in {(red,green),(red,blue),(green,red), (green,blue),(blue,red),(blue,green)}</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australia-solu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95400"/>
            <a:ext cx="37814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Rectangle 3"/>
          <p:cNvSpPr>
            <a:spLocks noGrp="1" noChangeArrowheads="1"/>
          </p:cNvSpPr>
          <p:nvPr>
            <p:ph type="title"/>
          </p:nvPr>
        </p:nvSpPr>
        <p:spPr/>
        <p:txBody>
          <a:bodyPr/>
          <a:lstStyle/>
          <a:p>
            <a:pPr eaLnBrk="1" hangingPunct="1"/>
            <a:r>
              <a:rPr lang="en-US" altLang="en-US" smtClean="0"/>
              <a:t>Example: Map-Coloring</a:t>
            </a:r>
          </a:p>
        </p:txBody>
      </p:sp>
      <p:sp>
        <p:nvSpPr>
          <p:cNvPr id="70660" name="Rectangle 4"/>
          <p:cNvSpPr>
            <a:spLocks noGrp="1" noChangeArrowheads="1"/>
          </p:cNvSpPr>
          <p:nvPr>
            <p:ph type="body" idx="1"/>
          </p:nvPr>
        </p:nvSpPr>
        <p:spPr>
          <a:xfrm>
            <a:off x="685800" y="4549775"/>
            <a:ext cx="7772400" cy="1622425"/>
          </a:xfrm>
        </p:spPr>
        <p:txBody>
          <a:bodyPr/>
          <a:lstStyle/>
          <a:p>
            <a:pPr eaLnBrk="1" hangingPunct="1"/>
            <a:r>
              <a:rPr lang="en-US" altLang="en-US" sz="2400" smtClean="0">
                <a:solidFill>
                  <a:schemeClr val="accent2"/>
                </a:solidFill>
              </a:rPr>
              <a:t>Solutions</a:t>
            </a:r>
            <a:r>
              <a:rPr lang="en-US" altLang="en-US" sz="2400" smtClean="0"/>
              <a:t> are </a:t>
            </a:r>
            <a:r>
              <a:rPr lang="en-US" altLang="en-US" sz="2400" smtClean="0">
                <a:solidFill>
                  <a:srgbClr val="FF0000"/>
                </a:solidFill>
              </a:rPr>
              <a:t>complete</a:t>
            </a:r>
            <a:r>
              <a:rPr lang="en-US" altLang="en-US" sz="2400" smtClean="0"/>
              <a:t> and </a:t>
            </a:r>
            <a:r>
              <a:rPr lang="en-US" altLang="en-US" sz="2400" smtClean="0">
                <a:solidFill>
                  <a:srgbClr val="FF0000"/>
                </a:solidFill>
              </a:rPr>
              <a:t>consistent</a:t>
            </a:r>
            <a:r>
              <a:rPr lang="en-US" altLang="en-US" sz="2400" smtClean="0"/>
              <a:t> assignments, e.g., WA = red, NT = green,Q = red,NSW = green,V = red,SA = blue,T = green</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t>Constraint graph</a:t>
            </a:r>
          </a:p>
        </p:txBody>
      </p:sp>
      <p:sp>
        <p:nvSpPr>
          <p:cNvPr id="71683" name="Rectangle 3"/>
          <p:cNvSpPr>
            <a:spLocks noGrp="1" noChangeArrowheads="1"/>
          </p:cNvSpPr>
          <p:nvPr>
            <p:ph type="body" idx="1"/>
          </p:nvPr>
        </p:nvSpPr>
        <p:spPr/>
        <p:txBody>
          <a:bodyPr/>
          <a:lstStyle/>
          <a:p>
            <a:pPr eaLnBrk="1" hangingPunct="1"/>
            <a:r>
              <a:rPr lang="en-US" altLang="en-US" sz="2000" smtClean="0">
                <a:solidFill>
                  <a:srgbClr val="FF0000"/>
                </a:solidFill>
              </a:rPr>
              <a:t>Binary CSP:</a:t>
            </a:r>
            <a:r>
              <a:rPr lang="en-US" altLang="en-US" sz="2000" smtClean="0"/>
              <a:t> each constraint relates two variables</a:t>
            </a:r>
          </a:p>
          <a:p>
            <a:pPr eaLnBrk="1" hangingPunct="1"/>
            <a:r>
              <a:rPr lang="en-US" altLang="en-US" sz="2000" smtClean="0">
                <a:solidFill>
                  <a:srgbClr val="FF0000"/>
                </a:solidFill>
              </a:rPr>
              <a:t>Constraint graph:</a:t>
            </a:r>
            <a:r>
              <a:rPr lang="en-US" altLang="en-US" sz="2000" smtClean="0"/>
              <a:t> nodes are variables, arcs are constraints</a:t>
            </a:r>
          </a:p>
        </p:txBody>
      </p:sp>
      <p:pic>
        <p:nvPicPr>
          <p:cNvPr id="71684" name="Picture 4" descr="australia-c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590800"/>
            <a:ext cx="36766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Features and States</a:t>
            </a:r>
          </a:p>
        </p:txBody>
      </p:sp>
      <p:sp>
        <p:nvSpPr>
          <p:cNvPr id="3" name="Content Placeholder 2"/>
          <p:cNvSpPr>
            <a:spLocks noGrp="1"/>
          </p:cNvSpPr>
          <p:nvPr>
            <p:ph idx="1"/>
          </p:nvPr>
        </p:nvSpPr>
        <p:spPr/>
        <p:txBody>
          <a:bodyPr>
            <a:normAutofit lnSpcReduction="10000"/>
          </a:bodyPr>
          <a:lstStyle/>
          <a:p>
            <a:pPr>
              <a:defRPr/>
            </a:pPr>
            <a:r>
              <a:rPr lang="en-US" dirty="0" smtClean="0"/>
              <a:t>States can be defined in terms of features: a state can be defined as an assignment of a value to each feature</a:t>
            </a:r>
          </a:p>
          <a:p>
            <a:pPr>
              <a:defRPr/>
            </a:pPr>
            <a:r>
              <a:rPr lang="en-US" dirty="0" smtClean="0"/>
              <a:t>Features can be defined in terms of states: the states can be primitive and a feature is a function on states.  Given a state, the function returns the values of the feature in that state.</a:t>
            </a:r>
          </a:p>
          <a:p>
            <a:pPr>
              <a:defRPr/>
            </a:pPr>
            <a:r>
              <a:rPr lang="en-US" dirty="0" smtClean="0"/>
              <a:t>Each feature has a domain, which is the set of values it can take.  The domain of a feature is the range of the function on the states in the previous bullet.</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t>Varieties of CSPs</a:t>
            </a:r>
          </a:p>
        </p:txBody>
      </p:sp>
      <p:sp>
        <p:nvSpPr>
          <p:cNvPr id="72707" name="Rectangle 3"/>
          <p:cNvSpPr>
            <a:spLocks noGrp="1" noChangeArrowheads="1"/>
          </p:cNvSpPr>
          <p:nvPr>
            <p:ph type="body" idx="1"/>
          </p:nvPr>
        </p:nvSpPr>
        <p:spPr/>
        <p:txBody>
          <a:bodyPr/>
          <a:lstStyle/>
          <a:p>
            <a:pPr eaLnBrk="1" hangingPunct="1">
              <a:lnSpc>
                <a:spcPct val="90000"/>
              </a:lnSpc>
            </a:pPr>
            <a:r>
              <a:rPr lang="en-US" altLang="en-US" sz="2000" smtClean="0"/>
              <a:t>Discrete variables</a:t>
            </a:r>
          </a:p>
          <a:p>
            <a:pPr lvl="1" eaLnBrk="1" hangingPunct="1">
              <a:lnSpc>
                <a:spcPct val="90000"/>
              </a:lnSpc>
            </a:pPr>
            <a:r>
              <a:rPr lang="en-US" altLang="en-US" sz="2000" smtClean="0"/>
              <a:t>finite domains:</a:t>
            </a:r>
          </a:p>
          <a:p>
            <a:pPr lvl="2" eaLnBrk="1" hangingPunct="1">
              <a:lnSpc>
                <a:spcPct val="90000"/>
              </a:lnSpc>
            </a:pPr>
            <a:r>
              <a:rPr lang="en-US" altLang="en-US" sz="1800" i="1" smtClean="0"/>
              <a:t>n</a:t>
            </a:r>
            <a:r>
              <a:rPr lang="en-US" altLang="en-US" sz="1800" smtClean="0"/>
              <a:t> variables, domain size </a:t>
            </a:r>
            <a:r>
              <a:rPr lang="en-US" altLang="en-US" sz="1800" i="1" smtClean="0"/>
              <a:t>d </a:t>
            </a:r>
            <a:r>
              <a:rPr lang="en-US" altLang="en-US" sz="1800" i="1" smtClean="0">
                <a:sym typeface="Wingdings" panose="05000000000000000000" pitchFamily="2" charset="2"/>
              </a:rPr>
              <a:t> </a:t>
            </a:r>
            <a:r>
              <a:rPr lang="en-US" altLang="en-US" sz="1800" i="1" smtClean="0"/>
              <a:t>O(d</a:t>
            </a:r>
            <a:r>
              <a:rPr lang="en-US" altLang="en-US" sz="1800" i="1" baseline="30000" smtClean="0"/>
              <a:t>n</a:t>
            </a:r>
            <a:r>
              <a:rPr lang="en-US" altLang="en-US" sz="1800" i="1" smtClean="0"/>
              <a:t>) </a:t>
            </a:r>
            <a:r>
              <a:rPr lang="en-US" altLang="en-US" sz="1800" smtClean="0"/>
              <a:t>complete assignments</a:t>
            </a:r>
          </a:p>
          <a:p>
            <a:pPr lvl="2" eaLnBrk="1" hangingPunct="1">
              <a:lnSpc>
                <a:spcPct val="90000"/>
              </a:lnSpc>
            </a:pPr>
            <a:r>
              <a:rPr lang="en-US" altLang="en-US" sz="1800" smtClean="0"/>
              <a:t>e.g., Boolean CSPs, incl.~Boolean satisfiability (NP-complete)</a:t>
            </a:r>
          </a:p>
          <a:p>
            <a:pPr lvl="1" eaLnBrk="1" hangingPunct="1">
              <a:lnSpc>
                <a:spcPct val="90000"/>
              </a:lnSpc>
            </a:pPr>
            <a:r>
              <a:rPr lang="en-US" altLang="en-US" sz="2000" smtClean="0"/>
              <a:t>infinite domains:</a:t>
            </a:r>
          </a:p>
          <a:p>
            <a:pPr lvl="2" eaLnBrk="1" hangingPunct="1">
              <a:lnSpc>
                <a:spcPct val="90000"/>
              </a:lnSpc>
            </a:pPr>
            <a:r>
              <a:rPr lang="en-US" altLang="en-US" sz="1800" smtClean="0"/>
              <a:t>integers, strings, etc.</a:t>
            </a:r>
          </a:p>
          <a:p>
            <a:pPr lvl="2" eaLnBrk="1" hangingPunct="1">
              <a:lnSpc>
                <a:spcPct val="90000"/>
              </a:lnSpc>
            </a:pPr>
            <a:r>
              <a:rPr lang="en-US" altLang="en-US" sz="1800" smtClean="0"/>
              <a:t>e.g., job scheduling, variables are start/end days for each job</a:t>
            </a:r>
          </a:p>
          <a:p>
            <a:pPr lvl="2" eaLnBrk="1" hangingPunct="1">
              <a:lnSpc>
                <a:spcPct val="90000"/>
              </a:lnSpc>
            </a:pPr>
            <a:r>
              <a:rPr lang="en-US" altLang="en-US" sz="1800" smtClean="0"/>
              <a:t>need a constraint language, e.g., </a:t>
            </a:r>
            <a:r>
              <a:rPr lang="en-US" altLang="en-US" sz="1800" i="1" smtClean="0"/>
              <a:t>StartJob</a:t>
            </a:r>
            <a:r>
              <a:rPr lang="en-US" altLang="en-US" sz="1800" i="1" baseline="-25000" smtClean="0"/>
              <a:t>1</a:t>
            </a:r>
            <a:r>
              <a:rPr lang="en-US" altLang="en-US" sz="1800" i="1" smtClean="0"/>
              <a:t> + 5 </a:t>
            </a:r>
            <a:r>
              <a:rPr lang="en-US" altLang="en-US" sz="1800" i="1" smtClean="0">
                <a:cs typeface="Arial" panose="020B0604020202020204" pitchFamily="34" charset="0"/>
              </a:rPr>
              <a:t>≤ </a:t>
            </a:r>
            <a:r>
              <a:rPr lang="en-US" altLang="en-US" sz="1800" i="1" smtClean="0"/>
              <a:t>StartJob</a:t>
            </a:r>
            <a:r>
              <a:rPr lang="en-US" altLang="en-US" sz="1800" i="1" baseline="-25000" smtClean="0"/>
              <a:t>3</a:t>
            </a:r>
          </a:p>
          <a:p>
            <a:pPr lvl="2" eaLnBrk="1" hangingPunct="1">
              <a:lnSpc>
                <a:spcPct val="90000"/>
              </a:lnSpc>
            </a:pPr>
            <a:endParaRPr lang="en-US" altLang="en-US" sz="1800" i="1" smtClean="0"/>
          </a:p>
          <a:p>
            <a:pPr eaLnBrk="1" hangingPunct="1">
              <a:lnSpc>
                <a:spcPct val="90000"/>
              </a:lnSpc>
            </a:pPr>
            <a:r>
              <a:rPr lang="en-US" altLang="en-US" sz="2000" smtClean="0"/>
              <a:t>Continuous variables</a:t>
            </a:r>
          </a:p>
          <a:p>
            <a:pPr lvl="1" eaLnBrk="1" hangingPunct="1">
              <a:lnSpc>
                <a:spcPct val="90000"/>
              </a:lnSpc>
            </a:pPr>
            <a:r>
              <a:rPr lang="en-US" altLang="en-US" sz="2000" smtClean="0"/>
              <a:t>e.g., start/end times for Hubble Space Telescope observations</a:t>
            </a:r>
          </a:p>
          <a:p>
            <a:pPr lvl="1" eaLnBrk="1" hangingPunct="1">
              <a:lnSpc>
                <a:spcPct val="90000"/>
              </a:lnSpc>
            </a:pPr>
            <a:r>
              <a:rPr lang="en-US" altLang="en-US" sz="2000" smtClean="0"/>
              <a:t>linear constraints solvable in polynomial time by linear programming</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t>Varieties of constraints</a:t>
            </a:r>
          </a:p>
        </p:txBody>
      </p:sp>
      <p:sp>
        <p:nvSpPr>
          <p:cNvPr id="73731" name="Rectangle 3"/>
          <p:cNvSpPr>
            <a:spLocks noGrp="1" noChangeArrowheads="1"/>
          </p:cNvSpPr>
          <p:nvPr>
            <p:ph type="body" idx="1"/>
          </p:nvPr>
        </p:nvSpPr>
        <p:spPr/>
        <p:txBody>
          <a:bodyPr/>
          <a:lstStyle/>
          <a:p>
            <a:pPr eaLnBrk="1" hangingPunct="1"/>
            <a:r>
              <a:rPr lang="en-US" altLang="en-US" sz="2400" smtClean="0">
                <a:solidFill>
                  <a:schemeClr val="accent2"/>
                </a:solidFill>
              </a:rPr>
              <a:t>Unary</a:t>
            </a:r>
            <a:r>
              <a:rPr lang="en-US" altLang="en-US" sz="2400" smtClean="0"/>
              <a:t> constraints involve a single variable, </a:t>
            </a:r>
          </a:p>
          <a:p>
            <a:pPr lvl="1" eaLnBrk="1" hangingPunct="1"/>
            <a:r>
              <a:rPr lang="en-US" altLang="en-US" sz="2400" smtClean="0"/>
              <a:t>e.g., SA </a:t>
            </a:r>
            <a:r>
              <a:rPr lang="en-US" altLang="en-US" sz="2400" smtClean="0">
                <a:cs typeface="Arial" panose="020B0604020202020204" pitchFamily="34" charset="0"/>
              </a:rPr>
              <a:t>≠</a:t>
            </a:r>
            <a:r>
              <a:rPr lang="en-US" altLang="en-US" sz="2400" smtClean="0"/>
              <a:t> green</a:t>
            </a:r>
          </a:p>
          <a:p>
            <a:pPr eaLnBrk="1" hangingPunct="1"/>
            <a:endParaRPr lang="en-US" altLang="en-US" sz="2400" smtClean="0">
              <a:solidFill>
                <a:schemeClr val="accent2"/>
              </a:solidFill>
            </a:endParaRPr>
          </a:p>
          <a:p>
            <a:pPr eaLnBrk="1" hangingPunct="1"/>
            <a:r>
              <a:rPr lang="en-US" altLang="en-US" sz="2400" smtClean="0">
                <a:solidFill>
                  <a:schemeClr val="accent2"/>
                </a:solidFill>
              </a:rPr>
              <a:t>Binary</a:t>
            </a:r>
            <a:r>
              <a:rPr lang="en-US" altLang="en-US" sz="2400" smtClean="0"/>
              <a:t> constraints involve pairs of variables,</a:t>
            </a:r>
          </a:p>
          <a:p>
            <a:pPr lvl="1" eaLnBrk="1" hangingPunct="1"/>
            <a:r>
              <a:rPr lang="en-US" altLang="en-US" sz="2400" smtClean="0"/>
              <a:t>e.g., SA </a:t>
            </a:r>
            <a:r>
              <a:rPr lang="en-US" altLang="en-US" sz="2400" smtClean="0">
                <a:cs typeface="Arial" panose="020B0604020202020204" pitchFamily="34" charset="0"/>
              </a:rPr>
              <a:t>≠</a:t>
            </a:r>
            <a:r>
              <a:rPr lang="en-US" altLang="en-US" sz="2400" smtClean="0"/>
              <a:t> WA</a:t>
            </a:r>
          </a:p>
          <a:p>
            <a:pPr lvl="1" eaLnBrk="1" hangingPunct="1"/>
            <a:endParaRPr lang="en-US" altLang="en-US" sz="2400" smtClean="0"/>
          </a:p>
          <a:p>
            <a:pPr eaLnBrk="1" hangingPunct="1"/>
            <a:r>
              <a:rPr lang="en-US" altLang="en-US" sz="2400" smtClean="0">
                <a:solidFill>
                  <a:schemeClr val="accent2"/>
                </a:solidFill>
              </a:rPr>
              <a:t>Higher-order</a:t>
            </a:r>
            <a:r>
              <a:rPr lang="en-US" altLang="en-US" sz="2400" smtClean="0"/>
              <a:t> constraints involve 3 or more variables,</a:t>
            </a:r>
          </a:p>
          <a:p>
            <a:pPr lvl="1" eaLnBrk="1" hangingPunct="1"/>
            <a:r>
              <a:rPr lang="en-US" altLang="en-US" sz="2400" smtClean="0"/>
              <a:t>e.g., cryptarithmetic column constraints</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t>Example: Cryptarithmetic</a:t>
            </a:r>
          </a:p>
        </p:txBody>
      </p:sp>
      <p:pic>
        <p:nvPicPr>
          <p:cNvPr id="74755" name="Picture 3" descr="cryptarithme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60960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Rectangle 4"/>
          <p:cNvSpPr>
            <a:spLocks noGrp="1" noChangeArrowheads="1"/>
          </p:cNvSpPr>
          <p:nvPr>
            <p:ph type="body" idx="1"/>
          </p:nvPr>
        </p:nvSpPr>
        <p:spPr>
          <a:xfrm>
            <a:off x="685800" y="3733800"/>
            <a:ext cx="7700963" cy="2286000"/>
          </a:xfrm>
        </p:spPr>
        <p:txBody>
          <a:bodyPr/>
          <a:lstStyle/>
          <a:p>
            <a:pPr eaLnBrk="1" hangingPunct="1">
              <a:lnSpc>
                <a:spcPct val="80000"/>
              </a:lnSpc>
            </a:pPr>
            <a:r>
              <a:rPr lang="en-US" altLang="en-US" sz="1800" smtClean="0">
                <a:solidFill>
                  <a:schemeClr val="accent2"/>
                </a:solidFill>
              </a:rPr>
              <a:t>Variables</a:t>
            </a:r>
            <a:r>
              <a:rPr lang="en-US" altLang="en-US" sz="1800" smtClean="0"/>
              <a:t>:</a:t>
            </a:r>
            <a:r>
              <a:rPr lang="en-US" altLang="en-US" sz="1800" i="1" smtClean="0"/>
              <a:t> F T U W </a:t>
            </a:r>
            <a:br>
              <a:rPr lang="en-US" altLang="en-US" sz="1800" i="1" smtClean="0"/>
            </a:br>
            <a:r>
              <a:rPr lang="en-US" altLang="en-US" sz="1800" i="1" smtClean="0"/>
              <a:t>R O X</a:t>
            </a:r>
            <a:r>
              <a:rPr lang="en-US" altLang="en-US" sz="1800" i="1" baseline="-25000" smtClean="0"/>
              <a:t>1</a:t>
            </a:r>
            <a:r>
              <a:rPr lang="en-US" altLang="en-US" sz="1800" i="1" smtClean="0"/>
              <a:t> X</a:t>
            </a:r>
            <a:r>
              <a:rPr lang="en-US" altLang="en-US" sz="1800" i="1" baseline="-25000" smtClean="0"/>
              <a:t>2 </a:t>
            </a:r>
            <a:r>
              <a:rPr lang="en-US" altLang="en-US" sz="1800" i="1" smtClean="0"/>
              <a:t>X</a:t>
            </a:r>
            <a:r>
              <a:rPr lang="en-US" altLang="en-US" sz="1800" i="1" baseline="-25000" smtClean="0"/>
              <a:t>3</a:t>
            </a:r>
            <a:endParaRPr lang="en-US" altLang="en-US" sz="1800" i="1" smtClean="0"/>
          </a:p>
          <a:p>
            <a:pPr eaLnBrk="1" hangingPunct="1">
              <a:lnSpc>
                <a:spcPct val="80000"/>
              </a:lnSpc>
            </a:pPr>
            <a:r>
              <a:rPr lang="en-US" altLang="en-US" sz="1800" smtClean="0">
                <a:solidFill>
                  <a:schemeClr val="accent2"/>
                </a:solidFill>
              </a:rPr>
              <a:t>Domains</a:t>
            </a:r>
            <a:r>
              <a:rPr lang="en-US" altLang="en-US" sz="1800" smtClean="0"/>
              <a:t>: {</a:t>
            </a:r>
            <a:r>
              <a:rPr lang="en-US" altLang="en-US" sz="1800" i="1" smtClean="0"/>
              <a:t>0,1,2,3,4,5,6,7,8,9</a:t>
            </a:r>
            <a:r>
              <a:rPr lang="en-US" altLang="en-US" sz="1800" smtClean="0"/>
              <a:t>}</a:t>
            </a:r>
          </a:p>
          <a:p>
            <a:pPr eaLnBrk="1" hangingPunct="1">
              <a:lnSpc>
                <a:spcPct val="80000"/>
              </a:lnSpc>
            </a:pPr>
            <a:r>
              <a:rPr lang="en-US" altLang="en-US" sz="1800" smtClean="0">
                <a:solidFill>
                  <a:schemeClr val="accent2"/>
                </a:solidFill>
              </a:rPr>
              <a:t>Constraints</a:t>
            </a:r>
            <a:r>
              <a:rPr lang="en-US" altLang="en-US" sz="1800" smtClean="0"/>
              <a:t>: </a:t>
            </a:r>
            <a:r>
              <a:rPr lang="en-US" altLang="en-US" sz="1800" i="1" smtClean="0"/>
              <a:t>Alldiff (F,T,U,W,R,O)</a:t>
            </a:r>
            <a:endParaRPr lang="en-US" altLang="en-US" sz="1800" smtClean="0"/>
          </a:p>
          <a:p>
            <a:pPr lvl="1" eaLnBrk="1" hangingPunct="1">
              <a:lnSpc>
                <a:spcPct val="80000"/>
              </a:lnSpc>
            </a:pPr>
            <a:r>
              <a:rPr lang="en-US" altLang="en-US" sz="1800" i="1" smtClean="0"/>
              <a:t>O + O = R + 10 </a:t>
            </a:r>
            <a:r>
              <a:rPr lang="en-US" altLang="en-US" sz="1800" i="1" smtClean="0">
                <a:latin typeface="Arial" panose="020B0604020202020204" pitchFamily="34" charset="0"/>
                <a:cs typeface="Arial" panose="020B0604020202020204" pitchFamily="34" charset="0"/>
              </a:rPr>
              <a:t>·</a:t>
            </a:r>
            <a:r>
              <a:rPr lang="en-US" altLang="en-US" sz="1800" i="1" smtClean="0">
                <a:cs typeface="Arial" panose="020B0604020202020204" pitchFamily="34" charset="0"/>
              </a:rPr>
              <a:t> </a:t>
            </a:r>
            <a:r>
              <a:rPr lang="en-US" altLang="en-US" sz="1800" i="1" smtClean="0"/>
              <a:t>X</a:t>
            </a:r>
            <a:r>
              <a:rPr lang="en-US" altLang="en-US" sz="1800" i="1" baseline="-25000" smtClean="0"/>
              <a:t>1</a:t>
            </a:r>
            <a:endParaRPr lang="en-US" altLang="en-US" sz="1800" i="1" smtClean="0"/>
          </a:p>
          <a:p>
            <a:pPr lvl="1" eaLnBrk="1" hangingPunct="1">
              <a:lnSpc>
                <a:spcPct val="80000"/>
              </a:lnSpc>
            </a:pPr>
            <a:r>
              <a:rPr lang="en-US" altLang="en-US" sz="1800" i="1" smtClean="0"/>
              <a:t>X</a:t>
            </a:r>
            <a:r>
              <a:rPr lang="en-US" altLang="en-US" sz="1800" i="1" baseline="-25000" smtClean="0"/>
              <a:t>1</a:t>
            </a:r>
            <a:r>
              <a:rPr lang="en-US" altLang="en-US" sz="1800" i="1" smtClean="0"/>
              <a:t> + W + W = U + 10 </a:t>
            </a:r>
            <a:r>
              <a:rPr lang="en-US" altLang="en-US" sz="1800" i="1" smtClean="0">
                <a:latin typeface="Arial" panose="020B0604020202020204" pitchFamily="34" charset="0"/>
                <a:cs typeface="Arial" panose="020B0604020202020204" pitchFamily="34" charset="0"/>
              </a:rPr>
              <a:t>·</a:t>
            </a:r>
            <a:r>
              <a:rPr lang="en-US" altLang="en-US" sz="1800" i="1" smtClean="0"/>
              <a:t> X</a:t>
            </a:r>
            <a:r>
              <a:rPr lang="en-US" altLang="en-US" sz="1800" i="1" baseline="-25000" smtClean="0"/>
              <a:t>2</a:t>
            </a:r>
            <a:endParaRPr lang="en-US" altLang="en-US" sz="1800" i="1" smtClean="0"/>
          </a:p>
          <a:p>
            <a:pPr lvl="1" eaLnBrk="1" hangingPunct="1">
              <a:lnSpc>
                <a:spcPct val="80000"/>
              </a:lnSpc>
            </a:pPr>
            <a:r>
              <a:rPr lang="en-US" altLang="en-US" sz="1800" i="1" smtClean="0"/>
              <a:t>X</a:t>
            </a:r>
            <a:r>
              <a:rPr lang="en-US" altLang="en-US" sz="1800" i="1" baseline="-25000" smtClean="0"/>
              <a:t>2</a:t>
            </a:r>
            <a:r>
              <a:rPr lang="en-US" altLang="en-US" sz="1800" i="1" smtClean="0"/>
              <a:t> + T + T </a:t>
            </a:r>
            <a:r>
              <a:rPr lang="en-US" altLang="en-US" sz="1800" smtClean="0"/>
              <a:t>= </a:t>
            </a:r>
            <a:r>
              <a:rPr lang="en-US" altLang="en-US" sz="1800" i="1" smtClean="0"/>
              <a:t>O + 10 </a:t>
            </a:r>
            <a:r>
              <a:rPr lang="en-US" altLang="en-US" sz="1800" i="1" smtClean="0">
                <a:latin typeface="Arial" panose="020B0604020202020204" pitchFamily="34" charset="0"/>
                <a:cs typeface="Arial" panose="020B0604020202020204" pitchFamily="34" charset="0"/>
              </a:rPr>
              <a:t>·</a:t>
            </a:r>
            <a:r>
              <a:rPr lang="en-US" altLang="en-US" sz="1800" i="1" smtClean="0"/>
              <a:t> X</a:t>
            </a:r>
            <a:r>
              <a:rPr lang="en-US" altLang="en-US" sz="1800" i="1" baseline="-25000" smtClean="0"/>
              <a:t>3</a:t>
            </a:r>
          </a:p>
          <a:p>
            <a:pPr lvl="1" eaLnBrk="1" hangingPunct="1">
              <a:lnSpc>
                <a:spcPct val="80000"/>
              </a:lnSpc>
            </a:pPr>
            <a:r>
              <a:rPr lang="en-US" altLang="en-US" sz="1800" i="1" smtClean="0"/>
              <a:t>X</a:t>
            </a:r>
            <a:r>
              <a:rPr lang="en-US" altLang="en-US" sz="1800" i="1" baseline="-25000" smtClean="0"/>
              <a:t>3</a:t>
            </a:r>
            <a:r>
              <a:rPr lang="en-US" altLang="en-US" sz="1800" smtClean="0"/>
              <a:t> = </a:t>
            </a:r>
            <a:r>
              <a:rPr lang="en-US" altLang="en-US" sz="1800" i="1" smtClean="0"/>
              <a:t>F</a:t>
            </a:r>
            <a:r>
              <a:rPr lang="en-US" altLang="en-US" sz="1800" smtClean="0"/>
              <a:t>, </a:t>
            </a:r>
            <a:r>
              <a:rPr lang="en-US" altLang="en-US" sz="1800" i="1" smtClean="0"/>
              <a:t>T </a:t>
            </a:r>
            <a:r>
              <a:rPr lang="en-US" altLang="en-US" sz="1800" smtClean="0">
                <a:cs typeface="Arial" panose="020B0604020202020204" pitchFamily="34" charset="0"/>
              </a:rPr>
              <a:t>≠</a:t>
            </a:r>
            <a:r>
              <a:rPr lang="en-US" altLang="en-US" sz="1800" smtClean="0"/>
              <a:t> 0, </a:t>
            </a:r>
            <a:r>
              <a:rPr lang="en-US" altLang="en-US" sz="1800" i="1" smtClean="0"/>
              <a:t>F</a:t>
            </a:r>
            <a:r>
              <a:rPr lang="en-US" altLang="en-US" sz="1800" smtClean="0"/>
              <a:t> </a:t>
            </a:r>
            <a:r>
              <a:rPr lang="en-US" altLang="en-US" sz="1800" smtClean="0">
                <a:cs typeface="Arial" panose="020B0604020202020204" pitchFamily="34" charset="0"/>
              </a:rPr>
              <a:t>≠</a:t>
            </a:r>
            <a:r>
              <a:rPr lang="en-US" altLang="en-US" sz="1800" smtClean="0"/>
              <a:t> 0</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t>Real-world CSPs</a:t>
            </a:r>
          </a:p>
        </p:txBody>
      </p:sp>
      <p:sp>
        <p:nvSpPr>
          <p:cNvPr id="75779" name="Rectangle 3"/>
          <p:cNvSpPr>
            <a:spLocks noGrp="1" noChangeArrowheads="1"/>
          </p:cNvSpPr>
          <p:nvPr>
            <p:ph type="body" idx="1"/>
          </p:nvPr>
        </p:nvSpPr>
        <p:spPr>
          <a:xfrm>
            <a:off x="685800" y="1447800"/>
            <a:ext cx="7772400" cy="3817938"/>
          </a:xfrm>
        </p:spPr>
        <p:txBody>
          <a:bodyPr/>
          <a:lstStyle/>
          <a:p>
            <a:pPr eaLnBrk="1" hangingPunct="1">
              <a:lnSpc>
                <a:spcPct val="80000"/>
              </a:lnSpc>
            </a:pPr>
            <a:r>
              <a:rPr lang="en-US" altLang="en-US" sz="2400" smtClean="0"/>
              <a:t>Assignment problems</a:t>
            </a:r>
          </a:p>
          <a:p>
            <a:pPr lvl="1" eaLnBrk="1" hangingPunct="1">
              <a:lnSpc>
                <a:spcPct val="80000"/>
              </a:lnSpc>
            </a:pPr>
            <a:r>
              <a:rPr lang="en-US" altLang="en-US" sz="2400" smtClean="0"/>
              <a:t>e.g., who teaches what class</a:t>
            </a:r>
          </a:p>
          <a:p>
            <a:pPr eaLnBrk="1" hangingPunct="1">
              <a:lnSpc>
                <a:spcPct val="80000"/>
              </a:lnSpc>
            </a:pPr>
            <a:r>
              <a:rPr lang="en-US" altLang="en-US" sz="2400" smtClean="0"/>
              <a:t>Timetabling problems</a:t>
            </a:r>
          </a:p>
          <a:p>
            <a:pPr lvl="1" eaLnBrk="1" hangingPunct="1">
              <a:lnSpc>
                <a:spcPct val="80000"/>
              </a:lnSpc>
            </a:pPr>
            <a:r>
              <a:rPr lang="en-US" altLang="en-US" sz="2400" smtClean="0"/>
              <a:t>e.g., which class is offered when and where?</a:t>
            </a:r>
          </a:p>
          <a:p>
            <a:pPr eaLnBrk="1" hangingPunct="1">
              <a:lnSpc>
                <a:spcPct val="80000"/>
              </a:lnSpc>
            </a:pPr>
            <a:r>
              <a:rPr lang="en-US" altLang="en-US" sz="2400" smtClean="0"/>
              <a:t>Transportation scheduling</a:t>
            </a:r>
          </a:p>
          <a:p>
            <a:pPr eaLnBrk="1" hangingPunct="1">
              <a:lnSpc>
                <a:spcPct val="80000"/>
              </a:lnSpc>
            </a:pPr>
            <a:r>
              <a:rPr lang="en-US" altLang="en-US" sz="2400" smtClean="0"/>
              <a:t>Factory scheduling</a:t>
            </a:r>
          </a:p>
          <a:p>
            <a:pPr eaLnBrk="1" hangingPunct="1">
              <a:lnSpc>
                <a:spcPct val="80000"/>
              </a:lnSpc>
            </a:pPr>
            <a:endParaRPr lang="en-US" altLang="en-US" sz="2400" smtClean="0"/>
          </a:p>
          <a:p>
            <a:pPr eaLnBrk="1" hangingPunct="1">
              <a:lnSpc>
                <a:spcPct val="80000"/>
              </a:lnSpc>
            </a:pPr>
            <a:r>
              <a:rPr lang="en-US" altLang="en-US" sz="2400" smtClean="0"/>
              <a:t>Notice that many real-world problems involve real-valued variables</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z="2800" smtClean="0"/>
              <a:t>Standard search formulation (incremental)</a:t>
            </a:r>
          </a:p>
        </p:txBody>
      </p:sp>
      <p:sp>
        <p:nvSpPr>
          <p:cNvPr id="76803" name="Rectangle 3"/>
          <p:cNvSpPr>
            <a:spLocks noGrp="1" noChangeArrowheads="1"/>
          </p:cNvSpPr>
          <p:nvPr>
            <p:ph type="body" idx="1"/>
          </p:nvPr>
        </p:nvSpPr>
        <p:spPr>
          <a:xfrm>
            <a:off x="685800" y="1295400"/>
            <a:ext cx="8001000" cy="4876800"/>
          </a:xfrm>
        </p:spPr>
        <p:txBody>
          <a:bodyPr/>
          <a:lstStyle/>
          <a:p>
            <a:pPr marL="381000" indent="-381000" eaLnBrk="1" hangingPunct="1">
              <a:lnSpc>
                <a:spcPct val="80000"/>
              </a:lnSpc>
              <a:buFontTx/>
              <a:buNone/>
            </a:pPr>
            <a:r>
              <a:rPr lang="en-US" altLang="en-US" sz="1800" smtClean="0"/>
              <a:t>Let's start with the straightforward approach, then fix it</a:t>
            </a:r>
          </a:p>
          <a:p>
            <a:pPr marL="381000" indent="-381000" eaLnBrk="1" hangingPunct="1">
              <a:lnSpc>
                <a:spcPct val="80000"/>
              </a:lnSpc>
              <a:buFontTx/>
              <a:buNone/>
            </a:pPr>
            <a:endParaRPr lang="en-US" altLang="en-US" sz="1800" smtClean="0"/>
          </a:p>
          <a:p>
            <a:pPr marL="381000" indent="-381000" eaLnBrk="1" hangingPunct="1">
              <a:lnSpc>
                <a:spcPct val="80000"/>
              </a:lnSpc>
              <a:buFontTx/>
              <a:buNone/>
            </a:pPr>
            <a:r>
              <a:rPr lang="en-US" altLang="en-US" sz="1800" smtClean="0"/>
              <a:t>States are defined by the values assigned so far</a:t>
            </a:r>
          </a:p>
          <a:p>
            <a:pPr marL="381000" indent="-381000" eaLnBrk="1" hangingPunct="1">
              <a:lnSpc>
                <a:spcPct val="80000"/>
              </a:lnSpc>
            </a:pPr>
            <a:endParaRPr lang="en-US" altLang="en-US" sz="1800" smtClean="0">
              <a:solidFill>
                <a:schemeClr val="accent2"/>
              </a:solidFill>
            </a:endParaRPr>
          </a:p>
          <a:p>
            <a:pPr marL="381000" indent="-381000" eaLnBrk="1" hangingPunct="1">
              <a:lnSpc>
                <a:spcPct val="80000"/>
              </a:lnSpc>
            </a:pPr>
            <a:r>
              <a:rPr lang="en-US" altLang="en-US" sz="1800" smtClean="0">
                <a:solidFill>
                  <a:schemeClr val="accent2"/>
                </a:solidFill>
              </a:rPr>
              <a:t>Initial state</a:t>
            </a:r>
            <a:r>
              <a:rPr lang="en-US" altLang="en-US" sz="1800" smtClean="0"/>
              <a:t>: the empty assignment { }</a:t>
            </a:r>
          </a:p>
          <a:p>
            <a:pPr marL="381000" indent="-381000" eaLnBrk="1" hangingPunct="1">
              <a:lnSpc>
                <a:spcPct val="80000"/>
              </a:lnSpc>
            </a:pPr>
            <a:r>
              <a:rPr lang="en-US" altLang="en-US" sz="1800" smtClean="0">
                <a:solidFill>
                  <a:schemeClr val="accent2"/>
                </a:solidFill>
              </a:rPr>
              <a:t>Successor function</a:t>
            </a:r>
            <a:r>
              <a:rPr lang="en-US" altLang="en-US" sz="1800" smtClean="0"/>
              <a:t>: assign a value to an unassigned variable that does not conflict with current assignment</a:t>
            </a:r>
          </a:p>
          <a:p>
            <a:pPr marL="800100" lvl="1" indent="-342900" eaLnBrk="1" hangingPunct="1">
              <a:lnSpc>
                <a:spcPct val="80000"/>
              </a:lnSpc>
              <a:buFontTx/>
              <a:buNone/>
            </a:pPr>
            <a:r>
              <a:rPr lang="en-US" altLang="en-US" sz="1800" smtClean="0">
                <a:sym typeface="Wingdings" panose="05000000000000000000" pitchFamily="2" charset="2"/>
              </a:rPr>
              <a:t> </a:t>
            </a:r>
            <a:r>
              <a:rPr lang="en-US" altLang="en-US" sz="1800" smtClean="0"/>
              <a:t>fail if no legal assignments</a:t>
            </a:r>
          </a:p>
          <a:p>
            <a:pPr marL="381000" indent="-381000" eaLnBrk="1" hangingPunct="1">
              <a:lnSpc>
                <a:spcPct val="80000"/>
              </a:lnSpc>
            </a:pPr>
            <a:r>
              <a:rPr lang="en-US" altLang="en-US" sz="1800" smtClean="0">
                <a:solidFill>
                  <a:schemeClr val="accent2"/>
                </a:solidFill>
              </a:rPr>
              <a:t>Goal test</a:t>
            </a:r>
            <a:r>
              <a:rPr lang="en-US" altLang="en-US" sz="1800" smtClean="0"/>
              <a:t>: the current assignment is complete</a:t>
            </a:r>
          </a:p>
          <a:p>
            <a:pPr marL="381000" indent="-381000" eaLnBrk="1" hangingPunct="1">
              <a:lnSpc>
                <a:spcPct val="80000"/>
              </a:lnSpc>
            </a:pPr>
            <a:endParaRPr lang="en-US" altLang="en-US" sz="1800" smtClean="0"/>
          </a:p>
          <a:p>
            <a:pPr marL="381000" indent="-381000" eaLnBrk="1" hangingPunct="1">
              <a:lnSpc>
                <a:spcPct val="80000"/>
              </a:lnSpc>
              <a:buFontTx/>
              <a:buAutoNum type="arabicPeriod"/>
            </a:pPr>
            <a:r>
              <a:rPr lang="en-US" altLang="en-US" sz="1800" smtClean="0"/>
              <a:t>This is the same for all CSPs</a:t>
            </a:r>
          </a:p>
          <a:p>
            <a:pPr marL="381000" indent="-381000" eaLnBrk="1" hangingPunct="1">
              <a:lnSpc>
                <a:spcPct val="80000"/>
              </a:lnSpc>
              <a:buFontTx/>
              <a:buAutoNum type="arabicPeriod"/>
            </a:pPr>
            <a:r>
              <a:rPr lang="en-US" altLang="en-US" sz="1800" smtClean="0"/>
              <a:t>Every solution appears at depth </a:t>
            </a:r>
            <a:r>
              <a:rPr lang="en-US" altLang="en-US" sz="1800" i="1" smtClean="0"/>
              <a:t>n</a:t>
            </a:r>
            <a:r>
              <a:rPr lang="en-US" altLang="en-US" sz="1800" smtClean="0"/>
              <a:t> with </a:t>
            </a:r>
            <a:r>
              <a:rPr lang="en-US" altLang="en-US" sz="1800" i="1" smtClean="0"/>
              <a:t>n</a:t>
            </a:r>
            <a:r>
              <a:rPr lang="en-US" altLang="en-US" sz="1800" smtClean="0"/>
              <a:t> variables</a:t>
            </a:r>
            <a:br>
              <a:rPr lang="en-US" altLang="en-US" sz="1800" smtClean="0"/>
            </a:br>
            <a:r>
              <a:rPr lang="en-US" altLang="en-US" sz="1800" smtClean="0">
                <a:sym typeface="Wingdings" panose="05000000000000000000" pitchFamily="2" charset="2"/>
              </a:rPr>
              <a:t></a:t>
            </a:r>
            <a:r>
              <a:rPr lang="en-US" altLang="en-US" sz="1800" smtClean="0"/>
              <a:t> use depth-first search</a:t>
            </a:r>
          </a:p>
          <a:p>
            <a:pPr marL="381000" indent="-381000" eaLnBrk="1" hangingPunct="1">
              <a:lnSpc>
                <a:spcPct val="80000"/>
              </a:lnSpc>
              <a:buFontTx/>
              <a:buAutoNum type="arabicPeriod"/>
            </a:pPr>
            <a:r>
              <a:rPr lang="en-US" altLang="en-US" sz="1800" smtClean="0"/>
              <a:t>Path is irrelevant, so can also use complete-state formulation</a:t>
            </a:r>
          </a:p>
          <a:p>
            <a:pPr marL="381000" indent="-381000" eaLnBrk="1" hangingPunct="1">
              <a:lnSpc>
                <a:spcPct val="80000"/>
              </a:lnSpc>
              <a:buFontTx/>
              <a:buAutoNum type="arabicPeriod"/>
            </a:pPr>
            <a:r>
              <a:rPr lang="en-US" altLang="en-US" sz="1800" smtClean="0"/>
              <a:t>b = (n – </a:t>
            </a:r>
            <a:r>
              <a:rPr lang="en-US" altLang="en-US" sz="1800" smtClean="0">
                <a:latin typeface="Monotype Corsiva" panose="03010101010201010101" pitchFamily="66" charset="0"/>
              </a:rPr>
              <a:t>l</a:t>
            </a:r>
            <a:r>
              <a:rPr lang="en-US" altLang="en-US" sz="1800" smtClean="0"/>
              <a:t>)d at depth </a:t>
            </a:r>
            <a:r>
              <a:rPr lang="en-US" altLang="en-US" sz="1800" smtClean="0">
                <a:latin typeface="Monotype Corsiva" panose="03010101010201010101" pitchFamily="66" charset="0"/>
              </a:rPr>
              <a:t>l</a:t>
            </a:r>
            <a:r>
              <a:rPr lang="en-US" altLang="en-US" sz="1800" smtClean="0"/>
              <a:t>, hence n! </a:t>
            </a:r>
            <a:r>
              <a:rPr lang="en-US" altLang="en-US" sz="1800" smtClean="0">
                <a:latin typeface="Arial" panose="020B0604020202020204" pitchFamily="34" charset="0"/>
                <a:cs typeface="Arial" panose="020B0604020202020204" pitchFamily="34" charset="0"/>
              </a:rPr>
              <a:t>·</a:t>
            </a:r>
            <a:r>
              <a:rPr lang="en-US" altLang="en-US" sz="1800" smtClean="0">
                <a:cs typeface="Arial" panose="020B0604020202020204" pitchFamily="34" charset="0"/>
              </a:rPr>
              <a:t> </a:t>
            </a:r>
            <a:r>
              <a:rPr lang="en-US" altLang="en-US" sz="1800" smtClean="0"/>
              <a:t>d</a:t>
            </a:r>
            <a:r>
              <a:rPr lang="en-US" altLang="en-US" sz="1800" baseline="30000" smtClean="0"/>
              <a:t>n</a:t>
            </a:r>
            <a:r>
              <a:rPr lang="en-US" altLang="en-US" sz="1800" smtClean="0"/>
              <a:t> leaves</a:t>
            </a:r>
          </a:p>
          <a:p>
            <a:pPr marL="381000" indent="-381000" eaLnBrk="1" hangingPunct="1">
              <a:lnSpc>
                <a:spcPct val="80000"/>
              </a:lnSpc>
              <a:buFontTx/>
              <a:buNone/>
            </a:pPr>
            <a:endParaRPr lang="en-US" altLang="en-US" sz="1800" smtClean="0"/>
          </a:p>
          <a:p>
            <a:pPr marL="381000" indent="-381000" eaLnBrk="1" hangingPunct="1">
              <a:lnSpc>
                <a:spcPct val="80000"/>
              </a:lnSpc>
              <a:buFontTx/>
              <a:buNone/>
            </a:pPr>
            <a:r>
              <a:rPr lang="en-US" altLang="en-US" sz="1800" smtClean="0"/>
              <a:t>The result in (4) is grossly pessimistic, because the order in which values are assigned to variables does not matter.  There are only d</a:t>
            </a:r>
            <a:r>
              <a:rPr lang="en-US" altLang="en-US" sz="1800" baseline="30000" smtClean="0"/>
              <a:t>n</a:t>
            </a:r>
            <a:r>
              <a:rPr lang="en-US" altLang="en-US" sz="1800" smtClean="0"/>
              <a:t> assignments.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mtClean="0"/>
              <a:t>Backtracking search</a:t>
            </a:r>
          </a:p>
        </p:txBody>
      </p:sp>
      <p:sp>
        <p:nvSpPr>
          <p:cNvPr id="77827" name="Rectangle 3"/>
          <p:cNvSpPr>
            <a:spLocks noGrp="1" noChangeArrowheads="1"/>
          </p:cNvSpPr>
          <p:nvPr>
            <p:ph type="body" idx="1"/>
          </p:nvPr>
        </p:nvSpPr>
        <p:spPr/>
        <p:txBody>
          <a:bodyPr/>
          <a:lstStyle/>
          <a:p>
            <a:pPr eaLnBrk="1" hangingPunct="1">
              <a:lnSpc>
                <a:spcPct val="80000"/>
              </a:lnSpc>
            </a:pPr>
            <a:r>
              <a:rPr lang="en-US" altLang="en-US" sz="2000" smtClean="0"/>
              <a:t>Variable assignments are </a:t>
            </a:r>
            <a:r>
              <a:rPr lang="en-US" altLang="en-US" sz="2000" smtClean="0">
                <a:solidFill>
                  <a:schemeClr val="accent2"/>
                </a:solidFill>
              </a:rPr>
              <a:t>commutative</a:t>
            </a:r>
            <a:r>
              <a:rPr lang="en-US" altLang="en-US" sz="2000" smtClean="0"/>
              <a:t>}, i.e.,</a:t>
            </a:r>
          </a:p>
          <a:p>
            <a:pPr eaLnBrk="1" hangingPunct="1">
              <a:lnSpc>
                <a:spcPct val="80000"/>
              </a:lnSpc>
              <a:buFontTx/>
              <a:buNone/>
            </a:pPr>
            <a:r>
              <a:rPr lang="en-US" altLang="en-US" sz="2000" smtClean="0"/>
              <a:t>[ WA = red then NT = green ] same as [ NT = green then WA = red ]</a:t>
            </a:r>
          </a:p>
          <a:p>
            <a:pPr eaLnBrk="1" hangingPunct="1">
              <a:lnSpc>
                <a:spcPct val="80000"/>
              </a:lnSpc>
            </a:pPr>
            <a:endParaRPr lang="en-US" altLang="en-US" sz="2000" smtClean="0"/>
          </a:p>
          <a:p>
            <a:pPr eaLnBrk="1" hangingPunct="1">
              <a:lnSpc>
                <a:spcPct val="80000"/>
              </a:lnSpc>
            </a:pPr>
            <a:r>
              <a:rPr lang="en-US" altLang="en-US" sz="2000" smtClean="0"/>
              <a:t>Only need to consider assignments to a single variable at each node</a:t>
            </a:r>
          </a:p>
          <a:p>
            <a:pPr lvl="1" eaLnBrk="1" hangingPunct="1">
              <a:lnSpc>
                <a:spcPct val="80000"/>
              </a:lnSpc>
              <a:buFontTx/>
              <a:buNone/>
            </a:pPr>
            <a:r>
              <a:rPr lang="en-US" altLang="en-US" sz="2000" smtClean="0">
                <a:sym typeface="Wingdings" panose="05000000000000000000" pitchFamily="2" charset="2"/>
              </a:rPr>
              <a:t> </a:t>
            </a:r>
            <a:r>
              <a:rPr lang="en-US" altLang="en-US" sz="2000" smtClean="0"/>
              <a:t>b = d and there are d</a:t>
            </a:r>
            <a:r>
              <a:rPr lang="en-US" altLang="en-US" sz="2000" baseline="30000" smtClean="0"/>
              <a:t>n</a:t>
            </a:r>
            <a:r>
              <a:rPr lang="en-US" altLang="en-US" sz="2000" smtClean="0"/>
              <a:t> leaves</a:t>
            </a:r>
          </a:p>
          <a:p>
            <a:pPr eaLnBrk="1" hangingPunct="1">
              <a:lnSpc>
                <a:spcPct val="80000"/>
              </a:lnSpc>
            </a:pPr>
            <a:endParaRPr lang="en-US" altLang="en-US" sz="2000" smtClean="0"/>
          </a:p>
          <a:p>
            <a:pPr eaLnBrk="1" hangingPunct="1">
              <a:lnSpc>
                <a:spcPct val="80000"/>
              </a:lnSpc>
            </a:pPr>
            <a:r>
              <a:rPr lang="en-US" altLang="en-US" sz="2000" smtClean="0"/>
              <a:t>Depth-first search for CSPs with single-variable assignments is called </a:t>
            </a:r>
            <a:r>
              <a:rPr lang="en-US" altLang="en-US" sz="2000" smtClean="0">
                <a:solidFill>
                  <a:schemeClr val="accent2"/>
                </a:solidFill>
              </a:rPr>
              <a:t>backtracking</a:t>
            </a:r>
            <a:r>
              <a:rPr lang="en-US" altLang="en-US" sz="2000" smtClean="0"/>
              <a:t> search</a:t>
            </a:r>
          </a:p>
          <a:p>
            <a:pPr eaLnBrk="1" hangingPunct="1">
              <a:lnSpc>
                <a:spcPct val="80000"/>
              </a:lnSpc>
            </a:pPr>
            <a:endParaRPr lang="en-US" altLang="en-US" sz="2000" smtClean="0"/>
          </a:p>
          <a:p>
            <a:pPr eaLnBrk="1" hangingPunct="1">
              <a:lnSpc>
                <a:spcPct val="80000"/>
              </a:lnSpc>
            </a:pPr>
            <a:r>
              <a:rPr lang="en-US" altLang="en-US" sz="2000" smtClean="0"/>
              <a:t>Backtracking search is the basic uninformed algorithm for CSPs</a:t>
            </a:r>
          </a:p>
          <a:p>
            <a:pPr eaLnBrk="1" hangingPunct="1">
              <a:lnSpc>
                <a:spcPct val="80000"/>
              </a:lnSpc>
            </a:pPr>
            <a:endParaRPr lang="en-US" altLang="en-US" sz="2000" smtClean="0"/>
          </a:p>
          <a:p>
            <a:pPr eaLnBrk="1" hangingPunct="1">
              <a:lnSpc>
                <a:spcPct val="80000"/>
              </a:lnSpc>
            </a:pPr>
            <a:r>
              <a:rPr lang="en-US" altLang="en-US" sz="2000" smtClean="0"/>
              <a:t>Can solve </a:t>
            </a:r>
            <a:r>
              <a:rPr lang="en-US" altLang="en-US" sz="2000" i="1" smtClean="0"/>
              <a:t>n</a:t>
            </a:r>
            <a:r>
              <a:rPr lang="en-US" altLang="en-US" sz="2000" smtClean="0"/>
              <a:t>-queens for </a:t>
            </a:r>
            <a:r>
              <a:rPr lang="en-US" altLang="en-US" sz="2000" i="1" smtClean="0"/>
              <a:t>n</a:t>
            </a:r>
            <a:r>
              <a:rPr lang="en-US" altLang="en-US" sz="2000" smtClean="0"/>
              <a:t> </a:t>
            </a:r>
            <a:r>
              <a:rPr lang="en-US" altLang="en-US" sz="2000" smtClean="0">
                <a:cs typeface="Arial" panose="020B0604020202020204" pitchFamily="34" charset="0"/>
              </a:rPr>
              <a:t>≈ </a:t>
            </a:r>
            <a:r>
              <a:rPr lang="en-US" altLang="en-US" sz="2000" smtClean="0"/>
              <a:t>25</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t>Backtracking search</a:t>
            </a:r>
          </a:p>
        </p:txBody>
      </p:sp>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l="17188" t="21875" r="13281" b="29167"/>
          <a:stretch>
            <a:fillRect/>
          </a:stretch>
        </p:blipFill>
        <p:spPr bwMode="auto">
          <a:xfrm>
            <a:off x="609600" y="1371600"/>
            <a:ext cx="78486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Backtracking example</a:t>
            </a:r>
          </a:p>
        </p:txBody>
      </p:sp>
      <p:pic>
        <p:nvPicPr>
          <p:cNvPr id="79875" name="Picture 3" descr="backtrack-progres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619250"/>
            <a:ext cx="5857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backtrack-progress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619250"/>
            <a:ext cx="5857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Grp="1" noChangeArrowheads="1"/>
          </p:cNvSpPr>
          <p:nvPr>
            <p:ph type="title"/>
          </p:nvPr>
        </p:nvSpPr>
        <p:spPr/>
        <p:txBody>
          <a:bodyPr/>
          <a:lstStyle/>
          <a:p>
            <a:pPr eaLnBrk="1" hangingPunct="1"/>
            <a:r>
              <a:rPr lang="en-US" altLang="en-US" smtClean="0"/>
              <a:t>Backtracking example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mtClean="0"/>
              <a:t>Backtracking example</a:t>
            </a:r>
          </a:p>
        </p:txBody>
      </p:sp>
      <p:pic>
        <p:nvPicPr>
          <p:cNvPr id="81923" name="Picture 3" descr="backtrack-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619250"/>
            <a:ext cx="5857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90600" y="228600"/>
            <a:ext cx="7772400" cy="1066800"/>
          </a:xfrm>
        </p:spPr>
        <p:txBody>
          <a:bodyPr/>
          <a:lstStyle/>
          <a:p>
            <a:r>
              <a:rPr lang="en-US" altLang="en-US" smtClean="0"/>
              <a:t>Example 4.1 (features and states)</a:t>
            </a:r>
          </a:p>
        </p:txBody>
      </p:sp>
      <p:sp>
        <p:nvSpPr>
          <p:cNvPr id="9219" name="Content Placeholder 2"/>
          <p:cNvSpPr>
            <a:spLocks noGrp="1"/>
          </p:cNvSpPr>
          <p:nvPr>
            <p:ph idx="1"/>
          </p:nvPr>
        </p:nvSpPr>
        <p:spPr>
          <a:xfrm>
            <a:off x="304800" y="1176338"/>
            <a:ext cx="5081588" cy="4995862"/>
          </a:xfrm>
        </p:spPr>
        <p:txBody>
          <a:bodyPr/>
          <a:lstStyle/>
          <a:p>
            <a:pPr marL="0" indent="0">
              <a:buFontTx/>
              <a:buNone/>
            </a:pPr>
            <a:r>
              <a:rPr lang="en-US" altLang="en-US" sz="1800" smtClean="0"/>
              <a:t>In the electrical environment of Figure 1.8 (page 34; on this slide), there may be a feature for the position of each switch that specifies whether the switch is up or down. There may be a feature for each light that specifies whether the light is lit or not. There may be a feature for each component specifying whether it is working properly or if it is broken. A state consists of the position of every switch, the status of every device, and so on.</a:t>
            </a:r>
          </a:p>
          <a:p>
            <a:pPr marL="0" indent="0">
              <a:buFontTx/>
              <a:buNone/>
            </a:pPr>
            <a:r>
              <a:rPr lang="en-US" altLang="en-US" sz="1800" smtClean="0"/>
              <a:t>If the features are primitive, a state is an assignment of a value to each feature. For example, a state may be described as switch 1 is up, switch 2 is down, fuse 1 is okay, wire 3 is broken, and so on.</a:t>
            </a:r>
          </a:p>
          <a:p>
            <a:pPr marL="0" indent="0">
              <a:buFontTx/>
              <a:buNone/>
            </a:pPr>
            <a:r>
              <a:rPr lang="en-US" altLang="en-US" sz="1800" smtClean="0"/>
              <a:t>If the states are primitive, the functions may be, for example, the position of switch 1. The position is a function of the state, and it may be up in some states and down in other states.</a:t>
            </a:r>
            <a:endParaRPr lang="en-US" altLang="en-US" smtClean="0"/>
          </a:p>
        </p:txBody>
      </p:sp>
      <p:pic>
        <p:nvPicPr>
          <p:cNvPr id="922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0975" y="2667000"/>
            <a:ext cx="3806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mtClean="0"/>
              <a:t>Backtracking example</a:t>
            </a:r>
          </a:p>
        </p:txBody>
      </p:sp>
      <p:pic>
        <p:nvPicPr>
          <p:cNvPr id="82947" name="Picture 3" descr="backtrack-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619250"/>
            <a:ext cx="585787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z="4000" smtClean="0"/>
              <a:t>Improving backtracking efficiency</a:t>
            </a:r>
          </a:p>
        </p:txBody>
      </p:sp>
      <p:sp>
        <p:nvSpPr>
          <p:cNvPr id="83971" name="Rectangle 3"/>
          <p:cNvSpPr>
            <a:spLocks noGrp="1" noChangeArrowheads="1"/>
          </p:cNvSpPr>
          <p:nvPr>
            <p:ph type="body" idx="1"/>
          </p:nvPr>
        </p:nvSpPr>
        <p:spPr/>
        <p:txBody>
          <a:bodyPr/>
          <a:lstStyle/>
          <a:p>
            <a:pPr eaLnBrk="1" hangingPunct="1"/>
            <a:r>
              <a:rPr lang="en-US" altLang="en-US" smtClean="0">
                <a:solidFill>
                  <a:srgbClr val="FF0000"/>
                </a:solidFill>
              </a:rPr>
              <a:t>General-purpose</a:t>
            </a:r>
            <a:r>
              <a:rPr lang="en-US" altLang="en-US" smtClean="0"/>
              <a:t> methods can give huge gains in speed:</a:t>
            </a:r>
          </a:p>
          <a:p>
            <a:pPr lvl="1" eaLnBrk="1" hangingPunct="1"/>
            <a:r>
              <a:rPr lang="en-US" altLang="en-US" smtClean="0"/>
              <a:t>Which variable should be assigned next?</a:t>
            </a:r>
          </a:p>
          <a:p>
            <a:pPr lvl="1" eaLnBrk="1" hangingPunct="1"/>
            <a:r>
              <a:rPr lang="en-US" altLang="en-US" smtClean="0"/>
              <a:t>In what order should its values be tried?</a:t>
            </a:r>
          </a:p>
          <a:p>
            <a:pPr lvl="1" eaLnBrk="1" hangingPunct="1"/>
            <a:r>
              <a:rPr lang="en-US" altLang="en-US" smtClean="0"/>
              <a:t>Can we detect inevitable failure early?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t>Most constrained variable</a:t>
            </a:r>
          </a:p>
        </p:txBody>
      </p:sp>
      <p:sp>
        <p:nvSpPr>
          <p:cNvPr id="84995" name="Rectangle 3"/>
          <p:cNvSpPr>
            <a:spLocks noGrp="1" noChangeArrowheads="1"/>
          </p:cNvSpPr>
          <p:nvPr>
            <p:ph type="body" idx="1"/>
          </p:nvPr>
        </p:nvSpPr>
        <p:spPr/>
        <p:txBody>
          <a:bodyPr/>
          <a:lstStyle/>
          <a:p>
            <a:pPr eaLnBrk="1" hangingPunct="1"/>
            <a:r>
              <a:rPr lang="en-US" altLang="en-US" smtClean="0"/>
              <a:t>Most constrained variable:</a:t>
            </a:r>
          </a:p>
          <a:p>
            <a:pPr lvl="1" eaLnBrk="1" hangingPunct="1">
              <a:buFontTx/>
              <a:buNone/>
            </a:pPr>
            <a:r>
              <a:rPr lang="en-US" altLang="en-US" smtClean="0"/>
              <a:t>choose the variable with the fewest legal values</a:t>
            </a:r>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mtClean="0"/>
              <a:t>a.k.a. </a:t>
            </a:r>
            <a:r>
              <a:rPr lang="en-US" altLang="en-US" smtClean="0">
                <a:solidFill>
                  <a:schemeClr val="accent2"/>
                </a:solidFill>
              </a:rPr>
              <a:t>minimum remaining values (MRV)</a:t>
            </a:r>
            <a:r>
              <a:rPr lang="en-US" altLang="en-US" smtClean="0"/>
              <a:t> heuristic</a:t>
            </a:r>
          </a:p>
        </p:txBody>
      </p:sp>
      <p:pic>
        <p:nvPicPr>
          <p:cNvPr id="84996" name="Picture 4" descr="australia-most-constrained-vari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971800"/>
            <a:ext cx="61055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t>Most constraining variable</a:t>
            </a:r>
          </a:p>
        </p:txBody>
      </p:sp>
      <p:sp>
        <p:nvSpPr>
          <p:cNvPr id="86019" name="Rectangle 3"/>
          <p:cNvSpPr>
            <a:spLocks noGrp="1" noChangeArrowheads="1"/>
          </p:cNvSpPr>
          <p:nvPr>
            <p:ph type="body" idx="1"/>
          </p:nvPr>
        </p:nvSpPr>
        <p:spPr/>
        <p:txBody>
          <a:bodyPr/>
          <a:lstStyle/>
          <a:p>
            <a:pPr eaLnBrk="1" hangingPunct="1"/>
            <a:r>
              <a:rPr lang="en-US" altLang="en-US" smtClean="0"/>
              <a:t>Tie-breaker among most constrained variables</a:t>
            </a:r>
          </a:p>
          <a:p>
            <a:pPr eaLnBrk="1" hangingPunct="1"/>
            <a:r>
              <a:rPr lang="en-US" altLang="en-US" smtClean="0"/>
              <a:t>Most constraining variable:</a:t>
            </a:r>
          </a:p>
          <a:p>
            <a:pPr lvl="1" eaLnBrk="1" hangingPunct="1"/>
            <a:r>
              <a:rPr lang="en-US" altLang="en-US" smtClean="0"/>
              <a:t>choose the variable with the most constraints on remaining variables</a:t>
            </a:r>
          </a:p>
        </p:txBody>
      </p:sp>
      <p:pic>
        <p:nvPicPr>
          <p:cNvPr id="86020" name="Picture 4" descr="australia-most-constraining-vari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267200"/>
            <a:ext cx="76200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Least constraining value</a:t>
            </a:r>
          </a:p>
        </p:txBody>
      </p:sp>
      <p:sp>
        <p:nvSpPr>
          <p:cNvPr id="87043" name="Rectangle 3"/>
          <p:cNvSpPr>
            <a:spLocks noGrp="1" noChangeArrowheads="1"/>
          </p:cNvSpPr>
          <p:nvPr>
            <p:ph type="body" idx="1"/>
          </p:nvPr>
        </p:nvSpPr>
        <p:spPr/>
        <p:txBody>
          <a:bodyPr/>
          <a:lstStyle/>
          <a:p>
            <a:pPr eaLnBrk="1" hangingPunct="1"/>
            <a:r>
              <a:rPr lang="en-US" altLang="en-US" smtClean="0"/>
              <a:t>Given a variable, choose the least constraining value:</a:t>
            </a:r>
          </a:p>
          <a:p>
            <a:pPr lvl="1" eaLnBrk="1" hangingPunct="1"/>
            <a:r>
              <a:rPr lang="en-US" altLang="en-US" smtClean="0"/>
              <a:t>the one that rules out the fewest values in the remaining variables</a:t>
            </a:r>
          </a:p>
          <a:p>
            <a:pPr lvl="1" eaLnBrk="1" hangingPunct="1"/>
            <a:endParaRPr lang="en-US" altLang="en-US" smtClean="0"/>
          </a:p>
          <a:p>
            <a:pPr lvl="1" eaLnBrk="1" hangingPunct="1"/>
            <a:endParaRPr lang="en-US" altLang="en-US" smtClean="0"/>
          </a:p>
          <a:p>
            <a:pPr lvl="1" eaLnBrk="1" hangingPunct="1"/>
            <a:endParaRPr lang="en-US" altLang="en-US" smtClean="0"/>
          </a:p>
          <a:p>
            <a:pPr eaLnBrk="1" hangingPunct="1"/>
            <a:r>
              <a:rPr lang="en-US" altLang="en-US" smtClean="0"/>
              <a:t>Combining these heuristics makes 1000 queens feasible</a:t>
            </a:r>
          </a:p>
        </p:txBody>
      </p:sp>
      <p:pic>
        <p:nvPicPr>
          <p:cNvPr id="87044" name="Picture 4" descr="australia-least-constraining-va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76600"/>
            <a:ext cx="70866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smtClean="0"/>
              <a:t>Forward checking</a:t>
            </a:r>
          </a:p>
        </p:txBody>
      </p:sp>
      <p:sp>
        <p:nvSpPr>
          <p:cNvPr id="88067" name="Rectangle 3"/>
          <p:cNvSpPr>
            <a:spLocks noGrp="1" noChangeArrowheads="1"/>
          </p:cNvSpPr>
          <p:nvPr>
            <p:ph type="body" idx="1"/>
          </p:nvPr>
        </p:nvSpPr>
        <p:spPr/>
        <p:txBody>
          <a:bodyPr/>
          <a:lstStyle/>
          <a:p>
            <a:pPr eaLnBrk="1" hangingPunct="1"/>
            <a:r>
              <a:rPr lang="en-US" altLang="en-US" sz="2000" smtClean="0">
                <a:solidFill>
                  <a:schemeClr val="accent2"/>
                </a:solidFill>
              </a:rPr>
              <a:t>Idea</a:t>
            </a:r>
            <a:r>
              <a:rPr lang="en-US" altLang="en-US" sz="2000" smtClean="0"/>
              <a:t>: </a:t>
            </a:r>
          </a:p>
          <a:p>
            <a:pPr lvl="1" eaLnBrk="1" hangingPunct="1"/>
            <a:r>
              <a:rPr lang="en-US" altLang="en-US" sz="2000" smtClean="0"/>
              <a:t>Keep track of remaining legal values for unassigned variables</a:t>
            </a:r>
          </a:p>
          <a:p>
            <a:pPr lvl="1" eaLnBrk="1" hangingPunct="1"/>
            <a:r>
              <a:rPr lang="en-US" altLang="en-US" sz="2000" smtClean="0"/>
              <a:t>Terminate search when any variable has no legal values</a:t>
            </a:r>
          </a:p>
        </p:txBody>
      </p:sp>
      <p:pic>
        <p:nvPicPr>
          <p:cNvPr id="88068" name="Picture 4" descr="forward-checking-progress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3048000"/>
            <a:ext cx="51339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smtClean="0"/>
              <a:t>Forward checking</a:t>
            </a:r>
          </a:p>
        </p:txBody>
      </p:sp>
      <p:sp>
        <p:nvSpPr>
          <p:cNvPr id="89091" name="Rectangle 3"/>
          <p:cNvSpPr>
            <a:spLocks noGrp="1" noChangeArrowheads="1"/>
          </p:cNvSpPr>
          <p:nvPr>
            <p:ph type="body" idx="1"/>
          </p:nvPr>
        </p:nvSpPr>
        <p:spPr/>
        <p:txBody>
          <a:bodyPr/>
          <a:lstStyle/>
          <a:p>
            <a:pPr eaLnBrk="1" hangingPunct="1"/>
            <a:r>
              <a:rPr lang="en-US" altLang="en-US" sz="2000" smtClean="0">
                <a:solidFill>
                  <a:schemeClr val="accent2"/>
                </a:solidFill>
              </a:rPr>
              <a:t>Idea</a:t>
            </a:r>
            <a:r>
              <a:rPr lang="en-US" altLang="en-US" sz="2000" smtClean="0"/>
              <a:t>: </a:t>
            </a:r>
          </a:p>
          <a:p>
            <a:pPr lvl="1" eaLnBrk="1" hangingPunct="1"/>
            <a:r>
              <a:rPr lang="en-US" altLang="en-US" sz="2000" smtClean="0"/>
              <a:t>Keep track of remaining legal values for unassigned variables</a:t>
            </a:r>
          </a:p>
          <a:p>
            <a:pPr lvl="1" eaLnBrk="1" hangingPunct="1"/>
            <a:r>
              <a:rPr lang="en-US" altLang="en-US" sz="2000" smtClean="0"/>
              <a:t>Terminate search when any variable has no legal values</a:t>
            </a:r>
          </a:p>
        </p:txBody>
      </p:sp>
      <p:pic>
        <p:nvPicPr>
          <p:cNvPr id="89092" name="Picture 4" descr="forward-checking-progress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3048000"/>
            <a:ext cx="513397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smtClean="0"/>
              <a:t>Forward checking</a:t>
            </a:r>
          </a:p>
        </p:txBody>
      </p:sp>
      <p:sp>
        <p:nvSpPr>
          <p:cNvPr id="90115" name="Rectangle 3"/>
          <p:cNvSpPr>
            <a:spLocks noGrp="1" noChangeArrowheads="1"/>
          </p:cNvSpPr>
          <p:nvPr>
            <p:ph type="body" idx="1"/>
          </p:nvPr>
        </p:nvSpPr>
        <p:spPr/>
        <p:txBody>
          <a:bodyPr/>
          <a:lstStyle/>
          <a:p>
            <a:pPr eaLnBrk="1" hangingPunct="1"/>
            <a:r>
              <a:rPr lang="en-US" altLang="en-US" sz="2000" smtClean="0">
                <a:solidFill>
                  <a:schemeClr val="accent2"/>
                </a:solidFill>
              </a:rPr>
              <a:t>Idea</a:t>
            </a:r>
            <a:r>
              <a:rPr lang="en-US" altLang="en-US" sz="2000" smtClean="0"/>
              <a:t>: </a:t>
            </a:r>
          </a:p>
          <a:p>
            <a:pPr lvl="1" eaLnBrk="1" hangingPunct="1"/>
            <a:r>
              <a:rPr lang="en-US" altLang="en-US" sz="2000" smtClean="0"/>
              <a:t>Keep track of remaining legal values for unassigned variables</a:t>
            </a:r>
          </a:p>
          <a:p>
            <a:pPr lvl="1" eaLnBrk="1" hangingPunct="1"/>
            <a:r>
              <a:rPr lang="en-US" altLang="en-US" sz="2000" smtClean="0"/>
              <a:t>Terminate search when any variable has no legal values</a:t>
            </a:r>
          </a:p>
        </p:txBody>
      </p:sp>
      <p:pic>
        <p:nvPicPr>
          <p:cNvPr id="90116" name="Picture 4" descr="forward-checking-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3048000"/>
            <a:ext cx="51339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smtClean="0"/>
              <a:t>Forward checking</a:t>
            </a:r>
          </a:p>
        </p:txBody>
      </p:sp>
      <p:sp>
        <p:nvSpPr>
          <p:cNvPr id="91139" name="Rectangle 3"/>
          <p:cNvSpPr>
            <a:spLocks noGrp="1" noChangeArrowheads="1"/>
          </p:cNvSpPr>
          <p:nvPr>
            <p:ph type="body" idx="1"/>
          </p:nvPr>
        </p:nvSpPr>
        <p:spPr/>
        <p:txBody>
          <a:bodyPr/>
          <a:lstStyle/>
          <a:p>
            <a:pPr eaLnBrk="1" hangingPunct="1"/>
            <a:r>
              <a:rPr lang="en-US" altLang="en-US" sz="2000" smtClean="0">
                <a:solidFill>
                  <a:schemeClr val="accent2"/>
                </a:solidFill>
              </a:rPr>
              <a:t>Idea</a:t>
            </a:r>
            <a:r>
              <a:rPr lang="en-US" altLang="en-US" sz="2000" smtClean="0"/>
              <a:t>: </a:t>
            </a:r>
          </a:p>
          <a:p>
            <a:pPr lvl="1" eaLnBrk="1" hangingPunct="1"/>
            <a:r>
              <a:rPr lang="en-US" altLang="en-US" sz="2000" smtClean="0"/>
              <a:t>Keep track of remaining legal values for unassigned variables</a:t>
            </a:r>
          </a:p>
          <a:p>
            <a:pPr lvl="1" eaLnBrk="1" hangingPunct="1"/>
            <a:r>
              <a:rPr lang="en-US" altLang="en-US" sz="2000" smtClean="0"/>
              <a:t>Terminate search when any variable has no legal values</a:t>
            </a:r>
          </a:p>
        </p:txBody>
      </p:sp>
      <p:pic>
        <p:nvPicPr>
          <p:cNvPr id="91140" name="Picture 4" descr="forward-checking-progress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3048000"/>
            <a:ext cx="51339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smtClean="0"/>
              <a:t>Constraint propagation</a:t>
            </a:r>
          </a:p>
        </p:txBody>
      </p:sp>
      <p:sp>
        <p:nvSpPr>
          <p:cNvPr id="92163" name="Rectangle 3"/>
          <p:cNvSpPr>
            <a:spLocks noGrp="1" noChangeArrowheads="1"/>
          </p:cNvSpPr>
          <p:nvPr>
            <p:ph type="body" idx="1"/>
          </p:nvPr>
        </p:nvSpPr>
        <p:spPr/>
        <p:txBody>
          <a:bodyPr/>
          <a:lstStyle/>
          <a:p>
            <a:pPr eaLnBrk="1" hangingPunct="1"/>
            <a:r>
              <a:rPr lang="en-US" altLang="en-US" sz="2000" smtClean="0"/>
              <a:t>Forward checking propagates information from assigned to unassigned variables, but doesn't provide early detection for all failures:</a:t>
            </a:r>
          </a:p>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endParaRPr lang="en-US" altLang="en-US" sz="2000" smtClean="0"/>
          </a:p>
          <a:p>
            <a:pPr eaLnBrk="1" hangingPunct="1"/>
            <a:r>
              <a:rPr lang="en-US" altLang="en-US" sz="2000" smtClean="0"/>
              <a:t>NT and SA cannot both be blue!</a:t>
            </a:r>
          </a:p>
          <a:p>
            <a:pPr eaLnBrk="1" hangingPunct="1"/>
            <a:r>
              <a:rPr lang="en-US" altLang="en-US" sz="2000" smtClean="0">
                <a:solidFill>
                  <a:schemeClr val="accent2"/>
                </a:solidFill>
              </a:rPr>
              <a:t>Constraint propagation</a:t>
            </a:r>
            <a:r>
              <a:rPr lang="en-US" altLang="en-US" sz="2000" smtClean="0"/>
              <a:t> repeatedly enforces constraints locally</a:t>
            </a:r>
          </a:p>
        </p:txBody>
      </p:sp>
      <p:pic>
        <p:nvPicPr>
          <p:cNvPr id="92164" name="Picture 4" descr="forward-checking-progress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51339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43000" y="381000"/>
            <a:ext cx="7620000" cy="685800"/>
          </a:xfrm>
        </p:spPr>
        <p:txBody>
          <a:bodyPr/>
          <a:lstStyle/>
          <a:p>
            <a:r>
              <a:rPr lang="en-US" altLang="en-US" sz="3200" smtClean="0"/>
              <a:t>Possible Worlds, Variables, and Constraints</a:t>
            </a:r>
          </a:p>
        </p:txBody>
      </p:sp>
      <p:sp>
        <p:nvSpPr>
          <p:cNvPr id="3" name="Content Placeholder 2"/>
          <p:cNvSpPr>
            <a:spLocks noGrp="1"/>
          </p:cNvSpPr>
          <p:nvPr>
            <p:ph idx="1"/>
          </p:nvPr>
        </p:nvSpPr>
        <p:spPr>
          <a:xfrm>
            <a:off x="381000" y="1295400"/>
            <a:ext cx="8458200" cy="4724400"/>
          </a:xfrm>
        </p:spPr>
        <p:txBody>
          <a:bodyPr>
            <a:normAutofit fontScale="77500" lnSpcReduction="20000"/>
          </a:bodyPr>
          <a:lstStyle/>
          <a:p>
            <a:pPr>
              <a:defRPr/>
            </a:pPr>
            <a:r>
              <a:rPr lang="en-US" dirty="0" smtClean="0"/>
              <a:t>A </a:t>
            </a:r>
            <a:r>
              <a:rPr lang="en-US" b="1" dirty="0" smtClean="0"/>
              <a:t>possible world</a:t>
            </a:r>
            <a:r>
              <a:rPr lang="en-US" dirty="0" smtClean="0"/>
              <a:t> is a possible way the world (the real world or some imaginary world) could be. When time is not involved, states and possible worlds correspond to the same thing.</a:t>
            </a:r>
          </a:p>
          <a:p>
            <a:pPr>
              <a:defRPr/>
            </a:pPr>
            <a:r>
              <a:rPr lang="en-US" dirty="0" smtClean="0"/>
              <a:t>Possible worlds are described by algebraic </a:t>
            </a:r>
            <a:r>
              <a:rPr lang="en-US" b="1" dirty="0" smtClean="0"/>
              <a:t>variables</a:t>
            </a:r>
            <a:r>
              <a:rPr lang="en-US" dirty="0" smtClean="0"/>
              <a:t>. An algebraic variable is a symbol used to denote features of possible worlds. Algebraic variables will be written starting with an upper-case letter. Each algebraic variable V has an associated domain, </a:t>
            </a:r>
            <a:r>
              <a:rPr lang="en-US" dirty="0" err="1" smtClean="0"/>
              <a:t>dom</a:t>
            </a:r>
            <a:r>
              <a:rPr lang="en-US" dirty="0" smtClean="0"/>
              <a:t>(V), which is the set of values the variable can take on.</a:t>
            </a:r>
          </a:p>
          <a:p>
            <a:pPr>
              <a:defRPr/>
            </a:pPr>
            <a:r>
              <a:rPr lang="en-US" dirty="0" smtClean="0"/>
              <a:t>Possible worlds are roughly equivalent to states</a:t>
            </a:r>
          </a:p>
          <a:p>
            <a:pPr>
              <a:defRPr/>
            </a:pPr>
            <a:r>
              <a:rPr lang="en-US" dirty="0" smtClean="0"/>
              <a:t>A variable is a symbol used to denote a feature of possible worlds</a:t>
            </a:r>
          </a:p>
          <a:p>
            <a:pPr>
              <a:defRPr/>
            </a:pPr>
            <a:r>
              <a:rPr lang="en-US" dirty="0" smtClean="0"/>
              <a:t>Variables can be primitive and a possible world corresponds to a total assignment of a value to each variable.</a:t>
            </a:r>
          </a:p>
          <a:p>
            <a:pPr>
              <a:defRPr/>
            </a:pPr>
            <a:r>
              <a:rPr lang="en-US" dirty="0" smtClean="0"/>
              <a:t>Worlds can be primitive and a variable is a function from possible worlds into the domain of the variable; given a possible world, the function returns the value of that variable in that possible world.</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en-US" smtClean="0"/>
              <a:t>Arc consistency</a:t>
            </a:r>
          </a:p>
        </p:txBody>
      </p:sp>
      <p:sp>
        <p:nvSpPr>
          <p:cNvPr id="93187" name="Rectangle 3"/>
          <p:cNvSpPr>
            <a:spLocks noGrp="1" noChangeArrowheads="1"/>
          </p:cNvSpPr>
          <p:nvPr>
            <p:ph type="body" idx="1"/>
          </p:nvPr>
        </p:nvSpPr>
        <p:spPr/>
        <p:txBody>
          <a:bodyPr/>
          <a:lstStyle/>
          <a:p>
            <a:pPr eaLnBrk="1" hangingPunct="1"/>
            <a:r>
              <a:rPr lang="en-US" altLang="en-US" sz="2000" smtClean="0"/>
              <a:t>Simplest form of propagation makes each arc </a:t>
            </a:r>
            <a:r>
              <a:rPr lang="en-US" altLang="en-US" sz="2000" smtClean="0">
                <a:solidFill>
                  <a:schemeClr val="accent2"/>
                </a:solidFill>
              </a:rPr>
              <a:t>consistent</a:t>
            </a:r>
            <a:endParaRPr lang="en-US" altLang="en-US" sz="2000" smtClean="0"/>
          </a:p>
          <a:p>
            <a:pPr eaLnBrk="1" hangingPunct="1"/>
            <a:r>
              <a:rPr lang="en-US" altLang="en-US" sz="2000" i="1" smtClean="0"/>
              <a:t>X </a:t>
            </a:r>
            <a:r>
              <a:rPr lang="en-US" altLang="en-US" sz="2000" smtClean="0">
                <a:sym typeface="Wingdings" panose="05000000000000000000" pitchFamily="2" charset="2"/>
              </a:rPr>
              <a:t></a:t>
            </a:r>
            <a:r>
              <a:rPr lang="en-US" altLang="en-US" sz="2000" i="1" smtClean="0"/>
              <a:t>Y</a:t>
            </a:r>
            <a:r>
              <a:rPr lang="en-US" altLang="en-US" sz="2000" smtClean="0"/>
              <a:t> is consistent iff</a:t>
            </a:r>
          </a:p>
          <a:p>
            <a:pPr lvl="1" eaLnBrk="1" hangingPunct="1">
              <a:buFontTx/>
              <a:buNone/>
            </a:pPr>
            <a:r>
              <a:rPr lang="en-US" altLang="en-US" sz="2000" smtClean="0"/>
              <a:t>for </a:t>
            </a:r>
            <a:r>
              <a:rPr lang="en-US" altLang="en-US" sz="2000" smtClean="0">
                <a:solidFill>
                  <a:srgbClr val="FF0000"/>
                </a:solidFill>
              </a:rPr>
              <a:t>every</a:t>
            </a:r>
            <a:r>
              <a:rPr lang="en-US" altLang="en-US" sz="2000" smtClean="0"/>
              <a:t> value </a:t>
            </a:r>
            <a:r>
              <a:rPr lang="en-US" altLang="en-US" sz="2000" i="1" smtClean="0"/>
              <a:t>x </a:t>
            </a:r>
            <a:r>
              <a:rPr lang="en-US" altLang="en-US" sz="2000" smtClean="0"/>
              <a:t>of </a:t>
            </a:r>
            <a:r>
              <a:rPr lang="en-US" altLang="en-US" sz="2000" i="1" smtClean="0"/>
              <a:t>X </a:t>
            </a:r>
            <a:r>
              <a:rPr lang="en-US" altLang="en-US" sz="2000" smtClean="0"/>
              <a:t>there is </a:t>
            </a:r>
            <a:r>
              <a:rPr lang="en-US" altLang="en-US" sz="2000" smtClean="0">
                <a:solidFill>
                  <a:srgbClr val="FF0000"/>
                </a:solidFill>
              </a:rPr>
              <a:t>some</a:t>
            </a:r>
            <a:r>
              <a:rPr lang="en-US" altLang="en-US" sz="2000" smtClean="0"/>
              <a:t> allowed </a:t>
            </a:r>
            <a:r>
              <a:rPr lang="en-US" altLang="en-US" sz="2000" i="1" smtClean="0"/>
              <a:t>y</a:t>
            </a:r>
            <a:endParaRPr lang="en-US" altLang="en-US" sz="2000" smtClean="0"/>
          </a:p>
        </p:txBody>
      </p:sp>
      <p:pic>
        <p:nvPicPr>
          <p:cNvPr id="93188" name="Picture 4" descr="ac-example1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2895600"/>
            <a:ext cx="51339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smtClean="0"/>
              <a:t>Arc consistency</a:t>
            </a:r>
          </a:p>
        </p:txBody>
      </p:sp>
      <p:sp>
        <p:nvSpPr>
          <p:cNvPr id="94211" name="Rectangle 3"/>
          <p:cNvSpPr>
            <a:spLocks noGrp="1" noChangeArrowheads="1"/>
          </p:cNvSpPr>
          <p:nvPr>
            <p:ph type="body" idx="1"/>
          </p:nvPr>
        </p:nvSpPr>
        <p:spPr/>
        <p:txBody>
          <a:bodyPr/>
          <a:lstStyle/>
          <a:p>
            <a:pPr eaLnBrk="1" hangingPunct="1"/>
            <a:r>
              <a:rPr lang="en-US" altLang="en-US" sz="2000" smtClean="0"/>
              <a:t>Simplest form of propagation makes each arc </a:t>
            </a:r>
            <a:r>
              <a:rPr lang="en-US" altLang="en-US" sz="2000" smtClean="0">
                <a:solidFill>
                  <a:schemeClr val="accent2"/>
                </a:solidFill>
              </a:rPr>
              <a:t>consistent</a:t>
            </a:r>
            <a:endParaRPr lang="en-US" altLang="en-US" sz="2000" smtClean="0"/>
          </a:p>
          <a:p>
            <a:pPr eaLnBrk="1" hangingPunct="1"/>
            <a:r>
              <a:rPr lang="en-US" altLang="en-US" sz="2000" i="1" smtClean="0"/>
              <a:t>X </a:t>
            </a:r>
            <a:r>
              <a:rPr lang="en-US" altLang="en-US" sz="2000" smtClean="0">
                <a:sym typeface="Wingdings" panose="05000000000000000000" pitchFamily="2" charset="2"/>
              </a:rPr>
              <a:t></a:t>
            </a:r>
            <a:r>
              <a:rPr lang="en-US" altLang="en-US" sz="2000" i="1" smtClean="0"/>
              <a:t>Y</a:t>
            </a:r>
            <a:r>
              <a:rPr lang="en-US" altLang="en-US" sz="2000" smtClean="0"/>
              <a:t> is consistent iff</a:t>
            </a:r>
          </a:p>
          <a:p>
            <a:pPr lvl="1" eaLnBrk="1" hangingPunct="1">
              <a:buFontTx/>
              <a:buNone/>
            </a:pPr>
            <a:r>
              <a:rPr lang="en-US" altLang="en-US" sz="2000" smtClean="0"/>
              <a:t>for </a:t>
            </a:r>
            <a:r>
              <a:rPr lang="en-US" altLang="en-US" sz="2000" smtClean="0">
                <a:solidFill>
                  <a:srgbClr val="FF0000"/>
                </a:solidFill>
              </a:rPr>
              <a:t>every</a:t>
            </a:r>
            <a:r>
              <a:rPr lang="en-US" altLang="en-US" sz="2000" smtClean="0"/>
              <a:t> value </a:t>
            </a:r>
            <a:r>
              <a:rPr lang="en-US" altLang="en-US" sz="2000" i="1" smtClean="0"/>
              <a:t>x </a:t>
            </a:r>
            <a:r>
              <a:rPr lang="en-US" altLang="en-US" sz="2000" smtClean="0"/>
              <a:t>of </a:t>
            </a:r>
            <a:r>
              <a:rPr lang="en-US" altLang="en-US" sz="2000" i="1" smtClean="0"/>
              <a:t>X </a:t>
            </a:r>
            <a:r>
              <a:rPr lang="en-US" altLang="en-US" sz="2000" smtClean="0"/>
              <a:t>there is </a:t>
            </a:r>
            <a:r>
              <a:rPr lang="en-US" altLang="en-US" sz="2000" smtClean="0">
                <a:solidFill>
                  <a:srgbClr val="FF0000"/>
                </a:solidFill>
              </a:rPr>
              <a:t>some</a:t>
            </a:r>
            <a:r>
              <a:rPr lang="en-US" altLang="en-US" sz="2000" smtClean="0"/>
              <a:t> allowed </a:t>
            </a:r>
            <a:r>
              <a:rPr lang="en-US" altLang="en-US" sz="2000" i="1" smtClean="0"/>
              <a:t>y</a:t>
            </a:r>
            <a:endParaRPr lang="en-US" altLang="en-US" sz="2000" smtClean="0"/>
          </a:p>
        </p:txBody>
      </p:sp>
      <p:pic>
        <p:nvPicPr>
          <p:cNvPr id="94212" name="Picture 4" descr="ac-example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2895600"/>
            <a:ext cx="51339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Line 5"/>
          <p:cNvSpPr>
            <a:spLocks noChangeShapeType="1"/>
          </p:cNvSpPr>
          <p:nvPr/>
        </p:nvSpPr>
        <p:spPr bwMode="auto">
          <a:xfrm>
            <a:off x="1524000" y="2895600"/>
            <a:ext cx="5943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smtClean="0"/>
              <a:t>Arc consistency</a:t>
            </a:r>
          </a:p>
        </p:txBody>
      </p:sp>
      <p:sp>
        <p:nvSpPr>
          <p:cNvPr id="95235" name="Rectangle 3"/>
          <p:cNvSpPr>
            <a:spLocks noGrp="1" noChangeArrowheads="1"/>
          </p:cNvSpPr>
          <p:nvPr>
            <p:ph type="body" idx="1"/>
          </p:nvPr>
        </p:nvSpPr>
        <p:spPr/>
        <p:txBody>
          <a:bodyPr/>
          <a:lstStyle/>
          <a:p>
            <a:pPr eaLnBrk="1" hangingPunct="1"/>
            <a:r>
              <a:rPr lang="en-US" altLang="en-US" sz="2000" smtClean="0"/>
              <a:t>Simplest form of propagation makes each arc </a:t>
            </a:r>
            <a:r>
              <a:rPr lang="en-US" altLang="en-US" sz="2000" smtClean="0">
                <a:solidFill>
                  <a:schemeClr val="accent2"/>
                </a:solidFill>
              </a:rPr>
              <a:t>consistent</a:t>
            </a:r>
            <a:endParaRPr lang="en-US" altLang="en-US" sz="2000" smtClean="0"/>
          </a:p>
          <a:p>
            <a:pPr eaLnBrk="1" hangingPunct="1"/>
            <a:r>
              <a:rPr lang="en-US" altLang="en-US" sz="2000" i="1" smtClean="0"/>
              <a:t>X </a:t>
            </a:r>
            <a:r>
              <a:rPr lang="en-US" altLang="en-US" sz="2000" smtClean="0">
                <a:sym typeface="Wingdings" panose="05000000000000000000" pitchFamily="2" charset="2"/>
              </a:rPr>
              <a:t></a:t>
            </a:r>
            <a:r>
              <a:rPr lang="en-US" altLang="en-US" sz="2000" i="1" smtClean="0"/>
              <a:t>Y</a:t>
            </a:r>
            <a:r>
              <a:rPr lang="en-US" altLang="en-US" sz="2000" smtClean="0"/>
              <a:t> is consistent iff</a:t>
            </a:r>
          </a:p>
          <a:p>
            <a:pPr lvl="1" eaLnBrk="1" hangingPunct="1">
              <a:buFontTx/>
              <a:buNone/>
            </a:pPr>
            <a:r>
              <a:rPr lang="en-US" altLang="en-US" sz="2000" smtClean="0"/>
              <a:t>for </a:t>
            </a:r>
            <a:r>
              <a:rPr lang="en-US" altLang="en-US" sz="2000" smtClean="0">
                <a:solidFill>
                  <a:srgbClr val="FF0000"/>
                </a:solidFill>
              </a:rPr>
              <a:t>every</a:t>
            </a:r>
            <a:r>
              <a:rPr lang="en-US" altLang="en-US" sz="2000" smtClean="0"/>
              <a:t> value </a:t>
            </a:r>
            <a:r>
              <a:rPr lang="en-US" altLang="en-US" sz="2000" i="1" smtClean="0"/>
              <a:t>x </a:t>
            </a:r>
            <a:r>
              <a:rPr lang="en-US" altLang="en-US" sz="2000" smtClean="0"/>
              <a:t>of </a:t>
            </a:r>
            <a:r>
              <a:rPr lang="en-US" altLang="en-US" sz="2000" i="1" smtClean="0"/>
              <a:t>X </a:t>
            </a:r>
            <a:r>
              <a:rPr lang="en-US" altLang="en-US" sz="2000" smtClean="0"/>
              <a:t>there is </a:t>
            </a:r>
            <a:r>
              <a:rPr lang="en-US" altLang="en-US" sz="2000" smtClean="0">
                <a:solidFill>
                  <a:srgbClr val="FF0000"/>
                </a:solidFill>
              </a:rPr>
              <a:t>some</a:t>
            </a:r>
            <a:r>
              <a:rPr lang="en-US" altLang="en-US" sz="2000" smtClean="0"/>
              <a:t> allowed </a:t>
            </a:r>
            <a:r>
              <a:rPr lang="en-US" altLang="en-US" sz="2000" i="1" smtClean="0"/>
              <a:t>y</a:t>
            </a:r>
            <a:endParaRPr lang="en-US" altLang="en-US" sz="2000" smtClean="0"/>
          </a:p>
          <a:p>
            <a:pPr lvl="1" eaLnBrk="1" hangingPunct="1">
              <a:buFontTx/>
              <a:buNone/>
            </a:pPr>
            <a:endParaRPr lang="en-US" altLang="en-US" sz="2000" smtClean="0"/>
          </a:p>
          <a:p>
            <a:pPr lvl="1" eaLnBrk="1" hangingPunct="1">
              <a:buFontTx/>
              <a:buNone/>
            </a:pPr>
            <a:endParaRPr lang="en-US" altLang="en-US" sz="2000" smtClean="0"/>
          </a:p>
          <a:p>
            <a:pPr lvl="1" eaLnBrk="1" hangingPunct="1">
              <a:buFontTx/>
              <a:buNone/>
            </a:pPr>
            <a:endParaRPr lang="en-US" altLang="en-US" sz="1800" smtClean="0"/>
          </a:p>
          <a:p>
            <a:pPr lvl="1" eaLnBrk="1" hangingPunct="1">
              <a:buFontTx/>
              <a:buNone/>
            </a:pPr>
            <a:endParaRPr lang="en-US" altLang="en-US" sz="1800" smtClean="0"/>
          </a:p>
          <a:p>
            <a:pPr lvl="1" eaLnBrk="1" hangingPunct="1">
              <a:buFontTx/>
              <a:buNone/>
            </a:pPr>
            <a:endParaRPr lang="en-US" altLang="en-US" sz="1800" smtClean="0"/>
          </a:p>
          <a:p>
            <a:pPr eaLnBrk="1" hangingPunct="1"/>
            <a:endParaRPr lang="en-US" altLang="en-US" sz="2000" smtClean="0"/>
          </a:p>
          <a:p>
            <a:pPr eaLnBrk="1" hangingPunct="1"/>
            <a:endParaRPr lang="en-US" altLang="en-US" sz="2000" smtClean="0"/>
          </a:p>
          <a:p>
            <a:pPr eaLnBrk="1" hangingPunct="1"/>
            <a:r>
              <a:rPr lang="en-US" altLang="en-US" sz="2000" smtClean="0"/>
              <a:t>If </a:t>
            </a:r>
            <a:r>
              <a:rPr lang="en-US" altLang="en-US" sz="2000" i="1" smtClean="0"/>
              <a:t>X</a:t>
            </a:r>
            <a:r>
              <a:rPr lang="en-US" altLang="en-US" sz="2000" smtClean="0"/>
              <a:t> loses a value, neighbors of </a:t>
            </a:r>
            <a:r>
              <a:rPr lang="en-US" altLang="en-US" sz="2000" i="1" smtClean="0"/>
              <a:t>X</a:t>
            </a:r>
            <a:r>
              <a:rPr lang="en-US" altLang="en-US" sz="2000" smtClean="0"/>
              <a:t> need to be rechecked</a:t>
            </a:r>
          </a:p>
        </p:txBody>
      </p:sp>
      <p:pic>
        <p:nvPicPr>
          <p:cNvPr id="95236" name="Picture 4" descr="ac-example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2895600"/>
            <a:ext cx="51339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smtClean="0"/>
              <a:t>Arc consistency</a:t>
            </a:r>
          </a:p>
        </p:txBody>
      </p:sp>
      <p:sp>
        <p:nvSpPr>
          <p:cNvPr id="96259" name="Rectangle 3"/>
          <p:cNvSpPr>
            <a:spLocks noGrp="1" noChangeArrowheads="1"/>
          </p:cNvSpPr>
          <p:nvPr>
            <p:ph type="body" idx="1"/>
          </p:nvPr>
        </p:nvSpPr>
        <p:spPr/>
        <p:txBody>
          <a:bodyPr/>
          <a:lstStyle/>
          <a:p>
            <a:pPr eaLnBrk="1" hangingPunct="1">
              <a:lnSpc>
                <a:spcPct val="80000"/>
              </a:lnSpc>
            </a:pPr>
            <a:r>
              <a:rPr lang="en-US" altLang="en-US" sz="2400" smtClean="0"/>
              <a:t>Simplest form of propagation makes each arc </a:t>
            </a:r>
            <a:r>
              <a:rPr lang="en-US" altLang="en-US" sz="2400" smtClean="0">
                <a:solidFill>
                  <a:schemeClr val="accent2"/>
                </a:solidFill>
              </a:rPr>
              <a:t>consistent</a:t>
            </a:r>
            <a:endParaRPr lang="en-US" altLang="en-US" sz="2400" smtClean="0"/>
          </a:p>
          <a:p>
            <a:pPr eaLnBrk="1" hangingPunct="1">
              <a:lnSpc>
                <a:spcPct val="80000"/>
              </a:lnSpc>
            </a:pPr>
            <a:r>
              <a:rPr lang="en-US" altLang="en-US" sz="2400" i="1" smtClean="0"/>
              <a:t>X </a:t>
            </a:r>
            <a:r>
              <a:rPr lang="en-US" altLang="en-US" sz="2400" smtClean="0">
                <a:sym typeface="Wingdings" panose="05000000000000000000" pitchFamily="2" charset="2"/>
              </a:rPr>
              <a:t></a:t>
            </a:r>
            <a:r>
              <a:rPr lang="en-US" altLang="en-US" sz="2400" i="1" smtClean="0"/>
              <a:t>Y</a:t>
            </a:r>
            <a:r>
              <a:rPr lang="en-US" altLang="en-US" sz="2400" smtClean="0"/>
              <a:t> is consistent iff</a:t>
            </a:r>
          </a:p>
          <a:p>
            <a:pPr lvl="1" eaLnBrk="1" hangingPunct="1">
              <a:lnSpc>
                <a:spcPct val="80000"/>
              </a:lnSpc>
              <a:buFontTx/>
              <a:buNone/>
            </a:pPr>
            <a:r>
              <a:rPr lang="en-US" altLang="en-US" sz="2400" smtClean="0"/>
              <a:t>for </a:t>
            </a:r>
            <a:r>
              <a:rPr lang="en-US" altLang="en-US" sz="2400" smtClean="0">
                <a:solidFill>
                  <a:srgbClr val="FF0000"/>
                </a:solidFill>
              </a:rPr>
              <a:t>every</a:t>
            </a:r>
            <a:r>
              <a:rPr lang="en-US" altLang="en-US" sz="2400" smtClean="0"/>
              <a:t> value </a:t>
            </a:r>
            <a:r>
              <a:rPr lang="en-US" altLang="en-US" sz="2400" i="1" smtClean="0"/>
              <a:t>x </a:t>
            </a:r>
            <a:r>
              <a:rPr lang="en-US" altLang="en-US" sz="2400" smtClean="0"/>
              <a:t>of </a:t>
            </a:r>
            <a:r>
              <a:rPr lang="en-US" altLang="en-US" sz="2400" i="1" smtClean="0"/>
              <a:t>X </a:t>
            </a:r>
            <a:r>
              <a:rPr lang="en-US" altLang="en-US" sz="2400" smtClean="0"/>
              <a:t>there is </a:t>
            </a:r>
            <a:r>
              <a:rPr lang="en-US" altLang="en-US" sz="2400" smtClean="0">
                <a:solidFill>
                  <a:srgbClr val="FF0000"/>
                </a:solidFill>
              </a:rPr>
              <a:t>some</a:t>
            </a:r>
            <a:r>
              <a:rPr lang="en-US" altLang="en-US" sz="2400" smtClean="0"/>
              <a:t> allowed </a:t>
            </a:r>
            <a:r>
              <a:rPr lang="en-US" altLang="en-US" sz="2400" i="1" smtClean="0"/>
              <a:t>y</a:t>
            </a:r>
            <a:endParaRPr lang="en-US" altLang="en-US" sz="2400" smtClean="0"/>
          </a:p>
          <a:p>
            <a:pPr lvl="1" eaLnBrk="1" hangingPunct="1">
              <a:lnSpc>
                <a:spcPct val="80000"/>
              </a:lnSpc>
              <a:buFontTx/>
              <a:buNone/>
            </a:pPr>
            <a:endParaRPr lang="en-US" altLang="en-US" sz="2400" smtClean="0"/>
          </a:p>
          <a:p>
            <a:pPr lvl="1" eaLnBrk="1" hangingPunct="1">
              <a:lnSpc>
                <a:spcPct val="80000"/>
              </a:lnSpc>
              <a:buFontTx/>
              <a:buNone/>
            </a:pPr>
            <a:endParaRPr lang="en-US" altLang="en-US" sz="2400" smtClean="0"/>
          </a:p>
          <a:p>
            <a:pPr lvl="1" eaLnBrk="1" hangingPunct="1">
              <a:lnSpc>
                <a:spcPct val="80000"/>
              </a:lnSpc>
              <a:buFontTx/>
              <a:buNone/>
            </a:pPr>
            <a:endParaRPr lang="en-US" altLang="en-US" sz="2000" smtClean="0"/>
          </a:p>
          <a:p>
            <a:pPr lvl="1" eaLnBrk="1" hangingPunct="1">
              <a:lnSpc>
                <a:spcPct val="80000"/>
              </a:lnSpc>
              <a:buFontTx/>
              <a:buNone/>
            </a:pPr>
            <a:endParaRPr lang="en-US" altLang="en-US" sz="2000" smtClean="0"/>
          </a:p>
          <a:p>
            <a:pPr lvl="1" eaLnBrk="1" hangingPunct="1">
              <a:lnSpc>
                <a:spcPct val="80000"/>
              </a:lnSpc>
              <a:buFontTx/>
              <a:buNone/>
            </a:pPr>
            <a:endParaRPr lang="en-US" altLang="en-US" sz="2000" smtClean="0"/>
          </a:p>
          <a:p>
            <a:pPr eaLnBrk="1" hangingPunct="1">
              <a:lnSpc>
                <a:spcPct val="80000"/>
              </a:lnSpc>
            </a:pPr>
            <a:endParaRPr lang="en-US" altLang="en-US" sz="2400" smtClean="0"/>
          </a:p>
          <a:p>
            <a:pPr eaLnBrk="1" hangingPunct="1">
              <a:lnSpc>
                <a:spcPct val="80000"/>
              </a:lnSpc>
            </a:pPr>
            <a:r>
              <a:rPr lang="en-US" altLang="en-US" sz="2400" smtClean="0"/>
              <a:t>If </a:t>
            </a:r>
            <a:r>
              <a:rPr lang="en-US" altLang="en-US" sz="2400" i="1" smtClean="0"/>
              <a:t>X</a:t>
            </a:r>
            <a:r>
              <a:rPr lang="en-US" altLang="en-US" sz="2400" smtClean="0"/>
              <a:t> loses a value, neighbors of </a:t>
            </a:r>
            <a:r>
              <a:rPr lang="en-US" altLang="en-US" sz="2400" i="1" smtClean="0"/>
              <a:t>X</a:t>
            </a:r>
            <a:r>
              <a:rPr lang="en-US" altLang="en-US" sz="2400" smtClean="0"/>
              <a:t> need to be rechecked</a:t>
            </a:r>
          </a:p>
          <a:p>
            <a:pPr eaLnBrk="1" hangingPunct="1">
              <a:lnSpc>
                <a:spcPct val="80000"/>
              </a:lnSpc>
            </a:pPr>
            <a:r>
              <a:rPr lang="en-US" altLang="en-US" sz="2400" smtClean="0"/>
              <a:t>Arc consistency detects failure earlier than forward checking</a:t>
            </a:r>
          </a:p>
          <a:p>
            <a:pPr eaLnBrk="1" hangingPunct="1">
              <a:lnSpc>
                <a:spcPct val="80000"/>
              </a:lnSpc>
            </a:pPr>
            <a:r>
              <a:rPr lang="en-US" altLang="en-US" sz="2400" smtClean="0"/>
              <a:t>Can be run as a preprocessor or after each assignment</a:t>
            </a:r>
          </a:p>
          <a:p>
            <a:pPr eaLnBrk="1" hangingPunct="1">
              <a:lnSpc>
                <a:spcPct val="80000"/>
              </a:lnSpc>
              <a:buFontTx/>
              <a:buNone/>
            </a:pPr>
            <a:endParaRPr lang="en-US" altLang="en-US" sz="2400" smtClean="0"/>
          </a:p>
        </p:txBody>
      </p:sp>
      <p:pic>
        <p:nvPicPr>
          <p:cNvPr id="96260" name="Picture 4" descr="ac-example4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2895600"/>
            <a:ext cx="51339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85800" y="228600"/>
            <a:ext cx="7772400" cy="685800"/>
          </a:xfrm>
        </p:spPr>
        <p:txBody>
          <a:bodyPr/>
          <a:lstStyle/>
          <a:p>
            <a:pPr eaLnBrk="1" hangingPunct="1"/>
            <a:r>
              <a:rPr lang="en-US" altLang="en-US" sz="4000" smtClean="0"/>
              <a:t>Arc consistency algorithm AC-3</a:t>
            </a:r>
          </a:p>
        </p:txBody>
      </p:sp>
      <p:sp>
        <p:nvSpPr>
          <p:cNvPr id="97283" name="Rectangle 3"/>
          <p:cNvSpPr>
            <a:spLocks noGrp="1" noChangeArrowheads="1"/>
          </p:cNvSpPr>
          <p:nvPr>
            <p:ph type="body" idx="1"/>
          </p:nvPr>
        </p:nvSpPr>
        <p:spPr>
          <a:xfrm>
            <a:off x="685800" y="4953000"/>
            <a:ext cx="7772400" cy="1219200"/>
          </a:xfrm>
        </p:spPr>
        <p:txBody>
          <a:bodyPr/>
          <a:lstStyle/>
          <a:p>
            <a:pPr eaLnBrk="1" hangingPunct="1">
              <a:lnSpc>
                <a:spcPct val="80000"/>
              </a:lnSpc>
            </a:pPr>
            <a:r>
              <a:rPr lang="en-US" altLang="en-US" sz="1600" smtClean="0"/>
              <a:t>Time complexity: O(n</a:t>
            </a:r>
            <a:r>
              <a:rPr lang="en-US" altLang="en-US" sz="1600" baseline="30000" smtClean="0"/>
              <a:t>2</a:t>
            </a:r>
            <a:r>
              <a:rPr lang="en-US" altLang="en-US" sz="1600" smtClean="0"/>
              <a:t>d</a:t>
            </a:r>
            <a:r>
              <a:rPr lang="en-US" altLang="en-US" sz="1600" baseline="30000" smtClean="0"/>
              <a:t>3</a:t>
            </a:r>
            <a:r>
              <a:rPr lang="en-US" altLang="en-US" sz="1600" smtClean="0"/>
              <a:t>), where n is the number of variables and d is the maximum variable domain size, because:</a:t>
            </a:r>
          </a:p>
          <a:p>
            <a:pPr lvl="1" eaLnBrk="1" hangingPunct="1">
              <a:lnSpc>
                <a:spcPct val="80000"/>
              </a:lnSpc>
            </a:pPr>
            <a:r>
              <a:rPr lang="en-US" altLang="en-US" sz="1600" smtClean="0"/>
              <a:t>At most O(n</a:t>
            </a:r>
            <a:r>
              <a:rPr lang="en-US" altLang="en-US" sz="1600" baseline="30000" smtClean="0"/>
              <a:t>2</a:t>
            </a:r>
            <a:r>
              <a:rPr lang="en-US" altLang="en-US" sz="1600" smtClean="0"/>
              <a:t>) arcs</a:t>
            </a:r>
          </a:p>
          <a:p>
            <a:pPr lvl="1" eaLnBrk="1" hangingPunct="1">
              <a:lnSpc>
                <a:spcPct val="80000"/>
              </a:lnSpc>
            </a:pPr>
            <a:r>
              <a:rPr lang="en-US" altLang="en-US" sz="1600" smtClean="0"/>
              <a:t>Each arc can be inserted into the agenda (TDA set) at most d times</a:t>
            </a:r>
          </a:p>
          <a:p>
            <a:pPr lvl="1" eaLnBrk="1" hangingPunct="1">
              <a:lnSpc>
                <a:spcPct val="80000"/>
              </a:lnSpc>
            </a:pPr>
            <a:r>
              <a:rPr lang="en-US" altLang="en-US" sz="1600" smtClean="0"/>
              <a:t>Checking consistency of each arc can be done in O(d</a:t>
            </a:r>
            <a:r>
              <a:rPr lang="en-US" altLang="en-US" sz="1600" baseline="30000" smtClean="0"/>
              <a:t>2</a:t>
            </a:r>
            <a:r>
              <a:rPr lang="en-US" altLang="en-US" sz="1600" smtClean="0"/>
              <a:t>) time </a:t>
            </a:r>
          </a:p>
        </p:txBody>
      </p:sp>
      <p:pic>
        <p:nvPicPr>
          <p:cNvPr id="97284" name="Picture 4"/>
          <p:cNvPicPr>
            <a:picLocks noChangeAspect="1" noChangeArrowheads="1"/>
          </p:cNvPicPr>
          <p:nvPr/>
        </p:nvPicPr>
        <p:blipFill>
          <a:blip r:embed="rId3">
            <a:extLst>
              <a:ext uri="{28A0092B-C50C-407E-A947-70E740481C1C}">
                <a14:useLocalDpi xmlns:a14="http://schemas.microsoft.com/office/drawing/2010/main" val="0"/>
              </a:ext>
            </a:extLst>
          </a:blip>
          <a:srcRect l="16406" t="21875" r="13281" b="22917"/>
          <a:stretch>
            <a:fillRect/>
          </a:stretch>
        </p:blipFill>
        <p:spPr bwMode="auto">
          <a:xfrm>
            <a:off x="1295400" y="838200"/>
            <a:ext cx="6858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sz="3600" smtClean="0"/>
              <a:t>Generalized Arc Consistency Algorithm</a:t>
            </a:r>
          </a:p>
        </p:txBody>
      </p:sp>
      <p:sp>
        <p:nvSpPr>
          <p:cNvPr id="98307" name="Rectangle 3"/>
          <p:cNvSpPr>
            <a:spLocks noGrp="1" noChangeArrowheads="1"/>
          </p:cNvSpPr>
          <p:nvPr>
            <p:ph type="body" idx="1"/>
          </p:nvPr>
        </p:nvSpPr>
        <p:spPr>
          <a:xfrm>
            <a:off x="609600" y="1371600"/>
            <a:ext cx="7924800" cy="4800600"/>
          </a:xfrm>
        </p:spPr>
        <p:txBody>
          <a:bodyPr/>
          <a:lstStyle/>
          <a:p>
            <a:pPr marL="533400" indent="-533400" eaLnBrk="1" hangingPunct="1">
              <a:lnSpc>
                <a:spcPct val="80000"/>
              </a:lnSpc>
            </a:pPr>
            <a:r>
              <a:rPr lang="en-US" altLang="en-US" sz="2000" smtClean="0"/>
              <a:t>Three possible outcomes:</a:t>
            </a:r>
          </a:p>
          <a:p>
            <a:pPr marL="990600" lvl="1" indent="-533400" eaLnBrk="1" hangingPunct="1">
              <a:lnSpc>
                <a:spcPct val="80000"/>
              </a:lnSpc>
              <a:buFontTx/>
              <a:buAutoNum type="arabicPeriod"/>
            </a:pPr>
            <a:r>
              <a:rPr lang="en-US" altLang="en-US" sz="2000" smtClean="0"/>
              <a:t>One domain is empty =&gt; no solution</a:t>
            </a:r>
          </a:p>
          <a:p>
            <a:pPr marL="990600" lvl="1" indent="-533400" eaLnBrk="1" hangingPunct="1">
              <a:lnSpc>
                <a:spcPct val="80000"/>
              </a:lnSpc>
              <a:buFontTx/>
              <a:buAutoNum type="arabicPeriod"/>
            </a:pPr>
            <a:r>
              <a:rPr lang="en-US" altLang="en-US" sz="2000" smtClean="0"/>
              <a:t>Each domain has a single value =&gt; unique solution</a:t>
            </a:r>
          </a:p>
          <a:p>
            <a:pPr marL="990600" lvl="1" indent="-533400" eaLnBrk="1" hangingPunct="1">
              <a:lnSpc>
                <a:spcPct val="80000"/>
              </a:lnSpc>
              <a:buFontTx/>
              <a:buAutoNum type="arabicPeriod"/>
            </a:pPr>
            <a:r>
              <a:rPr lang="en-US" altLang="en-US" sz="2000" smtClean="0"/>
              <a:t>Some domains have more than one value =&gt; there may or may not be a solution</a:t>
            </a:r>
          </a:p>
          <a:p>
            <a:pPr marL="533400" indent="-533400" eaLnBrk="1" hangingPunct="1">
              <a:lnSpc>
                <a:spcPct val="80000"/>
              </a:lnSpc>
            </a:pPr>
            <a:r>
              <a:rPr lang="en-US" altLang="en-US" sz="2000" smtClean="0"/>
              <a:t>If the problem has a unique solution, GAC may end in state (2) or (3); otherwise, we would have a polynomial-time algorithm to solve UNIQUE-SAT</a:t>
            </a:r>
          </a:p>
          <a:p>
            <a:pPr marL="533400" indent="-533400" eaLnBrk="1" hangingPunct="1">
              <a:lnSpc>
                <a:spcPct val="80000"/>
              </a:lnSpc>
            </a:pPr>
            <a:r>
              <a:rPr lang="en-US" altLang="en-US" sz="2000" smtClean="0"/>
              <a:t>UNIQUE-SAT or USAT is the problem of determining whether a formula known to have either zero or one satisfying assignments has zero or has one. Although this problem seems easier than general SAT, if there is a practical algorithm to solve this problem, then all problems in NP can be solved just as easily [Wikipedia; L.G. Valiant and V.V. Vazirani, NP is as Easy as Detecting Unique Solutions. </a:t>
            </a:r>
            <a:r>
              <a:rPr lang="en-US" altLang="en-US" sz="2000" i="1" smtClean="0"/>
              <a:t>Theoretical Computer Science</a:t>
            </a:r>
            <a:r>
              <a:rPr lang="en-US" altLang="en-US" sz="2000" smtClean="0"/>
              <a:t>, 47(1986), 85-94.]</a:t>
            </a:r>
          </a:p>
          <a:p>
            <a:pPr marL="533400" indent="-533400" eaLnBrk="1" hangingPunct="1">
              <a:lnSpc>
                <a:spcPct val="80000"/>
              </a:lnSpc>
            </a:pPr>
            <a:r>
              <a:rPr lang="en-US" altLang="en-US" sz="2000" smtClean="0"/>
              <a:t>Thanks to Amber McKenzie for asking a question about this!</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smtClean="0"/>
              <a:t>Local search for CSPs</a:t>
            </a:r>
          </a:p>
        </p:txBody>
      </p:sp>
      <p:sp>
        <p:nvSpPr>
          <p:cNvPr id="99331" name="Rectangle 3"/>
          <p:cNvSpPr>
            <a:spLocks noGrp="1" noChangeArrowheads="1"/>
          </p:cNvSpPr>
          <p:nvPr>
            <p:ph type="body" idx="1"/>
          </p:nvPr>
        </p:nvSpPr>
        <p:spPr/>
        <p:txBody>
          <a:bodyPr/>
          <a:lstStyle/>
          <a:p>
            <a:pPr eaLnBrk="1" hangingPunct="1">
              <a:lnSpc>
                <a:spcPct val="80000"/>
              </a:lnSpc>
            </a:pPr>
            <a:r>
              <a:rPr lang="en-US" altLang="en-US" sz="2000" smtClean="0"/>
              <a:t>Hill-climbing, simulated annealing typically work with "complete" states, i.e., all variables assigned</a:t>
            </a:r>
          </a:p>
          <a:p>
            <a:pPr eaLnBrk="1" hangingPunct="1">
              <a:lnSpc>
                <a:spcPct val="80000"/>
              </a:lnSpc>
            </a:pPr>
            <a:endParaRPr lang="en-US" altLang="en-US" sz="2000" smtClean="0"/>
          </a:p>
          <a:p>
            <a:pPr eaLnBrk="1" hangingPunct="1">
              <a:lnSpc>
                <a:spcPct val="80000"/>
              </a:lnSpc>
            </a:pPr>
            <a:r>
              <a:rPr lang="en-US" altLang="en-US" sz="2000" smtClean="0"/>
              <a:t>To apply to CSPs:</a:t>
            </a:r>
          </a:p>
          <a:p>
            <a:pPr lvl="1" eaLnBrk="1" hangingPunct="1">
              <a:lnSpc>
                <a:spcPct val="80000"/>
              </a:lnSpc>
            </a:pPr>
            <a:r>
              <a:rPr lang="en-US" altLang="en-US" sz="2000" smtClean="0"/>
              <a:t>allow states with unsatisfied constraints</a:t>
            </a:r>
          </a:p>
          <a:p>
            <a:pPr lvl="1" eaLnBrk="1" hangingPunct="1">
              <a:lnSpc>
                <a:spcPct val="80000"/>
              </a:lnSpc>
            </a:pPr>
            <a:r>
              <a:rPr lang="en-US" altLang="en-US" sz="2000" smtClean="0"/>
              <a:t>operators </a:t>
            </a:r>
            <a:r>
              <a:rPr lang="en-US" altLang="en-US" sz="2000" smtClean="0">
                <a:solidFill>
                  <a:srgbClr val="FF0000"/>
                </a:solidFill>
              </a:rPr>
              <a:t>reassign</a:t>
            </a:r>
            <a:r>
              <a:rPr lang="en-US" altLang="en-US" sz="2000" smtClean="0"/>
              <a:t> variable values</a:t>
            </a:r>
          </a:p>
          <a:p>
            <a:pPr eaLnBrk="1" hangingPunct="1">
              <a:lnSpc>
                <a:spcPct val="80000"/>
              </a:lnSpc>
            </a:pPr>
            <a:endParaRPr lang="en-US" altLang="en-US" sz="2000" smtClean="0"/>
          </a:p>
          <a:p>
            <a:pPr eaLnBrk="1" hangingPunct="1">
              <a:lnSpc>
                <a:spcPct val="80000"/>
              </a:lnSpc>
            </a:pPr>
            <a:r>
              <a:rPr lang="en-US" altLang="en-US" sz="2000" smtClean="0"/>
              <a:t>Variable selection: randomly select any conflicted variable</a:t>
            </a:r>
          </a:p>
          <a:p>
            <a:pPr eaLnBrk="1" hangingPunct="1">
              <a:lnSpc>
                <a:spcPct val="80000"/>
              </a:lnSpc>
            </a:pPr>
            <a:endParaRPr lang="en-US" altLang="en-US" sz="2000" smtClean="0"/>
          </a:p>
          <a:p>
            <a:pPr eaLnBrk="1" hangingPunct="1">
              <a:lnSpc>
                <a:spcPct val="80000"/>
              </a:lnSpc>
            </a:pPr>
            <a:r>
              <a:rPr lang="en-US" altLang="en-US" sz="2000" smtClean="0"/>
              <a:t>Value selection by </a:t>
            </a:r>
            <a:r>
              <a:rPr lang="en-US" altLang="en-US" sz="2000" smtClean="0">
                <a:solidFill>
                  <a:srgbClr val="FF0000"/>
                </a:solidFill>
              </a:rPr>
              <a:t>min-conflicts </a:t>
            </a:r>
            <a:r>
              <a:rPr lang="en-US" altLang="en-US" sz="2000" smtClean="0"/>
              <a:t>heuristic:</a:t>
            </a:r>
          </a:p>
          <a:p>
            <a:pPr lvl="1" eaLnBrk="1" hangingPunct="1">
              <a:lnSpc>
                <a:spcPct val="80000"/>
              </a:lnSpc>
            </a:pPr>
            <a:r>
              <a:rPr lang="en-US" altLang="en-US" sz="2000" smtClean="0"/>
              <a:t>choose value that violates the fewest constraints</a:t>
            </a:r>
          </a:p>
          <a:p>
            <a:pPr lvl="1" eaLnBrk="1" hangingPunct="1">
              <a:lnSpc>
                <a:spcPct val="80000"/>
              </a:lnSpc>
            </a:pPr>
            <a:r>
              <a:rPr lang="en-US" altLang="en-US" sz="2000" smtClean="0"/>
              <a:t>i.e., hill-climb with </a:t>
            </a:r>
            <a:r>
              <a:rPr lang="en-US" altLang="en-US" sz="2000" i="1" smtClean="0"/>
              <a:t>h(n) </a:t>
            </a:r>
            <a:r>
              <a:rPr lang="en-US" altLang="en-US" sz="2000" smtClean="0"/>
              <a:t>= total number of violated constraints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smtClean="0"/>
              <a:t>Local search for CSP</a:t>
            </a:r>
          </a:p>
        </p:txBody>
      </p:sp>
      <p:sp>
        <p:nvSpPr>
          <p:cNvPr id="100355" name="Rectangle 3"/>
          <p:cNvSpPr>
            <a:spLocks noGrp="1" noChangeArrowheads="1"/>
          </p:cNvSpPr>
          <p:nvPr>
            <p:ph type="body" idx="1"/>
          </p:nvPr>
        </p:nvSpPr>
        <p:spPr/>
        <p:txBody>
          <a:bodyPr/>
          <a:lstStyle/>
          <a:p>
            <a:pPr eaLnBrk="1" hangingPunct="1">
              <a:buFontTx/>
              <a:buNone/>
            </a:pPr>
            <a:r>
              <a:rPr lang="en-US" altLang="en-US" sz="1800" b="1" smtClean="0"/>
              <a:t>function</a:t>
            </a:r>
            <a:r>
              <a:rPr lang="en-US" altLang="en-US" sz="1800" smtClean="0"/>
              <a:t> MIN-CONFLICTS(</a:t>
            </a:r>
            <a:r>
              <a:rPr lang="en-US" altLang="en-US" sz="1800" i="1" smtClean="0"/>
              <a:t>csp, max_steps</a:t>
            </a:r>
            <a:r>
              <a:rPr lang="en-US" altLang="en-US" sz="1800" smtClean="0"/>
              <a:t>) </a:t>
            </a:r>
            <a:r>
              <a:rPr lang="en-US" altLang="en-US" sz="1800" b="1" smtClean="0"/>
              <a:t>return</a:t>
            </a:r>
            <a:r>
              <a:rPr lang="en-US" altLang="en-US" sz="1800" smtClean="0"/>
              <a:t> solution or failure</a:t>
            </a:r>
          </a:p>
          <a:p>
            <a:pPr eaLnBrk="1" hangingPunct="1">
              <a:buFontTx/>
              <a:buNone/>
            </a:pPr>
            <a:r>
              <a:rPr lang="en-US" altLang="en-US" sz="1800" smtClean="0"/>
              <a:t>	</a:t>
            </a:r>
            <a:r>
              <a:rPr lang="en-US" altLang="en-US" sz="1800" b="1" smtClean="0"/>
              <a:t>inputs</a:t>
            </a:r>
            <a:r>
              <a:rPr lang="en-US" altLang="en-US" sz="1800" smtClean="0"/>
              <a:t>: </a:t>
            </a:r>
            <a:r>
              <a:rPr lang="en-US" altLang="en-US" sz="1800" i="1" smtClean="0"/>
              <a:t>csp</a:t>
            </a:r>
            <a:r>
              <a:rPr lang="en-US" altLang="en-US" sz="1800" smtClean="0"/>
              <a:t>, a constraint satisfaction problem</a:t>
            </a:r>
          </a:p>
          <a:p>
            <a:pPr eaLnBrk="1" hangingPunct="1">
              <a:buFontTx/>
              <a:buNone/>
            </a:pPr>
            <a:r>
              <a:rPr lang="en-US" altLang="en-US" sz="1800" smtClean="0"/>
              <a:t>		</a:t>
            </a:r>
            <a:r>
              <a:rPr lang="en-US" altLang="en-US" sz="1800" i="1" smtClean="0"/>
              <a:t>max_steps</a:t>
            </a:r>
            <a:r>
              <a:rPr lang="en-US" altLang="en-US" sz="1800" smtClean="0"/>
              <a:t>, the number of steps allowed before giving up	</a:t>
            </a:r>
          </a:p>
          <a:p>
            <a:pPr eaLnBrk="1" hangingPunct="1">
              <a:buFontTx/>
              <a:buNone/>
            </a:pPr>
            <a:endParaRPr lang="en-US" altLang="en-US" sz="1800" smtClean="0"/>
          </a:p>
          <a:p>
            <a:pPr eaLnBrk="1" hangingPunct="1">
              <a:buFontTx/>
              <a:buNone/>
            </a:pPr>
            <a:r>
              <a:rPr lang="en-US" altLang="en-US" sz="1800" smtClean="0"/>
              <a:t>	</a:t>
            </a:r>
            <a:r>
              <a:rPr lang="en-US" altLang="en-US" sz="1800" i="1" smtClean="0"/>
              <a:t>current</a:t>
            </a:r>
            <a:r>
              <a:rPr lang="en-US" altLang="en-US" sz="1800" smtClean="0"/>
              <a:t> </a:t>
            </a:r>
            <a:r>
              <a:rPr lang="en-US" altLang="en-US" sz="1800" smtClean="0">
                <a:sym typeface="Symbol" panose="05050102010706020507" pitchFamily="18" charset="2"/>
              </a:rPr>
              <a:t>  </a:t>
            </a:r>
            <a:r>
              <a:rPr lang="en-US" altLang="en-US" sz="1800" i="1" smtClean="0"/>
              <a:t> </a:t>
            </a:r>
            <a:r>
              <a:rPr lang="en-US" altLang="en-US" sz="1800" smtClean="0"/>
              <a:t>an initial complete assignment for </a:t>
            </a:r>
            <a:r>
              <a:rPr lang="en-US" altLang="en-US" sz="1800" i="1" smtClean="0"/>
              <a:t>csp</a:t>
            </a:r>
            <a:endParaRPr lang="en-US" altLang="en-US" sz="1800" smtClean="0"/>
          </a:p>
          <a:p>
            <a:pPr eaLnBrk="1" hangingPunct="1">
              <a:buFontTx/>
              <a:buNone/>
            </a:pPr>
            <a:r>
              <a:rPr lang="en-US" altLang="en-US" sz="1800" smtClean="0"/>
              <a:t>	</a:t>
            </a:r>
            <a:r>
              <a:rPr lang="en-US" altLang="en-US" sz="1800" b="1" smtClean="0"/>
              <a:t>for </a:t>
            </a:r>
            <a:r>
              <a:rPr lang="en-US" altLang="en-US" sz="1800" i="1" smtClean="0"/>
              <a:t>i</a:t>
            </a:r>
            <a:r>
              <a:rPr lang="en-US" altLang="en-US" sz="1800" smtClean="0"/>
              <a:t> </a:t>
            </a:r>
            <a:r>
              <a:rPr lang="en-US" altLang="en-US" sz="1800" i="1" smtClean="0"/>
              <a:t>= </a:t>
            </a:r>
            <a:r>
              <a:rPr lang="en-US" altLang="en-US" sz="1800" smtClean="0"/>
              <a:t>1 to </a:t>
            </a:r>
            <a:r>
              <a:rPr lang="en-US" altLang="en-US" sz="1800" i="1" smtClean="0"/>
              <a:t>max_steps</a:t>
            </a:r>
            <a:r>
              <a:rPr lang="en-US" altLang="en-US" sz="1800" smtClean="0"/>
              <a:t> </a:t>
            </a:r>
            <a:r>
              <a:rPr lang="en-US" altLang="en-US" sz="1800" b="1" smtClean="0"/>
              <a:t>do</a:t>
            </a:r>
          </a:p>
          <a:p>
            <a:pPr eaLnBrk="1" hangingPunct="1">
              <a:buFontTx/>
              <a:buNone/>
            </a:pPr>
            <a:r>
              <a:rPr lang="en-US" altLang="en-US" sz="1800" smtClean="0"/>
              <a:t>		</a:t>
            </a:r>
            <a:r>
              <a:rPr lang="en-US" altLang="en-US" sz="1800" b="1" smtClean="0"/>
              <a:t>if</a:t>
            </a:r>
            <a:r>
              <a:rPr lang="en-US" altLang="en-US" sz="1800" smtClean="0"/>
              <a:t> </a:t>
            </a:r>
            <a:r>
              <a:rPr lang="en-US" altLang="en-US" sz="1800" i="1" smtClean="0"/>
              <a:t>current</a:t>
            </a:r>
            <a:r>
              <a:rPr lang="en-US" altLang="en-US" sz="1800" smtClean="0"/>
              <a:t> is a solution for </a:t>
            </a:r>
            <a:r>
              <a:rPr lang="en-US" altLang="en-US" sz="1800" i="1" smtClean="0"/>
              <a:t>csp</a:t>
            </a:r>
            <a:r>
              <a:rPr lang="en-US" altLang="en-US" sz="1800" smtClean="0"/>
              <a:t> then return </a:t>
            </a:r>
            <a:r>
              <a:rPr lang="en-US" altLang="en-US" sz="1800" i="1" smtClean="0"/>
              <a:t>current</a:t>
            </a:r>
            <a:endParaRPr lang="en-US" altLang="en-US" sz="1800" smtClean="0"/>
          </a:p>
          <a:p>
            <a:pPr eaLnBrk="1" hangingPunct="1">
              <a:buFontTx/>
              <a:buNone/>
            </a:pPr>
            <a:r>
              <a:rPr lang="en-US" altLang="en-US" sz="1800" smtClean="0"/>
              <a:t>		</a:t>
            </a:r>
            <a:r>
              <a:rPr lang="en-US" altLang="en-US" sz="1800" i="1" smtClean="0"/>
              <a:t>var</a:t>
            </a:r>
            <a:r>
              <a:rPr lang="en-US" altLang="en-US" sz="1800" smtClean="0"/>
              <a:t> </a:t>
            </a:r>
            <a:r>
              <a:rPr lang="en-US" altLang="en-US" sz="1800" smtClean="0">
                <a:sym typeface="Symbol" panose="05050102010706020507" pitchFamily="18" charset="2"/>
              </a:rPr>
              <a:t>  </a:t>
            </a:r>
            <a:r>
              <a:rPr lang="en-US" altLang="en-US" sz="1800" smtClean="0"/>
              <a:t>a randomly chosen, conflicted variable from VARIABLES[</a:t>
            </a:r>
            <a:r>
              <a:rPr lang="en-US" altLang="en-US" sz="1800" i="1" smtClean="0"/>
              <a:t>csp</a:t>
            </a:r>
            <a:r>
              <a:rPr lang="en-US" altLang="en-US" sz="1800" smtClean="0"/>
              <a:t>]</a:t>
            </a:r>
          </a:p>
          <a:p>
            <a:pPr eaLnBrk="1" hangingPunct="1">
              <a:buFontTx/>
              <a:buNone/>
            </a:pPr>
            <a:r>
              <a:rPr lang="en-US" altLang="en-US" sz="1800" smtClean="0"/>
              <a:t>		</a:t>
            </a:r>
            <a:r>
              <a:rPr lang="en-US" altLang="en-US" sz="1800" i="1" smtClean="0"/>
              <a:t>value</a:t>
            </a:r>
            <a:r>
              <a:rPr lang="en-US" altLang="en-US" sz="1800" smtClean="0"/>
              <a:t>  </a:t>
            </a:r>
            <a:r>
              <a:rPr lang="en-US" altLang="en-US" sz="1800" smtClean="0">
                <a:sym typeface="Symbol" panose="05050102010706020507" pitchFamily="18" charset="2"/>
              </a:rPr>
              <a:t>  </a:t>
            </a:r>
            <a:r>
              <a:rPr lang="en-US" altLang="en-US" sz="1800" smtClean="0"/>
              <a:t>the value </a:t>
            </a:r>
            <a:r>
              <a:rPr lang="en-US" altLang="en-US" sz="1800" i="1" smtClean="0"/>
              <a:t>v</a:t>
            </a:r>
            <a:r>
              <a:rPr lang="en-US" altLang="en-US" sz="1800" smtClean="0"/>
              <a:t> for </a:t>
            </a:r>
            <a:r>
              <a:rPr lang="en-US" altLang="en-US" sz="1800" i="1" smtClean="0"/>
              <a:t>var</a:t>
            </a:r>
            <a:r>
              <a:rPr lang="en-US" altLang="en-US" sz="1800" smtClean="0"/>
              <a:t> that minimize CONFLICTS(</a:t>
            </a:r>
            <a:r>
              <a:rPr lang="en-US" altLang="en-US" sz="1800" i="1" smtClean="0"/>
              <a:t>var,v,current,csp</a:t>
            </a:r>
            <a:r>
              <a:rPr lang="en-US" altLang="en-US" sz="1800" smtClean="0"/>
              <a:t>)</a:t>
            </a:r>
          </a:p>
          <a:p>
            <a:pPr eaLnBrk="1" hangingPunct="1">
              <a:buFontTx/>
              <a:buNone/>
            </a:pPr>
            <a:r>
              <a:rPr lang="en-US" altLang="en-US" sz="1800" smtClean="0"/>
              <a:t>		set </a:t>
            </a:r>
            <a:r>
              <a:rPr lang="en-US" altLang="en-US" sz="1800" i="1" smtClean="0"/>
              <a:t>var = value</a:t>
            </a:r>
            <a:r>
              <a:rPr lang="en-US" altLang="en-US" sz="1800" smtClean="0"/>
              <a:t> in </a:t>
            </a:r>
            <a:r>
              <a:rPr lang="en-US" altLang="en-US" sz="1800" i="1" smtClean="0"/>
              <a:t>current</a:t>
            </a:r>
            <a:endParaRPr lang="en-US" altLang="en-US" sz="1800" smtClean="0"/>
          </a:p>
          <a:p>
            <a:pPr eaLnBrk="1" hangingPunct="1">
              <a:buFontTx/>
              <a:buNone/>
            </a:pPr>
            <a:r>
              <a:rPr lang="en-US" altLang="en-US" sz="1800" b="1" smtClean="0"/>
              <a:t>	return </a:t>
            </a:r>
            <a:r>
              <a:rPr lang="en-US" altLang="en-US" sz="1800" i="1" smtClean="0"/>
              <a:t>failure</a:t>
            </a:r>
            <a:endParaRPr lang="en-US" altLang="en-US" sz="1800" b="1"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smtClean="0"/>
              <a:t>Example: 4-Queens</a:t>
            </a:r>
          </a:p>
        </p:txBody>
      </p:sp>
      <p:sp>
        <p:nvSpPr>
          <p:cNvPr id="101379" name="Rectangle 3"/>
          <p:cNvSpPr>
            <a:spLocks noGrp="1" noChangeArrowheads="1"/>
          </p:cNvSpPr>
          <p:nvPr>
            <p:ph type="body" idx="1"/>
          </p:nvPr>
        </p:nvSpPr>
        <p:spPr/>
        <p:txBody>
          <a:bodyPr/>
          <a:lstStyle/>
          <a:p>
            <a:pPr eaLnBrk="1" hangingPunct="1">
              <a:lnSpc>
                <a:spcPct val="80000"/>
              </a:lnSpc>
            </a:pPr>
            <a:r>
              <a:rPr lang="en-US" altLang="en-US" sz="2000" smtClean="0">
                <a:solidFill>
                  <a:schemeClr val="accent2"/>
                </a:solidFill>
              </a:rPr>
              <a:t>States</a:t>
            </a:r>
            <a:r>
              <a:rPr lang="en-US" altLang="en-US" sz="2000" smtClean="0"/>
              <a:t>: 4 queens in 4 columns (4</a:t>
            </a:r>
            <a:r>
              <a:rPr lang="en-US" altLang="en-US" sz="2000" baseline="30000" smtClean="0"/>
              <a:t>4</a:t>
            </a:r>
            <a:r>
              <a:rPr lang="en-US" altLang="en-US" sz="2000" smtClean="0"/>
              <a:t> = 256 states)</a:t>
            </a:r>
          </a:p>
          <a:p>
            <a:pPr eaLnBrk="1" hangingPunct="1">
              <a:lnSpc>
                <a:spcPct val="80000"/>
              </a:lnSpc>
            </a:pPr>
            <a:r>
              <a:rPr lang="en-US" altLang="en-US" sz="2000" smtClean="0">
                <a:solidFill>
                  <a:schemeClr val="accent2"/>
                </a:solidFill>
              </a:rPr>
              <a:t>Actions</a:t>
            </a:r>
            <a:r>
              <a:rPr lang="en-US" altLang="en-US" sz="2000" smtClean="0"/>
              <a:t>: move queen in column</a:t>
            </a:r>
          </a:p>
          <a:p>
            <a:pPr eaLnBrk="1" hangingPunct="1">
              <a:lnSpc>
                <a:spcPct val="80000"/>
              </a:lnSpc>
            </a:pPr>
            <a:r>
              <a:rPr lang="en-US" altLang="en-US" sz="2000" smtClean="0">
                <a:solidFill>
                  <a:schemeClr val="accent2"/>
                </a:solidFill>
              </a:rPr>
              <a:t>Goal test</a:t>
            </a:r>
            <a:r>
              <a:rPr lang="en-US" altLang="en-US" sz="2000" smtClean="0"/>
              <a:t>: no attacks</a:t>
            </a:r>
          </a:p>
          <a:p>
            <a:pPr eaLnBrk="1" hangingPunct="1">
              <a:lnSpc>
                <a:spcPct val="80000"/>
              </a:lnSpc>
            </a:pPr>
            <a:r>
              <a:rPr lang="en-US" altLang="en-US" sz="2000" smtClean="0">
                <a:solidFill>
                  <a:schemeClr val="accent2"/>
                </a:solidFill>
              </a:rPr>
              <a:t>Evaluation</a:t>
            </a:r>
            <a:r>
              <a:rPr lang="en-US" altLang="en-US" sz="2000" smtClean="0"/>
              <a:t>: </a:t>
            </a:r>
            <a:r>
              <a:rPr lang="en-US" altLang="en-US" sz="2000" i="1" smtClean="0"/>
              <a:t>h(n) </a:t>
            </a:r>
            <a:r>
              <a:rPr lang="en-US" altLang="en-US" sz="2000" smtClean="0"/>
              <a:t>= number of attacks</a:t>
            </a:r>
          </a:p>
          <a:p>
            <a:pPr eaLnBrk="1" hangingPunct="1">
              <a:lnSpc>
                <a:spcPct val="80000"/>
              </a:lnSpc>
            </a:pPr>
            <a:endParaRPr lang="en-US" altLang="en-US" sz="2000" smtClean="0"/>
          </a:p>
          <a:p>
            <a:pPr eaLnBrk="1" hangingPunct="1">
              <a:lnSpc>
                <a:spcPct val="80000"/>
              </a:lnSpc>
            </a:pPr>
            <a:endParaRPr lang="en-US" altLang="en-US" sz="2000" smtClean="0"/>
          </a:p>
          <a:p>
            <a:pPr eaLnBrk="1" hangingPunct="1">
              <a:lnSpc>
                <a:spcPct val="80000"/>
              </a:lnSpc>
            </a:pPr>
            <a:endParaRPr lang="en-US" altLang="en-US" sz="2000" smtClean="0"/>
          </a:p>
          <a:p>
            <a:pPr eaLnBrk="1" hangingPunct="1">
              <a:lnSpc>
                <a:spcPct val="80000"/>
              </a:lnSpc>
            </a:pPr>
            <a:endParaRPr lang="en-US" altLang="en-US" sz="2000" smtClean="0"/>
          </a:p>
          <a:p>
            <a:pPr eaLnBrk="1" hangingPunct="1">
              <a:lnSpc>
                <a:spcPct val="80000"/>
              </a:lnSpc>
            </a:pPr>
            <a:endParaRPr lang="en-US" altLang="en-US" sz="2000" smtClean="0"/>
          </a:p>
          <a:p>
            <a:pPr eaLnBrk="1" hangingPunct="1">
              <a:lnSpc>
                <a:spcPct val="80000"/>
              </a:lnSpc>
            </a:pPr>
            <a:endParaRPr lang="en-US" altLang="en-US" sz="2000" smtClean="0"/>
          </a:p>
          <a:p>
            <a:pPr eaLnBrk="1" hangingPunct="1">
              <a:lnSpc>
                <a:spcPct val="80000"/>
              </a:lnSpc>
            </a:pPr>
            <a:endParaRPr lang="en-US" altLang="en-US" sz="2000" smtClean="0"/>
          </a:p>
          <a:p>
            <a:pPr eaLnBrk="1" hangingPunct="1">
              <a:lnSpc>
                <a:spcPct val="80000"/>
              </a:lnSpc>
            </a:pPr>
            <a:r>
              <a:rPr lang="en-US" altLang="en-US" sz="2000" smtClean="0"/>
              <a:t>Given random initial state, can solve </a:t>
            </a:r>
            <a:r>
              <a:rPr lang="en-US" altLang="en-US" sz="2000" i="1" smtClean="0"/>
              <a:t>n</a:t>
            </a:r>
            <a:r>
              <a:rPr lang="en-US" altLang="en-US" sz="2000" smtClean="0"/>
              <a:t>-queens in almost constant time for arbitrary </a:t>
            </a:r>
            <a:r>
              <a:rPr lang="en-US" altLang="en-US" sz="2000" i="1" smtClean="0"/>
              <a:t>n</a:t>
            </a:r>
            <a:r>
              <a:rPr lang="en-US" altLang="en-US" sz="2000" smtClean="0"/>
              <a:t> with high probability (e.g., </a:t>
            </a:r>
            <a:r>
              <a:rPr lang="en-US" altLang="en-US" sz="2000" i="1" smtClean="0"/>
              <a:t>n</a:t>
            </a:r>
            <a:r>
              <a:rPr lang="en-US" altLang="en-US" sz="2000" smtClean="0"/>
              <a:t> = 10,000,000)</a:t>
            </a:r>
          </a:p>
        </p:txBody>
      </p:sp>
      <p:pic>
        <p:nvPicPr>
          <p:cNvPr id="101380" name="Picture 4" descr="4queens-iter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24200"/>
            <a:ext cx="57912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smtClean="0"/>
              <a:t>Min-conflicts example 2</a:t>
            </a:r>
          </a:p>
        </p:txBody>
      </p:sp>
      <p:sp>
        <p:nvSpPr>
          <p:cNvPr id="102403" name="Rectangle 3"/>
          <p:cNvSpPr>
            <a:spLocks noGrp="1" noChangeArrowheads="1"/>
          </p:cNvSpPr>
          <p:nvPr>
            <p:ph type="body" sz="half" idx="2"/>
          </p:nvPr>
        </p:nvSpPr>
        <p:spPr>
          <a:xfrm>
            <a:off x="793750" y="4800600"/>
            <a:ext cx="7499350" cy="1354138"/>
          </a:xfrm>
        </p:spPr>
        <p:txBody>
          <a:bodyPr/>
          <a:lstStyle/>
          <a:p>
            <a:pPr eaLnBrk="1" hangingPunct="1"/>
            <a:r>
              <a:rPr lang="en-US" altLang="en-US" sz="3200" smtClean="0"/>
              <a:t>Use of min-conflicts heuristic in hill-climbing</a:t>
            </a:r>
          </a:p>
        </p:txBody>
      </p:sp>
      <p:pic>
        <p:nvPicPr>
          <p:cNvPr id="102404" name="Picture 4"/>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066800" y="1447800"/>
            <a:ext cx="7086600" cy="2270125"/>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pic>
      <p:grpSp>
        <p:nvGrpSpPr>
          <p:cNvPr id="102405" name="Group 5"/>
          <p:cNvGrpSpPr>
            <a:grpSpLocks/>
          </p:cNvGrpSpPr>
          <p:nvPr/>
        </p:nvGrpSpPr>
        <p:grpSpPr bwMode="auto">
          <a:xfrm>
            <a:off x="1905000" y="2286000"/>
            <a:ext cx="1066800" cy="457200"/>
            <a:chOff x="1392" y="2064"/>
            <a:chExt cx="672" cy="288"/>
          </a:xfrm>
        </p:grpSpPr>
        <p:sp>
          <p:nvSpPr>
            <p:cNvPr id="102414" name="Line 6"/>
            <p:cNvSpPr>
              <a:spLocks noChangeShapeType="1"/>
            </p:cNvSpPr>
            <p:nvPr/>
          </p:nvSpPr>
          <p:spPr bwMode="auto">
            <a:xfrm>
              <a:off x="1392" y="2112"/>
              <a:ext cx="144" cy="192"/>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15" name="Line 7"/>
            <p:cNvSpPr>
              <a:spLocks noChangeShapeType="1"/>
            </p:cNvSpPr>
            <p:nvPr/>
          </p:nvSpPr>
          <p:spPr bwMode="auto">
            <a:xfrm flipV="1">
              <a:off x="1632" y="2112"/>
              <a:ext cx="144" cy="192"/>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16" name="Line 8"/>
            <p:cNvSpPr>
              <a:spLocks noChangeShapeType="1"/>
            </p:cNvSpPr>
            <p:nvPr/>
          </p:nvSpPr>
          <p:spPr bwMode="auto">
            <a:xfrm>
              <a:off x="1872" y="2112"/>
              <a:ext cx="192" cy="192"/>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17" name="Line 9"/>
            <p:cNvSpPr>
              <a:spLocks noChangeShapeType="1"/>
            </p:cNvSpPr>
            <p:nvPr/>
          </p:nvSpPr>
          <p:spPr bwMode="auto">
            <a:xfrm flipH="1">
              <a:off x="1392" y="2064"/>
              <a:ext cx="384"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18" name="Line 10"/>
            <p:cNvSpPr>
              <a:spLocks noChangeShapeType="1"/>
            </p:cNvSpPr>
            <p:nvPr/>
          </p:nvSpPr>
          <p:spPr bwMode="auto">
            <a:xfrm flipH="1">
              <a:off x="1680" y="2352"/>
              <a:ext cx="384"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02406" name="Text Box 11"/>
          <p:cNvSpPr txBox="1">
            <a:spLocks noChangeArrowheads="1"/>
          </p:cNvSpPr>
          <p:nvPr/>
        </p:nvSpPr>
        <p:spPr bwMode="auto">
          <a:xfrm>
            <a:off x="1981200" y="3581400"/>
            <a:ext cx="66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i="0">
                <a:solidFill>
                  <a:srgbClr val="FF0000"/>
                </a:solidFill>
                <a:latin typeface="Times New Roman" panose="02020603050405020304" pitchFamily="18" charset="0"/>
              </a:rPr>
              <a:t>h=5</a:t>
            </a:r>
          </a:p>
        </p:txBody>
      </p:sp>
      <p:grpSp>
        <p:nvGrpSpPr>
          <p:cNvPr id="102407" name="Group 12"/>
          <p:cNvGrpSpPr>
            <a:grpSpLocks/>
          </p:cNvGrpSpPr>
          <p:nvPr/>
        </p:nvGrpSpPr>
        <p:grpSpPr bwMode="auto">
          <a:xfrm>
            <a:off x="4165600" y="2286000"/>
            <a:ext cx="609600" cy="381000"/>
            <a:chOff x="3072" y="2064"/>
            <a:chExt cx="384" cy="240"/>
          </a:xfrm>
        </p:grpSpPr>
        <p:sp>
          <p:nvSpPr>
            <p:cNvPr id="102411" name="Line 13"/>
            <p:cNvSpPr>
              <a:spLocks noChangeShapeType="1"/>
            </p:cNvSpPr>
            <p:nvPr/>
          </p:nvSpPr>
          <p:spPr bwMode="auto">
            <a:xfrm>
              <a:off x="3072" y="2112"/>
              <a:ext cx="144" cy="192"/>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12" name="Line 14"/>
            <p:cNvSpPr>
              <a:spLocks noChangeShapeType="1"/>
            </p:cNvSpPr>
            <p:nvPr/>
          </p:nvSpPr>
          <p:spPr bwMode="auto">
            <a:xfrm flipV="1">
              <a:off x="3312" y="2112"/>
              <a:ext cx="144" cy="192"/>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13" name="Line 15"/>
            <p:cNvSpPr>
              <a:spLocks noChangeShapeType="1"/>
            </p:cNvSpPr>
            <p:nvPr/>
          </p:nvSpPr>
          <p:spPr bwMode="auto">
            <a:xfrm flipH="1">
              <a:off x="3072" y="2064"/>
              <a:ext cx="384"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102408" name="Rectangle 16"/>
          <p:cNvSpPr>
            <a:spLocks noChangeArrowheads="1"/>
          </p:cNvSpPr>
          <p:nvPr/>
        </p:nvSpPr>
        <p:spPr bwMode="auto">
          <a:xfrm>
            <a:off x="4241800" y="3581400"/>
            <a:ext cx="66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i="0">
                <a:solidFill>
                  <a:srgbClr val="FF0000"/>
                </a:solidFill>
                <a:latin typeface="Times New Roman" panose="02020603050405020304" pitchFamily="18" charset="0"/>
              </a:rPr>
              <a:t>h=3</a:t>
            </a:r>
          </a:p>
        </p:txBody>
      </p:sp>
      <p:sp>
        <p:nvSpPr>
          <p:cNvPr id="102409" name="Line 17"/>
          <p:cNvSpPr>
            <a:spLocks noChangeShapeType="1"/>
          </p:cNvSpPr>
          <p:nvPr/>
        </p:nvSpPr>
        <p:spPr bwMode="auto">
          <a:xfrm>
            <a:off x="6477000" y="2324100"/>
            <a:ext cx="4572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02410" name="Rectangle 18"/>
          <p:cNvSpPr>
            <a:spLocks noChangeArrowheads="1"/>
          </p:cNvSpPr>
          <p:nvPr/>
        </p:nvSpPr>
        <p:spPr bwMode="auto">
          <a:xfrm>
            <a:off x="6553200" y="3581400"/>
            <a:ext cx="66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2800">
                <a:solidFill>
                  <a:schemeClr val="tx1"/>
                </a:solidFill>
                <a:latin typeface="Tw Cen MT" panose="020B0602020104020603" pitchFamily="34" charset="0"/>
              </a:defRPr>
            </a:lvl1pPr>
            <a:lvl2pPr marL="742950" indent="-285750" eaLnBrk="0" hangingPunct="0">
              <a:spcBef>
                <a:spcPct val="20000"/>
              </a:spcBef>
              <a:buChar char="–"/>
              <a:defRPr sz="2800">
                <a:solidFill>
                  <a:schemeClr val="tx1"/>
                </a:solidFill>
                <a:latin typeface="Tw Cen MT" panose="020B0602020104020603" pitchFamily="34" charset="0"/>
              </a:defRPr>
            </a:lvl2pPr>
            <a:lvl3pPr marL="1143000" indent="-228600" eaLnBrk="0" hangingPunct="0">
              <a:spcBef>
                <a:spcPct val="20000"/>
              </a:spcBef>
              <a:buChar char="•"/>
              <a:defRPr sz="2400">
                <a:solidFill>
                  <a:schemeClr val="tx1"/>
                </a:solidFill>
                <a:latin typeface="Tw Cen MT" panose="020B0602020104020603" pitchFamily="34" charset="0"/>
              </a:defRPr>
            </a:lvl3pPr>
            <a:lvl4pPr marL="1600200" indent="-228600" eaLnBrk="0" hangingPunct="0">
              <a:spcBef>
                <a:spcPct val="20000"/>
              </a:spcBef>
              <a:buChar char="–"/>
              <a:defRPr sz="2000">
                <a:solidFill>
                  <a:schemeClr val="tx1"/>
                </a:solidFill>
                <a:latin typeface="Tw Cen MT" panose="020B0602020104020603" pitchFamily="34" charset="0"/>
              </a:defRPr>
            </a:lvl4pPr>
            <a:lvl5pPr marL="2057400" indent="-228600" eaLnBrk="0" hangingPunct="0">
              <a:spcBef>
                <a:spcPct val="20000"/>
              </a:spcBef>
              <a:buChar char="»"/>
              <a:defRPr sz="2000">
                <a:solidFill>
                  <a:schemeClr val="tx1"/>
                </a:solidFill>
                <a:latin typeface="Tw Cen MT" panose="020B0602020104020603" pitchFamily="34" charset="0"/>
              </a:defRPr>
            </a:lvl5pPr>
            <a:lvl6pPr marL="2514600" indent="-228600" eaLnBrk="0" fontAlgn="base" hangingPunct="0">
              <a:spcBef>
                <a:spcPct val="20000"/>
              </a:spcBef>
              <a:spcAft>
                <a:spcPct val="0"/>
              </a:spcAft>
              <a:buChar char="»"/>
              <a:defRPr sz="2000">
                <a:solidFill>
                  <a:schemeClr val="tx1"/>
                </a:solidFill>
                <a:latin typeface="Tw Cen MT" panose="020B0602020104020603" pitchFamily="34" charset="0"/>
              </a:defRPr>
            </a:lvl6pPr>
            <a:lvl7pPr marL="2971800" indent="-228600" eaLnBrk="0" fontAlgn="base" hangingPunct="0">
              <a:spcBef>
                <a:spcPct val="20000"/>
              </a:spcBef>
              <a:spcAft>
                <a:spcPct val="0"/>
              </a:spcAft>
              <a:buChar char="»"/>
              <a:defRPr sz="2000">
                <a:solidFill>
                  <a:schemeClr val="tx1"/>
                </a:solidFill>
                <a:latin typeface="Tw Cen MT" panose="020B0602020104020603" pitchFamily="34" charset="0"/>
              </a:defRPr>
            </a:lvl7pPr>
            <a:lvl8pPr marL="3429000" indent="-228600" eaLnBrk="0" fontAlgn="base" hangingPunct="0">
              <a:spcBef>
                <a:spcPct val="20000"/>
              </a:spcBef>
              <a:spcAft>
                <a:spcPct val="0"/>
              </a:spcAft>
              <a:buChar char="»"/>
              <a:defRPr sz="2000">
                <a:solidFill>
                  <a:schemeClr val="tx1"/>
                </a:solidFill>
                <a:latin typeface="Tw Cen MT" panose="020B0602020104020603" pitchFamily="34" charset="0"/>
              </a:defRPr>
            </a:lvl8pPr>
            <a:lvl9pPr marL="3886200" indent="-228600" eaLnBrk="0" fontAlgn="base" hangingPunct="0">
              <a:spcBef>
                <a:spcPct val="20000"/>
              </a:spcBef>
              <a:spcAft>
                <a:spcPct val="0"/>
              </a:spcAft>
              <a:buChar char="»"/>
              <a:defRPr sz="2000">
                <a:solidFill>
                  <a:schemeClr val="tx1"/>
                </a:solidFill>
                <a:latin typeface="Tw Cen MT" panose="020B0602020104020603" pitchFamily="34" charset="0"/>
              </a:defRPr>
            </a:lvl9pPr>
          </a:lstStyle>
          <a:p>
            <a:pPr eaLnBrk="1" hangingPunct="1">
              <a:spcBef>
                <a:spcPct val="0"/>
              </a:spcBef>
              <a:buFontTx/>
              <a:buNone/>
            </a:pPr>
            <a:r>
              <a:rPr lang="en-US" altLang="en-US" sz="2400" i="0">
                <a:solidFill>
                  <a:srgbClr val="FF0000"/>
                </a:solidFill>
                <a:latin typeface="Times New Roman" panose="02020603050405020304" pitchFamily="18" charset="0"/>
              </a:rPr>
              <a:t>h=1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30Lect1">
  <a:themeElements>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30Lect1">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30Lect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30Lect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30Lect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30Lect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30Lect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30Lect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30Lect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330Lect1</Template>
  <TotalTime>3652</TotalTime>
  <Words>7414</Words>
  <Application>Microsoft Office PowerPoint</Application>
  <PresentationFormat>On-screen Show (4:3)</PresentationFormat>
  <Paragraphs>845</Paragraphs>
  <Slides>120</Slides>
  <Notes>113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29" baseType="lpstr">
      <vt:lpstr>Times New Roman</vt:lpstr>
      <vt:lpstr>Arial</vt:lpstr>
      <vt:lpstr>Tw Cen MT</vt:lpstr>
      <vt:lpstr>Baskerville Old Face</vt:lpstr>
      <vt:lpstr>Wingdings</vt:lpstr>
      <vt:lpstr>Monotype Corsiva</vt:lpstr>
      <vt:lpstr>Symbol</vt:lpstr>
      <vt:lpstr>330Lect1</vt:lpstr>
      <vt:lpstr>Microsoft Photo Editor 3.0 Photo</vt:lpstr>
      <vt:lpstr>CSCE 580 Artificial Intelligence Ch.4: Features and Constraints</vt:lpstr>
      <vt:lpstr>PowerPoint Presentation</vt:lpstr>
      <vt:lpstr>PowerPoint Presentation</vt:lpstr>
      <vt:lpstr>PowerPoint Presentation</vt:lpstr>
      <vt:lpstr>PowerPoint Presentation</vt:lpstr>
      <vt:lpstr>Acknowledgment</vt:lpstr>
      <vt:lpstr>Features and States</vt:lpstr>
      <vt:lpstr>Example 4.1 (features and states)</vt:lpstr>
      <vt:lpstr>Possible Worlds, Variables, and Constraints</vt:lpstr>
      <vt:lpstr>Example 4.4 (possible worlds, variables, and features)</vt:lpstr>
      <vt:lpstr>Example 4.5 (variables and possible worlds)</vt:lpstr>
      <vt:lpstr>Constraint Satisfaction Problems</vt:lpstr>
      <vt:lpstr>Relationship to Search</vt:lpstr>
      <vt:lpstr>Constraint Satisfaction Problems</vt:lpstr>
      <vt:lpstr>Extensional vs. intensional representation of constraints</vt:lpstr>
      <vt:lpstr>Examples 4.4 and 4.9 (Crossword Puzzle)</vt:lpstr>
      <vt:lpstr>Examples 4.4 and 4.9 (Crossword Puzzle)</vt:lpstr>
      <vt:lpstr>Example 4.8 [P]: Scheduling Activities</vt:lpstr>
      <vt:lpstr>Generate-and-Test (4.3)</vt:lpstr>
      <vt:lpstr>CSP as Graph Searching</vt:lpstr>
      <vt:lpstr>Backtracking Algorithms</vt:lpstr>
      <vt:lpstr>Backtracking Search Example (4.13)</vt:lpstr>
      <vt:lpstr>Consistency Algorithms</vt:lpstr>
      <vt:lpstr>Constraint Network</vt:lpstr>
      <vt:lpstr>Constraint Network for Example 4.15</vt:lpstr>
      <vt:lpstr>Constraint Networks for Example 4.16</vt:lpstr>
      <vt:lpstr>Example Constraint Network: Fig 4.4</vt:lpstr>
      <vt:lpstr>Arc Consistency</vt:lpstr>
      <vt:lpstr>Arc Consistency Algorithm</vt:lpstr>
      <vt:lpstr>Generalized Arc Consistency Algorithm</vt:lpstr>
      <vt:lpstr>Arc consistency algorithm AC-3</vt:lpstr>
      <vt:lpstr>Generalized Arc Consistency Algorithm</vt:lpstr>
      <vt:lpstr>Finding Solutions when AC Finishes</vt:lpstr>
      <vt:lpstr>Domain Splitting: Examples 4.15, 4.19, 4.22</vt:lpstr>
      <vt:lpstr>Domain Splitting: Examples 4.15, 4.19, 4.22</vt:lpstr>
      <vt:lpstr>Exploiting Propositional Structure</vt:lpstr>
      <vt:lpstr>DPLL</vt:lpstr>
      <vt:lpstr>Variable Elimination: Preliminaries</vt:lpstr>
      <vt:lpstr>Variable Elimination: Join</vt:lpstr>
      <vt:lpstr>Variable Elimination: Example</vt:lpstr>
      <vt:lpstr>Variable Elimination Algorithm</vt:lpstr>
      <vt:lpstr>Davis-Putnam (DP) Algorithm</vt:lpstr>
      <vt:lpstr>Davis-Putnam (DP) Algorithm</vt:lpstr>
      <vt:lpstr>Local Search</vt:lpstr>
      <vt:lpstr>Local Search for CSPs</vt:lpstr>
      <vt:lpstr>Local Search for CSPs</vt:lpstr>
      <vt:lpstr>Iterative Best Improvement [4.8.1 P]</vt:lpstr>
      <vt:lpstr>Greedy Descent Variants</vt:lpstr>
      <vt:lpstr>Selecting Neighbors in Local Search</vt:lpstr>
      <vt:lpstr>Problems with Hill Climbing</vt:lpstr>
      <vt:lpstr>Randomized Algorithms</vt:lpstr>
      <vt:lpstr>Randomized Hill Climbing</vt:lpstr>
      <vt:lpstr>1-Dimensional Ordered Examples</vt:lpstr>
      <vt:lpstr>Random Walk</vt:lpstr>
      <vt:lpstr>Comparing Stochastic Algorithm</vt:lpstr>
      <vt:lpstr>Runtime Distribution</vt:lpstr>
      <vt:lpstr>Runtime Distribution [Fig.4.9P]</vt:lpstr>
      <vt:lpstr>Variant: Simulated Annealing</vt:lpstr>
      <vt:lpstr>Tabu Lists</vt:lpstr>
      <vt:lpstr>Parallel Search</vt:lpstr>
      <vt:lpstr>Beam Search</vt:lpstr>
      <vt:lpstr>Stochastic Beam Search</vt:lpstr>
      <vt:lpstr>Genetic Algorithms</vt:lpstr>
      <vt:lpstr>Crossover</vt:lpstr>
      <vt:lpstr>Example: Crossword Puzzle</vt:lpstr>
      <vt:lpstr>Constraint satisfaction problems (CSPs)</vt:lpstr>
      <vt:lpstr>Example: Map-Coloring</vt:lpstr>
      <vt:lpstr>Example: Map-Coloring</vt:lpstr>
      <vt:lpstr>Constraint graph</vt:lpstr>
      <vt:lpstr>Varieties of CSPs</vt:lpstr>
      <vt:lpstr>Varieties of constraints</vt:lpstr>
      <vt:lpstr>Example: Cryptarithmetic</vt:lpstr>
      <vt:lpstr>Real-world CSPs</vt:lpstr>
      <vt:lpstr>Standard search formulation (incremental)</vt:lpstr>
      <vt:lpstr>Backtracking search</vt:lpstr>
      <vt:lpstr>Backtracking search</vt:lpstr>
      <vt:lpstr>Backtracking example</vt:lpstr>
      <vt:lpstr>Backtracking example</vt:lpstr>
      <vt:lpstr>Backtracking example</vt:lpstr>
      <vt:lpstr>Backtracking example</vt:lpstr>
      <vt:lpstr>Improving backtracking efficiency</vt:lpstr>
      <vt:lpstr>Most constrained variable</vt:lpstr>
      <vt:lpstr>Most constraining variable</vt:lpstr>
      <vt:lpstr>Least constraining value</vt:lpstr>
      <vt:lpstr>Forward checking</vt:lpstr>
      <vt:lpstr>Forward checking</vt:lpstr>
      <vt:lpstr>Forward checking</vt:lpstr>
      <vt:lpstr>Forward checking</vt:lpstr>
      <vt:lpstr>Constraint propagation</vt:lpstr>
      <vt:lpstr>Arc consistency</vt:lpstr>
      <vt:lpstr>Arc consistency</vt:lpstr>
      <vt:lpstr>Arc consistency</vt:lpstr>
      <vt:lpstr>Arc consistency</vt:lpstr>
      <vt:lpstr>Arc consistency algorithm AC-3</vt:lpstr>
      <vt:lpstr>Generalized Arc Consistency Algorithm</vt:lpstr>
      <vt:lpstr>Local search for CSPs</vt:lpstr>
      <vt:lpstr>Local search for CSP</vt:lpstr>
      <vt:lpstr>Example: 4-Queens</vt:lpstr>
      <vt:lpstr>Min-conflicts example 2</vt:lpstr>
      <vt:lpstr>Min-conflicts example 3</vt:lpstr>
      <vt:lpstr>Advantages of local search</vt:lpstr>
      <vt:lpstr>Summary</vt:lpstr>
      <vt:lpstr>Problem structure</vt:lpstr>
      <vt:lpstr>Problem structure</vt:lpstr>
      <vt:lpstr>Tree-structured CSPs</vt:lpstr>
      <vt:lpstr>Tree-structured CSPs</vt:lpstr>
      <vt:lpstr>Nearly tree-structured CSPs</vt:lpstr>
      <vt:lpstr>Nearly tree-structured CSPs</vt:lpstr>
      <vt:lpstr>Nearly tree-structured CSPs</vt:lpstr>
      <vt:lpstr>Nearly tree-structured CSPs</vt:lpstr>
      <vt:lpstr>Summary</vt:lpstr>
      <vt:lpstr>Dynamic Programming</vt:lpstr>
      <vt:lpstr>Shortest-Path in a Staged Network</vt:lpstr>
      <vt:lpstr>Non-Serial Dynamic Programming</vt:lpstr>
      <vt:lpstr>Reasoning Tasks Solved by NSDP</vt:lpstr>
      <vt:lpstr>Reasoning Tasks Solved by NSDP</vt:lpstr>
      <vt:lpstr>Reasoning Tasks Solved by NSDP</vt:lpstr>
      <vt:lpstr>Davis-Putnam</vt:lpstr>
      <vt:lpstr>Davis-Putnam-Logeman-Loveland</vt:lpstr>
      <vt:lpstr>Constraint Networks for Example 4.16</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330 Programming Language Structures</dc:title>
  <dc:creator>Marco Valtorta</dc:creator>
  <cp:lastModifiedBy>Marco Valtorta</cp:lastModifiedBy>
  <cp:revision>157</cp:revision>
  <dcterms:created xsi:type="dcterms:W3CDTF">2004-08-19T01:30:12Z</dcterms:created>
  <dcterms:modified xsi:type="dcterms:W3CDTF">2017-04-06T15:13:45Z</dcterms:modified>
</cp:coreProperties>
</file>