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6"/>
  </p:notesMasterIdLst>
  <p:handoutMasterIdLst>
    <p:handoutMasterId r:id="rId57"/>
  </p:handoutMasterIdLst>
  <p:sldIdLst>
    <p:sldId id="256" r:id="rId2"/>
    <p:sldId id="257" r:id="rId3"/>
    <p:sldId id="285" r:id="rId4"/>
    <p:sldId id="259" r:id="rId5"/>
    <p:sldId id="258" r:id="rId6"/>
    <p:sldId id="343" r:id="rId7"/>
    <p:sldId id="303" r:id="rId8"/>
    <p:sldId id="304" r:id="rId9"/>
    <p:sldId id="305" r:id="rId10"/>
    <p:sldId id="306" r:id="rId11"/>
    <p:sldId id="297" r:id="rId12"/>
    <p:sldId id="298" r:id="rId13"/>
    <p:sldId id="299" r:id="rId14"/>
    <p:sldId id="300" r:id="rId15"/>
    <p:sldId id="301" r:id="rId16"/>
    <p:sldId id="302" r:id="rId17"/>
    <p:sldId id="307" r:id="rId18"/>
    <p:sldId id="309" r:id="rId19"/>
    <p:sldId id="346"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44" r:id="rId37"/>
    <p:sldId id="345" r:id="rId38"/>
    <p:sldId id="347"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Lst>
  <p:sldSz cx="9144000" cy="6858000" type="screen4x3"/>
  <p:notesSz cx="6881813" cy="9296400"/>
  <p:defaultTextStyle>
    <a:defPPr>
      <a:defRPr lang="en-US"/>
    </a:defPPr>
    <a:lvl1pPr algn="l" rtl="0" fontAlgn="base">
      <a:spcBef>
        <a:spcPct val="0"/>
      </a:spcBef>
      <a:spcAft>
        <a:spcPct val="0"/>
      </a:spcAft>
      <a:defRPr sz="2400" i="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i="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i="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i="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i="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i="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i="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i="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7396" autoAdjust="0"/>
  </p:normalViewPr>
  <p:slideViewPr>
    <p:cSldViewPr>
      <p:cViewPr varScale="1">
        <p:scale>
          <a:sx n="61" d="100"/>
          <a:sy n="61" d="100"/>
        </p:scale>
        <p:origin x="-5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i="0"/>
            </a:lvl1pPr>
          </a:lstStyle>
          <a:p>
            <a:pPr>
              <a:defRPr/>
            </a:pPr>
            <a:endParaRPr lang="en-US"/>
          </a:p>
        </p:txBody>
      </p:sp>
      <p:sp>
        <p:nvSpPr>
          <p:cNvPr id="22531" name="Rectangle 3"/>
          <p:cNvSpPr>
            <a:spLocks noGrp="1" noChangeArrowheads="1"/>
          </p:cNvSpPr>
          <p:nvPr>
            <p:ph type="dt" sz="quarter" idx="1"/>
          </p:nvPr>
        </p:nvSpPr>
        <p:spPr bwMode="auto">
          <a:xfrm>
            <a:off x="3900488" y="0"/>
            <a:ext cx="298132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i="0"/>
            </a:lvl1pPr>
          </a:lstStyle>
          <a:p>
            <a:pPr>
              <a:defRPr/>
            </a:pPr>
            <a:endParaRPr lang="en-US"/>
          </a:p>
        </p:txBody>
      </p:sp>
      <p:sp>
        <p:nvSpPr>
          <p:cNvPr id="22532"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i="0"/>
            </a:lvl1pPr>
          </a:lstStyle>
          <a:p>
            <a:pPr>
              <a:defRPr/>
            </a:pPr>
            <a:endParaRPr lang="en-US"/>
          </a:p>
        </p:txBody>
      </p:sp>
      <p:sp>
        <p:nvSpPr>
          <p:cNvPr id="22533" name="Rectangle 5"/>
          <p:cNvSpPr>
            <a:spLocks noGrp="1" noChangeArrowheads="1"/>
          </p:cNvSpPr>
          <p:nvPr>
            <p:ph type="sldNum" sz="quarter" idx="3"/>
          </p:nvPr>
        </p:nvSpPr>
        <p:spPr bwMode="auto">
          <a:xfrm>
            <a:off x="3900488" y="8831263"/>
            <a:ext cx="2981325"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i="0"/>
            </a:lvl1pPr>
          </a:lstStyle>
          <a:p>
            <a:fld id="{D817B4E6-0A89-4CB0-8802-0EFBE81230DC}" type="slidenum">
              <a:rPr lang="en-US" altLang="en-US"/>
              <a:pPr/>
              <a:t>‹#›</a:t>
            </a:fld>
            <a:endParaRPr lang="en-US" altLang="en-US"/>
          </a:p>
        </p:txBody>
      </p:sp>
    </p:spTree>
    <p:extLst>
      <p:ext uri="{BB962C8B-B14F-4D97-AF65-F5344CB8AC3E}">
        <p14:creationId xmlns:p14="http://schemas.microsoft.com/office/powerpoint/2010/main" val="3299629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i="0"/>
            </a:lvl1pPr>
          </a:lstStyle>
          <a:p>
            <a:pPr>
              <a:defRPr/>
            </a:pPr>
            <a:endParaRPr lang="en-US"/>
          </a:p>
        </p:txBody>
      </p:sp>
      <p:sp>
        <p:nvSpPr>
          <p:cNvPr id="59395"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i="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i="0"/>
            </a:lvl1pPr>
          </a:lstStyle>
          <a:p>
            <a:pPr>
              <a:defRPr/>
            </a:pPr>
            <a:endParaRPr lang="en-US"/>
          </a:p>
        </p:txBody>
      </p:sp>
      <p:sp>
        <p:nvSpPr>
          <p:cNvPr id="59399"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i="0"/>
            </a:lvl1pPr>
          </a:lstStyle>
          <a:p>
            <a:fld id="{115175D0-76C3-4CC6-B8E2-EDC3D0FC3C17}" type="slidenum">
              <a:rPr lang="en-US" altLang="en-US"/>
              <a:pPr/>
              <a:t>‹#›</a:t>
            </a:fld>
            <a:endParaRPr lang="en-US" altLang="en-US"/>
          </a:p>
        </p:txBody>
      </p:sp>
    </p:spTree>
    <p:extLst>
      <p:ext uri="{BB962C8B-B14F-4D97-AF65-F5344CB8AC3E}">
        <p14:creationId xmlns:p14="http://schemas.microsoft.com/office/powerpoint/2010/main" val="440957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B6DFD7-8175-438F-BB91-B1FEB9418AB1}" type="slidenum">
              <a:rPr lang="en-US" altLang="en-US"/>
              <a:pPr>
                <a:spcBef>
                  <a:spcPct val="0"/>
                </a:spcBef>
              </a:pPr>
              <a:t>1</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65547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06645D-289B-4213-8F96-E6DA9701251F}" type="slidenum">
              <a:rPr lang="en-US" altLang="en-US"/>
              <a:pPr>
                <a:spcBef>
                  <a:spcPct val="0"/>
                </a:spcBef>
              </a:pPr>
              <a:t>10</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096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B42994-F0DD-4126-ADEC-6650B4E21ED3}" type="slidenum">
              <a:rPr lang="en-US" altLang="en-US"/>
              <a:pPr>
                <a:spcBef>
                  <a:spcPct val="0"/>
                </a:spcBef>
              </a:pPr>
              <a:t>11</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Massimo </a:t>
            </a:r>
            <a:r>
              <a:rPr lang="en-US" altLang="en-US" dirty="0" err="1" smtClean="0"/>
              <a:t>Negrotti</a:t>
            </a:r>
            <a:r>
              <a:rPr lang="en-US" altLang="en-US" dirty="0" smtClean="0"/>
              <a:t>.  “How AI People Think.” Technical Report III/2203/</a:t>
            </a:r>
            <a:r>
              <a:rPr lang="en-US" altLang="en-US" dirty="0" err="1" smtClean="0"/>
              <a:t>En</a:t>
            </a:r>
            <a:r>
              <a:rPr lang="en-US" altLang="en-US" dirty="0" smtClean="0"/>
              <a:t>. Department of Sociology.  University of Genoa.  1983.  This is Figure 1.  </a:t>
            </a:r>
            <a:r>
              <a:rPr lang="en-US" altLang="en-US" dirty="0" err="1" smtClean="0"/>
              <a:t>Negrotti</a:t>
            </a:r>
            <a:r>
              <a:rPr lang="en-US" altLang="en-US" dirty="0" smtClean="0"/>
              <a:t> recognizes the following approaches: robotic (ABECFGI), behavioristic (ACFGILM), and cognitive (ADFGHLM). The report is based on a questionnaire filled by 143 researchers at the 8</a:t>
            </a:r>
            <a:r>
              <a:rPr lang="en-US" altLang="en-US" baseline="30000" dirty="0" smtClean="0"/>
              <a:t>th</a:t>
            </a:r>
            <a:r>
              <a:rPr lang="en-US" altLang="en-US" dirty="0" smtClean="0"/>
              <a:t> International Joint Conference on Artificial Intelligence, which took place in Karlsruhe, Germany, during the summer of 1983.  Note the presence of “human” or “people” in all cases.  </a:t>
            </a:r>
            <a:r>
              <a:rPr lang="en-US" altLang="en-US" dirty="0" err="1" smtClean="0"/>
              <a:t>Negrotti</a:t>
            </a:r>
            <a:r>
              <a:rPr lang="en-US" altLang="en-US" dirty="0" smtClean="0"/>
              <a:t> states that the numbers are frequencies “per 1000 terms,” but I think they are percentages indicating frequency of occurrence in the definitions given by the researchers who participated in the survey.</a:t>
            </a:r>
          </a:p>
        </p:txBody>
      </p:sp>
    </p:spTree>
    <p:extLst>
      <p:ext uri="{BB962C8B-B14F-4D97-AF65-F5344CB8AC3E}">
        <p14:creationId xmlns:p14="http://schemas.microsoft.com/office/powerpoint/2010/main" val="3470622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3537EA-C0D2-401B-BB1F-DA426DBA6CF9}" type="slidenum">
              <a:rPr lang="en-US" altLang="en-US"/>
              <a:pPr>
                <a:spcBef>
                  <a:spcPct val="0"/>
                </a:spcBef>
              </a:pPr>
              <a:t>12</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Poole and Mackworth, 2010 (i.e., [P])  (This definition first appeared in notes for a revised version of David Poole, Alan Mackworth, and Randy Goebel.  </a:t>
            </a:r>
            <a:r>
              <a:rPr lang="en-US" altLang="en-US" i="1" smtClean="0"/>
              <a:t>Computational Intelligence: A Logical Approach</a:t>
            </a:r>
            <a:r>
              <a:rPr lang="en-US" altLang="en-US" smtClean="0"/>
              <a:t>.  Oxford, 1998, used by kind permission of Prof. Poole.)</a:t>
            </a:r>
          </a:p>
        </p:txBody>
      </p:sp>
    </p:spTree>
    <p:extLst>
      <p:ext uri="{BB962C8B-B14F-4D97-AF65-F5344CB8AC3E}">
        <p14:creationId xmlns:p14="http://schemas.microsoft.com/office/powerpoint/2010/main" val="610329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BB6816-E2F0-4BCD-B107-7C5EF762D544}" type="slidenum">
              <a:rPr lang="en-US" altLang="en-US"/>
              <a:pPr>
                <a:spcBef>
                  <a:spcPct val="0"/>
                </a:spcBef>
              </a:pPr>
              <a:t>13</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a:t>
            </a:r>
          </a:p>
        </p:txBody>
      </p:sp>
    </p:spTree>
    <p:extLst>
      <p:ext uri="{BB962C8B-B14F-4D97-AF65-F5344CB8AC3E}">
        <p14:creationId xmlns:p14="http://schemas.microsoft.com/office/powerpoint/2010/main" val="2680002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941FA0-88FF-48FC-812F-84A705DC3D69}" type="slidenum">
              <a:rPr lang="en-US" altLang="en-US"/>
              <a:pPr>
                <a:spcBef>
                  <a:spcPct val="0"/>
                </a:spcBef>
              </a:pPr>
              <a:t>14</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Poole and Mackworth, 2008</a:t>
            </a:r>
          </a:p>
        </p:txBody>
      </p:sp>
    </p:spTree>
    <p:extLst>
      <p:ext uri="{BB962C8B-B14F-4D97-AF65-F5344CB8AC3E}">
        <p14:creationId xmlns:p14="http://schemas.microsoft.com/office/powerpoint/2010/main" val="401620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E97F23-9940-4413-AFF6-40CCB7F08DD6}" type="slidenum">
              <a:rPr lang="en-US" altLang="en-US"/>
              <a:pPr>
                <a:spcBef>
                  <a:spcPct val="0"/>
                </a:spcBef>
              </a:pPr>
              <a:t>15</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www.aaai.org/AILandscape.   This is a fancy picture, but it is not complete.</a:t>
            </a:r>
          </a:p>
        </p:txBody>
      </p:sp>
    </p:spTree>
    <p:extLst>
      <p:ext uri="{BB962C8B-B14F-4D97-AF65-F5344CB8AC3E}">
        <p14:creationId xmlns:p14="http://schemas.microsoft.com/office/powerpoint/2010/main" val="1564735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3D54D1-E836-4FDE-A518-6E29323049B4}" type="slidenum">
              <a:rPr lang="en-US" altLang="en-US"/>
              <a:pPr>
                <a:spcBef>
                  <a:spcPct val="0"/>
                </a:spcBef>
              </a:pPr>
              <a:t>16</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Also see Bruce G. Buchanan. “A (Very) Brief History of Artificial Intelligence.” AI Magazine, Winter 2005 (http://www.aaai.org/AITopics/assets/PDF/AIMag26-04-016.pdf).</a:t>
            </a:r>
          </a:p>
        </p:txBody>
      </p:sp>
    </p:spTree>
    <p:extLst>
      <p:ext uri="{BB962C8B-B14F-4D97-AF65-F5344CB8AC3E}">
        <p14:creationId xmlns:p14="http://schemas.microsoft.com/office/powerpoint/2010/main" val="4285480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D5FCB3F-2C55-4D80-8DD8-1D2156855BF6}" type="slidenum">
              <a:rPr lang="en-US" altLang="en-US"/>
              <a:pPr>
                <a:spcBef>
                  <a:spcPct val="0"/>
                </a:spcBef>
              </a:pPr>
              <a:t>17</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Allen Newell.  “Intellectual Issues in the History of Artificial Intelligence.”  Department of Computer Science, Carnegie-Mellon University, 10 November 1982.  Marked as: to appear in: Fritz Machlup and Una Mansfield. </a:t>
            </a:r>
            <a:r>
              <a:rPr lang="en-US" altLang="en-US" i="1" smtClean="0"/>
              <a:t>The Study of Information: Interdisciplinary Messages</a:t>
            </a:r>
            <a:r>
              <a:rPr lang="en-US" altLang="en-US" smtClean="0"/>
              <a:t>. New York: John Wiley and Sons, 1983.</a:t>
            </a:r>
          </a:p>
          <a:p>
            <a:r>
              <a:rPr lang="en-US" altLang="en-US" smtClean="0"/>
              <a:t>Version of 28 October 1982 accessed at http://diva.library.cmu.edu/Newell/ on 2008/08/13</a:t>
            </a:r>
          </a:p>
        </p:txBody>
      </p:sp>
    </p:spTree>
    <p:extLst>
      <p:ext uri="{BB962C8B-B14F-4D97-AF65-F5344CB8AC3E}">
        <p14:creationId xmlns:p14="http://schemas.microsoft.com/office/powerpoint/2010/main" val="3456743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D3DAC10-B82D-4B94-A587-1A905DEADECF}" type="slidenum">
              <a:rPr lang="en-US" altLang="en-US"/>
              <a:pPr>
                <a:spcBef>
                  <a:spcPct val="0"/>
                </a:spcBef>
              </a:pPr>
              <a:t>18</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dirty="0" smtClean="0"/>
              <a:t>Survey from the AIMA users list, organized by Peter </a:t>
            </a:r>
            <a:r>
              <a:rPr lang="en-US" altLang="en-US" sz="900" dirty="0" err="1" smtClean="0"/>
              <a:t>Norvig</a:t>
            </a:r>
            <a:endParaRPr lang="en-US" altLang="en-US" sz="900" dirty="0" smtClean="0"/>
          </a:p>
          <a:p>
            <a:pPr>
              <a:lnSpc>
                <a:spcPct val="80000"/>
              </a:lnSpc>
            </a:pPr>
            <a:r>
              <a:rPr lang="en-US" altLang="en-US" sz="900" dirty="0" smtClean="0"/>
              <a:t>Choices for "other":</a:t>
            </a:r>
            <a:br>
              <a:rPr lang="en-US" altLang="en-US" sz="900" dirty="0" smtClean="0"/>
            </a:br>
            <a:r>
              <a:rPr lang="en-US" altLang="en-US" sz="900" dirty="0" smtClean="0"/>
              <a:t>3: </a:t>
            </a:r>
            <a:r>
              <a:rPr lang="en-US" altLang="en-US" sz="900" dirty="0" err="1" smtClean="0"/>
              <a:t>Matlab</a:t>
            </a:r>
            <a:r>
              <a:rPr lang="en-US" altLang="en-US" sz="900" dirty="0" smtClean="0"/>
              <a:t/>
            </a:r>
            <a:br>
              <a:rPr lang="en-US" altLang="en-US" sz="900" dirty="0" smtClean="0"/>
            </a:br>
            <a:r>
              <a:rPr lang="en-US" altLang="en-US" sz="900" dirty="0" smtClean="0"/>
              <a:t>2: Ruby</a:t>
            </a:r>
            <a:br>
              <a:rPr lang="en-US" altLang="en-US" sz="900" dirty="0" smtClean="0"/>
            </a:br>
            <a:r>
              <a:rPr lang="en-US" altLang="en-US" sz="900" dirty="0" smtClean="0"/>
              <a:t>1: Haskell</a:t>
            </a:r>
            <a:br>
              <a:rPr lang="en-US" altLang="en-US" sz="900" dirty="0" smtClean="0"/>
            </a:br>
            <a:r>
              <a:rPr lang="en-US" altLang="en-US" sz="900" dirty="0" smtClean="0"/>
              <a:t>1: ML</a:t>
            </a:r>
            <a:br>
              <a:rPr lang="en-US" altLang="en-US" sz="900" dirty="0" smtClean="0"/>
            </a:br>
            <a:r>
              <a:rPr lang="en-US" altLang="en-US" sz="900" dirty="0" smtClean="0"/>
              <a:t>1: </a:t>
            </a:r>
            <a:r>
              <a:rPr lang="en-US" altLang="en-US" sz="900" dirty="0" err="1" smtClean="0"/>
              <a:t>NetLogo</a:t>
            </a:r>
            <a:r>
              <a:rPr lang="en-US" altLang="en-US" sz="900" dirty="0" smtClean="0"/>
              <a:t/>
            </a:r>
            <a:br>
              <a:rPr lang="en-US" altLang="en-US" sz="900" dirty="0" smtClean="0"/>
            </a:br>
            <a:r>
              <a:rPr lang="en-US" altLang="en-US" sz="900" dirty="0" smtClean="0"/>
              <a:t>1: Perl</a:t>
            </a:r>
            <a:br>
              <a:rPr lang="en-US" altLang="en-US" sz="900" dirty="0" smtClean="0"/>
            </a:br>
            <a:r>
              <a:rPr lang="en-US" altLang="en-US" sz="900" dirty="0" smtClean="0"/>
              <a:t>1: </a:t>
            </a:r>
            <a:r>
              <a:rPr lang="en-US" altLang="en-US" sz="900" dirty="0" err="1" smtClean="0"/>
              <a:t>Protege</a:t>
            </a:r>
            <a:r>
              <a:rPr lang="en-US" altLang="en-US" sz="900" dirty="0" smtClean="0"/>
              <a:t> (Java Knowledge-based framework)</a:t>
            </a:r>
            <a:br>
              <a:rPr lang="en-US" altLang="en-US" sz="900" dirty="0" smtClean="0"/>
            </a:br>
            <a:r>
              <a:rPr lang="en-US" altLang="en-US" sz="900" dirty="0" smtClean="0"/>
              <a:t>1: R (Statistical package)</a:t>
            </a:r>
            <a:br>
              <a:rPr lang="en-US" altLang="en-US" sz="900" dirty="0" smtClean="0"/>
            </a:br>
            <a:r>
              <a:rPr lang="en-US" altLang="en-US" sz="900" dirty="0" smtClean="0"/>
              <a:t>1: Steve</a:t>
            </a:r>
            <a:br>
              <a:rPr lang="en-US" altLang="en-US" sz="900" dirty="0" smtClean="0"/>
            </a:br>
            <a:endParaRPr lang="en-US" altLang="en-US" sz="900" dirty="0" smtClean="0"/>
          </a:p>
          <a:p>
            <a:endParaRPr lang="en-US" altLang="en-US" sz="1800" dirty="0" smtClean="0"/>
          </a:p>
        </p:txBody>
      </p:sp>
    </p:spTree>
    <p:extLst>
      <p:ext uri="{BB962C8B-B14F-4D97-AF65-F5344CB8AC3E}">
        <p14:creationId xmlns:p14="http://schemas.microsoft.com/office/powerpoint/2010/main" val="1842714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5AB23E-D455-4D0A-9EC1-728BE5B90648}" type="slidenum">
              <a:rPr lang="en-US" altLang="en-US"/>
              <a:pPr>
                <a:spcBef>
                  <a:spcPct val="0"/>
                </a:spcBef>
              </a:pPr>
              <a:t>19</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1.4.2 [P]</a:t>
            </a:r>
          </a:p>
        </p:txBody>
      </p:sp>
    </p:spTree>
    <p:extLst>
      <p:ext uri="{BB962C8B-B14F-4D97-AF65-F5344CB8AC3E}">
        <p14:creationId xmlns:p14="http://schemas.microsoft.com/office/powerpoint/2010/main" val="262642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DFB0E4-86EB-4F8C-98A0-4B1C206380E4}" type="slidenum">
              <a:rPr lang="en-US" altLang="en-US"/>
              <a:pPr>
                <a:spcBef>
                  <a:spcPct val="0"/>
                </a:spcBef>
              </a:pPr>
              <a:t>2</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57455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217EF0-398B-425B-8F99-ABC3DB0A9244}" type="slidenum">
              <a:rPr lang="en-US" altLang="en-US"/>
              <a:pPr>
                <a:spcBef>
                  <a:spcPct val="0"/>
                </a:spcBef>
              </a:pPr>
              <a:t>20</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1.3 [P]</a:t>
            </a:r>
          </a:p>
        </p:txBody>
      </p:sp>
    </p:spTree>
    <p:extLst>
      <p:ext uri="{BB962C8B-B14F-4D97-AF65-F5344CB8AC3E}">
        <p14:creationId xmlns:p14="http://schemas.microsoft.com/office/powerpoint/2010/main" val="518161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178200-114E-4B10-8B5A-43DF0E81F8FC}" type="slidenum">
              <a:rPr lang="en-US" altLang="en-US"/>
              <a:pPr>
                <a:spcBef>
                  <a:spcPct val="0"/>
                </a:spcBef>
              </a:pPr>
              <a:t>21</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52214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D691455-1B36-44BD-9713-AF7C605BC87E}" type="slidenum">
              <a:rPr lang="en-US" altLang="en-US"/>
              <a:pPr>
                <a:spcBef>
                  <a:spcPct val="0"/>
                </a:spcBef>
              </a:pPr>
              <a:t>22</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15667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92A396-6336-44F7-8E40-4FD8897D86CF}" type="slidenum">
              <a:rPr lang="en-US" altLang="en-US"/>
              <a:pPr>
                <a:spcBef>
                  <a:spcPct val="0"/>
                </a:spcBef>
              </a:pPr>
              <a:t>23</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45809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80AFB4-378C-40F3-8D56-9B9C90FE5F96}" type="slidenum">
              <a:rPr lang="en-US" altLang="en-US"/>
              <a:pPr>
                <a:spcBef>
                  <a:spcPct val="0"/>
                </a:spcBef>
              </a:pPr>
              <a:t>24</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44940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B58FE8D-8E1D-44B5-B766-08D955C2949B}" type="slidenum">
              <a:rPr lang="en-US" altLang="en-US"/>
              <a:pPr>
                <a:spcBef>
                  <a:spcPct val="0"/>
                </a:spcBef>
              </a:pPr>
              <a:t>25</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 fig. 1.4; we will discuss representations later in the course</a:t>
            </a:r>
          </a:p>
        </p:txBody>
      </p:sp>
    </p:spTree>
    <p:extLst>
      <p:ext uri="{BB962C8B-B14F-4D97-AF65-F5344CB8AC3E}">
        <p14:creationId xmlns:p14="http://schemas.microsoft.com/office/powerpoint/2010/main" val="2668287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E5F41C-3583-4AA4-9812-0768B274063F}" type="slidenum">
              <a:rPr lang="en-US" altLang="en-US"/>
              <a:pPr>
                <a:spcBef>
                  <a:spcPct val="0"/>
                </a:spcBef>
              </a:pPr>
              <a:t>26</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11072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7B8EE2-56CC-42C1-8223-2086D493D0E6}" type="slidenum">
              <a:rPr lang="en-US" altLang="en-US"/>
              <a:pPr>
                <a:spcBef>
                  <a:spcPct val="0"/>
                </a:spcBef>
              </a:pPr>
              <a:t>27</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74299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BB7B8D-0323-45AE-B2E9-D104185249DC}" type="slidenum">
              <a:rPr lang="en-US" altLang="en-US"/>
              <a:pPr>
                <a:spcBef>
                  <a:spcPct val="0"/>
                </a:spcBef>
              </a:pPr>
              <a:t>28</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47745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3B50C50-41E0-4BB0-BCD4-BB7FFA57E833}" type="slidenum">
              <a:rPr lang="en-US" altLang="en-US"/>
              <a:pPr>
                <a:spcBef>
                  <a:spcPct val="0"/>
                </a:spcBef>
              </a:pPr>
              <a:t>29</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3796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A484892-E190-4D01-BCF1-BD52B892985C}" type="slidenum">
              <a:rPr lang="en-US" altLang="en-US"/>
              <a:pPr>
                <a:spcBef>
                  <a:spcPct val="0"/>
                </a:spcBef>
              </a:pPr>
              <a:t>3</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Tw Cen MT"/>
                <a:ea typeface="+mn-ea"/>
                <a:cs typeface="+mn-cs"/>
              </a:rPr>
              <a:t>Represent domain knowledge about individuals and relations in first-order logic (if time allows)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Tw Cen MT"/>
                <a:ea typeface="+mn-ea"/>
                <a:cs typeface="+mn-cs"/>
              </a:rPr>
              <a:t>Do inference using resolution refutation theorem proving (if time allows)</a:t>
            </a:r>
          </a:p>
          <a:p>
            <a:endParaRPr lang="en-US" altLang="en-US" dirty="0" smtClean="0"/>
          </a:p>
        </p:txBody>
      </p:sp>
    </p:spTree>
    <p:extLst>
      <p:ext uri="{BB962C8B-B14F-4D97-AF65-F5344CB8AC3E}">
        <p14:creationId xmlns:p14="http://schemas.microsoft.com/office/powerpoint/2010/main" val="2569026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1672B2-F787-44C1-B9AF-CCC858D3002B}" type="slidenum">
              <a:rPr lang="en-US" altLang="en-US"/>
              <a:pPr>
                <a:spcBef>
                  <a:spcPct val="0"/>
                </a:spcBef>
              </a:pPr>
              <a:t>30</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Section 1.5.2 [P]</a:t>
            </a:r>
          </a:p>
        </p:txBody>
      </p:sp>
    </p:spTree>
    <p:extLst>
      <p:ext uri="{BB962C8B-B14F-4D97-AF65-F5344CB8AC3E}">
        <p14:creationId xmlns:p14="http://schemas.microsoft.com/office/powerpoint/2010/main" val="2669800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673D89-5765-4194-8BB8-4E9356000BBF}" type="slidenum">
              <a:rPr lang="en-US" altLang="en-US"/>
              <a:pPr>
                <a:spcBef>
                  <a:spcPct val="0"/>
                </a:spcBef>
              </a:pPr>
              <a:t>31</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state can be described in terms of features, where a feature has a value in every state</a:t>
            </a:r>
          </a:p>
          <a:p>
            <a:r>
              <a:rPr lang="en-US" altLang="en-US" smtClean="0"/>
              <a:t>A proposition is a Boolean feature, which means that it can have values true or false.</a:t>
            </a:r>
          </a:p>
          <a:p>
            <a:endParaRPr lang="en-US" altLang="en-US" smtClean="0"/>
          </a:p>
        </p:txBody>
      </p:sp>
    </p:spTree>
    <p:extLst>
      <p:ext uri="{BB962C8B-B14F-4D97-AF65-F5344CB8AC3E}">
        <p14:creationId xmlns:p14="http://schemas.microsoft.com/office/powerpoint/2010/main" val="2971243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9C6E48-B847-46AC-A2CD-9B23DF0FE70B}" type="slidenum">
              <a:rPr lang="en-US" altLang="en-US"/>
              <a:pPr>
                <a:spcBef>
                  <a:spcPct val="0"/>
                </a:spcBef>
              </a:pPr>
              <a:t>32</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97727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DA5CEF-C43F-4BC6-BD4C-CF36B7BE0521}" type="slidenum">
              <a:rPr lang="en-US" altLang="en-US"/>
              <a:pPr>
                <a:spcBef>
                  <a:spcPct val="0"/>
                </a:spcBef>
              </a:pPr>
              <a:t>33</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74783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F99E65-45AF-464A-A210-D7F364A51072}" type="slidenum">
              <a:rPr lang="en-US" altLang="en-US"/>
              <a:pPr>
                <a:spcBef>
                  <a:spcPct val="0"/>
                </a:spcBef>
              </a:pPr>
              <a:t>34</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08256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4EFB23-5F31-4112-871E-8A6757309432}" type="slidenum">
              <a:rPr lang="en-US" altLang="en-US"/>
              <a:pPr>
                <a:spcBef>
                  <a:spcPct val="0"/>
                </a:spcBef>
              </a:pPr>
              <a:t>35</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Partially observable value for the sensing uncertainty dimension has two cases: several states results in the same observation, or observations are noisy.</a:t>
            </a:r>
          </a:p>
        </p:txBody>
      </p:sp>
    </p:spTree>
    <p:extLst>
      <p:ext uri="{BB962C8B-B14F-4D97-AF65-F5344CB8AC3E}">
        <p14:creationId xmlns:p14="http://schemas.microsoft.com/office/powerpoint/2010/main" val="1662253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128DA5-B849-487E-935A-81578427809C}" type="slidenum">
              <a:rPr lang="en-US" altLang="en-US"/>
              <a:pPr>
                <a:spcBef>
                  <a:spcPct val="0"/>
                </a:spcBef>
              </a:pPr>
              <a:t>36</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1.5.5 [P]</a:t>
            </a:r>
          </a:p>
        </p:txBody>
      </p:sp>
    </p:spTree>
    <p:extLst>
      <p:ext uri="{BB962C8B-B14F-4D97-AF65-F5344CB8AC3E}">
        <p14:creationId xmlns:p14="http://schemas.microsoft.com/office/powerpoint/2010/main" val="1438574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3594D8A-DE54-4581-9256-AD644856AF27}" type="slidenum">
              <a:rPr lang="en-US" altLang="en-US"/>
              <a:pPr>
                <a:spcBef>
                  <a:spcPct val="0"/>
                </a:spcBef>
              </a:pPr>
              <a:t>37</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1.5.6 [P]</a:t>
            </a:r>
          </a:p>
        </p:txBody>
      </p:sp>
    </p:spTree>
    <p:extLst>
      <p:ext uri="{BB962C8B-B14F-4D97-AF65-F5344CB8AC3E}">
        <p14:creationId xmlns:p14="http://schemas.microsoft.com/office/powerpoint/2010/main" val="27496569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7D8108-B650-43F7-B562-07DFF9A2A88D}" type="slidenum">
              <a:rPr lang="en-US" altLang="en-US"/>
              <a:pPr>
                <a:spcBef>
                  <a:spcPct val="0"/>
                </a:spcBef>
              </a:pPr>
              <a:t>38</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1.5.6 [P]</a:t>
            </a:r>
          </a:p>
        </p:txBody>
      </p:sp>
    </p:spTree>
    <p:extLst>
      <p:ext uri="{BB962C8B-B14F-4D97-AF65-F5344CB8AC3E}">
        <p14:creationId xmlns:p14="http://schemas.microsoft.com/office/powerpoint/2010/main" val="938121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36448C-3465-41ED-9E0A-C097BD28E00A}" type="slidenum">
              <a:rPr lang="en-US" altLang="en-US"/>
              <a:pPr>
                <a:spcBef>
                  <a:spcPct val="0"/>
                </a:spcBef>
              </a:pPr>
              <a:t>39</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that the discount is linear in time</a:t>
            </a:r>
          </a:p>
        </p:txBody>
      </p:sp>
    </p:spTree>
    <p:extLst>
      <p:ext uri="{BB962C8B-B14F-4D97-AF65-F5344CB8AC3E}">
        <p14:creationId xmlns:p14="http://schemas.microsoft.com/office/powerpoint/2010/main" val="2045212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0F9D4C-2EA3-40B6-B279-19DDBFE97AED}" type="slidenum">
              <a:rPr lang="en-US" altLang="en-US"/>
              <a:pPr>
                <a:spcBef>
                  <a:spcPct val="0"/>
                </a:spcBef>
              </a:pPr>
              <a:t>4</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1558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90D45C-FE83-4572-AFB3-E4A8FC2B29D6}" type="slidenum">
              <a:rPr lang="en-US" altLang="en-US"/>
              <a:pPr>
                <a:spcBef>
                  <a:spcPct val="0"/>
                </a:spcBef>
              </a:pPr>
              <a:t>40</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53078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407023-4F6E-41A9-91B6-C91504D975F1}" type="slidenum">
              <a:rPr lang="en-US" altLang="en-US"/>
              <a:pPr>
                <a:spcBef>
                  <a:spcPct val="0"/>
                </a:spcBef>
              </a:pPr>
              <a:t>41</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32905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0C93689-101B-40D0-82C4-877BEDA8C981}" type="slidenum">
              <a:rPr lang="en-US" altLang="en-US"/>
              <a:pPr>
                <a:spcBef>
                  <a:spcPct val="0"/>
                </a:spcBef>
              </a:pPr>
              <a:t>42</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5752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4C854D-5858-47B1-A512-43D6DD4585B8}" type="slidenum">
              <a:rPr lang="en-US" altLang="en-US"/>
              <a:pPr>
                <a:spcBef>
                  <a:spcPct val="0"/>
                </a:spcBef>
              </a:pPr>
              <a:t>43</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04275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1A22FA-2C99-4984-9C99-224BB5236BFD}" type="slidenum">
              <a:rPr lang="en-US" altLang="en-US"/>
              <a:pPr>
                <a:spcBef>
                  <a:spcPct val="0"/>
                </a:spcBef>
              </a:pPr>
              <a:t>44</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227604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671B3FB-AC4C-4840-AE2B-6C9B0DD5B341}" type="slidenum">
              <a:rPr lang="en-US" altLang="en-US"/>
              <a:pPr>
                <a:spcBef>
                  <a:spcPct val="0"/>
                </a:spcBef>
              </a:pPr>
              <a:t>45</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39848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5924D41-103D-418C-A446-7855283DA898}" type="slidenum">
              <a:rPr lang="en-US" altLang="en-US"/>
              <a:pPr>
                <a:spcBef>
                  <a:spcPct val="0"/>
                </a:spcBef>
              </a:pPr>
              <a:t>46</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Constraint Propagation; Markov Decision Processes; Influence Diagrams; Reinforcement Learning (??); Partially Observable Markov Decision Processes; Game Theory</a:t>
            </a:r>
          </a:p>
        </p:txBody>
      </p:sp>
    </p:spTree>
    <p:extLst>
      <p:ext uri="{BB962C8B-B14F-4D97-AF65-F5344CB8AC3E}">
        <p14:creationId xmlns:p14="http://schemas.microsoft.com/office/powerpoint/2010/main" val="2895389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64239D-241E-4D56-B75B-768F9C285462}" type="slidenum">
              <a:rPr lang="en-US" altLang="en-US"/>
              <a:pPr>
                <a:spcBef>
                  <a:spcPct val="0"/>
                </a:spcBef>
              </a:pPr>
              <a:t>47</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465606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44928AA-8D31-4400-B17A-158DF6DE2318}" type="slidenum">
              <a:rPr lang="en-US" altLang="en-US"/>
              <a:pPr>
                <a:spcBef>
                  <a:spcPct val="0"/>
                </a:spcBef>
              </a:pPr>
              <a:t>48</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222011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DC387E-D7D1-452F-B711-09153E10E890}" type="slidenum">
              <a:rPr lang="en-US" altLang="en-US"/>
              <a:pPr>
                <a:spcBef>
                  <a:spcPct val="0"/>
                </a:spcBef>
              </a:pPr>
              <a:t>49</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128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00F65A-8213-4447-89DD-D72834FE5F21}" type="slidenum">
              <a:rPr lang="en-US" altLang="en-US"/>
              <a:pPr>
                <a:spcBef>
                  <a:spcPct val="0"/>
                </a:spcBef>
              </a:pPr>
              <a:t>5</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269082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FD5E857-0121-4647-9117-4FD165ACCBA2}" type="slidenum">
              <a:rPr lang="en-US" altLang="en-US"/>
              <a:pPr>
                <a:spcBef>
                  <a:spcPct val="0"/>
                </a:spcBef>
              </a:pPr>
              <a:t>50</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082877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EB428E-001E-49FD-BD21-1372AFB290FB}" type="slidenum">
              <a:rPr lang="en-US" altLang="en-US"/>
              <a:pPr>
                <a:spcBef>
                  <a:spcPct val="0"/>
                </a:spcBef>
              </a:pPr>
              <a:t>51</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892050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746FB4-1489-46FE-AC98-FDAB1ACFAE7F}" type="slidenum">
              <a:rPr lang="en-US" altLang="en-US"/>
              <a:pPr>
                <a:spcBef>
                  <a:spcPct val="0"/>
                </a:spcBef>
              </a:pPr>
              <a:t>52</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673335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817E76-055D-4C8C-BEA5-C95EACDE8CC7}" type="slidenum">
              <a:rPr lang="en-US" altLang="en-US"/>
              <a:pPr>
                <a:spcBef>
                  <a:spcPct val="0"/>
                </a:spcBef>
              </a:pPr>
              <a:t>53</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696296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B0B69D-ABB4-4844-9724-2CAC852412BB}" type="slidenum">
              <a:rPr lang="en-US" altLang="en-US"/>
              <a:pPr>
                <a:spcBef>
                  <a:spcPct val="0"/>
                </a:spcBef>
              </a:pPr>
              <a:t>54</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9219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1FA8EE1-BCA4-4375-9C70-195DF41604C5}" type="slidenum">
              <a:rPr lang="en-US" altLang="en-US"/>
              <a:pPr>
                <a:spcBef>
                  <a:spcPct val="0"/>
                </a:spcBef>
              </a:pPr>
              <a:t>6</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[AIMA-2]</a:t>
            </a:r>
          </a:p>
        </p:txBody>
      </p:sp>
    </p:spTree>
    <p:extLst>
      <p:ext uri="{BB962C8B-B14F-4D97-AF65-F5344CB8AC3E}">
        <p14:creationId xmlns:p14="http://schemas.microsoft.com/office/powerpoint/2010/main" val="529346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3DB627-02B5-4142-9376-CDAC0A33073C}" type="slidenum">
              <a:rPr lang="en-US" altLang="en-US"/>
              <a:pPr>
                <a:spcBef>
                  <a:spcPct val="0"/>
                </a:spcBef>
              </a:pPr>
              <a:t>7</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[AIMA-2]</a:t>
            </a:r>
          </a:p>
          <a:p>
            <a:r>
              <a:rPr lang="en-US" altLang="en-US" smtClean="0"/>
              <a:t>Turing (1950)  “Computing machinery and intelligence“</a:t>
            </a:r>
          </a:p>
          <a:p>
            <a:r>
              <a:rPr lang="en-US" altLang="en-US" smtClean="0"/>
              <a:t>The original version involved determining the sex of a correspondent; exchanging the man with a computer; comparing the performance of the interrogator in the two different situations.  “We now ask the question: “What will happen when a machine takes the part of A [the man] in this game?’  Will the interrogator decide wrongly as often when the game is played like this as he does when the game is played between a man and a woman?  These questions replace our original, ‘Can machines think?’” </a:t>
            </a:r>
          </a:p>
          <a:p>
            <a:endParaRPr lang="en-US" altLang="en-US" smtClean="0"/>
          </a:p>
        </p:txBody>
      </p:sp>
    </p:spTree>
    <p:extLst>
      <p:ext uri="{BB962C8B-B14F-4D97-AF65-F5344CB8AC3E}">
        <p14:creationId xmlns:p14="http://schemas.microsoft.com/office/powerpoint/2010/main" val="94903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FA5B78-61DA-49AD-B6BE-71321B982F55}" type="slidenum">
              <a:rPr lang="en-US" altLang="en-US"/>
              <a:pPr>
                <a:spcBef>
                  <a:spcPct val="0"/>
                </a:spcBef>
              </a:pPr>
              <a:t>8</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1606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3C26B8-BEA6-4773-A561-AAE7EC2F146C}" type="slidenum">
              <a:rPr lang="en-US" altLang="en-US"/>
              <a:pPr>
                <a:spcBef>
                  <a:spcPct val="0"/>
                </a:spcBef>
              </a:pPr>
              <a:t>9</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7557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01F481E-0784-4BB1-A8CF-ADFBB86FED79}" type="slidenum">
              <a:rPr lang="en-US" altLang="en-US"/>
              <a:pPr/>
              <a:t>‹#›</a:t>
            </a:fld>
            <a:endParaRPr lang="en-US" altLang="en-US"/>
          </a:p>
        </p:txBody>
      </p:sp>
    </p:spTree>
    <p:extLst>
      <p:ext uri="{BB962C8B-B14F-4D97-AF65-F5344CB8AC3E}">
        <p14:creationId xmlns:p14="http://schemas.microsoft.com/office/powerpoint/2010/main" val="359754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127608-FE6B-4E63-88AD-876CC62502BB}" type="slidenum">
              <a:rPr lang="en-US" altLang="en-US"/>
              <a:pPr/>
              <a:t>‹#›</a:t>
            </a:fld>
            <a:endParaRPr lang="en-US" altLang="en-US"/>
          </a:p>
        </p:txBody>
      </p:sp>
    </p:spTree>
    <p:extLst>
      <p:ext uri="{BB962C8B-B14F-4D97-AF65-F5344CB8AC3E}">
        <p14:creationId xmlns:p14="http://schemas.microsoft.com/office/powerpoint/2010/main" val="87235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253752E-782A-4005-AA9D-60C8A5760088}" type="slidenum">
              <a:rPr lang="en-US" altLang="en-US"/>
              <a:pPr/>
              <a:t>‹#›</a:t>
            </a:fld>
            <a:endParaRPr lang="en-US" altLang="en-US"/>
          </a:p>
        </p:txBody>
      </p:sp>
    </p:spTree>
    <p:extLst>
      <p:ext uri="{BB962C8B-B14F-4D97-AF65-F5344CB8AC3E}">
        <p14:creationId xmlns:p14="http://schemas.microsoft.com/office/powerpoint/2010/main" val="3962877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0C48787-C2DB-4D1E-80AE-ECE8ABC67AB8}" type="slidenum">
              <a:rPr lang="en-US" altLang="en-US"/>
              <a:pPr/>
              <a:t>‹#›</a:t>
            </a:fld>
            <a:endParaRPr lang="en-US" altLang="en-US"/>
          </a:p>
        </p:txBody>
      </p:sp>
    </p:spTree>
    <p:extLst>
      <p:ext uri="{BB962C8B-B14F-4D97-AF65-F5344CB8AC3E}">
        <p14:creationId xmlns:p14="http://schemas.microsoft.com/office/powerpoint/2010/main" val="2846937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886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8A77B9-813A-4F2C-9B6C-EE390B1B72C8}" type="slidenum">
              <a:rPr lang="en-US" altLang="en-US"/>
              <a:pPr/>
              <a:t>‹#›</a:t>
            </a:fld>
            <a:endParaRPr lang="en-US" altLang="en-US"/>
          </a:p>
        </p:txBody>
      </p:sp>
    </p:spTree>
    <p:extLst>
      <p:ext uri="{BB962C8B-B14F-4D97-AF65-F5344CB8AC3E}">
        <p14:creationId xmlns:p14="http://schemas.microsoft.com/office/powerpoint/2010/main" val="96318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8A5706-6D3D-4424-9923-AB6CA92406CB}" type="slidenum">
              <a:rPr lang="en-US" altLang="en-US"/>
              <a:pPr/>
              <a:t>‹#›</a:t>
            </a:fld>
            <a:endParaRPr lang="en-US" altLang="en-US"/>
          </a:p>
        </p:txBody>
      </p:sp>
    </p:spTree>
    <p:extLst>
      <p:ext uri="{BB962C8B-B14F-4D97-AF65-F5344CB8AC3E}">
        <p14:creationId xmlns:p14="http://schemas.microsoft.com/office/powerpoint/2010/main" val="329583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D40DDE-0135-4F39-8228-D73BA1C4BC94}" type="slidenum">
              <a:rPr lang="en-US" altLang="en-US"/>
              <a:pPr/>
              <a:t>‹#›</a:t>
            </a:fld>
            <a:endParaRPr lang="en-US" altLang="en-US"/>
          </a:p>
        </p:txBody>
      </p:sp>
    </p:spTree>
    <p:extLst>
      <p:ext uri="{BB962C8B-B14F-4D97-AF65-F5344CB8AC3E}">
        <p14:creationId xmlns:p14="http://schemas.microsoft.com/office/powerpoint/2010/main" val="843811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BA104DD-DA6F-4AFD-A1B4-EA87B9F925D6}" type="slidenum">
              <a:rPr lang="en-US" altLang="en-US"/>
              <a:pPr/>
              <a:t>‹#›</a:t>
            </a:fld>
            <a:endParaRPr lang="en-US" altLang="en-US"/>
          </a:p>
        </p:txBody>
      </p:sp>
    </p:spTree>
    <p:extLst>
      <p:ext uri="{BB962C8B-B14F-4D97-AF65-F5344CB8AC3E}">
        <p14:creationId xmlns:p14="http://schemas.microsoft.com/office/powerpoint/2010/main" val="132505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1B91C7D-EBFF-4F97-BB86-E192C0D5515D}" type="slidenum">
              <a:rPr lang="en-US" altLang="en-US"/>
              <a:pPr/>
              <a:t>‹#›</a:t>
            </a:fld>
            <a:endParaRPr lang="en-US" altLang="en-US"/>
          </a:p>
        </p:txBody>
      </p:sp>
    </p:spTree>
    <p:extLst>
      <p:ext uri="{BB962C8B-B14F-4D97-AF65-F5344CB8AC3E}">
        <p14:creationId xmlns:p14="http://schemas.microsoft.com/office/powerpoint/2010/main" val="105729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B7E4A3A-B904-4691-BC51-7F8F2EBDDFA9}" type="slidenum">
              <a:rPr lang="en-US" altLang="en-US"/>
              <a:pPr/>
              <a:t>‹#›</a:t>
            </a:fld>
            <a:endParaRPr lang="en-US" altLang="en-US"/>
          </a:p>
        </p:txBody>
      </p:sp>
    </p:spTree>
    <p:extLst>
      <p:ext uri="{BB962C8B-B14F-4D97-AF65-F5344CB8AC3E}">
        <p14:creationId xmlns:p14="http://schemas.microsoft.com/office/powerpoint/2010/main" val="33816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C88E9C3-D490-4138-8215-39AB0A6106C3}" type="slidenum">
              <a:rPr lang="en-US" altLang="en-US"/>
              <a:pPr/>
              <a:t>‹#›</a:t>
            </a:fld>
            <a:endParaRPr lang="en-US" altLang="en-US"/>
          </a:p>
        </p:txBody>
      </p:sp>
    </p:spTree>
    <p:extLst>
      <p:ext uri="{BB962C8B-B14F-4D97-AF65-F5344CB8AC3E}">
        <p14:creationId xmlns:p14="http://schemas.microsoft.com/office/powerpoint/2010/main" val="253743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7394007-3169-4F8F-AB6F-870D4C3A78AE}" type="slidenum">
              <a:rPr lang="en-US" altLang="en-US"/>
              <a:pPr/>
              <a:t>‹#›</a:t>
            </a:fld>
            <a:endParaRPr lang="en-US" altLang="en-US"/>
          </a:p>
        </p:txBody>
      </p:sp>
    </p:spTree>
    <p:extLst>
      <p:ext uri="{BB962C8B-B14F-4D97-AF65-F5344CB8AC3E}">
        <p14:creationId xmlns:p14="http://schemas.microsoft.com/office/powerpoint/2010/main" val="98971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22BB0AE-CFF5-40A0-A9A5-231F680E03B9}" type="slidenum">
              <a:rPr lang="en-US" altLang="en-US"/>
              <a:pPr/>
              <a:t>‹#›</a:t>
            </a:fld>
            <a:endParaRPr lang="en-US" altLang="en-US"/>
          </a:p>
        </p:txBody>
      </p:sp>
    </p:spTree>
    <p:extLst>
      <p:ext uri="{BB962C8B-B14F-4D97-AF65-F5344CB8AC3E}">
        <p14:creationId xmlns:p14="http://schemas.microsoft.com/office/powerpoint/2010/main" val="212548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4478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fld id="{2346A1EB-C4DB-4A12-AA54-055151D791F0}" type="slidenum">
              <a:rPr lang="en-US" altLang="en-US"/>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defRPr/>
            </a:pPr>
            <a:r>
              <a:rPr lang="en-US" sz="1600" b="1" i="0" smtClean="0">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defRPr/>
            </a:pPr>
            <a:r>
              <a:rPr lang="en-US" sz="1400" b="1" i="0" smtClean="0">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41" name="Photo Editor Photo" r:id="rId17" imgW="2400635" imgH="3104762" progId="MSPhotoEd.3">
                  <p:embed/>
                </p:oleObj>
              </mc:Choice>
              <mc:Fallback>
                <p:oleObj name="Photo Editor Photo" r:id="rId17" imgW="2400635" imgH="3104762" progId="MSPhotoEd.3">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Image:OfficeThermostat.jp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Image:Seven_segment_02_Pengo.jp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history.mcs.st-and.ac.uk/BigPictures/Bellman.jpeg" TargetMode="External"/><Relationship Id="rId7" Type="http://schemas.openxmlformats.org/officeDocument/2006/relationships/hyperlink" Target="http://innovationmcr.files.wordpress.com/2009/08/1954_turing_large.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en.wikipedia.org/wiki/File:Aristotle_Altemps_Inv8575.jpg"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hyperlink" Target="http://upload.wikimedia.org/wikipedia/en/d/d4/Thomas_Bayes.gi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0"/>
            <a:ext cx="7772400" cy="1905000"/>
          </a:xfrm>
        </p:spPr>
        <p:txBody>
          <a:bodyPr/>
          <a:lstStyle/>
          <a:p>
            <a:pPr eaLnBrk="1" hangingPunct="1"/>
            <a:r>
              <a:rPr lang="en-US" altLang="en-US" sz="4000" smtClean="0"/>
              <a:t>CSCE 580</a:t>
            </a:r>
            <a:br>
              <a:rPr lang="en-US" altLang="en-US" sz="4000" smtClean="0"/>
            </a:br>
            <a:r>
              <a:rPr lang="en-US" altLang="en-US" sz="4000" smtClean="0"/>
              <a:t>Artificial Intelligence</a:t>
            </a:r>
            <a:br>
              <a:rPr lang="en-US" altLang="en-US" sz="4000" smtClean="0"/>
            </a:br>
            <a:r>
              <a:rPr lang="en-US" altLang="en-US" sz="4000" smtClean="0"/>
              <a:t>Introduction and Ch.1 [P]</a:t>
            </a:r>
          </a:p>
        </p:txBody>
      </p:sp>
      <p:sp>
        <p:nvSpPr>
          <p:cNvPr id="2051" name="Rectangle 3"/>
          <p:cNvSpPr>
            <a:spLocks noGrp="1" noChangeArrowheads="1"/>
          </p:cNvSpPr>
          <p:nvPr>
            <p:ph type="subTitle" idx="1"/>
          </p:nvPr>
        </p:nvSpPr>
        <p:spPr/>
        <p:txBody>
          <a:bodyPr/>
          <a:lstStyle/>
          <a:p>
            <a:pPr eaLnBrk="1" hangingPunct="1"/>
            <a:r>
              <a:rPr lang="en-US" altLang="en-US" dirty="0" smtClean="0"/>
              <a:t>Spring 2017</a:t>
            </a:r>
          </a:p>
          <a:p>
            <a:pPr eaLnBrk="1" hangingPunct="1"/>
            <a:r>
              <a:rPr lang="en-US" altLang="en-US" dirty="0" smtClean="0"/>
              <a:t>Marco Valtorta</a:t>
            </a:r>
          </a:p>
          <a:p>
            <a:pPr eaLnBrk="1" hangingPunct="1"/>
            <a:r>
              <a:rPr lang="en-US" altLang="en-US" dirty="0" smtClean="0"/>
              <a:t>mgv@cse.sc.edu</a:t>
            </a:r>
            <a:endParaRPr lang="en-US" altLang="en-US"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Acting Rationally</a:t>
            </a:r>
          </a:p>
        </p:txBody>
      </p:sp>
      <p:sp>
        <p:nvSpPr>
          <p:cNvPr id="11267" name="Rectangle 3"/>
          <p:cNvSpPr>
            <a:spLocks noGrp="1" noChangeArrowheads="1"/>
          </p:cNvSpPr>
          <p:nvPr>
            <p:ph type="body" idx="1"/>
          </p:nvPr>
        </p:nvSpPr>
        <p:spPr/>
        <p:txBody>
          <a:bodyPr/>
          <a:lstStyle/>
          <a:p>
            <a:pPr eaLnBrk="1" hangingPunct="1"/>
            <a:r>
              <a:rPr lang="en-US" altLang="en-US" sz="2400" smtClean="0"/>
              <a:t>Rational behavior: doing the right thing</a:t>
            </a:r>
          </a:p>
          <a:p>
            <a:pPr eaLnBrk="1" hangingPunct="1"/>
            <a:r>
              <a:rPr lang="en-US" altLang="en-US" sz="2400" smtClean="0"/>
              <a:t>The right thing: that which is expected to maximize goal achievement, given the available information</a:t>
            </a:r>
          </a:p>
          <a:p>
            <a:pPr eaLnBrk="1" hangingPunct="1"/>
            <a:r>
              <a:rPr lang="en-US" altLang="en-US" sz="2400" smtClean="0"/>
              <a:t>Doesn't necessarily involve thinking (e.g., blinking reflex) but</a:t>
            </a:r>
          </a:p>
          <a:p>
            <a:pPr lvl="1" eaLnBrk="1" hangingPunct="1"/>
            <a:r>
              <a:rPr lang="en-US" altLang="en-US" sz="2400" smtClean="0"/>
              <a:t>thinking should be in the service of rational action</a:t>
            </a:r>
          </a:p>
          <a:p>
            <a:pPr eaLnBrk="1" hangingPunct="1"/>
            <a:r>
              <a:rPr lang="en-US" altLang="en-US" sz="2400" smtClean="0"/>
              <a:t>Aristotle (Nicomachean Ethics):</a:t>
            </a:r>
          </a:p>
          <a:p>
            <a:pPr lvl="1" eaLnBrk="1" hangingPunct="1"/>
            <a:r>
              <a:rPr lang="en-US" altLang="en-US" sz="2400" smtClean="0"/>
              <a:t>Every art and every inquiry, and similarly every action and pursuit, is thought to aim at some good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762000"/>
          </a:xfrm>
        </p:spPr>
        <p:txBody>
          <a:bodyPr/>
          <a:lstStyle/>
          <a:p>
            <a:pPr eaLnBrk="1" hangingPunct="1"/>
            <a:r>
              <a:rPr lang="en-US" altLang="en-US" smtClean="0"/>
              <a:t>Summary of IJCAI-83 Survey</a:t>
            </a:r>
          </a:p>
        </p:txBody>
      </p:sp>
      <p:sp>
        <p:nvSpPr>
          <p:cNvPr id="12291" name="Rectangle 15"/>
          <p:cNvSpPr>
            <a:spLocks noChangeArrowheads="1"/>
          </p:cNvSpPr>
          <p:nvPr/>
        </p:nvSpPr>
        <p:spPr bwMode="auto">
          <a:xfrm>
            <a:off x="3429000" y="990600"/>
            <a:ext cx="22860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i="0">
                <a:latin typeface="Tahoma" panose="020B0604030504040204" pitchFamily="34" charset="0"/>
              </a:rPr>
              <a:t>Attempt (A) 20.8</a:t>
            </a:r>
          </a:p>
        </p:txBody>
      </p:sp>
      <p:sp>
        <p:nvSpPr>
          <p:cNvPr id="12292" name="Rectangle 16"/>
          <p:cNvSpPr>
            <a:spLocks noChangeArrowheads="1"/>
          </p:cNvSpPr>
          <p:nvPr/>
        </p:nvSpPr>
        <p:spPr bwMode="auto">
          <a:xfrm>
            <a:off x="762000" y="2209800"/>
            <a:ext cx="21336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i="0">
                <a:latin typeface="Tahoma" panose="020B0604030504040204" pitchFamily="34" charset="0"/>
              </a:rPr>
              <a:t>Build (B) 12.8</a:t>
            </a:r>
          </a:p>
        </p:txBody>
      </p:sp>
      <p:sp>
        <p:nvSpPr>
          <p:cNvPr id="12293" name="Rectangle 17"/>
          <p:cNvSpPr>
            <a:spLocks noChangeArrowheads="1"/>
          </p:cNvSpPr>
          <p:nvPr/>
        </p:nvSpPr>
        <p:spPr bwMode="auto">
          <a:xfrm>
            <a:off x="3581400" y="2286000"/>
            <a:ext cx="24384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i="0">
                <a:latin typeface="Tahoma" panose="020B0604030504040204" pitchFamily="34" charset="0"/>
              </a:rPr>
              <a:t>Simulate (C) 17.6</a:t>
            </a:r>
          </a:p>
        </p:txBody>
      </p:sp>
      <p:sp>
        <p:nvSpPr>
          <p:cNvPr id="12294" name="Rectangle 18"/>
          <p:cNvSpPr>
            <a:spLocks noChangeArrowheads="1"/>
          </p:cNvSpPr>
          <p:nvPr/>
        </p:nvSpPr>
        <p:spPr bwMode="auto">
          <a:xfrm>
            <a:off x="6400800" y="2286000"/>
            <a:ext cx="21336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i="0">
                <a:latin typeface="Tahoma" panose="020B0604030504040204" pitchFamily="34" charset="0"/>
              </a:rPr>
              <a:t>Model (D) 17.6</a:t>
            </a:r>
          </a:p>
        </p:txBody>
      </p:sp>
      <p:sp>
        <p:nvSpPr>
          <p:cNvPr id="12295" name="Rectangle 19"/>
          <p:cNvSpPr>
            <a:spLocks noChangeArrowheads="1"/>
          </p:cNvSpPr>
          <p:nvPr/>
        </p:nvSpPr>
        <p:spPr bwMode="auto">
          <a:xfrm>
            <a:off x="381000" y="2971800"/>
            <a:ext cx="24384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i="0">
                <a:latin typeface="Tahoma" panose="020B0604030504040204" pitchFamily="34" charset="0"/>
              </a:rPr>
              <a:t>Machines (E) 22.4</a:t>
            </a:r>
          </a:p>
        </p:txBody>
      </p:sp>
      <p:sp>
        <p:nvSpPr>
          <p:cNvPr id="12296" name="Rectangle 20"/>
          <p:cNvSpPr>
            <a:spLocks noChangeArrowheads="1"/>
          </p:cNvSpPr>
          <p:nvPr/>
        </p:nvSpPr>
        <p:spPr bwMode="auto">
          <a:xfrm>
            <a:off x="3581400" y="3048000"/>
            <a:ext cx="38100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i="0">
                <a:latin typeface="Tahoma" panose="020B0604030504040204" pitchFamily="34" charset="0"/>
              </a:rPr>
              <a:t>Human (or People) (F) 60.8</a:t>
            </a:r>
          </a:p>
        </p:txBody>
      </p:sp>
      <p:sp>
        <p:nvSpPr>
          <p:cNvPr id="12297" name="Rectangle 21"/>
          <p:cNvSpPr>
            <a:spLocks noChangeArrowheads="1"/>
          </p:cNvSpPr>
          <p:nvPr/>
        </p:nvSpPr>
        <p:spPr bwMode="auto">
          <a:xfrm>
            <a:off x="3429000" y="3886200"/>
            <a:ext cx="27432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i="0">
                <a:latin typeface="Tahoma" panose="020B0604030504040204" pitchFamily="34" charset="0"/>
              </a:rPr>
              <a:t>Intelligent (G) 54.4</a:t>
            </a:r>
          </a:p>
        </p:txBody>
      </p:sp>
      <p:sp>
        <p:nvSpPr>
          <p:cNvPr id="12298" name="Rectangle 22"/>
          <p:cNvSpPr>
            <a:spLocks noChangeArrowheads="1"/>
          </p:cNvSpPr>
          <p:nvPr/>
        </p:nvSpPr>
        <p:spPr bwMode="auto">
          <a:xfrm>
            <a:off x="914400" y="4648200"/>
            <a:ext cx="23622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i="0">
                <a:latin typeface="Tahoma" panose="020B0604030504040204" pitchFamily="34" charset="0"/>
              </a:rPr>
              <a:t>Behavior (I) 32.0</a:t>
            </a:r>
          </a:p>
        </p:txBody>
      </p:sp>
      <p:sp>
        <p:nvSpPr>
          <p:cNvPr id="12299" name="Rectangle 23"/>
          <p:cNvSpPr>
            <a:spLocks noChangeArrowheads="1"/>
          </p:cNvSpPr>
          <p:nvPr/>
        </p:nvSpPr>
        <p:spPr bwMode="auto">
          <a:xfrm>
            <a:off x="5638800" y="4648200"/>
            <a:ext cx="25908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i="0">
                <a:latin typeface="Tahoma" panose="020B0604030504040204" pitchFamily="34" charset="0"/>
              </a:rPr>
              <a:t>Processes (H) 24.0</a:t>
            </a:r>
          </a:p>
        </p:txBody>
      </p:sp>
      <p:sp>
        <p:nvSpPr>
          <p:cNvPr id="12300" name="Rectangle 24"/>
          <p:cNvSpPr>
            <a:spLocks noChangeArrowheads="1"/>
          </p:cNvSpPr>
          <p:nvPr/>
        </p:nvSpPr>
        <p:spPr bwMode="auto">
          <a:xfrm>
            <a:off x="1066800" y="5791200"/>
            <a:ext cx="26670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i="0">
                <a:latin typeface="Tahoma" panose="020B0604030504040204" pitchFamily="34" charset="0"/>
              </a:rPr>
              <a:t>Computers (L) 38.4</a:t>
            </a:r>
          </a:p>
        </p:txBody>
      </p:sp>
      <p:sp>
        <p:nvSpPr>
          <p:cNvPr id="12301" name="Rectangle 25"/>
          <p:cNvSpPr>
            <a:spLocks noChangeArrowheads="1"/>
          </p:cNvSpPr>
          <p:nvPr/>
        </p:nvSpPr>
        <p:spPr bwMode="auto">
          <a:xfrm>
            <a:off x="5181600" y="5791200"/>
            <a:ext cx="26670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i="0">
                <a:latin typeface="Tahoma" panose="020B0604030504040204" pitchFamily="34" charset="0"/>
              </a:rPr>
              <a:t>Programs (M) 13.2</a:t>
            </a:r>
          </a:p>
        </p:txBody>
      </p:sp>
      <p:sp>
        <p:nvSpPr>
          <p:cNvPr id="12302" name="Oval 27"/>
          <p:cNvSpPr>
            <a:spLocks noChangeArrowheads="1"/>
          </p:cNvSpPr>
          <p:nvPr/>
        </p:nvSpPr>
        <p:spPr bwMode="auto">
          <a:xfrm>
            <a:off x="4267200" y="1676400"/>
            <a:ext cx="685800" cy="38100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i="0">
                <a:latin typeface="Tahoma" panose="020B0604030504040204" pitchFamily="34" charset="0"/>
              </a:rPr>
              <a:t>to</a:t>
            </a:r>
          </a:p>
        </p:txBody>
      </p:sp>
      <p:cxnSp>
        <p:nvCxnSpPr>
          <p:cNvPr id="12303" name="AutoShape 29"/>
          <p:cNvCxnSpPr>
            <a:cxnSpLocks noChangeShapeType="1"/>
            <a:stCxn id="12302" idx="2"/>
            <a:endCxn id="12292" idx="0"/>
          </p:cNvCxnSpPr>
          <p:nvPr/>
        </p:nvCxnSpPr>
        <p:spPr bwMode="auto">
          <a:xfrm rot="10800000" flipV="1">
            <a:off x="1828800" y="1866900"/>
            <a:ext cx="2438400" cy="3429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304" name="AutoShape 30"/>
          <p:cNvCxnSpPr>
            <a:cxnSpLocks noChangeShapeType="1"/>
            <a:stCxn id="12291" idx="2"/>
            <a:endCxn id="12302" idx="0"/>
          </p:cNvCxnSpPr>
          <p:nvPr/>
        </p:nvCxnSpPr>
        <p:spPr bwMode="auto">
          <a:xfrm rot="16200000" flipH="1">
            <a:off x="4476750" y="1543050"/>
            <a:ext cx="228600" cy="381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305" name="AutoShape 31"/>
          <p:cNvCxnSpPr>
            <a:cxnSpLocks noChangeShapeType="1"/>
            <a:stCxn id="12302" idx="4"/>
            <a:endCxn id="12293" idx="0"/>
          </p:cNvCxnSpPr>
          <p:nvPr/>
        </p:nvCxnSpPr>
        <p:spPr bwMode="auto">
          <a:xfrm rot="16200000" flipH="1">
            <a:off x="4591050" y="2076450"/>
            <a:ext cx="228600" cy="1905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306" name="AutoShape 32"/>
          <p:cNvCxnSpPr>
            <a:cxnSpLocks noChangeShapeType="1"/>
            <a:stCxn id="12302" idx="6"/>
            <a:endCxn id="12294" idx="0"/>
          </p:cNvCxnSpPr>
          <p:nvPr/>
        </p:nvCxnSpPr>
        <p:spPr bwMode="auto">
          <a:xfrm>
            <a:off x="4953000" y="1866900"/>
            <a:ext cx="2514600" cy="4191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307" name="AutoShape 33"/>
          <p:cNvCxnSpPr>
            <a:cxnSpLocks noChangeShapeType="1"/>
            <a:stCxn id="12292" idx="2"/>
            <a:endCxn id="12295" idx="0"/>
          </p:cNvCxnSpPr>
          <p:nvPr/>
        </p:nvCxnSpPr>
        <p:spPr bwMode="auto">
          <a:xfrm rot="5400000">
            <a:off x="1562100" y="2705100"/>
            <a:ext cx="304800" cy="2286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308" name="AutoShape 35"/>
          <p:cNvCxnSpPr>
            <a:cxnSpLocks noChangeShapeType="1"/>
            <a:stCxn id="12293" idx="2"/>
            <a:endCxn id="12296" idx="0"/>
          </p:cNvCxnSpPr>
          <p:nvPr/>
        </p:nvCxnSpPr>
        <p:spPr bwMode="auto">
          <a:xfrm rot="16200000" flipH="1">
            <a:off x="4991100" y="2552700"/>
            <a:ext cx="304800" cy="6858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309" name="AutoShape 36"/>
          <p:cNvCxnSpPr>
            <a:cxnSpLocks noChangeShapeType="1"/>
            <a:stCxn id="12294" idx="2"/>
            <a:endCxn id="12296" idx="0"/>
          </p:cNvCxnSpPr>
          <p:nvPr/>
        </p:nvCxnSpPr>
        <p:spPr bwMode="auto">
          <a:xfrm rot="5400000">
            <a:off x="6324600" y="1905000"/>
            <a:ext cx="304800" cy="19812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310" name="AutoShape 37"/>
          <p:cNvCxnSpPr>
            <a:cxnSpLocks noChangeShapeType="1"/>
            <a:stCxn id="12296" idx="2"/>
            <a:endCxn id="12297" idx="0"/>
          </p:cNvCxnSpPr>
          <p:nvPr/>
        </p:nvCxnSpPr>
        <p:spPr bwMode="auto">
          <a:xfrm rot="5400000">
            <a:off x="4953000" y="3352800"/>
            <a:ext cx="381000" cy="6858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311" name="AutoShape 38"/>
          <p:cNvCxnSpPr>
            <a:cxnSpLocks noChangeShapeType="1"/>
            <a:stCxn id="12297" idx="2"/>
            <a:endCxn id="12298" idx="0"/>
          </p:cNvCxnSpPr>
          <p:nvPr/>
        </p:nvCxnSpPr>
        <p:spPr bwMode="auto">
          <a:xfrm rot="5400000">
            <a:off x="3295650" y="3143250"/>
            <a:ext cx="304800" cy="27051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312" name="AutoShape 39"/>
          <p:cNvCxnSpPr>
            <a:cxnSpLocks noChangeShapeType="1"/>
            <a:stCxn id="12297" idx="2"/>
            <a:endCxn id="12299" idx="0"/>
          </p:cNvCxnSpPr>
          <p:nvPr/>
        </p:nvCxnSpPr>
        <p:spPr bwMode="auto">
          <a:xfrm rot="16200000" flipH="1">
            <a:off x="5715000" y="3429000"/>
            <a:ext cx="304800" cy="21336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2313" name="Oval 41"/>
          <p:cNvSpPr>
            <a:spLocks noChangeArrowheads="1"/>
          </p:cNvSpPr>
          <p:nvPr/>
        </p:nvSpPr>
        <p:spPr bwMode="auto">
          <a:xfrm>
            <a:off x="3581400" y="5105400"/>
            <a:ext cx="1752600" cy="45720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i="0">
                <a:latin typeface="Tahoma" panose="020B0604030504040204" pitchFamily="34" charset="0"/>
              </a:rPr>
              <a:t>by means of</a:t>
            </a:r>
          </a:p>
        </p:txBody>
      </p:sp>
      <p:cxnSp>
        <p:nvCxnSpPr>
          <p:cNvPr id="12314" name="AutoShape 42"/>
          <p:cNvCxnSpPr>
            <a:cxnSpLocks noChangeShapeType="1"/>
            <a:stCxn id="12298" idx="2"/>
            <a:endCxn id="12313" idx="0"/>
          </p:cNvCxnSpPr>
          <p:nvPr/>
        </p:nvCxnSpPr>
        <p:spPr bwMode="auto">
          <a:xfrm rot="16200000" flipH="1">
            <a:off x="3275806" y="3925094"/>
            <a:ext cx="1588" cy="2362200"/>
          </a:xfrm>
          <a:prstGeom prst="bentConnector5">
            <a:avLst>
              <a:gd name="adj1" fmla="val 14400005"/>
              <a:gd name="adj2" fmla="val 56454"/>
              <a:gd name="adj3" fmla="val -14400005"/>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315" name="AutoShape 43"/>
          <p:cNvCxnSpPr>
            <a:cxnSpLocks noChangeShapeType="1"/>
            <a:stCxn id="12299" idx="2"/>
            <a:endCxn id="12313" idx="0"/>
          </p:cNvCxnSpPr>
          <p:nvPr/>
        </p:nvCxnSpPr>
        <p:spPr bwMode="auto">
          <a:xfrm rot="5400000">
            <a:off x="5695156" y="3867944"/>
            <a:ext cx="1588" cy="2476500"/>
          </a:xfrm>
          <a:prstGeom prst="bentConnector5">
            <a:avLst>
              <a:gd name="adj1" fmla="val 14400005"/>
              <a:gd name="adj2" fmla="val 58463"/>
              <a:gd name="adj3" fmla="val -14400005"/>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316" name="AutoShape 44"/>
          <p:cNvCxnSpPr>
            <a:cxnSpLocks noChangeShapeType="1"/>
            <a:stCxn id="12313" idx="4"/>
            <a:endCxn id="12300" idx="0"/>
          </p:cNvCxnSpPr>
          <p:nvPr/>
        </p:nvCxnSpPr>
        <p:spPr bwMode="auto">
          <a:xfrm rot="5400000">
            <a:off x="3314700" y="4648200"/>
            <a:ext cx="228600" cy="20574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317" name="AutoShape 45"/>
          <p:cNvCxnSpPr>
            <a:cxnSpLocks noChangeShapeType="1"/>
            <a:stCxn id="12313" idx="4"/>
            <a:endCxn id="12301" idx="0"/>
          </p:cNvCxnSpPr>
          <p:nvPr/>
        </p:nvCxnSpPr>
        <p:spPr bwMode="auto">
          <a:xfrm rot="16200000" flipH="1">
            <a:off x="5372100" y="4648200"/>
            <a:ext cx="228600" cy="20574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2318" name="Oval 46"/>
          <p:cNvSpPr>
            <a:spLocks noChangeArrowheads="1"/>
          </p:cNvSpPr>
          <p:nvPr/>
        </p:nvSpPr>
        <p:spPr bwMode="auto">
          <a:xfrm>
            <a:off x="2819400" y="2667000"/>
            <a:ext cx="685800" cy="38100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i="0">
                <a:latin typeface="Tahoma" panose="020B0604030504040204" pitchFamily="34" charset="0"/>
              </a:rPr>
              <a:t>that</a:t>
            </a:r>
          </a:p>
        </p:txBody>
      </p:sp>
      <p:cxnSp>
        <p:nvCxnSpPr>
          <p:cNvPr id="12319" name="AutoShape 47"/>
          <p:cNvCxnSpPr>
            <a:cxnSpLocks noChangeShapeType="1"/>
            <a:stCxn id="12295" idx="3"/>
            <a:endCxn id="12318" idx="4"/>
          </p:cNvCxnSpPr>
          <p:nvPr/>
        </p:nvCxnSpPr>
        <p:spPr bwMode="auto">
          <a:xfrm flipV="1">
            <a:off x="2819400" y="3048000"/>
            <a:ext cx="342900" cy="1524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320" name="AutoShape 48"/>
          <p:cNvCxnSpPr>
            <a:cxnSpLocks noChangeShapeType="1"/>
            <a:stCxn id="12318" idx="0"/>
            <a:endCxn id="12293" idx="1"/>
          </p:cNvCxnSpPr>
          <p:nvPr/>
        </p:nvCxnSpPr>
        <p:spPr bwMode="auto">
          <a:xfrm rot="-5400000">
            <a:off x="3295650" y="2381250"/>
            <a:ext cx="152400" cy="4191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11200"/>
          </a:xfrm>
        </p:spPr>
        <p:txBody>
          <a:bodyPr/>
          <a:lstStyle/>
          <a:p>
            <a:pPr eaLnBrk="1" hangingPunct="1"/>
            <a:r>
              <a:rPr lang="en-US" altLang="en-US" sz="4000" smtClean="0"/>
              <a:t>A Detailed Definition [P]</a:t>
            </a:r>
          </a:p>
        </p:txBody>
      </p:sp>
      <p:sp>
        <p:nvSpPr>
          <p:cNvPr id="13315" name="Rectangle 3"/>
          <p:cNvSpPr>
            <a:spLocks noGrp="1" noChangeArrowheads="1"/>
          </p:cNvSpPr>
          <p:nvPr>
            <p:ph type="body" idx="1"/>
          </p:nvPr>
        </p:nvSpPr>
        <p:spPr>
          <a:xfrm>
            <a:off x="685800" y="1143000"/>
            <a:ext cx="7772400" cy="4876800"/>
          </a:xfrm>
        </p:spPr>
        <p:txBody>
          <a:bodyPr/>
          <a:lstStyle/>
          <a:p>
            <a:pPr eaLnBrk="1" hangingPunct="1"/>
            <a:r>
              <a:rPr lang="en-US" altLang="en-US" sz="2400" smtClean="0"/>
              <a:t>Artificial intelligence, or AI, is </a:t>
            </a:r>
            <a:r>
              <a:rPr lang="en-US" altLang="en-US" sz="2400" i="1" smtClean="0"/>
              <a:t>the synthesis and analysis of computational agents that act intelligently</a:t>
            </a:r>
            <a:endParaRPr lang="en-US" altLang="en-US" sz="2400" smtClean="0"/>
          </a:p>
          <a:p>
            <a:pPr eaLnBrk="1" hangingPunct="1"/>
            <a:r>
              <a:rPr lang="en-US" altLang="en-US" sz="2400" smtClean="0"/>
              <a:t>An </a:t>
            </a:r>
            <a:r>
              <a:rPr lang="en-US" altLang="en-US" sz="2400" i="1" smtClean="0"/>
              <a:t>agent</a:t>
            </a:r>
            <a:r>
              <a:rPr lang="en-US" altLang="en-US" sz="2400" smtClean="0"/>
              <a:t> is something that acts in an environment</a:t>
            </a:r>
          </a:p>
          <a:p>
            <a:pPr eaLnBrk="1" hangingPunct="1"/>
            <a:r>
              <a:rPr lang="en-US" altLang="en-US" sz="2400" smtClean="0"/>
              <a:t>An agent </a:t>
            </a:r>
            <a:r>
              <a:rPr lang="en-US" altLang="en-US" sz="2400" i="1" smtClean="0"/>
              <a:t>acts intelligently</a:t>
            </a:r>
            <a:r>
              <a:rPr lang="en-US" altLang="en-US" sz="2400" smtClean="0"/>
              <a:t> when:</a:t>
            </a:r>
          </a:p>
          <a:p>
            <a:pPr lvl="2" eaLnBrk="1" hangingPunct="1"/>
            <a:r>
              <a:rPr lang="en-US" altLang="en-US" sz="2000" smtClean="0"/>
              <a:t>what it does is appropriate for its circumstances and its goals</a:t>
            </a:r>
          </a:p>
          <a:p>
            <a:pPr lvl="2" eaLnBrk="1" hangingPunct="1"/>
            <a:r>
              <a:rPr lang="en-US" altLang="en-US" sz="2000" smtClean="0"/>
              <a:t>it is flexible to changing environments and changing goals</a:t>
            </a:r>
          </a:p>
          <a:p>
            <a:pPr lvl="2" eaLnBrk="1" hangingPunct="1"/>
            <a:r>
              <a:rPr lang="en-US" altLang="en-US" sz="2000" smtClean="0"/>
              <a:t>it learns from experience</a:t>
            </a:r>
          </a:p>
          <a:p>
            <a:pPr lvl="2" eaLnBrk="1" hangingPunct="1"/>
            <a:r>
              <a:rPr lang="en-US" altLang="en-US" sz="2000" smtClean="0"/>
              <a:t>it makes appropriate choices given its perceptual and computational limitations. An agent typically cannot observe the state of the world directly; it has only a finite memory and does not have unlimited time to act.</a:t>
            </a:r>
          </a:p>
          <a:p>
            <a:pPr eaLnBrk="1" hangingPunct="1"/>
            <a:r>
              <a:rPr lang="en-US" altLang="en-US" sz="2400" smtClean="0"/>
              <a:t>A </a:t>
            </a:r>
            <a:r>
              <a:rPr lang="en-US" altLang="en-US" sz="2400" i="1" smtClean="0"/>
              <a:t>computational</a:t>
            </a:r>
            <a:r>
              <a:rPr lang="en-US" altLang="en-US" sz="2400" smtClean="0"/>
              <a:t> agent is an agent whose decisions about its actions can be explained in terms of computation</a:t>
            </a:r>
          </a:p>
          <a:p>
            <a:pPr eaLnBrk="1" hangingPunct="1"/>
            <a:endParaRPr lang="en-US" altLang="en-US" sz="2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7772400" cy="685800"/>
          </a:xfrm>
        </p:spPr>
        <p:txBody>
          <a:bodyPr/>
          <a:lstStyle/>
          <a:p>
            <a:pPr eaLnBrk="1" hangingPunct="1"/>
            <a:r>
              <a:rPr lang="en-US" altLang="en-US" sz="4000" smtClean="0"/>
              <a:t>Some Comments on the Definition</a:t>
            </a:r>
          </a:p>
        </p:txBody>
      </p:sp>
      <p:sp>
        <p:nvSpPr>
          <p:cNvPr id="14339" name="Rectangle 3"/>
          <p:cNvSpPr>
            <a:spLocks noGrp="1" noChangeArrowheads="1"/>
          </p:cNvSpPr>
          <p:nvPr>
            <p:ph type="body" idx="1"/>
          </p:nvPr>
        </p:nvSpPr>
        <p:spPr>
          <a:xfrm>
            <a:off x="685800" y="1143000"/>
            <a:ext cx="7772400" cy="4953000"/>
          </a:xfrm>
        </p:spPr>
        <p:txBody>
          <a:bodyPr/>
          <a:lstStyle/>
          <a:p>
            <a:pPr eaLnBrk="1" hangingPunct="1">
              <a:lnSpc>
                <a:spcPct val="80000"/>
              </a:lnSpc>
            </a:pPr>
            <a:r>
              <a:rPr lang="en-US" altLang="en-US" sz="2400" smtClean="0"/>
              <a:t>A </a:t>
            </a:r>
            <a:r>
              <a:rPr lang="en-US" altLang="en-US" sz="2400" b="1" i="1" smtClean="0"/>
              <a:t>computational</a:t>
            </a:r>
            <a:r>
              <a:rPr lang="en-US" altLang="en-US" sz="2400" smtClean="0"/>
              <a:t> agent is an agent whose decisions about its actions can be explained in terms of computation</a:t>
            </a:r>
          </a:p>
          <a:p>
            <a:pPr eaLnBrk="1" hangingPunct="1">
              <a:lnSpc>
                <a:spcPct val="80000"/>
              </a:lnSpc>
            </a:pPr>
            <a:r>
              <a:rPr lang="en-US" altLang="en-US" sz="2400" smtClean="0"/>
              <a:t>The central </a:t>
            </a:r>
            <a:r>
              <a:rPr lang="en-US" altLang="en-US" sz="2400" b="1" smtClean="0"/>
              <a:t>scientific</a:t>
            </a:r>
            <a:r>
              <a:rPr lang="en-US" altLang="en-US" sz="2400" i="1" smtClean="0"/>
              <a:t> goal</a:t>
            </a:r>
            <a:r>
              <a:rPr lang="en-US" altLang="en-US" sz="2400" smtClean="0"/>
              <a:t> of artificial intelligence is to understand the principles that make intelligent behavior possible in natural or artificial systems. This is done by</a:t>
            </a:r>
          </a:p>
          <a:p>
            <a:pPr lvl="2" eaLnBrk="1" hangingPunct="1">
              <a:lnSpc>
                <a:spcPct val="80000"/>
              </a:lnSpc>
            </a:pPr>
            <a:r>
              <a:rPr lang="en-US" altLang="en-US" sz="2000" smtClean="0"/>
              <a:t>the </a:t>
            </a:r>
            <a:r>
              <a:rPr lang="en-US" altLang="en-US" sz="2000" b="1" smtClean="0"/>
              <a:t>analysis</a:t>
            </a:r>
            <a:r>
              <a:rPr lang="en-US" altLang="en-US" sz="2000" smtClean="0"/>
              <a:t> of natural and artificial agents</a:t>
            </a:r>
          </a:p>
          <a:p>
            <a:pPr lvl="2" eaLnBrk="1" hangingPunct="1">
              <a:lnSpc>
                <a:spcPct val="80000"/>
              </a:lnSpc>
            </a:pPr>
            <a:r>
              <a:rPr lang="en-US" altLang="en-US" sz="2000" smtClean="0"/>
              <a:t>formulating and testing hypotheses about what it takes to construct intelligent agents</a:t>
            </a:r>
          </a:p>
          <a:p>
            <a:pPr lvl="2" eaLnBrk="1" hangingPunct="1">
              <a:lnSpc>
                <a:spcPct val="80000"/>
              </a:lnSpc>
            </a:pPr>
            <a:r>
              <a:rPr lang="en-US" altLang="en-US" sz="2000" smtClean="0"/>
              <a:t>designing, building, and experimenting with computational systems that perform tasks commonly viewed as requiring intelligence</a:t>
            </a:r>
          </a:p>
          <a:p>
            <a:pPr eaLnBrk="1" hangingPunct="1">
              <a:lnSpc>
                <a:spcPct val="80000"/>
              </a:lnSpc>
            </a:pPr>
            <a:r>
              <a:rPr lang="en-US" altLang="en-US" sz="2400" smtClean="0"/>
              <a:t>The central </a:t>
            </a:r>
            <a:r>
              <a:rPr lang="en-US" altLang="en-US" sz="2400" b="1" smtClean="0"/>
              <a:t>engineering</a:t>
            </a:r>
            <a:r>
              <a:rPr lang="en-US" altLang="en-US" sz="2400" smtClean="0"/>
              <a:t> goal of artificial intelligence is the </a:t>
            </a:r>
            <a:r>
              <a:rPr lang="en-US" altLang="en-US" sz="2400" b="1" smtClean="0"/>
              <a:t>design</a:t>
            </a:r>
            <a:r>
              <a:rPr lang="en-US" altLang="en-US" sz="2400" smtClean="0"/>
              <a:t> and </a:t>
            </a:r>
            <a:r>
              <a:rPr lang="en-US" altLang="en-US" sz="2400" b="1" smtClean="0"/>
              <a:t>synthesis </a:t>
            </a:r>
            <a:r>
              <a:rPr lang="en-US" altLang="en-US" sz="2400" smtClean="0"/>
              <a:t>of useful, intelligent artifacts. We actually want to build agents that act intelligently</a:t>
            </a:r>
          </a:p>
          <a:p>
            <a:pPr eaLnBrk="1" hangingPunct="1">
              <a:lnSpc>
                <a:spcPct val="80000"/>
              </a:lnSpc>
            </a:pPr>
            <a:r>
              <a:rPr lang="en-US" altLang="en-US" sz="2400" smtClean="0"/>
              <a:t>We are interested in </a:t>
            </a:r>
            <a:r>
              <a:rPr lang="en-US" altLang="en-US" sz="2400" b="1" smtClean="0"/>
              <a:t>intelligent thought</a:t>
            </a:r>
            <a:r>
              <a:rPr lang="en-US" altLang="en-US" sz="2400" smtClean="0"/>
              <a:t> only as far as it leads to better performance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7772400" cy="838200"/>
          </a:xfrm>
        </p:spPr>
        <p:txBody>
          <a:bodyPr/>
          <a:lstStyle/>
          <a:p>
            <a:pPr eaLnBrk="1" hangingPunct="1"/>
            <a:r>
              <a:rPr lang="en-US" altLang="en-US" smtClean="0"/>
              <a:t>A Map of the Field</a:t>
            </a:r>
          </a:p>
        </p:txBody>
      </p:sp>
      <p:sp>
        <p:nvSpPr>
          <p:cNvPr id="15363" name="Rectangle 7"/>
          <p:cNvSpPr>
            <a:spLocks noGrp="1" noChangeArrowheads="1"/>
          </p:cNvSpPr>
          <p:nvPr>
            <p:ph sz="half" idx="1"/>
          </p:nvPr>
        </p:nvSpPr>
        <p:spPr/>
        <p:txBody>
          <a:bodyPr/>
          <a:lstStyle/>
          <a:p>
            <a:pPr eaLnBrk="1" hangingPunct="1">
              <a:lnSpc>
                <a:spcPct val="80000"/>
              </a:lnSpc>
            </a:pPr>
            <a:endParaRPr lang="en-US" altLang="en-US" sz="900" smtClean="0"/>
          </a:p>
        </p:txBody>
      </p:sp>
      <p:sp>
        <p:nvSpPr>
          <p:cNvPr id="15364" name="Rectangle 8"/>
          <p:cNvSpPr>
            <a:spLocks noGrp="1" noChangeArrowheads="1"/>
          </p:cNvSpPr>
          <p:nvPr>
            <p:ph type="body" sz="half" idx="2"/>
          </p:nvPr>
        </p:nvSpPr>
        <p:spPr>
          <a:xfrm>
            <a:off x="5105400" y="914400"/>
            <a:ext cx="3810000" cy="5410200"/>
          </a:xfrm>
        </p:spPr>
        <p:txBody>
          <a:bodyPr/>
          <a:lstStyle/>
          <a:p>
            <a:pPr algn="ctr" eaLnBrk="1" hangingPunct="1">
              <a:lnSpc>
                <a:spcPct val="80000"/>
              </a:lnSpc>
              <a:buFontTx/>
              <a:buNone/>
            </a:pPr>
            <a:r>
              <a:rPr lang="en-US" altLang="en-US" sz="1600" b="1" u="sng" smtClean="0"/>
              <a:t>This course:</a:t>
            </a:r>
          </a:p>
          <a:p>
            <a:pPr eaLnBrk="1" hangingPunct="1">
              <a:lnSpc>
                <a:spcPct val="80000"/>
              </a:lnSpc>
            </a:pPr>
            <a:r>
              <a:rPr lang="en-US" altLang="en-US" sz="1600" smtClean="0"/>
              <a:t>History, etc.</a:t>
            </a:r>
          </a:p>
          <a:p>
            <a:pPr eaLnBrk="1" hangingPunct="1">
              <a:lnSpc>
                <a:spcPct val="80000"/>
              </a:lnSpc>
            </a:pPr>
            <a:r>
              <a:rPr lang="en-US" altLang="en-US" sz="1600" smtClean="0"/>
              <a:t>Problem-solving</a:t>
            </a:r>
          </a:p>
          <a:p>
            <a:pPr lvl="2" eaLnBrk="1" hangingPunct="1">
              <a:lnSpc>
                <a:spcPct val="80000"/>
              </a:lnSpc>
            </a:pPr>
            <a:r>
              <a:rPr lang="en-US" altLang="en-US" sz="1400" smtClean="0"/>
              <a:t>Blind and heuristic search</a:t>
            </a:r>
          </a:p>
          <a:p>
            <a:pPr lvl="2" eaLnBrk="1" hangingPunct="1">
              <a:lnSpc>
                <a:spcPct val="80000"/>
              </a:lnSpc>
            </a:pPr>
            <a:r>
              <a:rPr lang="en-US" altLang="en-US" sz="1400" smtClean="0"/>
              <a:t>Constraint satisfaction</a:t>
            </a:r>
          </a:p>
          <a:p>
            <a:pPr lvl="2" eaLnBrk="1" hangingPunct="1">
              <a:lnSpc>
                <a:spcPct val="80000"/>
              </a:lnSpc>
            </a:pPr>
            <a:r>
              <a:rPr lang="en-US" altLang="en-US" sz="1400" smtClean="0"/>
              <a:t>Games (maybe)</a:t>
            </a:r>
          </a:p>
          <a:p>
            <a:pPr eaLnBrk="1" hangingPunct="1">
              <a:lnSpc>
                <a:spcPct val="80000"/>
              </a:lnSpc>
            </a:pPr>
            <a:r>
              <a:rPr lang="en-US" altLang="en-US" sz="1600" smtClean="0"/>
              <a:t>Knowledge and reasoning</a:t>
            </a:r>
          </a:p>
          <a:p>
            <a:pPr lvl="2" eaLnBrk="1" hangingPunct="1">
              <a:lnSpc>
                <a:spcPct val="80000"/>
              </a:lnSpc>
            </a:pPr>
            <a:r>
              <a:rPr lang="en-US" altLang="en-US" sz="1400" smtClean="0"/>
              <a:t>Propositional logic</a:t>
            </a:r>
          </a:p>
          <a:p>
            <a:pPr lvl="2" eaLnBrk="1" hangingPunct="1">
              <a:lnSpc>
                <a:spcPct val="80000"/>
              </a:lnSpc>
            </a:pPr>
            <a:r>
              <a:rPr lang="en-US" altLang="en-US" sz="1400" smtClean="0"/>
              <a:t>First-order logic</a:t>
            </a:r>
          </a:p>
          <a:p>
            <a:pPr lvl="2" eaLnBrk="1" hangingPunct="1">
              <a:lnSpc>
                <a:spcPct val="80000"/>
              </a:lnSpc>
            </a:pPr>
            <a:r>
              <a:rPr lang="en-US" altLang="en-US" sz="1400" smtClean="0"/>
              <a:t>Knowledge representation</a:t>
            </a:r>
          </a:p>
          <a:p>
            <a:pPr eaLnBrk="1" hangingPunct="1">
              <a:lnSpc>
                <a:spcPct val="80000"/>
              </a:lnSpc>
            </a:pPr>
            <a:r>
              <a:rPr lang="en-US" altLang="en-US" sz="1600" smtClean="0"/>
              <a:t>Learning from observations (maybe)</a:t>
            </a:r>
          </a:p>
          <a:p>
            <a:pPr eaLnBrk="1" hangingPunct="1">
              <a:lnSpc>
                <a:spcPct val="80000"/>
              </a:lnSpc>
            </a:pPr>
            <a:r>
              <a:rPr lang="en-US" altLang="en-US" sz="1600" smtClean="0"/>
              <a:t>A bit of reasoning under uncertainty</a:t>
            </a:r>
          </a:p>
          <a:p>
            <a:pPr algn="ctr" eaLnBrk="1" hangingPunct="1">
              <a:lnSpc>
                <a:spcPct val="80000"/>
              </a:lnSpc>
              <a:buFontTx/>
              <a:buNone/>
            </a:pPr>
            <a:r>
              <a:rPr lang="en-US" altLang="en-US" sz="1600" b="1" u="sng" smtClean="0"/>
              <a:t>Other courses:</a:t>
            </a:r>
          </a:p>
          <a:p>
            <a:pPr eaLnBrk="1" hangingPunct="1">
              <a:lnSpc>
                <a:spcPct val="80000"/>
              </a:lnSpc>
            </a:pPr>
            <a:r>
              <a:rPr lang="en-US" altLang="en-US" sz="1600" smtClean="0"/>
              <a:t>Robotics (574)</a:t>
            </a:r>
          </a:p>
          <a:p>
            <a:pPr eaLnBrk="1" hangingPunct="1">
              <a:lnSpc>
                <a:spcPct val="80000"/>
              </a:lnSpc>
            </a:pPr>
            <a:r>
              <a:rPr lang="en-US" altLang="en-US" sz="1600" smtClean="0">
                <a:solidFill>
                  <a:srgbClr val="FF0000"/>
                </a:solidFill>
              </a:rPr>
              <a:t>Bayesian networks and decision diagrams (582)</a:t>
            </a:r>
          </a:p>
          <a:p>
            <a:pPr eaLnBrk="1" hangingPunct="1">
              <a:lnSpc>
                <a:spcPct val="80000"/>
              </a:lnSpc>
            </a:pPr>
            <a:r>
              <a:rPr lang="en-US" altLang="en-US" sz="1600" smtClean="0">
                <a:solidFill>
                  <a:srgbClr val="0033CC"/>
                </a:solidFill>
              </a:rPr>
              <a:t>Knowledge representation (780) or Knowledge systems (781)</a:t>
            </a:r>
          </a:p>
          <a:p>
            <a:pPr eaLnBrk="1" hangingPunct="1">
              <a:lnSpc>
                <a:spcPct val="80000"/>
              </a:lnSpc>
            </a:pPr>
            <a:r>
              <a:rPr lang="en-US" altLang="en-US" sz="1600" smtClean="0">
                <a:solidFill>
                  <a:srgbClr val="009900"/>
                </a:solidFill>
              </a:rPr>
              <a:t>Machine learning (883)</a:t>
            </a:r>
          </a:p>
          <a:p>
            <a:pPr eaLnBrk="1" hangingPunct="1">
              <a:lnSpc>
                <a:spcPct val="80000"/>
              </a:lnSpc>
            </a:pPr>
            <a:r>
              <a:rPr lang="en-US" altLang="en-US" sz="1600" smtClean="0"/>
              <a:t>Computer graphics, text processing, visualization, image processing, pattern recognition, data mining, multiagent systems, neural information processing, computer vision, fuzzy logic; more?</a:t>
            </a:r>
          </a:p>
        </p:txBody>
      </p:sp>
      <p:pic>
        <p:nvPicPr>
          <p:cNvPr id="15365" name="Picture 4"/>
          <p:cNvPicPr>
            <a:picLocks noChangeAspect="1" noChangeArrowheads="1"/>
          </p:cNvPicPr>
          <p:nvPr/>
        </p:nvPicPr>
        <p:blipFill>
          <a:blip r:embed="rId3">
            <a:extLst>
              <a:ext uri="{28A0092B-C50C-407E-A947-70E740481C1C}">
                <a14:useLocalDpi xmlns:a14="http://schemas.microsoft.com/office/drawing/2010/main" val="0"/>
              </a:ext>
            </a:extLst>
          </a:blip>
          <a:srcRect l="7875" r="5496" b="3149"/>
          <a:stretch>
            <a:fillRect/>
          </a:stretch>
        </p:blipFill>
        <p:spPr bwMode="auto">
          <a:xfrm>
            <a:off x="76200" y="1066800"/>
            <a:ext cx="5029200" cy="54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Oval 9"/>
          <p:cNvSpPr>
            <a:spLocks noChangeArrowheads="1"/>
          </p:cNvSpPr>
          <p:nvPr/>
        </p:nvSpPr>
        <p:spPr bwMode="auto">
          <a:xfrm>
            <a:off x="2133600" y="2667000"/>
            <a:ext cx="2667000" cy="1143000"/>
          </a:xfrm>
          <a:prstGeom prst="ellipse">
            <a:avLst/>
          </a:prstGeom>
          <a:solidFill>
            <a:srgbClr val="FF0000">
              <a:alpha val="0"/>
            </a:srgbClr>
          </a:solidFill>
          <a:ln w="38100">
            <a:solidFill>
              <a:srgbClr val="FF0000"/>
            </a:solidFill>
            <a:round/>
            <a:headEnd/>
            <a:tailEnd/>
          </a:ln>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5367" name="Oval 10"/>
          <p:cNvSpPr>
            <a:spLocks noChangeArrowheads="1"/>
          </p:cNvSpPr>
          <p:nvPr/>
        </p:nvSpPr>
        <p:spPr bwMode="auto">
          <a:xfrm>
            <a:off x="1981200" y="5257800"/>
            <a:ext cx="3276600" cy="1295400"/>
          </a:xfrm>
          <a:prstGeom prst="ellipse">
            <a:avLst/>
          </a:prstGeom>
          <a:solidFill>
            <a:srgbClr val="009900">
              <a:alpha val="0"/>
            </a:srgbClr>
          </a:solidFill>
          <a:ln w="38100">
            <a:solidFill>
              <a:srgbClr val="009900"/>
            </a:solidFill>
            <a:round/>
            <a:headEnd/>
            <a:tailEnd/>
          </a:ln>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5368" name="Oval 11"/>
          <p:cNvSpPr>
            <a:spLocks noChangeArrowheads="1"/>
          </p:cNvSpPr>
          <p:nvPr/>
        </p:nvSpPr>
        <p:spPr bwMode="auto">
          <a:xfrm>
            <a:off x="3200400" y="1600200"/>
            <a:ext cx="2057400" cy="1066800"/>
          </a:xfrm>
          <a:prstGeom prst="ellipse">
            <a:avLst/>
          </a:prstGeom>
          <a:solidFill>
            <a:srgbClr val="0033CC">
              <a:alpha val="0"/>
            </a:srgbClr>
          </a:solidFill>
          <a:ln w="38100">
            <a:solidFill>
              <a:srgbClr val="0033CC"/>
            </a:solidFill>
            <a:round/>
            <a:headEnd/>
            <a:tailEnd/>
          </a:ln>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5369" name="AutoShape 13">
            <a:hlinkClick r:id="" action="ppaction://noaction" highlightClick="1"/>
          </p:cNvPr>
          <p:cNvSpPr>
            <a:spLocks noChangeArrowheads="1"/>
          </p:cNvSpPr>
          <p:nvPr/>
        </p:nvSpPr>
        <p:spPr bwMode="auto">
          <a:xfrm>
            <a:off x="838200" y="3910013"/>
            <a:ext cx="2362200" cy="1271587"/>
          </a:xfrm>
          <a:prstGeom prst="actionButtonHelp">
            <a:avLst/>
          </a:prstGeom>
          <a:solidFill>
            <a:schemeClr val="accent1">
              <a:alpha val="2784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ailandsc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288"/>
            <a:ext cx="8763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52400"/>
            <a:ext cx="7772400" cy="685800"/>
          </a:xfrm>
        </p:spPr>
        <p:txBody>
          <a:bodyPr/>
          <a:lstStyle/>
          <a:p>
            <a:pPr eaLnBrk="1" hangingPunct="1"/>
            <a:r>
              <a:rPr lang="en-US" altLang="en-US" sz="4000" smtClean="0"/>
              <a:t>AI Prehistory</a:t>
            </a:r>
          </a:p>
        </p:txBody>
      </p:sp>
      <p:sp>
        <p:nvSpPr>
          <p:cNvPr id="17411" name="Rectangle 3"/>
          <p:cNvSpPr>
            <a:spLocks noGrp="1" noChangeArrowheads="1"/>
          </p:cNvSpPr>
          <p:nvPr>
            <p:ph type="body" idx="1"/>
          </p:nvPr>
        </p:nvSpPr>
        <p:spPr>
          <a:xfrm>
            <a:off x="1676400" y="685800"/>
            <a:ext cx="6019800" cy="5791200"/>
          </a:xfrm>
        </p:spPr>
        <p:txBody>
          <a:bodyPr/>
          <a:lstStyle/>
          <a:p>
            <a:pPr eaLnBrk="1" hangingPunct="1">
              <a:lnSpc>
                <a:spcPct val="80000"/>
              </a:lnSpc>
            </a:pPr>
            <a:r>
              <a:rPr lang="en-US" altLang="en-US" sz="1800" dirty="0" smtClean="0"/>
              <a:t>Philosophy</a:t>
            </a:r>
          </a:p>
          <a:p>
            <a:pPr lvl="2" eaLnBrk="1" hangingPunct="1">
              <a:lnSpc>
                <a:spcPct val="80000"/>
              </a:lnSpc>
            </a:pPr>
            <a:r>
              <a:rPr lang="en-US" altLang="en-US" sz="1600" dirty="0" smtClean="0"/>
              <a:t>logic, methods of reasoning</a:t>
            </a:r>
          </a:p>
          <a:p>
            <a:pPr lvl="2" eaLnBrk="1" hangingPunct="1">
              <a:lnSpc>
                <a:spcPct val="80000"/>
              </a:lnSpc>
            </a:pPr>
            <a:r>
              <a:rPr lang="en-US" altLang="en-US" sz="1600" dirty="0" smtClean="0"/>
              <a:t>mind as physical system</a:t>
            </a:r>
          </a:p>
          <a:p>
            <a:pPr lvl="2" eaLnBrk="1" hangingPunct="1">
              <a:lnSpc>
                <a:spcPct val="80000"/>
              </a:lnSpc>
            </a:pPr>
            <a:r>
              <a:rPr lang="en-US" altLang="en-US" sz="1600" dirty="0" smtClean="0"/>
              <a:t>foundations of learning, language, rationality</a:t>
            </a:r>
          </a:p>
          <a:p>
            <a:pPr eaLnBrk="1" hangingPunct="1">
              <a:lnSpc>
                <a:spcPct val="80000"/>
              </a:lnSpc>
            </a:pPr>
            <a:r>
              <a:rPr lang="en-US" altLang="en-US" sz="1800" dirty="0" smtClean="0"/>
              <a:t>Mathematics</a:t>
            </a:r>
          </a:p>
          <a:p>
            <a:pPr lvl="2" eaLnBrk="1" hangingPunct="1">
              <a:lnSpc>
                <a:spcPct val="80000"/>
              </a:lnSpc>
            </a:pPr>
            <a:r>
              <a:rPr lang="en-US" altLang="en-US" sz="1600" dirty="0" smtClean="0"/>
              <a:t>formal representation and proof</a:t>
            </a:r>
          </a:p>
          <a:p>
            <a:pPr lvl="2" eaLnBrk="1" hangingPunct="1">
              <a:lnSpc>
                <a:spcPct val="80000"/>
              </a:lnSpc>
            </a:pPr>
            <a:r>
              <a:rPr lang="en-US" altLang="en-US" sz="1600" dirty="0" smtClean="0"/>
              <a:t>algorithms, computation, (un)decidability, (in)tractability</a:t>
            </a:r>
          </a:p>
          <a:p>
            <a:pPr lvl="2" eaLnBrk="1" hangingPunct="1">
              <a:lnSpc>
                <a:spcPct val="80000"/>
              </a:lnSpc>
            </a:pPr>
            <a:r>
              <a:rPr lang="en-US" altLang="en-US" sz="1600" dirty="0" smtClean="0"/>
              <a:t>Probability</a:t>
            </a:r>
          </a:p>
          <a:p>
            <a:pPr eaLnBrk="1" hangingPunct="1">
              <a:lnSpc>
                <a:spcPct val="80000"/>
              </a:lnSpc>
            </a:pPr>
            <a:r>
              <a:rPr lang="en-US" altLang="en-US" sz="1800" dirty="0" smtClean="0"/>
              <a:t>Psychology</a:t>
            </a:r>
          </a:p>
          <a:p>
            <a:pPr lvl="2" eaLnBrk="1" hangingPunct="1">
              <a:lnSpc>
                <a:spcPct val="80000"/>
              </a:lnSpc>
            </a:pPr>
            <a:r>
              <a:rPr lang="en-US" altLang="en-US" sz="1600" dirty="0" smtClean="0"/>
              <a:t>adaptation</a:t>
            </a:r>
          </a:p>
          <a:p>
            <a:pPr lvl="2" eaLnBrk="1" hangingPunct="1">
              <a:lnSpc>
                <a:spcPct val="80000"/>
              </a:lnSpc>
            </a:pPr>
            <a:r>
              <a:rPr lang="en-US" altLang="en-US" sz="1600" dirty="0" smtClean="0"/>
              <a:t>phenomena of perception and motor control</a:t>
            </a:r>
          </a:p>
          <a:p>
            <a:pPr lvl="2" eaLnBrk="1" hangingPunct="1">
              <a:lnSpc>
                <a:spcPct val="80000"/>
              </a:lnSpc>
            </a:pPr>
            <a:r>
              <a:rPr lang="en-US" altLang="en-US" sz="1600" dirty="0" smtClean="0"/>
              <a:t>experimental techniques (psychophysics, etc.)</a:t>
            </a:r>
          </a:p>
          <a:p>
            <a:pPr eaLnBrk="1" hangingPunct="1">
              <a:lnSpc>
                <a:spcPct val="80000"/>
              </a:lnSpc>
            </a:pPr>
            <a:r>
              <a:rPr lang="en-US" altLang="en-US" sz="1800" dirty="0" smtClean="0"/>
              <a:t>Economics</a:t>
            </a:r>
          </a:p>
          <a:p>
            <a:pPr lvl="2" eaLnBrk="1" hangingPunct="1">
              <a:lnSpc>
                <a:spcPct val="80000"/>
              </a:lnSpc>
            </a:pPr>
            <a:r>
              <a:rPr lang="en-US" altLang="en-US" sz="1600" dirty="0" smtClean="0"/>
              <a:t>formal theory of rational decisions</a:t>
            </a:r>
          </a:p>
          <a:p>
            <a:pPr eaLnBrk="1" hangingPunct="1">
              <a:lnSpc>
                <a:spcPct val="80000"/>
              </a:lnSpc>
            </a:pPr>
            <a:r>
              <a:rPr lang="en-US" altLang="en-US" sz="1800" dirty="0" smtClean="0"/>
              <a:t>Linguistics</a:t>
            </a:r>
          </a:p>
          <a:p>
            <a:pPr lvl="2" eaLnBrk="1" hangingPunct="1">
              <a:lnSpc>
                <a:spcPct val="80000"/>
              </a:lnSpc>
            </a:pPr>
            <a:r>
              <a:rPr lang="en-US" altLang="en-US" sz="1600" dirty="0" smtClean="0"/>
              <a:t>knowledge representation</a:t>
            </a:r>
          </a:p>
          <a:p>
            <a:pPr lvl="2" eaLnBrk="1" hangingPunct="1">
              <a:lnSpc>
                <a:spcPct val="80000"/>
              </a:lnSpc>
            </a:pPr>
            <a:r>
              <a:rPr lang="en-US" altLang="en-US" sz="1600" dirty="0"/>
              <a:t>g</a:t>
            </a:r>
            <a:r>
              <a:rPr lang="en-US" altLang="en-US" sz="1600" dirty="0" smtClean="0"/>
              <a:t>rammar</a:t>
            </a:r>
          </a:p>
          <a:p>
            <a:pPr eaLnBrk="1" hangingPunct="1">
              <a:lnSpc>
                <a:spcPct val="80000"/>
              </a:lnSpc>
            </a:pPr>
            <a:r>
              <a:rPr lang="en-US" altLang="en-US" sz="1800" dirty="0" smtClean="0"/>
              <a:t>Neuroscience</a:t>
            </a:r>
          </a:p>
          <a:p>
            <a:pPr lvl="2" eaLnBrk="1" hangingPunct="1">
              <a:lnSpc>
                <a:spcPct val="80000"/>
              </a:lnSpc>
            </a:pPr>
            <a:r>
              <a:rPr lang="en-US" altLang="en-US" sz="1600" dirty="0" smtClean="0"/>
              <a:t>plastic physical substrate for mental activity</a:t>
            </a:r>
          </a:p>
          <a:p>
            <a:pPr eaLnBrk="1" hangingPunct="1">
              <a:lnSpc>
                <a:spcPct val="80000"/>
              </a:lnSpc>
            </a:pPr>
            <a:r>
              <a:rPr lang="en-US" altLang="en-US" sz="1800" dirty="0" smtClean="0"/>
              <a:t>Control Theory</a:t>
            </a:r>
          </a:p>
          <a:p>
            <a:pPr lvl="2" eaLnBrk="1" hangingPunct="1">
              <a:lnSpc>
                <a:spcPct val="80000"/>
              </a:lnSpc>
            </a:pPr>
            <a:r>
              <a:rPr lang="en-US" altLang="en-US" sz="1600" dirty="0" smtClean="0"/>
              <a:t>homeostatic systems, stability</a:t>
            </a:r>
          </a:p>
          <a:p>
            <a:pPr lvl="2" eaLnBrk="1" hangingPunct="1">
              <a:lnSpc>
                <a:spcPct val="80000"/>
              </a:lnSpc>
            </a:pPr>
            <a:r>
              <a:rPr lang="en-US" altLang="en-US" sz="1600" dirty="0" smtClean="0"/>
              <a:t>simple optimal agent designs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304800"/>
            <a:ext cx="7772400" cy="533400"/>
          </a:xfrm>
        </p:spPr>
        <p:txBody>
          <a:bodyPr/>
          <a:lstStyle/>
          <a:p>
            <a:pPr eaLnBrk="1" hangingPunct="1"/>
            <a:r>
              <a:rPr lang="en-US" altLang="en-US" sz="2800" smtClean="0"/>
              <a:t>Intellectual Issues in the Early History of AI (to 1982)</a:t>
            </a:r>
          </a:p>
        </p:txBody>
      </p:sp>
      <p:sp>
        <p:nvSpPr>
          <p:cNvPr id="18435" name="Rectangle 3"/>
          <p:cNvSpPr>
            <a:spLocks noGrp="1" noChangeArrowheads="1"/>
          </p:cNvSpPr>
          <p:nvPr>
            <p:ph type="body" idx="1"/>
          </p:nvPr>
        </p:nvSpPr>
        <p:spPr>
          <a:xfrm>
            <a:off x="304800" y="1143000"/>
            <a:ext cx="4267200" cy="5029200"/>
          </a:xfrm>
        </p:spPr>
        <p:txBody>
          <a:bodyPr/>
          <a:lstStyle/>
          <a:p>
            <a:pPr eaLnBrk="1" hangingPunct="1">
              <a:lnSpc>
                <a:spcPct val="80000"/>
              </a:lnSpc>
              <a:buFontTx/>
              <a:buNone/>
            </a:pPr>
            <a:r>
              <a:rPr lang="en-US" altLang="en-US" sz="1200" b="1" smtClean="0"/>
              <a:t>1640-1945 Mechanism versus Teleology: Settled with cybernetics</a:t>
            </a:r>
          </a:p>
          <a:p>
            <a:pPr eaLnBrk="1" hangingPunct="1">
              <a:lnSpc>
                <a:spcPct val="80000"/>
              </a:lnSpc>
              <a:buFontTx/>
              <a:buNone/>
            </a:pPr>
            <a:r>
              <a:rPr lang="en-US" altLang="en-US" sz="1200" b="1" smtClean="0"/>
              <a:t>1800-1920 Natural Biology versus Vitalism: Establishes the body as a machine</a:t>
            </a:r>
          </a:p>
          <a:p>
            <a:pPr eaLnBrk="1" hangingPunct="1">
              <a:lnSpc>
                <a:spcPct val="80000"/>
              </a:lnSpc>
              <a:buFontTx/>
              <a:buNone/>
            </a:pPr>
            <a:r>
              <a:rPr lang="en-US" altLang="en-US" sz="1200" b="1" smtClean="0"/>
              <a:t>1870- Reason versus Emotion and Feeling #1: Separates machines from men</a:t>
            </a:r>
          </a:p>
          <a:p>
            <a:pPr eaLnBrk="1" hangingPunct="1">
              <a:lnSpc>
                <a:spcPct val="80000"/>
              </a:lnSpc>
              <a:buFontTx/>
              <a:buNone/>
            </a:pPr>
            <a:r>
              <a:rPr lang="en-US" altLang="en-US" sz="1200" b="1" smtClean="0"/>
              <a:t>1870-1910 Philosophy versus Science of Mind: Separates psychology from philosophy</a:t>
            </a:r>
          </a:p>
          <a:p>
            <a:pPr eaLnBrk="1" hangingPunct="1">
              <a:lnSpc>
                <a:spcPct val="80000"/>
              </a:lnSpc>
              <a:buFontTx/>
              <a:buNone/>
            </a:pPr>
            <a:r>
              <a:rPr lang="en-US" altLang="en-US" sz="1200" b="1" smtClean="0"/>
              <a:t>1900-45 Logic versus Psychology: Separates logic from psychology</a:t>
            </a:r>
          </a:p>
          <a:p>
            <a:pPr eaLnBrk="1" hangingPunct="1">
              <a:lnSpc>
                <a:spcPct val="80000"/>
              </a:lnSpc>
              <a:buFontTx/>
              <a:buNone/>
            </a:pPr>
            <a:r>
              <a:rPr lang="en-US" altLang="en-US" sz="1200" b="1" smtClean="0"/>
              <a:t>1940-70 Analog versus Digital: Creates computer science</a:t>
            </a:r>
          </a:p>
          <a:p>
            <a:pPr eaLnBrk="1" hangingPunct="1">
              <a:lnSpc>
                <a:spcPct val="80000"/>
              </a:lnSpc>
              <a:buFontTx/>
              <a:buNone/>
            </a:pPr>
            <a:r>
              <a:rPr lang="en-US" altLang="en-US" sz="1200" b="1" smtClean="0"/>
              <a:t>1955-65 Symbols versus Numbers: Isolates AI within computer science</a:t>
            </a:r>
          </a:p>
          <a:p>
            <a:pPr eaLnBrk="1" hangingPunct="1">
              <a:lnSpc>
                <a:spcPct val="80000"/>
              </a:lnSpc>
              <a:buFontTx/>
              <a:buNone/>
            </a:pPr>
            <a:r>
              <a:rPr lang="en-US" altLang="en-US" sz="1200" b="1" smtClean="0"/>
              <a:t>1955- Symbolic versus Continuous Systems: Splits AI from cybernetics</a:t>
            </a:r>
          </a:p>
          <a:p>
            <a:pPr eaLnBrk="1" hangingPunct="1">
              <a:lnSpc>
                <a:spcPct val="80000"/>
              </a:lnSpc>
              <a:buFontTx/>
              <a:buNone/>
            </a:pPr>
            <a:r>
              <a:rPr lang="en-US" altLang="en-US" sz="1200" b="1" smtClean="0"/>
              <a:t>1955-65 Problem-Solving versus Recognition #1: Splits AI from pattern recognition</a:t>
            </a:r>
          </a:p>
          <a:p>
            <a:pPr eaLnBrk="1" hangingPunct="1">
              <a:lnSpc>
                <a:spcPct val="80000"/>
              </a:lnSpc>
              <a:buFontTx/>
              <a:buNone/>
            </a:pPr>
            <a:r>
              <a:rPr lang="en-US" altLang="en-US" sz="1200" b="1" smtClean="0"/>
              <a:t>1955-65 Psychology versus Neurophysiology #1: Splits AI from cybernetics</a:t>
            </a:r>
          </a:p>
          <a:p>
            <a:pPr eaLnBrk="1" hangingPunct="1">
              <a:lnSpc>
                <a:spcPct val="80000"/>
              </a:lnSpc>
              <a:buFontTx/>
              <a:buNone/>
            </a:pPr>
            <a:r>
              <a:rPr lang="en-US" altLang="en-US" sz="1200" b="1" smtClean="0"/>
              <a:t>1955-65 Performance versus Learning #1: Splits AI from pattern recognition</a:t>
            </a:r>
          </a:p>
          <a:p>
            <a:pPr eaLnBrk="1" hangingPunct="1">
              <a:lnSpc>
                <a:spcPct val="80000"/>
              </a:lnSpc>
              <a:buFontTx/>
              <a:buNone/>
            </a:pPr>
            <a:r>
              <a:rPr lang="en-US" altLang="en-US" sz="1200" b="1" smtClean="0"/>
              <a:t>1955-65 Serial versus Parallel #1: Coordinate with above four issues</a:t>
            </a:r>
          </a:p>
          <a:p>
            <a:pPr eaLnBrk="1" hangingPunct="1">
              <a:lnSpc>
                <a:spcPct val="80000"/>
              </a:lnSpc>
              <a:buFontTx/>
              <a:buNone/>
            </a:pPr>
            <a:r>
              <a:rPr lang="en-US" altLang="en-US" sz="1200" b="1" smtClean="0"/>
              <a:t>1955-65 Heuristics Venus Algorithms: Isolates AI within computer science</a:t>
            </a:r>
          </a:p>
          <a:p>
            <a:pPr eaLnBrk="1" hangingPunct="1">
              <a:lnSpc>
                <a:spcPct val="80000"/>
              </a:lnSpc>
              <a:buFontTx/>
              <a:buNone/>
            </a:pPr>
            <a:r>
              <a:rPr lang="en-US" altLang="en-US" sz="1200" b="1" smtClean="0"/>
              <a:t>1955-85 Interpretation versus Compilation #1: Isolates AI within computer science</a:t>
            </a:r>
          </a:p>
          <a:p>
            <a:pPr eaLnBrk="1" hangingPunct="1">
              <a:lnSpc>
                <a:spcPct val="80000"/>
              </a:lnSpc>
              <a:buFontTx/>
              <a:buNone/>
            </a:pPr>
            <a:r>
              <a:rPr lang="en-US" altLang="en-US" sz="1200" b="1" smtClean="0"/>
              <a:t>1955- Simulation versus Engineering Analysis: Divides AI</a:t>
            </a:r>
          </a:p>
          <a:p>
            <a:pPr eaLnBrk="1" hangingPunct="1">
              <a:lnSpc>
                <a:spcPct val="80000"/>
              </a:lnSpc>
              <a:buFontTx/>
              <a:buNone/>
            </a:pPr>
            <a:r>
              <a:rPr lang="en-US" altLang="en-US" sz="1200" b="1" smtClean="0"/>
              <a:t>1960- Replacing versus Helping Humans: Isolates AI</a:t>
            </a:r>
          </a:p>
          <a:p>
            <a:pPr eaLnBrk="1" hangingPunct="1">
              <a:lnSpc>
                <a:spcPct val="80000"/>
              </a:lnSpc>
              <a:buFontTx/>
              <a:buNone/>
            </a:pPr>
            <a:r>
              <a:rPr lang="en-US" altLang="en-US" sz="1200" b="1" smtClean="0"/>
              <a:t>1960- Epistemology versus Heuristics: divides AI (minor), connects with philosophy</a:t>
            </a:r>
          </a:p>
        </p:txBody>
      </p:sp>
      <p:sp>
        <p:nvSpPr>
          <p:cNvPr id="18436" name="Rectangle 4"/>
          <p:cNvSpPr>
            <a:spLocks noChangeArrowheads="1"/>
          </p:cNvSpPr>
          <p:nvPr/>
        </p:nvSpPr>
        <p:spPr bwMode="auto">
          <a:xfrm>
            <a:off x="4495800" y="1219200"/>
            <a:ext cx="441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lnSpc>
                <a:spcPct val="80000"/>
              </a:lnSpc>
              <a:buFontTx/>
              <a:buNone/>
            </a:pPr>
            <a:r>
              <a:rPr lang="en-US" altLang="en-US" sz="1200" b="1" i="0"/>
              <a:t>1965-80 Search versus Knowledge: Apparent paradigm shift within AI</a:t>
            </a:r>
          </a:p>
          <a:p>
            <a:pPr eaLnBrk="1" hangingPunct="1">
              <a:lnSpc>
                <a:spcPct val="80000"/>
              </a:lnSpc>
              <a:buFontTx/>
              <a:buNone/>
            </a:pPr>
            <a:r>
              <a:rPr lang="en-US" altLang="en-US" sz="1200" b="1" i="0"/>
              <a:t>1965-75 Power versus Generality: Shift of tasks of interest</a:t>
            </a:r>
          </a:p>
          <a:p>
            <a:pPr eaLnBrk="1" hangingPunct="1">
              <a:lnSpc>
                <a:spcPct val="80000"/>
              </a:lnSpc>
              <a:buFontTx/>
              <a:buNone/>
            </a:pPr>
            <a:r>
              <a:rPr lang="en-US" altLang="en-US" sz="1200" b="1" i="0"/>
              <a:t>1965- Competence versus Performance: Splits linguistics from AI and psychology</a:t>
            </a:r>
          </a:p>
          <a:p>
            <a:pPr eaLnBrk="1" hangingPunct="1">
              <a:lnSpc>
                <a:spcPct val="80000"/>
              </a:lnSpc>
              <a:buFontTx/>
              <a:buNone/>
            </a:pPr>
            <a:r>
              <a:rPr lang="en-US" altLang="en-US" sz="1200" b="1" i="0"/>
              <a:t>1965-75 Memory versus Processing: Splits cognitive psychology from AI</a:t>
            </a:r>
          </a:p>
          <a:p>
            <a:pPr eaLnBrk="1" hangingPunct="1">
              <a:lnSpc>
                <a:spcPct val="80000"/>
              </a:lnSpc>
              <a:buFontTx/>
              <a:buNone/>
            </a:pPr>
            <a:r>
              <a:rPr lang="en-US" altLang="en-US" sz="1200" b="1" i="0"/>
              <a:t>1965-75 Problem-Solving versus Recognition #2: Recognition rejoins AI via robotics</a:t>
            </a:r>
          </a:p>
          <a:p>
            <a:pPr eaLnBrk="1" hangingPunct="1">
              <a:lnSpc>
                <a:spcPct val="80000"/>
              </a:lnSpc>
              <a:buFontTx/>
              <a:buNone/>
            </a:pPr>
            <a:r>
              <a:rPr lang="en-US" altLang="en-US" sz="1200" b="1" i="0"/>
              <a:t>1965-75 Syntax versus Semantics: Splits lmyistics from AI</a:t>
            </a:r>
          </a:p>
          <a:p>
            <a:pPr eaLnBrk="1" hangingPunct="1">
              <a:lnSpc>
                <a:spcPct val="80000"/>
              </a:lnSpc>
              <a:buFontTx/>
              <a:buNone/>
            </a:pPr>
            <a:r>
              <a:rPr lang="en-US" altLang="en-US" sz="1200" b="1" i="0"/>
              <a:t>1965- Theorem-Probing versus Problem-Solving: Divides AI</a:t>
            </a:r>
          </a:p>
          <a:p>
            <a:pPr eaLnBrk="1" hangingPunct="1">
              <a:lnSpc>
                <a:spcPct val="80000"/>
              </a:lnSpc>
              <a:buFontTx/>
              <a:buNone/>
            </a:pPr>
            <a:r>
              <a:rPr lang="en-US" altLang="en-US" sz="1200" b="1" i="0"/>
              <a:t>1965- Engineering versus Science: divides computer science, incl. AI</a:t>
            </a:r>
          </a:p>
          <a:p>
            <a:pPr eaLnBrk="1" hangingPunct="1">
              <a:lnSpc>
                <a:spcPct val="80000"/>
              </a:lnSpc>
              <a:buFontTx/>
              <a:buNone/>
            </a:pPr>
            <a:r>
              <a:rPr lang="en-US" altLang="en-US" sz="1200" b="1" i="0"/>
              <a:t>1970-80 Language versus Tasks: Natural language becomes central</a:t>
            </a:r>
          </a:p>
          <a:p>
            <a:pPr eaLnBrk="1" hangingPunct="1">
              <a:lnSpc>
                <a:spcPct val="80000"/>
              </a:lnSpc>
              <a:buFontTx/>
              <a:buNone/>
            </a:pPr>
            <a:r>
              <a:rPr lang="en-US" altLang="en-US" sz="1200" b="1" i="0"/>
              <a:t>1970-80 Procedural versus Declarative Representation: Shift from theorem-proving</a:t>
            </a:r>
          </a:p>
          <a:p>
            <a:pPr eaLnBrk="1" hangingPunct="1">
              <a:lnSpc>
                <a:spcPct val="80000"/>
              </a:lnSpc>
              <a:buFontTx/>
              <a:buNone/>
            </a:pPr>
            <a:r>
              <a:rPr lang="en-US" altLang="en-US" sz="1200" b="1" i="0"/>
              <a:t>1970-80 Frames versus Atoms: Shift to holistic representations</a:t>
            </a:r>
          </a:p>
          <a:p>
            <a:pPr eaLnBrk="1" hangingPunct="1">
              <a:lnSpc>
                <a:spcPct val="80000"/>
              </a:lnSpc>
              <a:buFontTx/>
              <a:buNone/>
            </a:pPr>
            <a:r>
              <a:rPr lang="en-US" altLang="en-US" sz="1200" b="1" i="0"/>
              <a:t>1970- Reason versus Emotion and Feeling #2: Splits AI from philosophy of mind</a:t>
            </a:r>
          </a:p>
          <a:p>
            <a:pPr eaLnBrk="1" hangingPunct="1">
              <a:lnSpc>
                <a:spcPct val="80000"/>
              </a:lnSpc>
              <a:buFontTx/>
              <a:buNone/>
            </a:pPr>
            <a:r>
              <a:rPr lang="en-US" altLang="en-US" sz="1200" b="1" i="0"/>
              <a:t>1975- Toy versus Real Tasks: Shift to applications</a:t>
            </a:r>
          </a:p>
          <a:p>
            <a:pPr eaLnBrk="1" hangingPunct="1">
              <a:lnSpc>
                <a:spcPct val="80000"/>
              </a:lnSpc>
              <a:buFontTx/>
              <a:buNone/>
            </a:pPr>
            <a:r>
              <a:rPr lang="en-US" altLang="en-US" sz="1200" b="1" i="0"/>
              <a:t>1975- Serial versus Parallel #2: Distributed AI (Hearsay-like systems)</a:t>
            </a:r>
          </a:p>
          <a:p>
            <a:pPr eaLnBrk="1" hangingPunct="1">
              <a:lnSpc>
                <a:spcPct val="80000"/>
              </a:lnSpc>
              <a:buFontTx/>
              <a:buNone/>
            </a:pPr>
            <a:r>
              <a:rPr lang="en-US" altLang="en-US" sz="1200" b="1" i="0"/>
              <a:t>1975- Performance versus Learning #2: Resurgence (production systems)</a:t>
            </a:r>
          </a:p>
          <a:p>
            <a:pPr eaLnBrk="1" hangingPunct="1">
              <a:lnSpc>
                <a:spcPct val="80000"/>
              </a:lnSpc>
              <a:buFontTx/>
              <a:buNone/>
            </a:pPr>
            <a:r>
              <a:rPr lang="en-US" altLang="en-US" sz="1200" b="1" i="0"/>
              <a:t>1975- Psychology versus Neuroscience #2: New link to neuroscience</a:t>
            </a:r>
          </a:p>
          <a:p>
            <a:pPr eaLnBrk="1" hangingPunct="1">
              <a:lnSpc>
                <a:spcPct val="80000"/>
              </a:lnSpc>
              <a:buFontTx/>
              <a:buNone/>
            </a:pPr>
            <a:r>
              <a:rPr lang="en-US" altLang="en-US" sz="1200" b="1" i="0"/>
              <a:t>1980- - Serial versus Parallel #3: New attempt at neural systems</a:t>
            </a:r>
          </a:p>
          <a:p>
            <a:pPr eaLnBrk="1" hangingPunct="1">
              <a:lnSpc>
                <a:spcPct val="80000"/>
              </a:lnSpc>
              <a:buFontTx/>
              <a:buNone/>
            </a:pPr>
            <a:r>
              <a:rPr lang="en-US" altLang="en-US" sz="1200" b="1" i="0"/>
              <a:t>1980- Problem-solving versus Recognition #3: Return of robotics</a:t>
            </a:r>
          </a:p>
          <a:p>
            <a:pPr eaLnBrk="1" hangingPunct="1">
              <a:lnSpc>
                <a:spcPct val="80000"/>
              </a:lnSpc>
              <a:buFontTx/>
              <a:buNone/>
            </a:pPr>
            <a:r>
              <a:rPr lang="en-US" altLang="en-US" sz="1200" b="1" i="0"/>
              <a:t>1980- Procedural versus Declarative Representation #2: PROLOG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381000"/>
            <a:ext cx="8229600" cy="914400"/>
          </a:xfrm>
        </p:spPr>
        <p:txBody>
          <a:bodyPr>
            <a:normAutofit fontScale="90000"/>
          </a:bodyPr>
          <a:lstStyle/>
          <a:p>
            <a:pPr eaLnBrk="1" hangingPunct="1">
              <a:defRPr/>
            </a:pPr>
            <a:r>
              <a:rPr lang="en-US" altLang="en-US" dirty="0" smtClean="0"/>
              <a:t>Programming Methodologies and Languages for AI</a:t>
            </a:r>
          </a:p>
        </p:txBody>
      </p:sp>
      <p:sp>
        <p:nvSpPr>
          <p:cNvPr id="19459" name="Rectangle 3"/>
          <p:cNvSpPr>
            <a:spLocks noGrp="1" noChangeArrowheads="1"/>
          </p:cNvSpPr>
          <p:nvPr>
            <p:ph type="body" idx="1"/>
          </p:nvPr>
        </p:nvSpPr>
        <p:spPr>
          <a:xfrm>
            <a:off x="609600" y="2667000"/>
            <a:ext cx="3810000" cy="3352800"/>
          </a:xfrm>
        </p:spPr>
        <p:txBody>
          <a:bodyPr/>
          <a:lstStyle/>
          <a:p>
            <a:pPr algn="ctr" eaLnBrk="1" hangingPunct="1">
              <a:lnSpc>
                <a:spcPct val="90000"/>
              </a:lnSpc>
              <a:buFontTx/>
              <a:buNone/>
            </a:pPr>
            <a:r>
              <a:rPr lang="en-US" altLang="en-US" sz="3600" smtClean="0"/>
              <a:t>Current use</a:t>
            </a:r>
          </a:p>
          <a:p>
            <a:pPr eaLnBrk="1" hangingPunct="1">
              <a:lnSpc>
                <a:spcPct val="90000"/>
              </a:lnSpc>
              <a:buFontTx/>
              <a:buNone/>
            </a:pPr>
            <a:r>
              <a:rPr lang="en-US" altLang="en-US" sz="2400" smtClean="0"/>
              <a:t>	</a:t>
            </a:r>
            <a:r>
              <a:rPr lang="en-US" altLang="en-US" smtClean="0"/>
              <a:t>33: Java</a:t>
            </a:r>
            <a:br>
              <a:rPr lang="en-US" altLang="en-US" smtClean="0"/>
            </a:br>
            <a:r>
              <a:rPr lang="en-US" altLang="en-US" smtClean="0"/>
              <a:t>28: Prolog</a:t>
            </a:r>
            <a:br>
              <a:rPr lang="en-US" altLang="en-US" smtClean="0"/>
            </a:br>
            <a:r>
              <a:rPr lang="en-US" altLang="en-US" smtClean="0"/>
              <a:t>28: Lisp or Scheme</a:t>
            </a:r>
            <a:br>
              <a:rPr lang="en-US" altLang="en-US" smtClean="0"/>
            </a:br>
            <a:r>
              <a:rPr lang="en-US" altLang="en-US" smtClean="0"/>
              <a:t>20: C, C# or C++</a:t>
            </a:r>
            <a:br>
              <a:rPr lang="en-US" altLang="en-US" smtClean="0"/>
            </a:br>
            <a:r>
              <a:rPr lang="en-US" altLang="en-US" smtClean="0"/>
              <a:t>16: Python</a:t>
            </a:r>
            <a:br>
              <a:rPr lang="en-US" altLang="en-US" smtClean="0"/>
            </a:br>
            <a:r>
              <a:rPr lang="en-US" altLang="en-US" smtClean="0"/>
              <a:t>7: Other</a:t>
            </a:r>
            <a:br>
              <a:rPr lang="en-US" altLang="en-US" smtClean="0"/>
            </a:br>
            <a:endParaRPr lang="en-US" altLang="en-US" sz="2400" smtClean="0"/>
          </a:p>
        </p:txBody>
      </p:sp>
      <p:sp>
        <p:nvSpPr>
          <p:cNvPr id="19460" name="Rectangle 4"/>
          <p:cNvSpPr>
            <a:spLocks noChangeArrowheads="1"/>
          </p:cNvSpPr>
          <p:nvPr/>
        </p:nvSpPr>
        <p:spPr bwMode="auto">
          <a:xfrm>
            <a:off x="5029200" y="2743200"/>
            <a:ext cx="3352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lnSpc>
                <a:spcPct val="80000"/>
              </a:lnSpc>
              <a:buFontTx/>
              <a:buNone/>
            </a:pPr>
            <a:r>
              <a:rPr lang="en-US" altLang="en-US" sz="3600" i="0"/>
              <a:t>Future use</a:t>
            </a:r>
          </a:p>
          <a:p>
            <a:pPr eaLnBrk="1" hangingPunct="1">
              <a:lnSpc>
                <a:spcPct val="80000"/>
              </a:lnSpc>
              <a:buFontTx/>
              <a:buNone/>
            </a:pPr>
            <a:r>
              <a:rPr lang="en-US" altLang="en-US" i="0"/>
              <a:t>	38: Python</a:t>
            </a:r>
            <a:br>
              <a:rPr lang="en-US" altLang="en-US" i="0"/>
            </a:br>
            <a:r>
              <a:rPr lang="en-US" altLang="en-US" i="0"/>
              <a:t>33: Java</a:t>
            </a:r>
            <a:br>
              <a:rPr lang="en-US" altLang="en-US" i="0"/>
            </a:br>
            <a:r>
              <a:rPr lang="en-US" altLang="en-US" i="0"/>
              <a:t>27: Lisp or Scheme</a:t>
            </a:r>
            <a:br>
              <a:rPr lang="en-US" altLang="en-US" i="0"/>
            </a:br>
            <a:r>
              <a:rPr lang="en-US" altLang="en-US" i="0"/>
              <a:t>26: Prolog</a:t>
            </a:r>
            <a:br>
              <a:rPr lang="en-US" altLang="en-US" i="0"/>
            </a:br>
            <a:r>
              <a:rPr lang="en-US" altLang="en-US" i="0"/>
              <a:t>18: C, C# or C++</a:t>
            </a:r>
            <a:br>
              <a:rPr lang="en-US" altLang="en-US" i="0"/>
            </a:br>
            <a:r>
              <a:rPr lang="en-US" altLang="en-US" i="0"/>
              <a:t>13: Other</a:t>
            </a:r>
            <a:br>
              <a:rPr lang="en-US" altLang="en-US" i="0"/>
            </a:br>
            <a:endParaRPr lang="en-US" altLang="en-US" i="0"/>
          </a:p>
        </p:txBody>
      </p:sp>
      <p:sp>
        <p:nvSpPr>
          <p:cNvPr id="19461" name="Rectangle 5"/>
          <p:cNvSpPr>
            <a:spLocks noChangeArrowheads="1"/>
          </p:cNvSpPr>
          <p:nvPr/>
        </p:nvSpPr>
        <p:spPr bwMode="auto">
          <a:xfrm>
            <a:off x="496888" y="1600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lnSpc>
                <a:spcPct val="80000"/>
              </a:lnSpc>
              <a:buFontTx/>
              <a:buNone/>
            </a:pPr>
            <a:r>
              <a:rPr lang="en-US" altLang="en-US" sz="3600" i="0"/>
              <a:t>Methodology: Run-Understand-Debug-Edit</a:t>
            </a:r>
            <a:endParaRPr lang="en-US" altLang="en-US" sz="2000" i="0"/>
          </a:p>
        </p:txBody>
      </p:sp>
      <p:sp>
        <p:nvSpPr>
          <p:cNvPr id="19462" name="Rectangle 6"/>
          <p:cNvSpPr>
            <a:spLocks noChangeArrowheads="1"/>
          </p:cNvSpPr>
          <p:nvPr/>
        </p:nvSpPr>
        <p:spPr bwMode="auto">
          <a:xfrm>
            <a:off x="533400" y="2133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lnSpc>
                <a:spcPct val="80000"/>
              </a:lnSpc>
              <a:buFontTx/>
              <a:buNone/>
            </a:pPr>
            <a:r>
              <a:rPr lang="en-US" altLang="en-US" sz="3600" i="0"/>
              <a:t>Languages: Spring 2008 survey</a:t>
            </a:r>
          </a:p>
        </p:txBody>
      </p:sp>
      <p:sp>
        <p:nvSpPr>
          <p:cNvPr id="19463" name="Rectangle 1"/>
          <p:cNvSpPr>
            <a:spLocks noChangeArrowheads="1"/>
          </p:cNvSpPr>
          <p:nvPr/>
        </p:nvSpPr>
        <p:spPr bwMode="auto">
          <a:xfrm>
            <a:off x="-38100" y="5673725"/>
            <a:ext cx="9372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lnSpc>
                <a:spcPct val="80000"/>
              </a:lnSpc>
            </a:pPr>
            <a:r>
              <a:rPr lang="en-US" altLang="en-US" sz="2000" i="0" dirty="0"/>
              <a:t>Also see aima.cs.berkeleley.edu/code.html for AIMA-specific information</a:t>
            </a:r>
            <a:endParaRPr lang="en-US" altLang="en-US" sz="1800" i="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838200"/>
          </a:xfrm>
        </p:spPr>
        <p:txBody>
          <a:bodyPr/>
          <a:lstStyle/>
          <a:p>
            <a:pPr eaLnBrk="1" hangingPunct="1"/>
            <a:r>
              <a:rPr lang="en-US" altLang="en-US" smtClean="0"/>
              <a:t>Central Hypotheses of AI</a:t>
            </a:r>
          </a:p>
        </p:txBody>
      </p:sp>
      <p:sp>
        <p:nvSpPr>
          <p:cNvPr id="20483" name="Rectangle 3"/>
          <p:cNvSpPr>
            <a:spLocks noGrp="1" noChangeArrowheads="1"/>
          </p:cNvSpPr>
          <p:nvPr>
            <p:ph type="body" idx="1"/>
          </p:nvPr>
        </p:nvSpPr>
        <p:spPr>
          <a:xfrm>
            <a:off x="228600" y="1143000"/>
            <a:ext cx="8686800" cy="5029200"/>
          </a:xfrm>
        </p:spPr>
        <p:txBody>
          <a:bodyPr>
            <a:normAutofit fontScale="85000" lnSpcReduction="10000"/>
          </a:bodyPr>
          <a:lstStyle/>
          <a:p>
            <a:pPr eaLnBrk="1" hangingPunct="1">
              <a:defRPr/>
            </a:pPr>
            <a:r>
              <a:rPr lang="en-US" dirty="0" smtClean="0"/>
              <a:t>A </a:t>
            </a:r>
            <a:r>
              <a:rPr lang="en-US" b="1" dirty="0" smtClean="0"/>
              <a:t>symbol</a:t>
            </a:r>
            <a:r>
              <a:rPr lang="en-US" dirty="0" smtClean="0"/>
              <a:t> is a meaningful pattern that can be manipulated (e.g., a written word, a sequence of bits).  A </a:t>
            </a:r>
            <a:r>
              <a:rPr lang="en-US" b="1" dirty="0" smtClean="0"/>
              <a:t>symbol system</a:t>
            </a:r>
            <a:r>
              <a:rPr lang="en-US" dirty="0" smtClean="0"/>
              <a:t> creates, copies, modifies, and destroys symbols.</a:t>
            </a:r>
          </a:p>
          <a:p>
            <a:pPr eaLnBrk="1" hangingPunct="1">
              <a:defRPr/>
            </a:pPr>
            <a:r>
              <a:rPr lang="en-US" b="1" dirty="0" smtClean="0"/>
              <a:t>Symbol-system hypothesis</a:t>
            </a:r>
            <a:r>
              <a:rPr lang="en-US" dirty="0" smtClean="0"/>
              <a:t>:</a:t>
            </a:r>
          </a:p>
          <a:p>
            <a:pPr lvl="1" eaLnBrk="1" hangingPunct="1">
              <a:defRPr/>
            </a:pPr>
            <a:r>
              <a:rPr lang="en-US" dirty="0" smtClean="0"/>
              <a:t>A physical symbol system has the necessary and sufficient means for general intelligent action	</a:t>
            </a:r>
          </a:p>
          <a:p>
            <a:pPr lvl="2" eaLnBrk="1" hangingPunct="1">
              <a:defRPr/>
            </a:pPr>
            <a:r>
              <a:rPr lang="en-US" dirty="0" smtClean="0"/>
              <a:t>Attributed to Allan Newell (1927-1992) and Herbert Simon (1916-2001)</a:t>
            </a:r>
          </a:p>
          <a:p>
            <a:pPr eaLnBrk="1" hangingPunct="1">
              <a:defRPr/>
            </a:pPr>
            <a:r>
              <a:rPr lang="en-US" b="1" dirty="0" smtClean="0"/>
              <a:t>Church-Turing thesis</a:t>
            </a:r>
            <a:r>
              <a:rPr lang="en-US" dirty="0" smtClean="0"/>
              <a:t>:</a:t>
            </a:r>
          </a:p>
          <a:p>
            <a:pPr lvl="1" eaLnBrk="1" hangingPunct="1">
              <a:defRPr/>
            </a:pPr>
            <a:r>
              <a:rPr lang="en-US" dirty="0" smtClean="0"/>
              <a:t>Any symbol manipulation can be carried out on a Turing machine</a:t>
            </a:r>
          </a:p>
          <a:p>
            <a:pPr lvl="2" eaLnBrk="1" hangingPunct="1">
              <a:defRPr/>
            </a:pPr>
            <a:r>
              <a:rPr lang="en-US" dirty="0" smtClean="0"/>
              <a:t>Alonzo Church (1903-1995)</a:t>
            </a:r>
          </a:p>
          <a:p>
            <a:pPr lvl="2" eaLnBrk="1" hangingPunct="1">
              <a:defRPr/>
            </a:pPr>
            <a:r>
              <a:rPr lang="en-US" dirty="0" smtClean="0"/>
              <a:t>Alan Turing (1912-1954)</a:t>
            </a:r>
          </a:p>
          <a:p>
            <a:pPr eaLnBrk="1" hangingPunct="1">
              <a:defRPr/>
            </a:pPr>
            <a:r>
              <a:rPr lang="en-US" dirty="0" smtClean="0"/>
              <a:t>The manipulation of symbols to produce action is called </a:t>
            </a:r>
            <a:r>
              <a:rPr lang="en-US" b="1" dirty="0" smtClean="0"/>
              <a:t>reasoning</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z="4000" smtClean="0"/>
              <a:t>Catalog Description and Textbook</a:t>
            </a:r>
          </a:p>
        </p:txBody>
      </p:sp>
      <p:sp>
        <p:nvSpPr>
          <p:cNvPr id="3075" name="Rectangle 3"/>
          <p:cNvSpPr>
            <a:spLocks noGrp="1" noChangeArrowheads="1"/>
          </p:cNvSpPr>
          <p:nvPr>
            <p:ph type="body" idx="1"/>
          </p:nvPr>
        </p:nvSpPr>
        <p:spPr>
          <a:xfrm>
            <a:off x="685800" y="1295400"/>
            <a:ext cx="8001000" cy="2057400"/>
          </a:xfrm>
        </p:spPr>
        <p:txBody>
          <a:bodyPr/>
          <a:lstStyle/>
          <a:p>
            <a:pPr eaLnBrk="1" hangingPunct="1"/>
            <a:r>
              <a:rPr lang="en-US" altLang="en-US" b="1" smtClean="0"/>
              <a:t>580—Artificial Intelligence</a:t>
            </a:r>
            <a:r>
              <a:rPr lang="en-US" altLang="en-US" smtClean="0"/>
              <a:t>. (3) (Prereq: CSCE 350) Heuristic problem solving, theorem proving, and knowledge representation, including the use of appropriate programming languages and tools.</a:t>
            </a:r>
          </a:p>
        </p:txBody>
      </p:sp>
      <p:sp>
        <p:nvSpPr>
          <p:cNvPr id="3076" name="Rectangle 4"/>
          <p:cNvSpPr>
            <a:spLocks noChangeArrowheads="1"/>
          </p:cNvSpPr>
          <p:nvPr/>
        </p:nvSpPr>
        <p:spPr bwMode="auto">
          <a:xfrm>
            <a:off x="533400" y="3124200"/>
            <a:ext cx="480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buFontTx/>
              <a:buNone/>
            </a:pPr>
            <a:r>
              <a:rPr lang="en-US" altLang="en-US" sz="2000" i="0"/>
              <a:t>	David Poole and Alan Mackworth. </a:t>
            </a:r>
            <a:r>
              <a:rPr lang="en-US" altLang="en-US" sz="2000"/>
              <a:t>Artificial Intelligence: Foundations of Computational Agents</a:t>
            </a:r>
            <a:r>
              <a:rPr lang="en-US" altLang="en-US" sz="2000" i="0"/>
              <a:t>.  Cambridge University Press, 2010. [P]</a:t>
            </a:r>
          </a:p>
          <a:p>
            <a:pPr lvl="1" eaLnBrk="1" hangingPunct="1"/>
            <a:r>
              <a:rPr lang="en-US" altLang="en-US" sz="2000" i="0"/>
              <a:t>Supplementary materials from the authors, including an errata list, are available</a:t>
            </a:r>
          </a:p>
          <a:p>
            <a:pPr lvl="1" eaLnBrk="1" hangingPunct="1"/>
            <a:r>
              <a:rPr lang="en-US" altLang="en-US" sz="2000" i="0"/>
              <a:t>The full text is available online from the authors, in html format</a:t>
            </a:r>
          </a:p>
        </p:txBody>
      </p:sp>
      <p:pic>
        <p:nvPicPr>
          <p:cNvPr id="3077" name="Picture 10" descr="david_sketch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352800"/>
            <a:ext cx="1687513"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1" descr="Pro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124200"/>
            <a:ext cx="1576388"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Agents and Environments</a:t>
            </a:r>
          </a:p>
        </p:txBody>
      </p:sp>
      <p:pic>
        <p:nvPicPr>
          <p:cNvPr id="21507" name="Picture 3" descr="agent-en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6962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Example Agent: Robot</a:t>
            </a:r>
          </a:p>
        </p:txBody>
      </p:sp>
      <p:sp>
        <p:nvSpPr>
          <p:cNvPr id="22531" name="Rectangle 3"/>
          <p:cNvSpPr>
            <a:spLocks noGrp="1" noChangeArrowheads="1"/>
          </p:cNvSpPr>
          <p:nvPr>
            <p:ph type="body" idx="1"/>
          </p:nvPr>
        </p:nvSpPr>
        <p:spPr/>
        <p:txBody>
          <a:bodyPr/>
          <a:lstStyle/>
          <a:p>
            <a:pPr eaLnBrk="1" hangingPunct="1">
              <a:lnSpc>
                <a:spcPct val="90000"/>
              </a:lnSpc>
            </a:pPr>
            <a:r>
              <a:rPr lang="en-US" altLang="en-US" sz="2400" smtClean="0"/>
              <a:t>actions: </a:t>
            </a:r>
          </a:p>
          <a:p>
            <a:pPr lvl="1" eaLnBrk="1" hangingPunct="1">
              <a:lnSpc>
                <a:spcPct val="90000"/>
              </a:lnSpc>
            </a:pPr>
            <a:r>
              <a:rPr lang="en-US" altLang="en-US" sz="2400" smtClean="0"/>
              <a:t>movement, grippers, speech, facial expressions,. . .</a:t>
            </a:r>
          </a:p>
          <a:p>
            <a:pPr eaLnBrk="1" hangingPunct="1">
              <a:lnSpc>
                <a:spcPct val="90000"/>
              </a:lnSpc>
            </a:pPr>
            <a:r>
              <a:rPr lang="en-US" altLang="en-US" sz="2400" smtClean="0"/>
              <a:t>observations: </a:t>
            </a:r>
          </a:p>
          <a:p>
            <a:pPr lvl="1" eaLnBrk="1" hangingPunct="1">
              <a:lnSpc>
                <a:spcPct val="90000"/>
              </a:lnSpc>
            </a:pPr>
            <a:r>
              <a:rPr lang="en-US" altLang="en-US" sz="2400" smtClean="0"/>
              <a:t>vision, sonar, sound, speech recognition, gesture recognition,. . .</a:t>
            </a:r>
          </a:p>
          <a:p>
            <a:pPr eaLnBrk="1" hangingPunct="1">
              <a:lnSpc>
                <a:spcPct val="90000"/>
              </a:lnSpc>
            </a:pPr>
            <a:r>
              <a:rPr lang="en-US" altLang="en-US" sz="2400" smtClean="0"/>
              <a:t>goals: </a:t>
            </a:r>
          </a:p>
          <a:p>
            <a:pPr lvl="1" eaLnBrk="1" hangingPunct="1">
              <a:lnSpc>
                <a:spcPct val="90000"/>
              </a:lnSpc>
            </a:pPr>
            <a:r>
              <a:rPr lang="en-US" altLang="en-US" sz="2400" smtClean="0"/>
              <a:t>deliver food, rescue people, score goals, explore,. . .</a:t>
            </a:r>
          </a:p>
          <a:p>
            <a:pPr eaLnBrk="1" hangingPunct="1">
              <a:lnSpc>
                <a:spcPct val="90000"/>
              </a:lnSpc>
            </a:pPr>
            <a:r>
              <a:rPr lang="en-US" altLang="en-US" sz="2400" smtClean="0"/>
              <a:t>past experiences: </a:t>
            </a:r>
          </a:p>
          <a:p>
            <a:pPr lvl="1" eaLnBrk="1" hangingPunct="1">
              <a:lnSpc>
                <a:spcPct val="90000"/>
              </a:lnSpc>
            </a:pPr>
            <a:r>
              <a:rPr lang="en-US" altLang="en-US" sz="2400" smtClean="0"/>
              <a:t>effect of steering, slipperiness, how people move,. . .</a:t>
            </a:r>
          </a:p>
          <a:p>
            <a:pPr eaLnBrk="1" hangingPunct="1">
              <a:lnSpc>
                <a:spcPct val="90000"/>
              </a:lnSpc>
            </a:pPr>
            <a:r>
              <a:rPr lang="en-US" altLang="en-US" sz="2400" smtClean="0"/>
              <a:t>prior knowledge: </a:t>
            </a:r>
          </a:p>
          <a:p>
            <a:pPr lvl="1" eaLnBrk="1" hangingPunct="1">
              <a:lnSpc>
                <a:spcPct val="90000"/>
              </a:lnSpc>
            </a:pPr>
            <a:r>
              <a:rPr lang="en-US" altLang="en-US" sz="2400" smtClean="0"/>
              <a:t>what is important feature, categories of objects, what a sensor tell us,. .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Example Agent: Teacher</a:t>
            </a:r>
          </a:p>
        </p:txBody>
      </p:sp>
      <p:sp>
        <p:nvSpPr>
          <p:cNvPr id="23555" name="Rectangle 3"/>
          <p:cNvSpPr>
            <a:spLocks noGrp="1" noChangeArrowheads="1"/>
          </p:cNvSpPr>
          <p:nvPr>
            <p:ph type="body" idx="1"/>
          </p:nvPr>
        </p:nvSpPr>
        <p:spPr/>
        <p:txBody>
          <a:bodyPr/>
          <a:lstStyle/>
          <a:p>
            <a:pPr eaLnBrk="1" hangingPunct="1">
              <a:lnSpc>
                <a:spcPct val="90000"/>
              </a:lnSpc>
            </a:pPr>
            <a:r>
              <a:rPr lang="en-US" altLang="en-US" sz="2400" smtClean="0"/>
              <a:t>actions: </a:t>
            </a:r>
          </a:p>
          <a:p>
            <a:pPr lvl="1" eaLnBrk="1" hangingPunct="1">
              <a:lnSpc>
                <a:spcPct val="90000"/>
              </a:lnSpc>
            </a:pPr>
            <a:r>
              <a:rPr lang="en-US" altLang="en-US" sz="2400" smtClean="0"/>
              <a:t>present new concept, drill, give test, explain concept,. . .</a:t>
            </a:r>
          </a:p>
          <a:p>
            <a:pPr eaLnBrk="1" hangingPunct="1">
              <a:lnSpc>
                <a:spcPct val="90000"/>
              </a:lnSpc>
            </a:pPr>
            <a:r>
              <a:rPr lang="en-US" altLang="en-US" sz="2400" smtClean="0"/>
              <a:t>observations: </a:t>
            </a:r>
          </a:p>
          <a:p>
            <a:pPr lvl="1" eaLnBrk="1" hangingPunct="1">
              <a:lnSpc>
                <a:spcPct val="90000"/>
              </a:lnSpc>
            </a:pPr>
            <a:r>
              <a:rPr lang="en-US" altLang="en-US" sz="2400" smtClean="0"/>
              <a:t>test results, facial expressions, errors,	focus,. . .</a:t>
            </a:r>
          </a:p>
          <a:p>
            <a:pPr eaLnBrk="1" hangingPunct="1">
              <a:lnSpc>
                <a:spcPct val="90000"/>
              </a:lnSpc>
            </a:pPr>
            <a:r>
              <a:rPr lang="en-US" altLang="en-US" sz="2400" smtClean="0"/>
              <a:t>goals: </a:t>
            </a:r>
          </a:p>
          <a:p>
            <a:pPr lvl="1" eaLnBrk="1" hangingPunct="1">
              <a:lnSpc>
                <a:spcPct val="90000"/>
              </a:lnSpc>
            </a:pPr>
            <a:r>
              <a:rPr lang="en-US" altLang="en-US" sz="2400" smtClean="0"/>
              <a:t>particular knowledge, skills, inquisitiveness, social	skills,. . .</a:t>
            </a:r>
          </a:p>
          <a:p>
            <a:pPr eaLnBrk="1" hangingPunct="1">
              <a:lnSpc>
                <a:spcPct val="90000"/>
              </a:lnSpc>
            </a:pPr>
            <a:r>
              <a:rPr lang="en-US" altLang="en-US" sz="2400" smtClean="0"/>
              <a:t>past experiences: </a:t>
            </a:r>
          </a:p>
          <a:p>
            <a:pPr lvl="1" eaLnBrk="1" hangingPunct="1">
              <a:lnSpc>
                <a:spcPct val="90000"/>
              </a:lnSpc>
            </a:pPr>
            <a:r>
              <a:rPr lang="en-US" altLang="en-US" sz="2400" smtClean="0"/>
              <a:t>prior test results, effects of teaching strategies, . . .</a:t>
            </a:r>
          </a:p>
          <a:p>
            <a:pPr eaLnBrk="1" hangingPunct="1">
              <a:lnSpc>
                <a:spcPct val="90000"/>
              </a:lnSpc>
            </a:pPr>
            <a:r>
              <a:rPr lang="en-US" altLang="en-US" sz="2400" smtClean="0"/>
              <a:t>prior knowledge: </a:t>
            </a:r>
          </a:p>
          <a:p>
            <a:pPr lvl="1" eaLnBrk="1" hangingPunct="1">
              <a:lnSpc>
                <a:spcPct val="90000"/>
              </a:lnSpc>
            </a:pPr>
            <a:r>
              <a:rPr lang="en-US" altLang="en-US" sz="2400" smtClean="0"/>
              <a:t>subject material, teaching strategies,. . .</a:t>
            </a:r>
          </a:p>
          <a:p>
            <a:pPr eaLnBrk="1" hangingPunct="1">
              <a:lnSpc>
                <a:spcPct val="90000"/>
              </a:lnSpc>
            </a:pPr>
            <a:endParaRPr lang="en-US" altLang="en-US" sz="2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Example agent: Medical Doctor</a:t>
            </a:r>
          </a:p>
        </p:txBody>
      </p:sp>
      <p:sp>
        <p:nvSpPr>
          <p:cNvPr id="24579" name="Rectangle 3"/>
          <p:cNvSpPr>
            <a:spLocks noGrp="1" noChangeArrowheads="1"/>
          </p:cNvSpPr>
          <p:nvPr>
            <p:ph type="body" idx="1"/>
          </p:nvPr>
        </p:nvSpPr>
        <p:spPr/>
        <p:txBody>
          <a:bodyPr/>
          <a:lstStyle/>
          <a:p>
            <a:pPr eaLnBrk="1" hangingPunct="1">
              <a:lnSpc>
                <a:spcPct val="80000"/>
              </a:lnSpc>
            </a:pPr>
            <a:r>
              <a:rPr lang="en-US" altLang="en-US" sz="2400" smtClean="0"/>
              <a:t>actions: </a:t>
            </a:r>
          </a:p>
          <a:p>
            <a:pPr lvl="1" eaLnBrk="1" hangingPunct="1">
              <a:lnSpc>
                <a:spcPct val="80000"/>
              </a:lnSpc>
            </a:pPr>
            <a:r>
              <a:rPr lang="en-US" altLang="en-US" sz="2400" smtClean="0"/>
              <a:t>operate, test, prescribe drugs, explain instructions,. . .</a:t>
            </a:r>
          </a:p>
          <a:p>
            <a:pPr eaLnBrk="1" hangingPunct="1">
              <a:lnSpc>
                <a:spcPct val="80000"/>
              </a:lnSpc>
            </a:pPr>
            <a:r>
              <a:rPr lang="en-US" altLang="en-US" sz="2400" smtClean="0"/>
              <a:t>observations: </a:t>
            </a:r>
          </a:p>
          <a:p>
            <a:pPr lvl="1" eaLnBrk="1" hangingPunct="1">
              <a:lnSpc>
                <a:spcPct val="80000"/>
              </a:lnSpc>
            </a:pPr>
            <a:r>
              <a:rPr lang="en-US" altLang="en-US" sz="2400" smtClean="0"/>
              <a:t>verbal symptoms, test results, visual appearance. . .</a:t>
            </a:r>
          </a:p>
          <a:p>
            <a:pPr eaLnBrk="1" hangingPunct="1">
              <a:lnSpc>
                <a:spcPct val="80000"/>
              </a:lnSpc>
            </a:pPr>
            <a:r>
              <a:rPr lang="en-US" altLang="en-US" sz="2400" smtClean="0"/>
              <a:t>goals: </a:t>
            </a:r>
          </a:p>
          <a:p>
            <a:pPr lvl="1" eaLnBrk="1" hangingPunct="1">
              <a:lnSpc>
                <a:spcPct val="80000"/>
              </a:lnSpc>
            </a:pPr>
            <a:r>
              <a:rPr lang="en-US" altLang="en-US" sz="2400" smtClean="0"/>
              <a:t>remove disease, relieve pain, increase life expectancy, reduce costs,. . .</a:t>
            </a:r>
          </a:p>
          <a:p>
            <a:pPr eaLnBrk="1" hangingPunct="1">
              <a:lnSpc>
                <a:spcPct val="80000"/>
              </a:lnSpc>
            </a:pPr>
            <a:r>
              <a:rPr lang="en-US" altLang="en-US" sz="2400" smtClean="0"/>
              <a:t>past experiences: </a:t>
            </a:r>
          </a:p>
          <a:p>
            <a:pPr lvl="1" eaLnBrk="1" hangingPunct="1">
              <a:lnSpc>
                <a:spcPct val="80000"/>
              </a:lnSpc>
            </a:pPr>
            <a:r>
              <a:rPr lang="en-US" altLang="en-US" sz="2400" smtClean="0"/>
              <a:t>treatment outcomes, effects of drugs, test results given symptoms. . .</a:t>
            </a:r>
          </a:p>
          <a:p>
            <a:pPr eaLnBrk="1" hangingPunct="1">
              <a:lnSpc>
                <a:spcPct val="80000"/>
              </a:lnSpc>
            </a:pPr>
            <a:r>
              <a:rPr lang="en-US" altLang="en-US" sz="2400" smtClean="0"/>
              <a:t>prior knowledge: </a:t>
            </a:r>
          </a:p>
          <a:p>
            <a:pPr lvl="1" eaLnBrk="1" hangingPunct="1">
              <a:lnSpc>
                <a:spcPct val="80000"/>
              </a:lnSpc>
            </a:pPr>
            <a:r>
              <a:rPr lang="en-US" altLang="en-US" sz="2400" smtClean="0"/>
              <a:t>possible diseases, symptoms, possible causal relationships. . .</a:t>
            </a:r>
          </a:p>
          <a:p>
            <a:pPr eaLnBrk="1" hangingPunct="1">
              <a:lnSpc>
                <a:spcPct val="80000"/>
              </a:lnSpc>
            </a:pPr>
            <a:endParaRPr lang="en-US" altLang="en-US" sz="2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Example Agent: User Interface</a:t>
            </a:r>
          </a:p>
        </p:txBody>
      </p:sp>
      <p:sp>
        <p:nvSpPr>
          <p:cNvPr id="25603" name="Rectangle 3"/>
          <p:cNvSpPr>
            <a:spLocks noGrp="1" noChangeArrowheads="1"/>
          </p:cNvSpPr>
          <p:nvPr>
            <p:ph type="body" idx="1"/>
          </p:nvPr>
        </p:nvSpPr>
        <p:spPr>
          <a:xfrm>
            <a:off x="685800" y="1295400"/>
            <a:ext cx="7772400" cy="4876800"/>
          </a:xfrm>
        </p:spPr>
        <p:txBody>
          <a:bodyPr/>
          <a:lstStyle/>
          <a:p>
            <a:pPr eaLnBrk="1" hangingPunct="1">
              <a:lnSpc>
                <a:spcPct val="80000"/>
              </a:lnSpc>
            </a:pPr>
            <a:r>
              <a:rPr lang="en-US" altLang="en-US" sz="2400" smtClean="0"/>
              <a:t>actions: </a:t>
            </a:r>
          </a:p>
          <a:p>
            <a:pPr lvl="1" eaLnBrk="1" hangingPunct="1">
              <a:lnSpc>
                <a:spcPct val="80000"/>
              </a:lnSpc>
            </a:pPr>
            <a:r>
              <a:rPr lang="en-US" altLang="en-US" sz="2400" smtClean="0"/>
              <a:t>present information, ask user, find another information source, filter information, interrupt,. . .</a:t>
            </a:r>
          </a:p>
          <a:p>
            <a:pPr eaLnBrk="1" hangingPunct="1">
              <a:lnSpc>
                <a:spcPct val="80000"/>
              </a:lnSpc>
            </a:pPr>
            <a:r>
              <a:rPr lang="en-US" altLang="en-US" sz="2400" smtClean="0"/>
              <a:t>observations: </a:t>
            </a:r>
          </a:p>
          <a:p>
            <a:pPr lvl="1" eaLnBrk="1" hangingPunct="1">
              <a:lnSpc>
                <a:spcPct val="80000"/>
              </a:lnSpc>
            </a:pPr>
            <a:r>
              <a:rPr lang="en-US" altLang="en-US" sz="2400" smtClean="0"/>
              <a:t>users request, information retrieved, user feedback, facial expressions. . .</a:t>
            </a:r>
          </a:p>
          <a:p>
            <a:pPr eaLnBrk="1" hangingPunct="1">
              <a:lnSpc>
                <a:spcPct val="80000"/>
              </a:lnSpc>
            </a:pPr>
            <a:r>
              <a:rPr lang="en-US" altLang="en-US" sz="2400" smtClean="0"/>
              <a:t>goals: </a:t>
            </a:r>
          </a:p>
          <a:p>
            <a:pPr lvl="1" eaLnBrk="1" hangingPunct="1">
              <a:lnSpc>
                <a:spcPct val="80000"/>
              </a:lnSpc>
            </a:pPr>
            <a:r>
              <a:rPr lang="en-US" altLang="en-US" sz="2400" smtClean="0"/>
              <a:t>present information, maximize useful information, minimize irrelevant information, privacy,. . .</a:t>
            </a:r>
          </a:p>
          <a:p>
            <a:pPr eaLnBrk="1" hangingPunct="1">
              <a:lnSpc>
                <a:spcPct val="80000"/>
              </a:lnSpc>
            </a:pPr>
            <a:r>
              <a:rPr lang="en-US" altLang="en-US" sz="2400" smtClean="0"/>
              <a:t>past experiences: </a:t>
            </a:r>
          </a:p>
          <a:p>
            <a:pPr lvl="1" eaLnBrk="1" hangingPunct="1">
              <a:lnSpc>
                <a:spcPct val="80000"/>
              </a:lnSpc>
            </a:pPr>
            <a:r>
              <a:rPr lang="en-US" altLang="en-US" sz="2400" smtClean="0"/>
              <a:t>effect of presentation modes, reliability of information sources,. . .</a:t>
            </a:r>
          </a:p>
          <a:p>
            <a:pPr eaLnBrk="1" hangingPunct="1">
              <a:lnSpc>
                <a:spcPct val="80000"/>
              </a:lnSpc>
            </a:pPr>
            <a:r>
              <a:rPr lang="en-US" altLang="en-US" sz="2400" smtClean="0"/>
              <a:t>prior knowledge: </a:t>
            </a:r>
          </a:p>
          <a:p>
            <a:pPr lvl="1" eaLnBrk="1" hangingPunct="1">
              <a:lnSpc>
                <a:spcPct val="80000"/>
              </a:lnSpc>
            </a:pPr>
            <a:r>
              <a:rPr lang="en-US" altLang="en-US" sz="2400" smtClean="0"/>
              <a:t>information sources, presentation modalities. . .</a:t>
            </a:r>
          </a:p>
          <a:p>
            <a:pPr eaLnBrk="1" hangingPunct="1">
              <a:lnSpc>
                <a:spcPct val="80000"/>
              </a:lnSpc>
            </a:pPr>
            <a:endParaRPr lang="en-US" altLang="en-US"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The Role of Representation</a:t>
            </a:r>
          </a:p>
        </p:txBody>
      </p:sp>
      <p:sp>
        <p:nvSpPr>
          <p:cNvPr id="26627" name="Rectangle 3"/>
          <p:cNvSpPr>
            <a:spLocks noGrp="1" noChangeArrowheads="1"/>
          </p:cNvSpPr>
          <p:nvPr>
            <p:ph type="body" idx="1"/>
          </p:nvPr>
        </p:nvSpPr>
        <p:spPr>
          <a:xfrm>
            <a:off x="685800" y="4038600"/>
            <a:ext cx="7696200" cy="1981200"/>
          </a:xfrm>
        </p:spPr>
        <p:txBody>
          <a:bodyPr/>
          <a:lstStyle/>
          <a:p>
            <a:pPr eaLnBrk="1" hangingPunct="1">
              <a:lnSpc>
                <a:spcPct val="90000"/>
              </a:lnSpc>
            </a:pPr>
            <a:r>
              <a:rPr lang="en-US" altLang="en-US" sz="2400" smtClean="0"/>
              <a:t>Choosing a representation involves balancing conflicting objectives</a:t>
            </a:r>
          </a:p>
          <a:p>
            <a:pPr eaLnBrk="1" hangingPunct="1">
              <a:lnSpc>
                <a:spcPct val="90000"/>
              </a:lnSpc>
            </a:pPr>
            <a:r>
              <a:rPr lang="en-US" altLang="en-US" sz="2400" smtClean="0"/>
              <a:t>Different tasks require different representations</a:t>
            </a:r>
          </a:p>
          <a:p>
            <a:pPr eaLnBrk="1" hangingPunct="1">
              <a:lnSpc>
                <a:spcPct val="90000"/>
              </a:lnSpc>
            </a:pPr>
            <a:r>
              <a:rPr lang="en-US" altLang="en-US" sz="2400" smtClean="0"/>
              <a:t>Representations should be expressive (epistemologically adequate) and efficient (heuristically adequate)</a:t>
            </a:r>
          </a:p>
        </p:txBody>
      </p:sp>
      <p:pic>
        <p:nvPicPr>
          <p:cNvPr id="26628" name="Picture 4" descr="kr-en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696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Desiderata of Representations</a:t>
            </a:r>
          </a:p>
        </p:txBody>
      </p:sp>
      <p:sp>
        <p:nvSpPr>
          <p:cNvPr id="27651" name="Rectangle 3"/>
          <p:cNvSpPr>
            <a:spLocks noGrp="1" noChangeArrowheads="1"/>
          </p:cNvSpPr>
          <p:nvPr>
            <p:ph type="body" idx="1"/>
          </p:nvPr>
        </p:nvSpPr>
        <p:spPr/>
        <p:txBody>
          <a:bodyPr/>
          <a:lstStyle/>
          <a:p>
            <a:pPr eaLnBrk="1" hangingPunct="1">
              <a:lnSpc>
                <a:spcPct val="90000"/>
              </a:lnSpc>
            </a:pPr>
            <a:r>
              <a:rPr lang="en-US" altLang="en-US" sz="2400" smtClean="0"/>
              <a:t>We want a representation to be</a:t>
            </a:r>
          </a:p>
          <a:p>
            <a:pPr lvl="1" eaLnBrk="1" hangingPunct="1">
              <a:lnSpc>
                <a:spcPct val="90000"/>
              </a:lnSpc>
            </a:pPr>
            <a:r>
              <a:rPr lang="en-US" altLang="en-US" sz="2400" smtClean="0"/>
              <a:t>rich enough to express the knowledge needed to solve the problem</a:t>
            </a:r>
          </a:p>
          <a:p>
            <a:pPr lvl="2" eaLnBrk="1" hangingPunct="1">
              <a:lnSpc>
                <a:spcPct val="90000"/>
              </a:lnSpc>
            </a:pPr>
            <a:r>
              <a:rPr lang="en-US" altLang="en-US" sz="2000" smtClean="0"/>
              <a:t>Epistemologically adequate</a:t>
            </a:r>
          </a:p>
          <a:p>
            <a:pPr lvl="1" eaLnBrk="1" hangingPunct="1">
              <a:lnSpc>
                <a:spcPct val="90000"/>
              </a:lnSpc>
            </a:pPr>
            <a:r>
              <a:rPr lang="en-US" altLang="en-US" sz="2400" smtClean="0"/>
              <a:t>as close to the problem as possible: compact, natural and maintainable</a:t>
            </a:r>
          </a:p>
          <a:p>
            <a:pPr lvl="1" eaLnBrk="1" hangingPunct="1">
              <a:lnSpc>
                <a:spcPct val="90000"/>
              </a:lnSpc>
            </a:pPr>
            <a:r>
              <a:rPr lang="en-US" altLang="en-US" sz="2400" smtClean="0"/>
              <a:t>amenable to efficient computation: able to express features of the problem we can exploit for computational gain</a:t>
            </a:r>
          </a:p>
          <a:p>
            <a:pPr lvl="2" eaLnBrk="1" hangingPunct="1">
              <a:lnSpc>
                <a:spcPct val="90000"/>
              </a:lnSpc>
            </a:pPr>
            <a:r>
              <a:rPr lang="en-US" altLang="en-US" sz="2000" smtClean="0"/>
              <a:t>Heuristically adequate</a:t>
            </a:r>
          </a:p>
          <a:p>
            <a:pPr lvl="1" eaLnBrk="1" hangingPunct="1">
              <a:lnSpc>
                <a:spcPct val="90000"/>
              </a:lnSpc>
            </a:pPr>
            <a:r>
              <a:rPr lang="en-US" altLang="en-US" sz="2400" smtClean="0"/>
              <a:t>learnable from data and past experiences</a:t>
            </a:r>
          </a:p>
          <a:p>
            <a:pPr lvl="1" eaLnBrk="1" hangingPunct="1">
              <a:lnSpc>
                <a:spcPct val="90000"/>
              </a:lnSpc>
            </a:pPr>
            <a:r>
              <a:rPr lang="en-US" altLang="en-US" sz="2400" smtClean="0"/>
              <a:t>able to trade off accuracy and computation time</a:t>
            </a:r>
          </a:p>
          <a:p>
            <a:pPr eaLnBrk="1" hangingPunct="1">
              <a:lnSpc>
                <a:spcPct val="90000"/>
              </a:lnSpc>
            </a:pPr>
            <a:endParaRPr lang="en-US" altLang="en-US" sz="24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Dimensions of Complexity</a:t>
            </a:r>
          </a:p>
        </p:txBody>
      </p:sp>
      <p:sp>
        <p:nvSpPr>
          <p:cNvPr id="28675" name="Rectangle 3"/>
          <p:cNvSpPr>
            <a:spLocks noGrp="1" noChangeArrowheads="1"/>
          </p:cNvSpPr>
          <p:nvPr>
            <p:ph type="body" idx="1"/>
          </p:nvPr>
        </p:nvSpPr>
        <p:spPr>
          <a:xfrm>
            <a:off x="685800" y="1219200"/>
            <a:ext cx="7772400" cy="5029200"/>
          </a:xfrm>
        </p:spPr>
        <p:txBody>
          <a:bodyPr/>
          <a:lstStyle/>
          <a:p>
            <a:pPr eaLnBrk="1" hangingPunct="1">
              <a:lnSpc>
                <a:spcPct val="80000"/>
              </a:lnSpc>
            </a:pPr>
            <a:r>
              <a:rPr lang="en-US" altLang="en-US" sz="1800" smtClean="0"/>
              <a:t>Modularity:</a:t>
            </a:r>
          </a:p>
          <a:p>
            <a:pPr lvl="1" eaLnBrk="1" hangingPunct="1">
              <a:lnSpc>
                <a:spcPct val="80000"/>
              </a:lnSpc>
            </a:pPr>
            <a:r>
              <a:rPr lang="en-US" altLang="en-US" sz="1800" smtClean="0"/>
              <a:t>Flat, modular, or hierarchical</a:t>
            </a:r>
          </a:p>
          <a:p>
            <a:pPr eaLnBrk="1" hangingPunct="1">
              <a:lnSpc>
                <a:spcPct val="80000"/>
              </a:lnSpc>
            </a:pPr>
            <a:r>
              <a:rPr lang="en-US" altLang="en-US" sz="1800" smtClean="0"/>
              <a:t>Representation:</a:t>
            </a:r>
          </a:p>
          <a:p>
            <a:pPr lvl="1" eaLnBrk="1" hangingPunct="1">
              <a:lnSpc>
                <a:spcPct val="80000"/>
              </a:lnSpc>
            </a:pPr>
            <a:r>
              <a:rPr lang="en-US" altLang="en-US" sz="1800" smtClean="0"/>
              <a:t>Explicit states or features or objects and relations</a:t>
            </a:r>
          </a:p>
          <a:p>
            <a:pPr eaLnBrk="1" hangingPunct="1">
              <a:lnSpc>
                <a:spcPct val="80000"/>
              </a:lnSpc>
            </a:pPr>
            <a:r>
              <a:rPr lang="en-US" altLang="en-US" sz="1800" smtClean="0"/>
              <a:t>Planning Horizon:</a:t>
            </a:r>
          </a:p>
          <a:p>
            <a:pPr lvl="1" eaLnBrk="1" hangingPunct="1">
              <a:lnSpc>
                <a:spcPct val="80000"/>
              </a:lnSpc>
            </a:pPr>
            <a:r>
              <a:rPr lang="en-US" altLang="en-US" sz="1800" smtClean="0"/>
              <a:t>Static or finite stage or indefinite stage or infinite stage</a:t>
            </a:r>
          </a:p>
          <a:p>
            <a:pPr eaLnBrk="1" hangingPunct="1">
              <a:lnSpc>
                <a:spcPct val="80000"/>
              </a:lnSpc>
            </a:pPr>
            <a:r>
              <a:rPr lang="en-US" altLang="en-US" sz="1800" smtClean="0"/>
              <a:t>Sensing Uncertainty:</a:t>
            </a:r>
          </a:p>
          <a:p>
            <a:pPr lvl="1" eaLnBrk="1" hangingPunct="1">
              <a:lnSpc>
                <a:spcPct val="80000"/>
              </a:lnSpc>
            </a:pPr>
            <a:r>
              <a:rPr lang="en-US" altLang="en-US" sz="1800" smtClean="0"/>
              <a:t>Fully observable or partially observable</a:t>
            </a:r>
          </a:p>
          <a:p>
            <a:pPr eaLnBrk="1" hangingPunct="1">
              <a:lnSpc>
                <a:spcPct val="80000"/>
              </a:lnSpc>
            </a:pPr>
            <a:r>
              <a:rPr lang="en-US" altLang="en-US" sz="1800" smtClean="0"/>
              <a:t>Process Uncertainty:</a:t>
            </a:r>
          </a:p>
          <a:p>
            <a:pPr lvl="1" eaLnBrk="1" hangingPunct="1">
              <a:lnSpc>
                <a:spcPct val="80000"/>
              </a:lnSpc>
            </a:pPr>
            <a:r>
              <a:rPr lang="en-US" altLang="en-US" sz="1800" smtClean="0"/>
              <a:t>Deterministic or stochastic dynamics</a:t>
            </a:r>
          </a:p>
          <a:p>
            <a:pPr eaLnBrk="1" hangingPunct="1">
              <a:lnSpc>
                <a:spcPct val="80000"/>
              </a:lnSpc>
            </a:pPr>
            <a:r>
              <a:rPr lang="en-US" altLang="en-US" sz="1800" smtClean="0"/>
              <a:t>Preference Dimension:</a:t>
            </a:r>
          </a:p>
          <a:p>
            <a:pPr lvl="1" eaLnBrk="1" hangingPunct="1">
              <a:lnSpc>
                <a:spcPct val="80000"/>
              </a:lnSpc>
            </a:pPr>
            <a:r>
              <a:rPr lang="en-US" altLang="en-US" sz="1800" smtClean="0"/>
              <a:t>Goals or complex preferences</a:t>
            </a:r>
          </a:p>
          <a:p>
            <a:pPr eaLnBrk="1" hangingPunct="1">
              <a:lnSpc>
                <a:spcPct val="80000"/>
              </a:lnSpc>
            </a:pPr>
            <a:r>
              <a:rPr lang="en-US" altLang="en-US" sz="1800" smtClean="0"/>
              <a:t>Number of agents:</a:t>
            </a:r>
          </a:p>
          <a:p>
            <a:pPr lvl="1" eaLnBrk="1" hangingPunct="1">
              <a:lnSpc>
                <a:spcPct val="80000"/>
              </a:lnSpc>
            </a:pPr>
            <a:r>
              <a:rPr lang="en-US" altLang="en-US" sz="1800" smtClean="0"/>
              <a:t>Single-agent or multiple agents</a:t>
            </a:r>
          </a:p>
          <a:p>
            <a:pPr eaLnBrk="1" hangingPunct="1">
              <a:lnSpc>
                <a:spcPct val="80000"/>
              </a:lnSpc>
            </a:pPr>
            <a:r>
              <a:rPr lang="en-US" altLang="en-US" sz="1800" smtClean="0"/>
              <a:t>Learning:</a:t>
            </a:r>
          </a:p>
          <a:p>
            <a:pPr lvl="1" eaLnBrk="1" hangingPunct="1">
              <a:lnSpc>
                <a:spcPct val="80000"/>
              </a:lnSpc>
            </a:pPr>
            <a:r>
              <a:rPr lang="en-US" altLang="en-US" sz="1800" smtClean="0"/>
              <a:t>Knowledge is given or knowledge is learned from experience</a:t>
            </a:r>
          </a:p>
          <a:p>
            <a:pPr eaLnBrk="1" hangingPunct="1">
              <a:lnSpc>
                <a:spcPct val="80000"/>
              </a:lnSpc>
            </a:pPr>
            <a:r>
              <a:rPr lang="en-US" altLang="en-US" sz="1800" smtClean="0"/>
              <a:t>Computational Limitations:</a:t>
            </a:r>
          </a:p>
          <a:p>
            <a:pPr lvl="1" eaLnBrk="1" hangingPunct="1">
              <a:lnSpc>
                <a:spcPct val="80000"/>
              </a:lnSpc>
            </a:pPr>
            <a:r>
              <a:rPr lang="en-US" altLang="en-US" sz="1800" smtClean="0"/>
              <a:t>Perfect rationality or bounded rationality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Modularity</a:t>
            </a:r>
          </a:p>
        </p:txBody>
      </p:sp>
      <p:sp>
        <p:nvSpPr>
          <p:cNvPr id="29699" name="Rectangle 3"/>
          <p:cNvSpPr>
            <a:spLocks noGrp="1" noChangeArrowheads="1"/>
          </p:cNvSpPr>
          <p:nvPr>
            <p:ph type="body" idx="1"/>
          </p:nvPr>
        </p:nvSpPr>
        <p:spPr>
          <a:xfrm>
            <a:off x="685800" y="1219200"/>
            <a:ext cx="7772400" cy="4953000"/>
          </a:xfrm>
        </p:spPr>
        <p:txBody>
          <a:bodyPr/>
          <a:lstStyle/>
          <a:p>
            <a:pPr eaLnBrk="1" hangingPunct="1">
              <a:lnSpc>
                <a:spcPct val="80000"/>
              </a:lnSpc>
            </a:pPr>
            <a:r>
              <a:rPr lang="en-US" altLang="en-US" sz="2400" smtClean="0"/>
              <a:t>You can model the system at one level of abstraction: flat</a:t>
            </a:r>
          </a:p>
          <a:p>
            <a:pPr lvl="1" eaLnBrk="1" hangingPunct="1">
              <a:lnSpc>
                <a:spcPct val="80000"/>
              </a:lnSpc>
            </a:pPr>
            <a:r>
              <a:rPr lang="en-US" altLang="en-US" sz="2400" smtClean="0"/>
              <a:t>[P] distinguishes flat (no organizational structure) from modular (interacting modules that can be understood on their own; hierarchical seems to be a special case of modular)</a:t>
            </a:r>
          </a:p>
          <a:p>
            <a:pPr eaLnBrk="1" hangingPunct="1">
              <a:lnSpc>
                <a:spcPct val="80000"/>
              </a:lnSpc>
            </a:pPr>
            <a:r>
              <a:rPr lang="en-US" altLang="en-US" sz="2400" smtClean="0"/>
              <a:t>You can model the system at multiple levels of abstraction: hierarchical</a:t>
            </a:r>
          </a:p>
          <a:p>
            <a:pPr lvl="1" eaLnBrk="1" hangingPunct="1">
              <a:lnSpc>
                <a:spcPct val="80000"/>
              </a:lnSpc>
            </a:pPr>
            <a:r>
              <a:rPr lang="en-US" altLang="en-US" sz="2400" smtClean="0"/>
              <a:t>Example: Planning a trip from here to a resort in Cancun, Mexico</a:t>
            </a:r>
          </a:p>
          <a:p>
            <a:pPr eaLnBrk="1" hangingPunct="1">
              <a:lnSpc>
                <a:spcPct val="80000"/>
              </a:lnSpc>
            </a:pPr>
            <a:r>
              <a:rPr lang="en-US" altLang="en-US" sz="2400" smtClean="0"/>
              <a:t>Flat representations are ok for simple systems, but complex biological systems, computer systems, organizations are all hierarchical</a:t>
            </a:r>
          </a:p>
          <a:p>
            <a:pPr eaLnBrk="1" hangingPunct="1">
              <a:lnSpc>
                <a:spcPct val="80000"/>
              </a:lnSpc>
            </a:pPr>
            <a:r>
              <a:rPr lang="en-US" altLang="en-US" sz="2400" smtClean="0"/>
              <a:t>A flat description is either continuous or discrete.</a:t>
            </a:r>
          </a:p>
          <a:p>
            <a:pPr eaLnBrk="1" hangingPunct="1">
              <a:lnSpc>
                <a:spcPct val="80000"/>
              </a:lnSpc>
            </a:pPr>
            <a:r>
              <a:rPr lang="en-US" altLang="en-US" sz="2400" smtClean="0"/>
              <a:t>Hierarchical reasoning is often a hybrid of continuous and discrete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81000"/>
            <a:ext cx="7772400" cy="914400"/>
          </a:xfrm>
        </p:spPr>
        <p:txBody>
          <a:bodyPr/>
          <a:lstStyle/>
          <a:p>
            <a:pPr eaLnBrk="1" hangingPunct="1"/>
            <a:r>
              <a:rPr lang="en-US" altLang="en-US" sz="4000" smtClean="0"/>
              <a:t>Succinctness and Expressiveness of Representations</a:t>
            </a:r>
          </a:p>
        </p:txBody>
      </p:sp>
      <p:sp>
        <p:nvSpPr>
          <p:cNvPr id="30723" name="Rectangle 3"/>
          <p:cNvSpPr>
            <a:spLocks noGrp="1" noChangeArrowheads="1"/>
          </p:cNvSpPr>
          <p:nvPr>
            <p:ph type="body" idx="1"/>
          </p:nvPr>
        </p:nvSpPr>
        <p:spPr/>
        <p:txBody>
          <a:bodyPr/>
          <a:lstStyle/>
          <a:p>
            <a:pPr eaLnBrk="1" hangingPunct="1">
              <a:lnSpc>
                <a:spcPct val="90000"/>
              </a:lnSpc>
            </a:pPr>
            <a:r>
              <a:rPr lang="en-US" altLang="en-US" sz="2400" smtClean="0"/>
              <a:t>Much of modern AI is about finding compact representations and exploiting that compactness for computational gains.</a:t>
            </a:r>
          </a:p>
          <a:p>
            <a:pPr eaLnBrk="1" hangingPunct="1">
              <a:lnSpc>
                <a:spcPct val="90000"/>
              </a:lnSpc>
            </a:pPr>
            <a:r>
              <a:rPr lang="en-US" altLang="en-US" sz="2400" smtClean="0"/>
              <a:t>An agent can reason in terms of:</a:t>
            </a:r>
          </a:p>
          <a:p>
            <a:pPr lvl="1" eaLnBrk="1" hangingPunct="1">
              <a:lnSpc>
                <a:spcPct val="90000"/>
              </a:lnSpc>
            </a:pPr>
            <a:r>
              <a:rPr lang="en-US" altLang="en-US" sz="2400" smtClean="0"/>
              <a:t>explicit states</a:t>
            </a:r>
          </a:p>
          <a:p>
            <a:pPr lvl="1" eaLnBrk="1" hangingPunct="1">
              <a:lnSpc>
                <a:spcPct val="90000"/>
              </a:lnSpc>
            </a:pPr>
            <a:r>
              <a:rPr lang="en-US" altLang="en-US" sz="2400" smtClean="0"/>
              <a:t>features or propositions</a:t>
            </a:r>
          </a:p>
          <a:p>
            <a:pPr lvl="2" eaLnBrk="1" hangingPunct="1">
              <a:lnSpc>
                <a:spcPct val="90000"/>
              </a:lnSpc>
            </a:pPr>
            <a:r>
              <a:rPr lang="en-US" altLang="en-US" sz="2000" smtClean="0"/>
              <a:t>It is often more natural to describe states in terms of features</a:t>
            </a:r>
          </a:p>
          <a:p>
            <a:pPr lvl="2" eaLnBrk="1" hangingPunct="1">
              <a:lnSpc>
                <a:spcPct val="90000"/>
              </a:lnSpc>
            </a:pPr>
            <a:r>
              <a:rPr lang="en-US" altLang="en-US" sz="2000" smtClean="0"/>
              <a:t>30 binary features can represent 2</a:t>
            </a:r>
            <a:r>
              <a:rPr lang="en-US" altLang="en-US" sz="2000" baseline="30000" smtClean="0"/>
              <a:t>30</a:t>
            </a:r>
            <a:r>
              <a:rPr lang="en-US" altLang="en-US" sz="2000" smtClean="0"/>
              <a:t> = 1,073,741,824 states.</a:t>
            </a:r>
          </a:p>
          <a:p>
            <a:pPr lvl="1" eaLnBrk="1" hangingPunct="1">
              <a:lnSpc>
                <a:spcPct val="90000"/>
              </a:lnSpc>
            </a:pPr>
            <a:r>
              <a:rPr lang="en-US" altLang="en-US" sz="2400" smtClean="0"/>
              <a:t>individuals and relations</a:t>
            </a:r>
          </a:p>
          <a:p>
            <a:pPr lvl="2" eaLnBrk="1" hangingPunct="1">
              <a:lnSpc>
                <a:spcPct val="90000"/>
              </a:lnSpc>
            </a:pPr>
            <a:r>
              <a:rPr lang="en-US" altLang="en-US" sz="2000" smtClean="0"/>
              <a:t>There is a feature for each relationship on each tuple of individuals.</a:t>
            </a:r>
          </a:p>
          <a:p>
            <a:pPr lvl="2" eaLnBrk="1" hangingPunct="1">
              <a:lnSpc>
                <a:spcPct val="90000"/>
              </a:lnSpc>
            </a:pPr>
            <a:r>
              <a:rPr lang="en-US" altLang="en-US" sz="2000" smtClean="0"/>
              <a:t>Often we can reason without knowing the individuals or when there are infinitely many individuals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533400"/>
          </a:xfrm>
        </p:spPr>
        <p:txBody>
          <a:bodyPr/>
          <a:lstStyle/>
          <a:p>
            <a:pPr eaLnBrk="1" hangingPunct="1"/>
            <a:r>
              <a:rPr lang="en-US" altLang="en-US" sz="4000" smtClean="0"/>
              <a:t>Course Objectives</a:t>
            </a:r>
          </a:p>
        </p:txBody>
      </p:sp>
      <p:sp>
        <p:nvSpPr>
          <p:cNvPr id="4099" name="Rectangle 3"/>
          <p:cNvSpPr>
            <a:spLocks noGrp="1" noChangeArrowheads="1"/>
          </p:cNvSpPr>
          <p:nvPr>
            <p:ph type="body" idx="1"/>
          </p:nvPr>
        </p:nvSpPr>
        <p:spPr>
          <a:xfrm>
            <a:off x="228600" y="1295400"/>
            <a:ext cx="8763000" cy="5105400"/>
          </a:xfrm>
        </p:spPr>
        <p:txBody>
          <a:bodyPr>
            <a:normAutofit lnSpcReduction="10000"/>
          </a:bodyPr>
          <a:lstStyle/>
          <a:p>
            <a:pPr eaLnBrk="1" hangingPunct="1">
              <a:lnSpc>
                <a:spcPct val="80000"/>
              </a:lnSpc>
              <a:defRPr/>
            </a:pPr>
            <a:r>
              <a:rPr lang="en-US" sz="2400" dirty="0" smtClean="0"/>
              <a:t>Analyze and categorize software intelligent agents and the environments in which they operate</a:t>
            </a:r>
          </a:p>
          <a:p>
            <a:pPr eaLnBrk="1" hangingPunct="1">
              <a:lnSpc>
                <a:spcPct val="80000"/>
              </a:lnSpc>
              <a:defRPr/>
            </a:pPr>
            <a:r>
              <a:rPr lang="en-US" sz="2400" dirty="0" smtClean="0"/>
              <a:t>Provide an argument for the notion that thinking is a computational process</a:t>
            </a:r>
          </a:p>
          <a:p>
            <a:pPr eaLnBrk="1" hangingPunct="1">
              <a:lnSpc>
                <a:spcPct val="80000"/>
              </a:lnSpc>
              <a:defRPr/>
            </a:pPr>
            <a:r>
              <a:rPr lang="en-US" sz="2400" dirty="0" smtClean="0"/>
              <a:t>Write</a:t>
            </a:r>
            <a:r>
              <a:rPr lang="en-US" sz="2400" dirty="0" smtClean="0"/>
              <a:t> </a:t>
            </a:r>
            <a:r>
              <a:rPr lang="en-US" sz="2400" dirty="0" smtClean="0"/>
              <a:t>Prolog programs that support the above argument</a:t>
            </a:r>
          </a:p>
          <a:p>
            <a:pPr eaLnBrk="1" hangingPunct="1">
              <a:lnSpc>
                <a:spcPct val="80000"/>
              </a:lnSpc>
              <a:defRPr/>
            </a:pPr>
            <a:r>
              <a:rPr lang="en-US" sz="2400" dirty="0" smtClean="0"/>
              <a:t>Formalize computational problems in the state-space search approach and apply search algorithms (especially A*) to solve them</a:t>
            </a:r>
          </a:p>
          <a:p>
            <a:pPr eaLnBrk="1" hangingPunct="1">
              <a:lnSpc>
                <a:spcPct val="80000"/>
              </a:lnSpc>
              <a:defRPr/>
            </a:pPr>
            <a:r>
              <a:rPr lang="en-US" sz="2400" dirty="0" smtClean="0"/>
              <a:t>Represent domain knowledge using features and constraints and solve the resulting constraint processing problems</a:t>
            </a:r>
          </a:p>
          <a:p>
            <a:pPr eaLnBrk="1" hangingPunct="1">
              <a:lnSpc>
                <a:spcPct val="80000"/>
              </a:lnSpc>
              <a:defRPr/>
            </a:pPr>
            <a:r>
              <a:rPr lang="en-US" sz="2400" dirty="0" smtClean="0"/>
              <a:t>Represent domain knowledge about objects using propositions and solve the resulting propositional logic problems using deduction and abduction</a:t>
            </a:r>
          </a:p>
          <a:p>
            <a:pPr eaLnBrk="1" hangingPunct="1">
              <a:lnSpc>
                <a:spcPct val="80000"/>
              </a:lnSpc>
              <a:defRPr/>
            </a:pPr>
            <a:r>
              <a:rPr lang="en-US" sz="2400" dirty="0" smtClean="0"/>
              <a:t>Represent knowledge in Horn clause form and use the </a:t>
            </a:r>
            <a:r>
              <a:rPr lang="en-US" sz="2400" dirty="0" err="1" smtClean="0"/>
              <a:t>AILog</a:t>
            </a:r>
            <a:r>
              <a:rPr lang="en-US" sz="2400" dirty="0" smtClean="0"/>
              <a:t> dialect of Prolog for reasoning</a:t>
            </a:r>
          </a:p>
          <a:p>
            <a:pPr eaLnBrk="1" hangingPunct="1">
              <a:lnSpc>
                <a:spcPct val="80000"/>
              </a:lnSpc>
              <a:defRPr/>
            </a:pPr>
            <a:r>
              <a:rPr lang="en-US" sz="2400" dirty="0" smtClean="0"/>
              <a:t>Reason under uncertainty using Bayesian networks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Example: States</a:t>
            </a:r>
          </a:p>
        </p:txBody>
      </p:sp>
      <p:sp>
        <p:nvSpPr>
          <p:cNvPr id="31747" name="Rectangle 3"/>
          <p:cNvSpPr>
            <a:spLocks noGrp="1" noChangeArrowheads="1"/>
          </p:cNvSpPr>
          <p:nvPr>
            <p:ph type="body" idx="1"/>
          </p:nvPr>
        </p:nvSpPr>
        <p:spPr>
          <a:xfrm>
            <a:off x="685800" y="1447800"/>
            <a:ext cx="5334000" cy="4724400"/>
          </a:xfrm>
        </p:spPr>
        <p:txBody>
          <a:bodyPr/>
          <a:lstStyle/>
          <a:p>
            <a:pPr algn="ctr" eaLnBrk="1" hangingPunct="1">
              <a:buFontTx/>
              <a:buNone/>
            </a:pPr>
            <a:r>
              <a:rPr lang="en-US" altLang="en-US" b="1" smtClean="0"/>
              <a:t>Thermostat for a heater</a:t>
            </a:r>
          </a:p>
          <a:p>
            <a:pPr lvl="1" eaLnBrk="1" hangingPunct="1"/>
            <a:r>
              <a:rPr lang="en-US" altLang="en-US" smtClean="0"/>
              <a:t>2 belief (i.e., internal) states: off, heating </a:t>
            </a:r>
          </a:p>
          <a:p>
            <a:pPr lvl="1" eaLnBrk="1" hangingPunct="1"/>
            <a:r>
              <a:rPr lang="en-US" altLang="en-US" smtClean="0"/>
              <a:t>3 environment (i.e., external) states: cold, comfortable, hot</a:t>
            </a:r>
          </a:p>
          <a:p>
            <a:pPr lvl="1" eaLnBrk="1" hangingPunct="1"/>
            <a:r>
              <a:rPr lang="en-US" altLang="en-US" smtClean="0"/>
              <a:t>6 total states corresponding to the different combinations of belief and environment states</a:t>
            </a:r>
          </a:p>
        </p:txBody>
      </p:sp>
      <p:pic>
        <p:nvPicPr>
          <p:cNvPr id="31748" name="Picture 4" descr="Bi-metallic thermostat for buildings">
            <a:hlinkClick r:id="rId3" tooltip="Bi-metallic thermostat for building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828800"/>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228600"/>
            <a:ext cx="7772400" cy="1066800"/>
          </a:xfrm>
        </p:spPr>
        <p:txBody>
          <a:bodyPr/>
          <a:lstStyle/>
          <a:p>
            <a:pPr eaLnBrk="1" hangingPunct="1"/>
            <a:r>
              <a:rPr lang="en-US" altLang="en-US" smtClean="0"/>
              <a:t>Example: Features or Propositions</a:t>
            </a:r>
          </a:p>
        </p:txBody>
      </p:sp>
      <p:sp>
        <p:nvSpPr>
          <p:cNvPr id="32771" name="Rectangle 3"/>
          <p:cNvSpPr>
            <a:spLocks noGrp="1" noChangeArrowheads="1"/>
          </p:cNvSpPr>
          <p:nvPr>
            <p:ph type="body" idx="1"/>
          </p:nvPr>
        </p:nvSpPr>
        <p:spPr>
          <a:xfrm>
            <a:off x="152400" y="1219200"/>
            <a:ext cx="6172200" cy="4724400"/>
          </a:xfrm>
        </p:spPr>
        <p:txBody>
          <a:bodyPr/>
          <a:lstStyle/>
          <a:p>
            <a:pPr algn="ctr" eaLnBrk="1" hangingPunct="1">
              <a:lnSpc>
                <a:spcPct val="80000"/>
              </a:lnSpc>
              <a:buFontTx/>
              <a:buNone/>
            </a:pPr>
            <a:r>
              <a:rPr lang="en-US" altLang="en-US" sz="2400" b="1" smtClean="0"/>
              <a:t>Character recognition</a:t>
            </a:r>
          </a:p>
          <a:p>
            <a:pPr lvl="1" eaLnBrk="1" hangingPunct="1">
              <a:lnSpc>
                <a:spcPct val="80000"/>
              </a:lnSpc>
            </a:pPr>
            <a:r>
              <a:rPr lang="en-US" altLang="en-US" sz="2400" smtClean="0"/>
              <a:t>Input is a binary image which is a 30x30 grid of pixels</a:t>
            </a:r>
          </a:p>
          <a:p>
            <a:pPr lvl="1" eaLnBrk="1" hangingPunct="1">
              <a:lnSpc>
                <a:spcPct val="80000"/>
              </a:lnSpc>
            </a:pPr>
            <a:r>
              <a:rPr lang="en-US" altLang="en-US" sz="2400" smtClean="0"/>
              <a:t>Action is to determine which of the letters {a…z} is drawn in the image</a:t>
            </a:r>
          </a:p>
          <a:p>
            <a:pPr lvl="1" eaLnBrk="1" hangingPunct="1">
              <a:lnSpc>
                <a:spcPct val="80000"/>
              </a:lnSpc>
            </a:pPr>
            <a:r>
              <a:rPr lang="en-US" altLang="en-US" sz="2400" smtClean="0"/>
              <a:t>There are 2</a:t>
            </a:r>
            <a:r>
              <a:rPr lang="en-US" altLang="en-US" sz="2400" baseline="30000" smtClean="0"/>
              <a:t>900 </a:t>
            </a:r>
            <a:r>
              <a:rPr lang="en-US" altLang="en-US" sz="2400" smtClean="0"/>
              <a:t>different states of the image, and so 26</a:t>
            </a:r>
            <a:r>
              <a:rPr lang="en-US" altLang="en-US" sz="2400" baseline="30000" smtClean="0"/>
              <a:t>2</a:t>
            </a:r>
            <a:r>
              <a:rPr lang="en-US" altLang="en-US" sz="2400" baseline="50000" smtClean="0"/>
              <a:t>900</a:t>
            </a:r>
            <a:r>
              <a:rPr lang="en-US" altLang="en-US" sz="2400" smtClean="0"/>
              <a:t> different functions from the image state into the letters </a:t>
            </a:r>
          </a:p>
          <a:p>
            <a:pPr lvl="1" eaLnBrk="1" hangingPunct="1">
              <a:lnSpc>
                <a:spcPct val="80000"/>
              </a:lnSpc>
            </a:pPr>
            <a:r>
              <a:rPr lang="en-US" altLang="en-US" sz="2400" smtClean="0"/>
              <a:t>We cannot even represent such functions in terms of the state space</a:t>
            </a:r>
          </a:p>
          <a:p>
            <a:pPr lvl="1" eaLnBrk="1" hangingPunct="1">
              <a:lnSpc>
                <a:spcPct val="80000"/>
              </a:lnSpc>
            </a:pPr>
            <a:r>
              <a:rPr lang="en-US" altLang="en-US" sz="2400" smtClean="0"/>
              <a:t>Instead, we define features of the image, such as line segments, and define the function from images to characters in terms of these features</a:t>
            </a:r>
          </a:p>
        </p:txBody>
      </p:sp>
      <p:pic>
        <p:nvPicPr>
          <p:cNvPr id="32772" name="Picture 4" descr="A typical 7-segment LED display component, with decimal point.">
            <a:hlinkClick r:id="rId3" tooltip="A typical 7-segment LED display component, with decimal poin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05000"/>
            <a:ext cx="26670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Example: Relational Descriptions</a:t>
            </a:r>
          </a:p>
        </p:txBody>
      </p:sp>
      <p:sp>
        <p:nvSpPr>
          <p:cNvPr id="33795" name="Rectangle 3"/>
          <p:cNvSpPr>
            <a:spLocks noGrp="1" noChangeArrowheads="1"/>
          </p:cNvSpPr>
          <p:nvPr>
            <p:ph type="body" idx="1"/>
          </p:nvPr>
        </p:nvSpPr>
        <p:spPr>
          <a:xfrm>
            <a:off x="381000" y="1143000"/>
            <a:ext cx="8153400" cy="3886200"/>
          </a:xfrm>
        </p:spPr>
        <p:txBody>
          <a:bodyPr/>
          <a:lstStyle/>
          <a:p>
            <a:pPr algn="ctr" eaLnBrk="1" hangingPunct="1">
              <a:lnSpc>
                <a:spcPct val="80000"/>
              </a:lnSpc>
              <a:buFontTx/>
              <a:buNone/>
            </a:pPr>
            <a:r>
              <a:rPr lang="en-US" altLang="en-US" sz="2400" b="1" smtClean="0"/>
              <a:t>University Registrar Agent</a:t>
            </a:r>
          </a:p>
          <a:p>
            <a:pPr eaLnBrk="1" hangingPunct="1">
              <a:lnSpc>
                <a:spcPct val="80000"/>
              </a:lnSpc>
            </a:pPr>
            <a:r>
              <a:rPr lang="en-US" altLang="en-US" sz="2400" smtClean="0"/>
              <a:t>Propositional description:</a:t>
            </a:r>
          </a:p>
          <a:p>
            <a:pPr lvl="1" eaLnBrk="1" hangingPunct="1">
              <a:lnSpc>
                <a:spcPct val="80000"/>
              </a:lnSpc>
            </a:pPr>
            <a:r>
              <a:rPr lang="en-US" altLang="en-US" sz="2400" smtClean="0"/>
              <a:t>“passed” feature for every student-course pair that depends on the grade feature for that pair</a:t>
            </a:r>
          </a:p>
          <a:p>
            <a:pPr eaLnBrk="1" hangingPunct="1">
              <a:lnSpc>
                <a:spcPct val="80000"/>
              </a:lnSpc>
            </a:pPr>
            <a:r>
              <a:rPr lang="en-US" altLang="en-US" sz="2400" smtClean="0"/>
              <a:t>Relational description:</a:t>
            </a:r>
          </a:p>
          <a:p>
            <a:pPr lvl="1" eaLnBrk="1" hangingPunct="1">
              <a:lnSpc>
                <a:spcPct val="80000"/>
              </a:lnSpc>
            </a:pPr>
            <a:r>
              <a:rPr lang="en-US" altLang="en-US" sz="2400" smtClean="0"/>
              <a:t>individual students and courses</a:t>
            </a:r>
          </a:p>
          <a:p>
            <a:pPr lvl="1" eaLnBrk="1" hangingPunct="1">
              <a:lnSpc>
                <a:spcPct val="80000"/>
              </a:lnSpc>
            </a:pPr>
            <a:r>
              <a:rPr lang="en-US" altLang="en-US" sz="2400" smtClean="0"/>
              <a:t>relations grade and passed</a:t>
            </a:r>
          </a:p>
          <a:p>
            <a:pPr lvl="1" eaLnBrk="1" hangingPunct="1">
              <a:lnSpc>
                <a:spcPct val="80000"/>
              </a:lnSpc>
            </a:pPr>
            <a:r>
              <a:rPr lang="en-US" altLang="en-US" sz="2400" smtClean="0"/>
              <a:t>Define how “passed” depends on grade once, and apply it for each student and course. Moreover this can be done before you know of any of the individuals, and so before you know the value of any of the features</a:t>
            </a:r>
          </a:p>
        </p:txBody>
      </p:sp>
      <p:sp>
        <p:nvSpPr>
          <p:cNvPr id="33796" name="Rectangle 4"/>
          <p:cNvSpPr>
            <a:spLocks noChangeArrowheads="1"/>
          </p:cNvSpPr>
          <p:nvPr/>
        </p:nvSpPr>
        <p:spPr bwMode="auto">
          <a:xfrm>
            <a:off x="304800" y="5180013"/>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i="0">
                <a:latin typeface="Tahoma" panose="020B0604030504040204" pitchFamily="34" charset="0"/>
              </a:rPr>
              <a:t>covers_core_courses(St, Dept) &lt;- core_courses(Dept, CC, MinPass) &amp; </a:t>
            </a:r>
          </a:p>
          <a:p>
            <a:pPr eaLnBrk="1" hangingPunct="1">
              <a:spcBef>
                <a:spcPct val="0"/>
              </a:spcBef>
              <a:buFontTx/>
              <a:buNone/>
            </a:pPr>
            <a:r>
              <a:rPr lang="en-US" altLang="en-US" sz="2000" i="0">
                <a:latin typeface="Tahoma" panose="020B0604030504040204" pitchFamily="34" charset="0"/>
              </a:rPr>
              <a:t>			      passed_each(CC, St, MinPass).</a:t>
            </a:r>
          </a:p>
          <a:p>
            <a:pPr eaLnBrk="1" hangingPunct="1">
              <a:spcBef>
                <a:spcPct val="0"/>
              </a:spcBef>
              <a:buFontTx/>
              <a:buNone/>
            </a:pPr>
            <a:r>
              <a:rPr lang="en-US" altLang="en-US" sz="2000" i="0">
                <a:latin typeface="Tahoma" panose="020B0604030504040204" pitchFamily="34" charset="0"/>
              </a:rPr>
              <a:t>passed(St, C, MinPass) &lt;- grade(St, C, Gr) &amp; Gr &gt;= MinPass.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Planning Horizon</a:t>
            </a:r>
          </a:p>
        </p:txBody>
      </p:sp>
      <p:sp>
        <p:nvSpPr>
          <p:cNvPr id="34819" name="Rectangle 3"/>
          <p:cNvSpPr>
            <a:spLocks noGrp="1" noChangeArrowheads="1"/>
          </p:cNvSpPr>
          <p:nvPr>
            <p:ph type="body" idx="1"/>
          </p:nvPr>
        </p:nvSpPr>
        <p:spPr/>
        <p:txBody>
          <a:bodyPr/>
          <a:lstStyle/>
          <a:p>
            <a:pPr algn="ctr" eaLnBrk="1" hangingPunct="1">
              <a:buFontTx/>
              <a:buNone/>
            </a:pPr>
            <a:r>
              <a:rPr lang="en-US" altLang="en-US" b="1" smtClean="0"/>
              <a:t>How far the agent looks into the future when deciding what to do</a:t>
            </a:r>
          </a:p>
          <a:p>
            <a:pPr eaLnBrk="1" hangingPunct="1"/>
            <a:r>
              <a:rPr lang="en-US" altLang="en-US" smtClean="0"/>
              <a:t>Static: world does not change</a:t>
            </a:r>
          </a:p>
          <a:p>
            <a:pPr eaLnBrk="1" hangingPunct="1"/>
            <a:r>
              <a:rPr lang="en-US" altLang="en-US" smtClean="0"/>
              <a:t>Finite stage: agent reasons about a fixed finite number of time steps</a:t>
            </a:r>
          </a:p>
          <a:p>
            <a:pPr eaLnBrk="1" hangingPunct="1"/>
            <a:r>
              <a:rPr lang="en-US" altLang="en-US" smtClean="0"/>
              <a:t>Indefinite stage: agent is reasoning about finite, but not predetermined, number of time steps</a:t>
            </a:r>
          </a:p>
          <a:p>
            <a:pPr eaLnBrk="1" hangingPunct="1"/>
            <a:r>
              <a:rPr lang="en-US" altLang="en-US" smtClean="0"/>
              <a:t>Infinite stage: the agent plans for going on forever (process oriented)</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Uncertainty</a:t>
            </a:r>
          </a:p>
        </p:txBody>
      </p:sp>
      <p:sp>
        <p:nvSpPr>
          <p:cNvPr id="35843" name="Rectangle 3"/>
          <p:cNvSpPr>
            <a:spLocks noGrp="1" noChangeArrowheads="1"/>
          </p:cNvSpPr>
          <p:nvPr>
            <p:ph type="body" idx="1"/>
          </p:nvPr>
        </p:nvSpPr>
        <p:spPr/>
        <p:txBody>
          <a:bodyPr/>
          <a:lstStyle/>
          <a:p>
            <a:pPr eaLnBrk="1" hangingPunct="1">
              <a:lnSpc>
                <a:spcPct val="90000"/>
              </a:lnSpc>
            </a:pPr>
            <a:r>
              <a:rPr lang="en-US" altLang="en-US" smtClean="0"/>
              <a:t>There are two dimensions for uncertainty</a:t>
            </a:r>
          </a:p>
          <a:p>
            <a:pPr lvl="1" eaLnBrk="1" hangingPunct="1">
              <a:lnSpc>
                <a:spcPct val="90000"/>
              </a:lnSpc>
            </a:pPr>
            <a:r>
              <a:rPr lang="en-US" altLang="en-US" smtClean="0"/>
              <a:t>Sensing uncertainty</a:t>
            </a:r>
          </a:p>
          <a:p>
            <a:pPr lvl="1" eaLnBrk="1" hangingPunct="1">
              <a:lnSpc>
                <a:spcPct val="90000"/>
              </a:lnSpc>
            </a:pPr>
            <a:r>
              <a:rPr lang="en-US" altLang="en-US" smtClean="0"/>
              <a:t>Process uncertainty</a:t>
            </a:r>
          </a:p>
          <a:p>
            <a:pPr eaLnBrk="1" hangingPunct="1">
              <a:lnSpc>
                <a:spcPct val="90000"/>
              </a:lnSpc>
            </a:pPr>
            <a:r>
              <a:rPr lang="en-US" altLang="en-US" smtClean="0"/>
              <a:t>In each dimension we can have</a:t>
            </a:r>
          </a:p>
          <a:p>
            <a:pPr lvl="1" eaLnBrk="1" hangingPunct="1">
              <a:lnSpc>
                <a:spcPct val="90000"/>
              </a:lnSpc>
            </a:pPr>
            <a:r>
              <a:rPr lang="en-US" altLang="en-US" smtClean="0"/>
              <a:t>no uncertainty: the agent knows which world is true</a:t>
            </a:r>
          </a:p>
          <a:p>
            <a:pPr lvl="1" eaLnBrk="1" hangingPunct="1">
              <a:lnSpc>
                <a:spcPct val="90000"/>
              </a:lnSpc>
            </a:pPr>
            <a:r>
              <a:rPr lang="en-US" altLang="en-US" smtClean="0"/>
              <a:t>disjunctive uncertainty: there is a set of worlds that are possible</a:t>
            </a:r>
          </a:p>
          <a:p>
            <a:pPr lvl="1" eaLnBrk="1" hangingPunct="1">
              <a:lnSpc>
                <a:spcPct val="90000"/>
              </a:lnSpc>
            </a:pPr>
            <a:r>
              <a:rPr lang="en-US" altLang="en-US" smtClean="0"/>
              <a:t>probabilistic uncertainty: a probability distribution over the worlds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Uncertainty</a:t>
            </a:r>
          </a:p>
        </p:txBody>
      </p:sp>
      <p:sp>
        <p:nvSpPr>
          <p:cNvPr id="36867" name="Rectangle 3"/>
          <p:cNvSpPr>
            <a:spLocks noGrp="1" noChangeArrowheads="1"/>
          </p:cNvSpPr>
          <p:nvPr>
            <p:ph type="body" idx="1"/>
          </p:nvPr>
        </p:nvSpPr>
        <p:spPr/>
        <p:txBody>
          <a:bodyPr/>
          <a:lstStyle/>
          <a:p>
            <a:pPr eaLnBrk="1" hangingPunct="1">
              <a:lnSpc>
                <a:spcPct val="80000"/>
              </a:lnSpc>
            </a:pPr>
            <a:r>
              <a:rPr lang="en-US" altLang="en-US" sz="2400" b="1" smtClean="0"/>
              <a:t>Sensing uncertainty</a:t>
            </a:r>
            <a:r>
              <a:rPr lang="en-US" altLang="en-US" sz="2400" smtClean="0"/>
              <a:t>: Can the agent determine the state from the observations?</a:t>
            </a:r>
          </a:p>
          <a:p>
            <a:pPr lvl="1" eaLnBrk="1" hangingPunct="1">
              <a:lnSpc>
                <a:spcPct val="80000"/>
              </a:lnSpc>
            </a:pPr>
            <a:r>
              <a:rPr lang="en-US" altLang="en-US" sz="2400" smtClean="0"/>
              <a:t>Fully observable: the agent knows the state of the world from the observations.</a:t>
            </a:r>
          </a:p>
          <a:p>
            <a:pPr lvl="1" eaLnBrk="1" hangingPunct="1">
              <a:lnSpc>
                <a:spcPct val="80000"/>
              </a:lnSpc>
            </a:pPr>
            <a:r>
              <a:rPr lang="en-US" altLang="en-US" sz="2400" smtClean="0"/>
              <a:t>Partially observable: many states are possible given an observation.</a:t>
            </a:r>
          </a:p>
          <a:p>
            <a:pPr eaLnBrk="1" hangingPunct="1">
              <a:lnSpc>
                <a:spcPct val="80000"/>
              </a:lnSpc>
            </a:pPr>
            <a:r>
              <a:rPr lang="en-US" altLang="en-US" sz="2400" b="1" smtClean="0"/>
              <a:t>Process uncertainty</a:t>
            </a:r>
            <a:r>
              <a:rPr lang="en-US" altLang="en-US" sz="2400" smtClean="0"/>
              <a:t>: If the agent knew the initial state and the action, could it predict the resulting state?</a:t>
            </a:r>
          </a:p>
          <a:p>
            <a:pPr lvl="1" eaLnBrk="1" hangingPunct="1">
              <a:lnSpc>
                <a:spcPct val="80000"/>
              </a:lnSpc>
            </a:pPr>
            <a:r>
              <a:rPr lang="en-US" altLang="en-US" sz="2400" smtClean="0"/>
              <a:t>Deterministic dynamics: the state resulting from carrying out an action in state is determined from the action and the state</a:t>
            </a:r>
          </a:p>
          <a:p>
            <a:pPr lvl="1" eaLnBrk="1" hangingPunct="1">
              <a:lnSpc>
                <a:spcPct val="80000"/>
              </a:lnSpc>
            </a:pPr>
            <a:r>
              <a:rPr lang="en-US" altLang="en-US" sz="2400" smtClean="0"/>
              <a:t>Stochastic dynamics: there is uncertainty over the states resulting from executing a given action in a given state.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Preference</a:t>
            </a:r>
          </a:p>
        </p:txBody>
      </p:sp>
      <p:sp>
        <p:nvSpPr>
          <p:cNvPr id="37891" name="Rectangle 3"/>
          <p:cNvSpPr>
            <a:spLocks noGrp="1" noChangeArrowheads="1"/>
          </p:cNvSpPr>
          <p:nvPr>
            <p:ph type="body" idx="1"/>
          </p:nvPr>
        </p:nvSpPr>
        <p:spPr/>
        <p:txBody>
          <a:bodyPr/>
          <a:lstStyle/>
          <a:p>
            <a:r>
              <a:rPr lang="en-US" altLang="en-US" sz="2400" b="1" smtClean="0"/>
              <a:t>Achievement goal</a:t>
            </a:r>
            <a:r>
              <a:rPr lang="en-US" altLang="en-US" sz="2400" smtClean="0"/>
              <a:t> is a goal to achieve. This can be a complex logical formula</a:t>
            </a:r>
          </a:p>
          <a:p>
            <a:r>
              <a:rPr lang="en-US" altLang="en-US" sz="2400" b="1" smtClean="0"/>
              <a:t>Complex preferences </a:t>
            </a:r>
            <a:r>
              <a:rPr lang="en-US" altLang="en-US" sz="2400" smtClean="0"/>
              <a:t>may involve tradeoffs between various desiderata, perhaps at different times</a:t>
            </a:r>
          </a:p>
          <a:p>
            <a:pPr lvl="1"/>
            <a:r>
              <a:rPr lang="en-US" altLang="en-US" sz="2400" b="1" smtClean="0"/>
              <a:t>ordinal</a:t>
            </a:r>
            <a:r>
              <a:rPr lang="en-US" altLang="en-US" sz="2400" smtClean="0"/>
              <a:t> only the order matters</a:t>
            </a:r>
          </a:p>
          <a:p>
            <a:pPr lvl="1"/>
            <a:r>
              <a:rPr lang="en-US" altLang="en-US" sz="2400" b="1" smtClean="0"/>
              <a:t>cardinal</a:t>
            </a:r>
            <a:r>
              <a:rPr lang="en-US" altLang="en-US" sz="2400" smtClean="0"/>
              <a:t> absolute values also matter</a:t>
            </a:r>
          </a:p>
          <a:p>
            <a:r>
              <a:rPr lang="en-US" altLang="en-US" sz="2400" smtClean="0"/>
              <a:t>Examples: coffee delivery robot, medical doctor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Number of Agents</a:t>
            </a:r>
          </a:p>
        </p:txBody>
      </p:sp>
      <p:sp>
        <p:nvSpPr>
          <p:cNvPr id="38915" name="Rectangle 3"/>
          <p:cNvSpPr>
            <a:spLocks noGrp="1" noChangeArrowheads="1"/>
          </p:cNvSpPr>
          <p:nvPr>
            <p:ph type="body" idx="1"/>
          </p:nvPr>
        </p:nvSpPr>
        <p:spPr/>
        <p:txBody>
          <a:bodyPr/>
          <a:lstStyle/>
          <a:p>
            <a:r>
              <a:rPr lang="en-US" altLang="en-US" b="1" smtClean="0"/>
              <a:t>Single agent</a:t>
            </a:r>
            <a:r>
              <a:rPr lang="en-US" altLang="en-US" smtClean="0"/>
              <a:t> reasoning is where an agent assumes that any other agents are part of the environment</a:t>
            </a:r>
          </a:p>
          <a:p>
            <a:r>
              <a:rPr lang="en-US" altLang="en-US" b="1" smtClean="0"/>
              <a:t>Multiple agent</a:t>
            </a:r>
            <a:r>
              <a:rPr lang="en-US" altLang="en-US" smtClean="0"/>
              <a:t> reasoning is when an agent reasons strategically about the reasoning of other agents</a:t>
            </a:r>
          </a:p>
          <a:p>
            <a:r>
              <a:rPr lang="en-US" altLang="en-US" smtClean="0"/>
              <a:t>Agents can have their own goals: cooperative, competitive, or goals can be independent of each other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Learning</a:t>
            </a:r>
          </a:p>
        </p:txBody>
      </p:sp>
      <p:sp>
        <p:nvSpPr>
          <p:cNvPr id="39939" name="Rectangle 3"/>
          <p:cNvSpPr>
            <a:spLocks noGrp="1" noChangeArrowheads="1"/>
          </p:cNvSpPr>
          <p:nvPr>
            <p:ph type="body" idx="1"/>
          </p:nvPr>
        </p:nvSpPr>
        <p:spPr/>
        <p:txBody>
          <a:bodyPr/>
          <a:lstStyle/>
          <a:p>
            <a:r>
              <a:rPr lang="en-US" altLang="en-US" smtClean="0"/>
              <a:t>Knowledge may be</a:t>
            </a:r>
          </a:p>
          <a:p>
            <a:pPr lvl="1"/>
            <a:r>
              <a:rPr lang="en-US" altLang="en-US" b="1" smtClean="0"/>
              <a:t>given</a:t>
            </a:r>
          </a:p>
          <a:p>
            <a:pPr lvl="1"/>
            <a:r>
              <a:rPr lang="en-US" altLang="en-US" b="1" smtClean="0"/>
              <a:t>learned</a:t>
            </a:r>
            <a:r>
              <a:rPr lang="en-US" altLang="en-US" smtClean="0"/>
              <a:t> (from data or past experience)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838200"/>
          </a:xfrm>
        </p:spPr>
        <p:txBody>
          <a:bodyPr/>
          <a:lstStyle/>
          <a:p>
            <a:pPr eaLnBrk="1" hangingPunct="1"/>
            <a:r>
              <a:rPr lang="en-US" altLang="en-US" smtClean="0"/>
              <a:t>Bounded Rationality</a:t>
            </a:r>
          </a:p>
        </p:txBody>
      </p:sp>
      <p:sp>
        <p:nvSpPr>
          <p:cNvPr id="40963" name="Rectangle 3"/>
          <p:cNvSpPr>
            <a:spLocks noGrp="1" noChangeArrowheads="1"/>
          </p:cNvSpPr>
          <p:nvPr>
            <p:ph type="body" sz="half" idx="2"/>
          </p:nvPr>
        </p:nvSpPr>
        <p:spPr>
          <a:xfrm>
            <a:off x="457200" y="5791200"/>
            <a:ext cx="8534400" cy="533400"/>
          </a:xfrm>
        </p:spPr>
        <p:txBody>
          <a:bodyPr/>
          <a:lstStyle/>
          <a:p>
            <a:pPr algn="ctr" eaLnBrk="1" hangingPunct="1">
              <a:buFontTx/>
              <a:buNone/>
            </a:pPr>
            <a:r>
              <a:rPr lang="en-US" altLang="en-US" sz="2400" smtClean="0"/>
              <a:t>Solution quality as a function of time for an anytime algorithm</a:t>
            </a:r>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14400"/>
            <a:ext cx="63246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685800"/>
          </a:xfrm>
        </p:spPr>
        <p:txBody>
          <a:bodyPr/>
          <a:lstStyle/>
          <a:p>
            <a:pPr eaLnBrk="1" hangingPunct="1"/>
            <a:r>
              <a:rPr lang="en-US" altLang="en-US" sz="4000" smtClean="0"/>
              <a:t>Acknowledgment</a:t>
            </a:r>
          </a:p>
        </p:txBody>
      </p:sp>
      <p:sp>
        <p:nvSpPr>
          <p:cNvPr id="5123" name="Rectangle 3"/>
          <p:cNvSpPr>
            <a:spLocks noGrp="1" noChangeArrowheads="1"/>
          </p:cNvSpPr>
          <p:nvPr>
            <p:ph type="body" idx="1"/>
          </p:nvPr>
        </p:nvSpPr>
        <p:spPr>
          <a:xfrm>
            <a:off x="304800" y="990600"/>
            <a:ext cx="6400800" cy="5562600"/>
          </a:xfrm>
        </p:spPr>
        <p:txBody>
          <a:bodyPr/>
          <a:lstStyle/>
          <a:p>
            <a:pPr marL="0" indent="0" eaLnBrk="1" hangingPunct="1">
              <a:lnSpc>
                <a:spcPct val="90000"/>
              </a:lnSpc>
              <a:buFontTx/>
              <a:buNone/>
              <a:defRPr/>
            </a:pPr>
            <a:r>
              <a:rPr lang="en-US" altLang="en-US" sz="2000" dirty="0" smtClean="0"/>
              <a:t>The slides are based on the draft textbook and other sources, including other fine textbooks. The other textbooks I considered are:</a:t>
            </a:r>
          </a:p>
          <a:p>
            <a:pPr eaLnBrk="1" hangingPunct="1">
              <a:lnSpc>
                <a:spcPct val="90000"/>
              </a:lnSpc>
              <a:defRPr/>
            </a:pPr>
            <a:r>
              <a:rPr lang="en-US" altLang="en-US" sz="2000" dirty="0" smtClean="0"/>
              <a:t>David Stuart Russell and Peter </a:t>
            </a:r>
            <a:r>
              <a:rPr lang="en-US" altLang="en-US" sz="2000" dirty="0" err="1" smtClean="0"/>
              <a:t>Norvig</a:t>
            </a:r>
            <a:r>
              <a:rPr lang="en-US" altLang="en-US" sz="2000" dirty="0" smtClean="0"/>
              <a:t>. Artificial Intelligence: A Modern Approach. Prentice-Hall, 2010 ([AIMA] or [R] or [AIMA-1], [AIMA-2], and [AIMA-3], when distinguishing editions; the first and second editions were published in 1995 and 2003, respectively.) </a:t>
            </a:r>
          </a:p>
          <a:p>
            <a:pPr eaLnBrk="1" hangingPunct="1">
              <a:lnSpc>
                <a:spcPct val="90000"/>
              </a:lnSpc>
              <a:defRPr/>
            </a:pPr>
            <a:r>
              <a:rPr lang="en-US" altLang="en-US" sz="2000" dirty="0" smtClean="0"/>
              <a:t>Ivan </a:t>
            </a:r>
            <a:r>
              <a:rPr lang="en-US" altLang="en-US" sz="2000" dirty="0" err="1" smtClean="0"/>
              <a:t>Bratko</a:t>
            </a:r>
            <a:r>
              <a:rPr lang="en-US" altLang="en-US" sz="2000" dirty="0" smtClean="0"/>
              <a:t>.  </a:t>
            </a:r>
            <a:r>
              <a:rPr lang="en-US" altLang="en-US" sz="2000" i="1" dirty="0" smtClean="0"/>
              <a:t>Prolog Programming for Artificial Intelligence, Fourth Edition</a:t>
            </a:r>
            <a:r>
              <a:rPr lang="en-US" altLang="en-US" sz="2000" dirty="0" smtClean="0"/>
              <a:t>.  Addison-Wesley, 2011.</a:t>
            </a:r>
          </a:p>
          <a:p>
            <a:pPr eaLnBrk="1" hangingPunct="1">
              <a:lnSpc>
                <a:spcPct val="90000"/>
              </a:lnSpc>
              <a:defRPr/>
            </a:pPr>
            <a:r>
              <a:rPr lang="en-US" altLang="en-US" sz="2000" dirty="0" smtClean="0"/>
              <a:t>George F. Luger. Artificial Intelligence: </a:t>
            </a:r>
            <a:r>
              <a:rPr lang="en-US" altLang="en-US" sz="2000" i="1" dirty="0" smtClean="0"/>
              <a:t>Structures and Strategies for Complex Problem Solving, Sixth Edition</a:t>
            </a:r>
            <a:r>
              <a:rPr lang="en-US" altLang="en-US" sz="2000" dirty="0" smtClean="0"/>
              <a:t>.  Addison-Wesley, 2009.</a:t>
            </a:r>
          </a:p>
          <a:p>
            <a:pPr eaLnBrk="1" hangingPunct="1">
              <a:lnSpc>
                <a:spcPct val="90000"/>
              </a:lnSpc>
              <a:defRPr/>
            </a:pPr>
            <a:r>
              <a:rPr lang="en-US" altLang="en-US" sz="2000" dirty="0" smtClean="0"/>
              <a:t>Richard E. Neapolitan and Xia Jiang. </a:t>
            </a:r>
            <a:r>
              <a:rPr lang="en-US" altLang="en-US" sz="2000" i="1" dirty="0" smtClean="0"/>
              <a:t>Contemporary Artificial Intelligence</a:t>
            </a:r>
            <a:r>
              <a:rPr lang="en-US" altLang="en-US" sz="2000" dirty="0" smtClean="0"/>
              <a:t>. Taylor &amp; Francis and CRC Press, 2013.</a:t>
            </a:r>
          </a:p>
          <a:p>
            <a:pPr eaLnBrk="1" hangingPunct="1">
              <a:lnSpc>
                <a:spcPct val="90000"/>
              </a:lnSpc>
              <a:defRPr/>
            </a:pPr>
            <a:r>
              <a:rPr lang="en-US" altLang="en-US" sz="2000" dirty="0" err="1" smtClean="0"/>
              <a:t>Ertel</a:t>
            </a:r>
            <a:r>
              <a:rPr lang="en-US" altLang="en-US" sz="2000" dirty="0" smtClean="0"/>
              <a:t>, Wolfgang. </a:t>
            </a:r>
            <a:r>
              <a:rPr lang="en-US" altLang="en-US" sz="2000" i="1" dirty="0" smtClean="0"/>
              <a:t>Introduction to Artificial Intelligence</a:t>
            </a:r>
            <a:r>
              <a:rPr lang="en-US" altLang="en-US" sz="2000" dirty="0" smtClean="0"/>
              <a:t>. Springer, 2011.</a:t>
            </a:r>
          </a:p>
          <a:p>
            <a:pPr eaLnBrk="1" hangingPunct="1">
              <a:lnSpc>
                <a:spcPct val="90000"/>
              </a:lnSpc>
              <a:defRPr/>
            </a:pPr>
            <a:endParaRPr lang="en-US" altLang="en-US" sz="2000" dirty="0" smtClean="0"/>
          </a:p>
        </p:txBody>
      </p:sp>
      <p:pic>
        <p:nvPicPr>
          <p:cNvPr id="5124" name="Picture 4" descr="2e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124200"/>
            <a:ext cx="24145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228600"/>
            <a:ext cx="8077200" cy="1295400"/>
          </a:xfrm>
        </p:spPr>
        <p:txBody>
          <a:bodyPr/>
          <a:lstStyle/>
          <a:p>
            <a:pPr eaLnBrk="1" hangingPunct="1"/>
            <a:r>
              <a:rPr lang="en-US" altLang="en-US" sz="4000" smtClean="0"/>
              <a:t>Examples of Representational Frameworks</a:t>
            </a:r>
          </a:p>
        </p:txBody>
      </p:sp>
      <p:sp>
        <p:nvSpPr>
          <p:cNvPr id="41987" name="Rectangle 3"/>
          <p:cNvSpPr>
            <a:spLocks noGrp="1" noChangeArrowheads="1"/>
          </p:cNvSpPr>
          <p:nvPr>
            <p:ph type="body" idx="1"/>
          </p:nvPr>
        </p:nvSpPr>
        <p:spPr>
          <a:xfrm>
            <a:off x="685800" y="1752600"/>
            <a:ext cx="7772400" cy="4038600"/>
          </a:xfrm>
        </p:spPr>
        <p:txBody>
          <a:bodyPr/>
          <a:lstStyle/>
          <a:p>
            <a:pPr eaLnBrk="1" hangingPunct="1"/>
            <a:r>
              <a:rPr lang="en-US" altLang="en-US" smtClean="0"/>
              <a:t>State-space search</a:t>
            </a:r>
          </a:p>
          <a:p>
            <a:pPr eaLnBrk="1" hangingPunct="1"/>
            <a:r>
              <a:rPr lang="en-US" altLang="en-US" smtClean="0"/>
              <a:t>Classical planning</a:t>
            </a:r>
          </a:p>
          <a:p>
            <a:pPr eaLnBrk="1" hangingPunct="1"/>
            <a:r>
              <a:rPr lang="en-US" altLang="en-US" smtClean="0"/>
              <a:t>Influence diagrams</a:t>
            </a:r>
          </a:p>
          <a:p>
            <a:pPr eaLnBrk="1" hangingPunct="1"/>
            <a:r>
              <a:rPr lang="en-US" altLang="en-US" smtClean="0"/>
              <a:t>Decision-theoretic planning</a:t>
            </a:r>
          </a:p>
          <a:p>
            <a:pPr eaLnBrk="1" hangingPunct="1"/>
            <a:r>
              <a:rPr lang="en-US" altLang="en-US" smtClean="0"/>
              <a:t>Reinforcement Learning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State-Space Search</a:t>
            </a:r>
          </a:p>
        </p:txBody>
      </p:sp>
      <p:sp>
        <p:nvSpPr>
          <p:cNvPr id="43011" name="Rectangle 3"/>
          <p:cNvSpPr>
            <a:spLocks noGrp="1" noChangeArrowheads="1"/>
          </p:cNvSpPr>
          <p:nvPr>
            <p:ph type="body" idx="1"/>
          </p:nvPr>
        </p:nvSpPr>
        <p:spPr/>
        <p:txBody>
          <a:bodyPr/>
          <a:lstStyle/>
          <a:p>
            <a:pPr eaLnBrk="1" hangingPunct="1">
              <a:lnSpc>
                <a:spcPct val="90000"/>
              </a:lnSpc>
            </a:pPr>
            <a:r>
              <a:rPr lang="en-US" altLang="en-US" b="1" smtClean="0"/>
              <a:t>flat</a:t>
            </a:r>
            <a:r>
              <a:rPr lang="en-US" altLang="en-US" smtClean="0"/>
              <a:t> or hierarchical</a:t>
            </a:r>
          </a:p>
          <a:p>
            <a:pPr eaLnBrk="1" hangingPunct="1">
              <a:lnSpc>
                <a:spcPct val="90000"/>
              </a:lnSpc>
            </a:pPr>
            <a:r>
              <a:rPr lang="en-US" altLang="en-US" b="1" smtClean="0"/>
              <a:t>explicit states</a:t>
            </a:r>
            <a:r>
              <a:rPr lang="en-US" altLang="en-US" smtClean="0"/>
              <a:t> or features or objects and relations</a:t>
            </a:r>
          </a:p>
          <a:p>
            <a:pPr eaLnBrk="1" hangingPunct="1">
              <a:lnSpc>
                <a:spcPct val="90000"/>
              </a:lnSpc>
            </a:pPr>
            <a:r>
              <a:rPr lang="en-US" altLang="en-US" smtClean="0"/>
              <a:t>static or finite stage or </a:t>
            </a:r>
            <a:r>
              <a:rPr lang="en-US" altLang="en-US" b="1" smtClean="0"/>
              <a:t>indefinite stage</a:t>
            </a:r>
            <a:r>
              <a:rPr lang="en-US" altLang="en-US" smtClean="0"/>
              <a:t> or infinite stage</a:t>
            </a:r>
          </a:p>
          <a:p>
            <a:pPr eaLnBrk="1" hangingPunct="1">
              <a:lnSpc>
                <a:spcPct val="90000"/>
              </a:lnSpc>
            </a:pPr>
            <a:r>
              <a:rPr lang="en-US" altLang="en-US" b="1" smtClean="0"/>
              <a:t>fully observable</a:t>
            </a:r>
            <a:r>
              <a:rPr lang="en-US" altLang="en-US" smtClean="0"/>
              <a:t> or partially observable</a:t>
            </a:r>
          </a:p>
          <a:p>
            <a:pPr eaLnBrk="1" hangingPunct="1">
              <a:lnSpc>
                <a:spcPct val="90000"/>
              </a:lnSpc>
            </a:pPr>
            <a:r>
              <a:rPr lang="en-US" altLang="en-US" b="1" smtClean="0"/>
              <a:t>deterministic</a:t>
            </a:r>
            <a:r>
              <a:rPr lang="en-US" altLang="en-US" smtClean="0"/>
              <a:t> or stochastic actions</a:t>
            </a:r>
          </a:p>
          <a:p>
            <a:pPr eaLnBrk="1" hangingPunct="1">
              <a:lnSpc>
                <a:spcPct val="90000"/>
              </a:lnSpc>
            </a:pPr>
            <a:r>
              <a:rPr lang="en-US" altLang="en-US" b="1" smtClean="0"/>
              <a:t>goals</a:t>
            </a:r>
            <a:r>
              <a:rPr lang="en-US" altLang="en-US" smtClean="0"/>
              <a:t> or complex preferences</a:t>
            </a:r>
          </a:p>
          <a:p>
            <a:pPr eaLnBrk="1" hangingPunct="1">
              <a:lnSpc>
                <a:spcPct val="90000"/>
              </a:lnSpc>
            </a:pPr>
            <a:r>
              <a:rPr lang="en-US" altLang="en-US" b="1" smtClean="0"/>
              <a:t>single agent</a:t>
            </a:r>
            <a:r>
              <a:rPr lang="en-US" altLang="en-US" smtClean="0"/>
              <a:t> or multiple agents</a:t>
            </a:r>
          </a:p>
          <a:p>
            <a:pPr eaLnBrk="1" hangingPunct="1">
              <a:lnSpc>
                <a:spcPct val="90000"/>
              </a:lnSpc>
            </a:pPr>
            <a:r>
              <a:rPr lang="en-US" altLang="en-US" b="1" smtClean="0"/>
              <a:t>knowledge is given</a:t>
            </a:r>
            <a:r>
              <a:rPr lang="en-US" altLang="en-US" smtClean="0"/>
              <a:t> or learned</a:t>
            </a:r>
          </a:p>
          <a:p>
            <a:pPr eaLnBrk="1" hangingPunct="1">
              <a:lnSpc>
                <a:spcPct val="90000"/>
              </a:lnSpc>
            </a:pPr>
            <a:r>
              <a:rPr lang="en-US" altLang="en-US" b="1" smtClean="0"/>
              <a:t>perfect rationality</a:t>
            </a:r>
            <a:r>
              <a:rPr lang="en-US" altLang="en-US" smtClean="0"/>
              <a:t> or bounded rationality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Classical Planning</a:t>
            </a:r>
          </a:p>
        </p:txBody>
      </p:sp>
      <p:sp>
        <p:nvSpPr>
          <p:cNvPr id="44035" name="Rectangle 3"/>
          <p:cNvSpPr>
            <a:spLocks noGrp="1" noChangeArrowheads="1"/>
          </p:cNvSpPr>
          <p:nvPr>
            <p:ph type="body" idx="1"/>
          </p:nvPr>
        </p:nvSpPr>
        <p:spPr/>
        <p:txBody>
          <a:bodyPr/>
          <a:lstStyle/>
          <a:p>
            <a:pPr eaLnBrk="1" hangingPunct="1">
              <a:lnSpc>
                <a:spcPct val="90000"/>
              </a:lnSpc>
            </a:pPr>
            <a:r>
              <a:rPr lang="en-US" altLang="en-US" b="1" smtClean="0"/>
              <a:t>flat</a:t>
            </a:r>
            <a:r>
              <a:rPr lang="en-US" altLang="en-US" smtClean="0"/>
              <a:t> or hierarchical</a:t>
            </a:r>
          </a:p>
          <a:p>
            <a:pPr eaLnBrk="1" hangingPunct="1">
              <a:lnSpc>
                <a:spcPct val="90000"/>
              </a:lnSpc>
            </a:pPr>
            <a:r>
              <a:rPr lang="en-US" altLang="en-US" smtClean="0"/>
              <a:t>explicit states or features or </a:t>
            </a:r>
            <a:r>
              <a:rPr lang="en-US" altLang="en-US" b="1" smtClean="0"/>
              <a:t>objects and relations</a:t>
            </a:r>
          </a:p>
          <a:p>
            <a:pPr eaLnBrk="1" hangingPunct="1">
              <a:lnSpc>
                <a:spcPct val="90000"/>
              </a:lnSpc>
            </a:pPr>
            <a:r>
              <a:rPr lang="en-US" altLang="en-US" smtClean="0"/>
              <a:t>static or finite stage or </a:t>
            </a:r>
            <a:r>
              <a:rPr lang="en-US" altLang="en-US" b="1" smtClean="0"/>
              <a:t>indefinite stage</a:t>
            </a:r>
            <a:r>
              <a:rPr lang="en-US" altLang="en-US" smtClean="0"/>
              <a:t> or infinite stage</a:t>
            </a:r>
          </a:p>
          <a:p>
            <a:pPr eaLnBrk="1" hangingPunct="1">
              <a:lnSpc>
                <a:spcPct val="90000"/>
              </a:lnSpc>
            </a:pPr>
            <a:r>
              <a:rPr lang="en-US" altLang="en-US" b="1" smtClean="0"/>
              <a:t>fully observable</a:t>
            </a:r>
            <a:r>
              <a:rPr lang="en-US" altLang="en-US" smtClean="0"/>
              <a:t> or partially observable</a:t>
            </a:r>
          </a:p>
          <a:p>
            <a:pPr eaLnBrk="1" hangingPunct="1">
              <a:lnSpc>
                <a:spcPct val="90000"/>
              </a:lnSpc>
            </a:pPr>
            <a:r>
              <a:rPr lang="en-US" altLang="en-US" b="1" smtClean="0"/>
              <a:t>deterministic</a:t>
            </a:r>
            <a:r>
              <a:rPr lang="en-US" altLang="en-US" smtClean="0"/>
              <a:t> or stochastic actions</a:t>
            </a:r>
          </a:p>
          <a:p>
            <a:pPr eaLnBrk="1" hangingPunct="1">
              <a:lnSpc>
                <a:spcPct val="90000"/>
              </a:lnSpc>
            </a:pPr>
            <a:r>
              <a:rPr lang="en-US" altLang="en-US" b="1" smtClean="0"/>
              <a:t>goals</a:t>
            </a:r>
            <a:r>
              <a:rPr lang="en-US" altLang="en-US" smtClean="0"/>
              <a:t> or complex preferences</a:t>
            </a:r>
          </a:p>
          <a:p>
            <a:pPr eaLnBrk="1" hangingPunct="1">
              <a:lnSpc>
                <a:spcPct val="90000"/>
              </a:lnSpc>
            </a:pPr>
            <a:r>
              <a:rPr lang="en-US" altLang="en-US" b="1" smtClean="0"/>
              <a:t>single agent</a:t>
            </a:r>
            <a:r>
              <a:rPr lang="en-US" altLang="en-US" smtClean="0"/>
              <a:t> or multiple agents</a:t>
            </a:r>
          </a:p>
          <a:p>
            <a:pPr eaLnBrk="1" hangingPunct="1">
              <a:lnSpc>
                <a:spcPct val="90000"/>
              </a:lnSpc>
            </a:pPr>
            <a:r>
              <a:rPr lang="en-US" altLang="en-US" b="1" smtClean="0"/>
              <a:t>knowledge is given</a:t>
            </a:r>
            <a:r>
              <a:rPr lang="en-US" altLang="en-US" smtClean="0"/>
              <a:t> or learned</a:t>
            </a:r>
          </a:p>
          <a:p>
            <a:pPr eaLnBrk="1" hangingPunct="1">
              <a:lnSpc>
                <a:spcPct val="90000"/>
              </a:lnSpc>
            </a:pPr>
            <a:r>
              <a:rPr lang="en-US" altLang="en-US" b="1" smtClean="0"/>
              <a:t>perfect rationality</a:t>
            </a:r>
            <a:r>
              <a:rPr lang="en-US" altLang="en-US" smtClean="0"/>
              <a:t> or bounded rationality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Influence Diagrams</a:t>
            </a:r>
          </a:p>
        </p:txBody>
      </p:sp>
      <p:sp>
        <p:nvSpPr>
          <p:cNvPr id="45059" name="Rectangle 3"/>
          <p:cNvSpPr>
            <a:spLocks noGrp="1" noChangeArrowheads="1"/>
          </p:cNvSpPr>
          <p:nvPr>
            <p:ph type="body" idx="1"/>
          </p:nvPr>
        </p:nvSpPr>
        <p:spPr/>
        <p:txBody>
          <a:bodyPr/>
          <a:lstStyle/>
          <a:p>
            <a:pPr eaLnBrk="1" hangingPunct="1">
              <a:lnSpc>
                <a:spcPct val="90000"/>
              </a:lnSpc>
            </a:pPr>
            <a:r>
              <a:rPr lang="en-US" altLang="en-US" b="1" smtClean="0"/>
              <a:t>flat</a:t>
            </a:r>
            <a:r>
              <a:rPr lang="en-US" altLang="en-US" smtClean="0"/>
              <a:t> or hierarchical</a:t>
            </a:r>
          </a:p>
          <a:p>
            <a:pPr eaLnBrk="1" hangingPunct="1">
              <a:lnSpc>
                <a:spcPct val="90000"/>
              </a:lnSpc>
            </a:pPr>
            <a:r>
              <a:rPr lang="en-US" altLang="en-US" smtClean="0"/>
              <a:t>explicit states or </a:t>
            </a:r>
            <a:r>
              <a:rPr lang="en-US" altLang="en-US" b="1" smtClean="0"/>
              <a:t>features</a:t>
            </a:r>
            <a:r>
              <a:rPr lang="en-US" altLang="en-US" smtClean="0"/>
              <a:t> or objects and relations</a:t>
            </a:r>
          </a:p>
          <a:p>
            <a:pPr eaLnBrk="1" hangingPunct="1">
              <a:lnSpc>
                <a:spcPct val="90000"/>
              </a:lnSpc>
            </a:pPr>
            <a:r>
              <a:rPr lang="en-US" altLang="en-US" smtClean="0"/>
              <a:t>static or </a:t>
            </a:r>
            <a:r>
              <a:rPr lang="en-US" altLang="en-US" b="1" smtClean="0"/>
              <a:t>finite stage</a:t>
            </a:r>
            <a:r>
              <a:rPr lang="en-US" altLang="en-US" smtClean="0"/>
              <a:t> or indefinite stage or infinite stage</a:t>
            </a:r>
          </a:p>
          <a:p>
            <a:pPr eaLnBrk="1" hangingPunct="1">
              <a:lnSpc>
                <a:spcPct val="90000"/>
              </a:lnSpc>
            </a:pPr>
            <a:r>
              <a:rPr lang="en-US" altLang="en-US" smtClean="0"/>
              <a:t>fully observable or </a:t>
            </a:r>
            <a:r>
              <a:rPr lang="en-US" altLang="en-US" b="1" smtClean="0"/>
              <a:t>partially observable</a:t>
            </a:r>
          </a:p>
          <a:p>
            <a:pPr eaLnBrk="1" hangingPunct="1">
              <a:lnSpc>
                <a:spcPct val="90000"/>
              </a:lnSpc>
            </a:pPr>
            <a:r>
              <a:rPr lang="en-US" altLang="en-US" smtClean="0"/>
              <a:t>deterministic or </a:t>
            </a:r>
            <a:r>
              <a:rPr lang="en-US" altLang="en-US" b="1" smtClean="0"/>
              <a:t>stochastic</a:t>
            </a:r>
            <a:r>
              <a:rPr lang="en-US" altLang="en-US" smtClean="0"/>
              <a:t> actions</a:t>
            </a:r>
          </a:p>
          <a:p>
            <a:pPr eaLnBrk="1" hangingPunct="1">
              <a:lnSpc>
                <a:spcPct val="90000"/>
              </a:lnSpc>
            </a:pPr>
            <a:r>
              <a:rPr lang="en-US" altLang="en-US" smtClean="0"/>
              <a:t>goals or </a:t>
            </a:r>
            <a:r>
              <a:rPr lang="en-US" altLang="en-US" b="1" smtClean="0"/>
              <a:t>complex preferences</a:t>
            </a:r>
          </a:p>
          <a:p>
            <a:pPr eaLnBrk="1" hangingPunct="1">
              <a:lnSpc>
                <a:spcPct val="90000"/>
              </a:lnSpc>
            </a:pPr>
            <a:r>
              <a:rPr lang="en-US" altLang="en-US" b="1" smtClean="0"/>
              <a:t>single agent</a:t>
            </a:r>
            <a:r>
              <a:rPr lang="en-US" altLang="en-US" smtClean="0"/>
              <a:t> or multiple agents</a:t>
            </a:r>
          </a:p>
          <a:p>
            <a:pPr eaLnBrk="1" hangingPunct="1">
              <a:lnSpc>
                <a:spcPct val="90000"/>
              </a:lnSpc>
            </a:pPr>
            <a:r>
              <a:rPr lang="en-US" altLang="en-US" b="1" smtClean="0"/>
              <a:t>knowledge is given</a:t>
            </a:r>
            <a:r>
              <a:rPr lang="en-US" altLang="en-US" smtClean="0"/>
              <a:t> or learned</a:t>
            </a:r>
          </a:p>
          <a:p>
            <a:pPr eaLnBrk="1" hangingPunct="1">
              <a:lnSpc>
                <a:spcPct val="90000"/>
              </a:lnSpc>
            </a:pPr>
            <a:r>
              <a:rPr lang="en-US" altLang="en-US" b="1" smtClean="0"/>
              <a:t>perfect rationality</a:t>
            </a:r>
            <a:r>
              <a:rPr lang="en-US" altLang="en-US" smtClean="0"/>
              <a:t> or bounded rationality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Decision-Theoretic Planning</a:t>
            </a:r>
          </a:p>
        </p:txBody>
      </p:sp>
      <p:sp>
        <p:nvSpPr>
          <p:cNvPr id="46083" name="Rectangle 3"/>
          <p:cNvSpPr>
            <a:spLocks noGrp="1" noChangeArrowheads="1"/>
          </p:cNvSpPr>
          <p:nvPr>
            <p:ph type="body" idx="1"/>
          </p:nvPr>
        </p:nvSpPr>
        <p:spPr/>
        <p:txBody>
          <a:bodyPr/>
          <a:lstStyle/>
          <a:p>
            <a:pPr eaLnBrk="1" hangingPunct="1">
              <a:lnSpc>
                <a:spcPct val="90000"/>
              </a:lnSpc>
            </a:pPr>
            <a:r>
              <a:rPr lang="en-US" altLang="en-US" b="1" smtClean="0"/>
              <a:t>flat</a:t>
            </a:r>
            <a:r>
              <a:rPr lang="en-US" altLang="en-US" smtClean="0"/>
              <a:t> or hierarchical</a:t>
            </a:r>
          </a:p>
          <a:p>
            <a:pPr eaLnBrk="1" hangingPunct="1">
              <a:lnSpc>
                <a:spcPct val="90000"/>
              </a:lnSpc>
            </a:pPr>
            <a:r>
              <a:rPr lang="en-US" altLang="en-US" smtClean="0"/>
              <a:t>explicit states or </a:t>
            </a:r>
            <a:r>
              <a:rPr lang="en-US" altLang="en-US" b="1" smtClean="0"/>
              <a:t>features</a:t>
            </a:r>
            <a:r>
              <a:rPr lang="en-US" altLang="en-US" smtClean="0"/>
              <a:t> or objects and relations</a:t>
            </a:r>
          </a:p>
          <a:p>
            <a:pPr eaLnBrk="1" hangingPunct="1">
              <a:lnSpc>
                <a:spcPct val="90000"/>
              </a:lnSpc>
            </a:pPr>
            <a:r>
              <a:rPr lang="en-US" altLang="en-US" smtClean="0"/>
              <a:t>static or finite stage or </a:t>
            </a:r>
            <a:r>
              <a:rPr lang="en-US" altLang="en-US" b="1" smtClean="0"/>
              <a:t>indefinite stage or infinite stage</a:t>
            </a:r>
          </a:p>
          <a:p>
            <a:pPr eaLnBrk="1" hangingPunct="1">
              <a:lnSpc>
                <a:spcPct val="90000"/>
              </a:lnSpc>
            </a:pPr>
            <a:r>
              <a:rPr lang="en-US" altLang="en-US" b="1" smtClean="0"/>
              <a:t>fully observable</a:t>
            </a:r>
            <a:r>
              <a:rPr lang="en-US" altLang="en-US" smtClean="0"/>
              <a:t> or partially observable</a:t>
            </a:r>
          </a:p>
          <a:p>
            <a:pPr eaLnBrk="1" hangingPunct="1">
              <a:lnSpc>
                <a:spcPct val="90000"/>
              </a:lnSpc>
            </a:pPr>
            <a:r>
              <a:rPr lang="en-US" altLang="en-US" smtClean="0"/>
              <a:t>deterministic or </a:t>
            </a:r>
            <a:r>
              <a:rPr lang="en-US" altLang="en-US" b="1" smtClean="0"/>
              <a:t>stochastic</a:t>
            </a:r>
            <a:r>
              <a:rPr lang="en-US" altLang="en-US" smtClean="0"/>
              <a:t> actions</a:t>
            </a:r>
          </a:p>
          <a:p>
            <a:pPr eaLnBrk="1" hangingPunct="1">
              <a:lnSpc>
                <a:spcPct val="90000"/>
              </a:lnSpc>
            </a:pPr>
            <a:r>
              <a:rPr lang="en-US" altLang="en-US" smtClean="0"/>
              <a:t>goals or </a:t>
            </a:r>
            <a:r>
              <a:rPr lang="en-US" altLang="en-US" b="1" smtClean="0"/>
              <a:t>complex preferences</a:t>
            </a:r>
          </a:p>
          <a:p>
            <a:pPr eaLnBrk="1" hangingPunct="1">
              <a:lnSpc>
                <a:spcPct val="90000"/>
              </a:lnSpc>
            </a:pPr>
            <a:r>
              <a:rPr lang="en-US" altLang="en-US" b="1" smtClean="0"/>
              <a:t>single agent</a:t>
            </a:r>
            <a:r>
              <a:rPr lang="en-US" altLang="en-US" smtClean="0"/>
              <a:t> or multiple agents</a:t>
            </a:r>
          </a:p>
          <a:p>
            <a:pPr eaLnBrk="1" hangingPunct="1">
              <a:lnSpc>
                <a:spcPct val="90000"/>
              </a:lnSpc>
            </a:pPr>
            <a:r>
              <a:rPr lang="en-US" altLang="en-US" b="1" smtClean="0"/>
              <a:t>knowledge is given</a:t>
            </a:r>
            <a:r>
              <a:rPr lang="en-US" altLang="en-US" smtClean="0"/>
              <a:t> or learned</a:t>
            </a:r>
          </a:p>
          <a:p>
            <a:pPr eaLnBrk="1" hangingPunct="1">
              <a:lnSpc>
                <a:spcPct val="90000"/>
              </a:lnSpc>
            </a:pPr>
            <a:r>
              <a:rPr lang="en-US" altLang="en-US" b="1" smtClean="0"/>
              <a:t>perfect rationality</a:t>
            </a:r>
            <a:r>
              <a:rPr lang="en-US" altLang="en-US" smtClean="0"/>
              <a:t> or bounded rationality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Reinforcement Learning</a:t>
            </a:r>
          </a:p>
        </p:txBody>
      </p:sp>
      <p:sp>
        <p:nvSpPr>
          <p:cNvPr id="47107" name="Rectangle 3"/>
          <p:cNvSpPr>
            <a:spLocks noGrp="1" noChangeArrowheads="1"/>
          </p:cNvSpPr>
          <p:nvPr>
            <p:ph type="body" idx="1"/>
          </p:nvPr>
        </p:nvSpPr>
        <p:spPr/>
        <p:txBody>
          <a:bodyPr/>
          <a:lstStyle/>
          <a:p>
            <a:pPr eaLnBrk="1" hangingPunct="1">
              <a:lnSpc>
                <a:spcPct val="90000"/>
              </a:lnSpc>
            </a:pPr>
            <a:r>
              <a:rPr lang="en-US" altLang="en-US" b="1" smtClean="0"/>
              <a:t>flat</a:t>
            </a:r>
            <a:r>
              <a:rPr lang="en-US" altLang="en-US" smtClean="0"/>
              <a:t> or hierarchical</a:t>
            </a:r>
          </a:p>
          <a:p>
            <a:pPr eaLnBrk="1" hangingPunct="1">
              <a:lnSpc>
                <a:spcPct val="90000"/>
              </a:lnSpc>
            </a:pPr>
            <a:r>
              <a:rPr lang="en-US" altLang="en-US" smtClean="0"/>
              <a:t>explicit states or </a:t>
            </a:r>
            <a:r>
              <a:rPr lang="en-US" altLang="en-US" b="1" smtClean="0"/>
              <a:t>features</a:t>
            </a:r>
            <a:r>
              <a:rPr lang="en-US" altLang="en-US" smtClean="0"/>
              <a:t> or objects and relations</a:t>
            </a:r>
          </a:p>
          <a:p>
            <a:pPr eaLnBrk="1" hangingPunct="1">
              <a:lnSpc>
                <a:spcPct val="90000"/>
              </a:lnSpc>
            </a:pPr>
            <a:r>
              <a:rPr lang="en-US" altLang="en-US" smtClean="0"/>
              <a:t>static or finite stage or </a:t>
            </a:r>
            <a:r>
              <a:rPr lang="en-US" altLang="en-US" b="1" smtClean="0"/>
              <a:t>indefinite stage or infinite stage</a:t>
            </a:r>
          </a:p>
          <a:p>
            <a:pPr eaLnBrk="1" hangingPunct="1">
              <a:lnSpc>
                <a:spcPct val="90000"/>
              </a:lnSpc>
            </a:pPr>
            <a:r>
              <a:rPr lang="en-US" altLang="en-US" b="1" smtClean="0"/>
              <a:t>fully observable</a:t>
            </a:r>
            <a:r>
              <a:rPr lang="en-US" altLang="en-US" smtClean="0"/>
              <a:t> or partially observable</a:t>
            </a:r>
          </a:p>
          <a:p>
            <a:pPr eaLnBrk="1" hangingPunct="1">
              <a:lnSpc>
                <a:spcPct val="90000"/>
              </a:lnSpc>
            </a:pPr>
            <a:r>
              <a:rPr lang="en-US" altLang="en-US" smtClean="0"/>
              <a:t>deterministic or </a:t>
            </a:r>
            <a:r>
              <a:rPr lang="en-US" altLang="en-US" b="1" smtClean="0"/>
              <a:t>stochastic</a:t>
            </a:r>
            <a:r>
              <a:rPr lang="en-US" altLang="en-US" smtClean="0"/>
              <a:t> actions</a:t>
            </a:r>
          </a:p>
          <a:p>
            <a:pPr eaLnBrk="1" hangingPunct="1">
              <a:lnSpc>
                <a:spcPct val="90000"/>
              </a:lnSpc>
            </a:pPr>
            <a:r>
              <a:rPr lang="en-US" altLang="en-US" smtClean="0"/>
              <a:t>goals or </a:t>
            </a:r>
            <a:r>
              <a:rPr lang="en-US" altLang="en-US" b="1" smtClean="0"/>
              <a:t>complex preferences</a:t>
            </a:r>
          </a:p>
          <a:p>
            <a:pPr eaLnBrk="1" hangingPunct="1">
              <a:lnSpc>
                <a:spcPct val="90000"/>
              </a:lnSpc>
            </a:pPr>
            <a:r>
              <a:rPr lang="en-US" altLang="en-US" b="1" smtClean="0"/>
              <a:t>single agent</a:t>
            </a:r>
            <a:r>
              <a:rPr lang="en-US" altLang="en-US" smtClean="0"/>
              <a:t> or multiple agents</a:t>
            </a:r>
          </a:p>
          <a:p>
            <a:pPr eaLnBrk="1" hangingPunct="1">
              <a:lnSpc>
                <a:spcPct val="90000"/>
              </a:lnSpc>
            </a:pPr>
            <a:r>
              <a:rPr lang="en-US" altLang="en-US" smtClean="0"/>
              <a:t>knowledge is given or </a:t>
            </a:r>
            <a:r>
              <a:rPr lang="en-US" altLang="en-US" b="1" smtClean="0"/>
              <a:t>learned</a:t>
            </a:r>
          </a:p>
          <a:p>
            <a:pPr eaLnBrk="1" hangingPunct="1">
              <a:lnSpc>
                <a:spcPct val="90000"/>
              </a:lnSpc>
            </a:pPr>
            <a:r>
              <a:rPr lang="en-US" altLang="en-US" b="1" smtClean="0"/>
              <a:t>perfect rationality</a:t>
            </a:r>
            <a:r>
              <a:rPr lang="en-US" altLang="en-US" smtClean="0"/>
              <a:t> or bounded rationality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90600" y="228600"/>
            <a:ext cx="7772400" cy="1066800"/>
          </a:xfrm>
        </p:spPr>
        <p:txBody>
          <a:bodyPr/>
          <a:lstStyle/>
          <a:p>
            <a:pPr eaLnBrk="1" hangingPunct="1"/>
            <a:r>
              <a:rPr lang="en-US" altLang="en-US" sz="4000" smtClean="0"/>
              <a:t>Comparison of Some Representations</a:t>
            </a:r>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1534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Four Application Domains</a:t>
            </a:r>
          </a:p>
        </p:txBody>
      </p:sp>
      <p:sp>
        <p:nvSpPr>
          <p:cNvPr id="49155" name="Rectangle 3"/>
          <p:cNvSpPr>
            <a:spLocks noGrp="1" noChangeArrowheads="1"/>
          </p:cNvSpPr>
          <p:nvPr>
            <p:ph type="body" idx="1"/>
          </p:nvPr>
        </p:nvSpPr>
        <p:spPr/>
        <p:txBody>
          <a:bodyPr/>
          <a:lstStyle/>
          <a:p>
            <a:pPr eaLnBrk="1" hangingPunct="1"/>
            <a:r>
              <a:rPr lang="en-US" altLang="en-US" smtClean="0"/>
              <a:t>Autonomous delivery robot roams around an office environment and delivers coffee, parcels, etc.</a:t>
            </a:r>
          </a:p>
          <a:p>
            <a:pPr eaLnBrk="1" hangingPunct="1"/>
            <a:r>
              <a:rPr lang="en-US" altLang="en-US" smtClean="0"/>
              <a:t>Diagnostic assistant helps a human troubleshoot problems and suggests repairs or treatments </a:t>
            </a:r>
          </a:p>
          <a:p>
            <a:pPr lvl="1" eaLnBrk="1" hangingPunct="1"/>
            <a:r>
              <a:rPr lang="en-US" altLang="en-US" smtClean="0"/>
              <a:t>E.g., electrical problems, medical diagnosis</a:t>
            </a:r>
          </a:p>
          <a:p>
            <a:pPr eaLnBrk="1" hangingPunct="1"/>
            <a:r>
              <a:rPr lang="en-US" altLang="en-US" smtClean="0"/>
              <a:t>Intelligent tutoring system teaches students in some subject area</a:t>
            </a:r>
          </a:p>
          <a:p>
            <a:pPr eaLnBrk="1" hangingPunct="1"/>
            <a:r>
              <a:rPr lang="en-US" altLang="en-US" smtClean="0"/>
              <a:t>Trading agent buys goods and services on your behalf</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Environment for Delivery Robot</a:t>
            </a: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1143000"/>
            <a:ext cx="656272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Autonomous Delivery Robot</a:t>
            </a:r>
          </a:p>
        </p:txBody>
      </p:sp>
      <p:sp>
        <p:nvSpPr>
          <p:cNvPr id="51203" name="Rectangle 3"/>
          <p:cNvSpPr>
            <a:spLocks noGrp="1" noChangeArrowheads="1"/>
          </p:cNvSpPr>
          <p:nvPr>
            <p:ph type="body" sz="half" idx="1"/>
          </p:nvPr>
        </p:nvSpPr>
        <p:spPr/>
        <p:txBody>
          <a:bodyPr/>
          <a:lstStyle/>
          <a:p>
            <a:pPr algn="ctr" eaLnBrk="1" hangingPunct="1">
              <a:lnSpc>
                <a:spcPct val="90000"/>
              </a:lnSpc>
              <a:buFontTx/>
              <a:buNone/>
            </a:pPr>
            <a:r>
              <a:rPr lang="en-US" altLang="en-US" sz="2000" b="1" smtClean="0"/>
              <a:t>Example inputs:</a:t>
            </a:r>
          </a:p>
          <a:p>
            <a:pPr eaLnBrk="1" hangingPunct="1">
              <a:lnSpc>
                <a:spcPct val="90000"/>
              </a:lnSpc>
            </a:pPr>
            <a:r>
              <a:rPr lang="en-US" altLang="en-US" sz="2000" smtClean="0"/>
              <a:t>Prior knowledge: its capabilities, objects it may encounter, maps.</a:t>
            </a:r>
          </a:p>
          <a:p>
            <a:pPr eaLnBrk="1" hangingPunct="1">
              <a:lnSpc>
                <a:spcPct val="90000"/>
              </a:lnSpc>
            </a:pPr>
            <a:r>
              <a:rPr lang="en-US" altLang="en-US" sz="2000" smtClean="0"/>
              <a:t>Past experience: which actions are useful and when, what objects are there, how its actions affect its position</a:t>
            </a:r>
          </a:p>
          <a:p>
            <a:pPr eaLnBrk="1" hangingPunct="1">
              <a:lnSpc>
                <a:spcPct val="90000"/>
              </a:lnSpc>
            </a:pPr>
            <a:r>
              <a:rPr lang="en-US" altLang="en-US" sz="2000" smtClean="0"/>
              <a:t>Goals: what it needs to deliver and when, tradeoffs between acting quickly and acting safely</a:t>
            </a:r>
          </a:p>
          <a:p>
            <a:pPr eaLnBrk="1" hangingPunct="1">
              <a:lnSpc>
                <a:spcPct val="90000"/>
              </a:lnSpc>
            </a:pPr>
            <a:r>
              <a:rPr lang="en-US" altLang="en-US" sz="2000" smtClean="0"/>
              <a:t>Observations: about its environment from cameras, sonar, sound, laser range finders, or keyboards</a:t>
            </a:r>
          </a:p>
        </p:txBody>
      </p:sp>
      <p:sp>
        <p:nvSpPr>
          <p:cNvPr id="51204" name="Rectangle 4"/>
          <p:cNvSpPr>
            <a:spLocks noGrp="1" noChangeArrowheads="1"/>
          </p:cNvSpPr>
          <p:nvPr>
            <p:ph type="body" sz="half" idx="2"/>
          </p:nvPr>
        </p:nvSpPr>
        <p:spPr/>
        <p:txBody>
          <a:bodyPr/>
          <a:lstStyle/>
          <a:p>
            <a:pPr algn="ctr" eaLnBrk="1" hangingPunct="1">
              <a:lnSpc>
                <a:spcPct val="90000"/>
              </a:lnSpc>
              <a:buFontTx/>
              <a:buNone/>
            </a:pPr>
            <a:r>
              <a:rPr lang="en-US" altLang="en-US" sz="2000" b="1" smtClean="0"/>
              <a:t>Sample activities:</a:t>
            </a:r>
          </a:p>
          <a:p>
            <a:pPr eaLnBrk="1" hangingPunct="1">
              <a:lnSpc>
                <a:spcPct val="90000"/>
              </a:lnSpc>
            </a:pPr>
            <a:r>
              <a:rPr lang="en-US" altLang="en-US" sz="2000" smtClean="0"/>
              <a:t>Determine where Craig's office is. Where coffee is, etc.</a:t>
            </a:r>
          </a:p>
          <a:p>
            <a:pPr eaLnBrk="1" hangingPunct="1">
              <a:lnSpc>
                <a:spcPct val="90000"/>
              </a:lnSpc>
            </a:pPr>
            <a:r>
              <a:rPr lang="en-US" altLang="en-US" sz="2000" smtClean="0"/>
              <a:t>Find a path between locations</a:t>
            </a:r>
          </a:p>
          <a:p>
            <a:pPr eaLnBrk="1" hangingPunct="1">
              <a:lnSpc>
                <a:spcPct val="90000"/>
              </a:lnSpc>
            </a:pPr>
            <a:r>
              <a:rPr lang="en-US" altLang="en-US" sz="2000" smtClean="0"/>
              <a:t>Plan how to carry out multiple tasks</a:t>
            </a:r>
          </a:p>
          <a:p>
            <a:pPr eaLnBrk="1" hangingPunct="1">
              <a:lnSpc>
                <a:spcPct val="90000"/>
              </a:lnSpc>
            </a:pPr>
            <a:r>
              <a:rPr lang="en-US" altLang="en-US" sz="2000" smtClean="0"/>
              <a:t>Make default assumptions about where Craig is</a:t>
            </a:r>
          </a:p>
          <a:p>
            <a:pPr eaLnBrk="1" hangingPunct="1">
              <a:lnSpc>
                <a:spcPct val="90000"/>
              </a:lnSpc>
            </a:pPr>
            <a:r>
              <a:rPr lang="en-US" altLang="en-US" sz="2000" smtClean="0"/>
              <a:t>Make tradeoffs under uncertainty: should it go near the stairs?</a:t>
            </a:r>
          </a:p>
          <a:p>
            <a:pPr eaLnBrk="1" hangingPunct="1">
              <a:lnSpc>
                <a:spcPct val="90000"/>
              </a:lnSpc>
            </a:pPr>
            <a:r>
              <a:rPr lang="en-US" altLang="en-US" sz="2000" smtClean="0"/>
              <a:t>Learn from experience.</a:t>
            </a:r>
          </a:p>
          <a:p>
            <a:pPr eaLnBrk="1" hangingPunct="1">
              <a:lnSpc>
                <a:spcPct val="90000"/>
              </a:lnSpc>
            </a:pPr>
            <a:r>
              <a:rPr lang="en-US" altLang="en-US" sz="2000" smtClean="0"/>
              <a:t>Sense the world, avoid obstacles, pickup and put down coffee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854075"/>
          </a:xfrm>
        </p:spPr>
        <p:txBody>
          <a:bodyPr/>
          <a:lstStyle/>
          <a:p>
            <a:pPr eaLnBrk="1" hangingPunct="1"/>
            <a:r>
              <a:rPr lang="en-US" altLang="en-US" smtClean="0"/>
              <a:t>Why Study Artificial Intelligence?</a:t>
            </a:r>
          </a:p>
        </p:txBody>
      </p:sp>
      <p:sp>
        <p:nvSpPr>
          <p:cNvPr id="6147" name="Rectangle 3"/>
          <p:cNvSpPr>
            <a:spLocks noGrp="1" noChangeArrowheads="1"/>
          </p:cNvSpPr>
          <p:nvPr>
            <p:ph type="body" idx="1"/>
          </p:nvPr>
        </p:nvSpPr>
        <p:spPr>
          <a:xfrm>
            <a:off x="685800" y="1219200"/>
            <a:ext cx="7772400" cy="4724400"/>
          </a:xfrm>
        </p:spPr>
        <p:txBody>
          <a:bodyPr/>
          <a:lstStyle/>
          <a:p>
            <a:pPr marL="533400" indent="-533400" eaLnBrk="1" hangingPunct="1">
              <a:buFontTx/>
              <a:buAutoNum type="arabicPeriod"/>
            </a:pPr>
            <a:r>
              <a:rPr lang="en-US" altLang="en-US" smtClean="0"/>
              <a:t>It is exciting, in a way that many other subareas of computer science are not</a:t>
            </a:r>
          </a:p>
          <a:p>
            <a:pPr marL="533400" indent="-533400" eaLnBrk="1" hangingPunct="1">
              <a:buFontTx/>
              <a:buAutoNum type="arabicPeriod"/>
            </a:pPr>
            <a:r>
              <a:rPr lang="en-US" altLang="en-US" smtClean="0"/>
              <a:t>It has a strong experimental component</a:t>
            </a:r>
          </a:p>
          <a:p>
            <a:pPr marL="533400" indent="-533400" eaLnBrk="1" hangingPunct="1">
              <a:buFontTx/>
              <a:buAutoNum type="arabicPeriod"/>
            </a:pPr>
            <a:r>
              <a:rPr lang="en-US" altLang="en-US" smtClean="0"/>
              <a:t>It is a new science under development</a:t>
            </a:r>
          </a:p>
          <a:p>
            <a:pPr marL="533400" indent="-533400" eaLnBrk="1" hangingPunct="1">
              <a:buFontTx/>
              <a:buAutoNum type="arabicPeriod"/>
            </a:pPr>
            <a:r>
              <a:rPr lang="en-US" altLang="en-US" smtClean="0"/>
              <a:t>It has a place for theory and practice</a:t>
            </a:r>
          </a:p>
          <a:p>
            <a:pPr marL="533400" indent="-533400" eaLnBrk="1" hangingPunct="1">
              <a:buFontTx/>
              <a:buAutoNum type="arabicPeriod"/>
            </a:pPr>
            <a:r>
              <a:rPr lang="en-US" altLang="en-US" smtClean="0"/>
              <a:t>It has a different methodology </a:t>
            </a:r>
          </a:p>
          <a:p>
            <a:pPr marL="533400" indent="-533400" eaLnBrk="1" hangingPunct="1">
              <a:buFontTx/>
              <a:buAutoNum type="arabicPeriod"/>
            </a:pPr>
            <a:r>
              <a:rPr lang="en-US" altLang="en-US" smtClean="0"/>
              <a:t>It leads to advances that are picked up in other areas of computer science</a:t>
            </a:r>
          </a:p>
          <a:p>
            <a:pPr marL="533400" indent="-533400" eaLnBrk="1" hangingPunct="1">
              <a:buFontTx/>
              <a:buAutoNum type="arabicPeriod"/>
            </a:pPr>
            <a:r>
              <a:rPr lang="en-US" altLang="en-US" smtClean="0"/>
              <a:t>Intelligent agents are becoming ubiquitous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228600"/>
            <a:ext cx="7772400" cy="1066800"/>
          </a:xfrm>
        </p:spPr>
        <p:txBody>
          <a:bodyPr/>
          <a:lstStyle/>
          <a:p>
            <a:pPr eaLnBrk="1" hangingPunct="1"/>
            <a:r>
              <a:rPr lang="en-US" altLang="en-US" sz="4000" smtClean="0"/>
              <a:t>Environment for Diagnostic Assistant</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75" y="1371600"/>
            <a:ext cx="695642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28600"/>
            <a:ext cx="7772400" cy="762000"/>
          </a:xfrm>
        </p:spPr>
        <p:txBody>
          <a:bodyPr/>
          <a:lstStyle/>
          <a:p>
            <a:pPr eaLnBrk="1" hangingPunct="1"/>
            <a:r>
              <a:rPr lang="en-US" altLang="en-US" smtClean="0"/>
              <a:t>Diagnostic Assistant</a:t>
            </a:r>
          </a:p>
        </p:txBody>
      </p:sp>
      <p:sp>
        <p:nvSpPr>
          <p:cNvPr id="53251" name="Rectangle 3"/>
          <p:cNvSpPr>
            <a:spLocks noGrp="1" noChangeArrowheads="1"/>
          </p:cNvSpPr>
          <p:nvPr>
            <p:ph type="body" sz="half" idx="1"/>
          </p:nvPr>
        </p:nvSpPr>
        <p:spPr/>
        <p:txBody>
          <a:bodyPr/>
          <a:lstStyle/>
          <a:p>
            <a:pPr algn="ctr" eaLnBrk="1" hangingPunct="1">
              <a:lnSpc>
                <a:spcPct val="80000"/>
              </a:lnSpc>
              <a:buFontTx/>
              <a:buNone/>
            </a:pPr>
            <a:r>
              <a:rPr lang="en-US" altLang="en-US" sz="2000" b="1" smtClean="0"/>
              <a:t>Example inputs:</a:t>
            </a:r>
          </a:p>
          <a:p>
            <a:pPr eaLnBrk="1" hangingPunct="1">
              <a:lnSpc>
                <a:spcPct val="80000"/>
              </a:lnSpc>
            </a:pPr>
            <a:r>
              <a:rPr lang="en-US" altLang="en-US" sz="2000" smtClean="0"/>
              <a:t>Prior knowledge: how switches and lights work, how malfunctions manifest themselves, what information tests provide, the side effects of repairs</a:t>
            </a:r>
          </a:p>
          <a:p>
            <a:pPr eaLnBrk="1" hangingPunct="1">
              <a:lnSpc>
                <a:spcPct val="80000"/>
              </a:lnSpc>
            </a:pPr>
            <a:r>
              <a:rPr lang="en-US" altLang="en-US" sz="2000" smtClean="0"/>
              <a:t>Past experience: the effects of repairs or treatments, the prevalence of faults or diseases</a:t>
            </a:r>
          </a:p>
          <a:p>
            <a:pPr eaLnBrk="1" hangingPunct="1">
              <a:lnSpc>
                <a:spcPct val="80000"/>
              </a:lnSpc>
            </a:pPr>
            <a:r>
              <a:rPr lang="en-US" altLang="en-US" sz="2000" smtClean="0"/>
              <a:t>Goals: fixing the device and tradeoffs between fixing or replacing different components</a:t>
            </a:r>
          </a:p>
          <a:p>
            <a:pPr eaLnBrk="1" hangingPunct="1">
              <a:lnSpc>
                <a:spcPct val="80000"/>
              </a:lnSpc>
            </a:pPr>
            <a:r>
              <a:rPr lang="en-US" altLang="en-US" sz="2000" smtClean="0"/>
              <a:t>Observations: symptoms of a device or patient</a:t>
            </a:r>
          </a:p>
        </p:txBody>
      </p:sp>
      <p:sp>
        <p:nvSpPr>
          <p:cNvPr id="53252" name="Rectangle 4"/>
          <p:cNvSpPr>
            <a:spLocks noGrp="1" noChangeArrowheads="1"/>
          </p:cNvSpPr>
          <p:nvPr>
            <p:ph type="body" sz="half" idx="2"/>
          </p:nvPr>
        </p:nvSpPr>
        <p:spPr>
          <a:xfrm>
            <a:off x="4648200" y="1066800"/>
            <a:ext cx="4267200" cy="5181600"/>
          </a:xfrm>
        </p:spPr>
        <p:txBody>
          <a:bodyPr/>
          <a:lstStyle/>
          <a:p>
            <a:pPr algn="ctr" eaLnBrk="1" hangingPunct="1">
              <a:lnSpc>
                <a:spcPct val="80000"/>
              </a:lnSpc>
              <a:buFontTx/>
              <a:buNone/>
            </a:pPr>
            <a:r>
              <a:rPr lang="en-US" altLang="en-US" sz="2000" b="1" smtClean="0"/>
              <a:t>Sample activities:</a:t>
            </a:r>
          </a:p>
          <a:p>
            <a:pPr eaLnBrk="1" hangingPunct="1">
              <a:lnSpc>
                <a:spcPct val="80000"/>
              </a:lnSpc>
            </a:pPr>
            <a:r>
              <a:rPr lang="en-US" altLang="en-US" sz="2000" smtClean="0"/>
              <a:t>Derive the effects of faults and interventions</a:t>
            </a:r>
          </a:p>
          <a:p>
            <a:pPr eaLnBrk="1" hangingPunct="1">
              <a:lnSpc>
                <a:spcPct val="80000"/>
              </a:lnSpc>
            </a:pPr>
            <a:r>
              <a:rPr lang="en-US" altLang="en-US" sz="2000" smtClean="0"/>
              <a:t>Search through the space of possible fault complexes</a:t>
            </a:r>
          </a:p>
          <a:p>
            <a:pPr eaLnBrk="1" hangingPunct="1">
              <a:lnSpc>
                <a:spcPct val="80000"/>
              </a:lnSpc>
            </a:pPr>
            <a:r>
              <a:rPr lang="en-US" altLang="en-US" sz="2000" smtClean="0"/>
              <a:t>Explain its reasoning to the human who is using it</a:t>
            </a:r>
          </a:p>
          <a:p>
            <a:pPr eaLnBrk="1" hangingPunct="1">
              <a:lnSpc>
                <a:spcPct val="80000"/>
              </a:lnSpc>
            </a:pPr>
            <a:r>
              <a:rPr lang="en-US" altLang="en-US" sz="2000" smtClean="0"/>
              <a:t>Derive possible causes for symptoms; rule out other causes</a:t>
            </a:r>
          </a:p>
          <a:p>
            <a:pPr eaLnBrk="1" hangingPunct="1">
              <a:lnSpc>
                <a:spcPct val="80000"/>
              </a:lnSpc>
            </a:pPr>
            <a:r>
              <a:rPr lang="en-US" altLang="en-US" sz="2000" smtClean="0"/>
              <a:t>Plan courses of tests and treatments to address the problems</a:t>
            </a:r>
          </a:p>
          <a:p>
            <a:pPr eaLnBrk="1" hangingPunct="1">
              <a:lnSpc>
                <a:spcPct val="80000"/>
              </a:lnSpc>
            </a:pPr>
            <a:r>
              <a:rPr lang="en-US" altLang="en-US" sz="2000" smtClean="0"/>
              <a:t>Reason about the uncertainties/ambiguities given symptoms.</a:t>
            </a:r>
          </a:p>
          <a:p>
            <a:pPr eaLnBrk="1" hangingPunct="1">
              <a:lnSpc>
                <a:spcPct val="80000"/>
              </a:lnSpc>
            </a:pPr>
            <a:r>
              <a:rPr lang="en-US" altLang="en-US" sz="2000" smtClean="0"/>
              <a:t>Trade off alternate courses of action</a:t>
            </a:r>
          </a:p>
          <a:p>
            <a:pPr eaLnBrk="1" hangingPunct="1">
              <a:lnSpc>
                <a:spcPct val="80000"/>
              </a:lnSpc>
            </a:pPr>
            <a:r>
              <a:rPr lang="en-US" altLang="en-US" sz="2000" smtClean="0"/>
              <a:t>Learn what symptoms are associated with faults, the effects of treatments, and the accuracy of tests.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Trading Agent</a:t>
            </a:r>
          </a:p>
        </p:txBody>
      </p:sp>
      <p:sp>
        <p:nvSpPr>
          <p:cNvPr id="54275" name="Rectangle 3"/>
          <p:cNvSpPr>
            <a:spLocks noGrp="1" noChangeArrowheads="1"/>
          </p:cNvSpPr>
          <p:nvPr>
            <p:ph type="body" sz="half" idx="1"/>
          </p:nvPr>
        </p:nvSpPr>
        <p:spPr/>
        <p:txBody>
          <a:bodyPr/>
          <a:lstStyle/>
          <a:p>
            <a:pPr algn="ctr" eaLnBrk="1" hangingPunct="1">
              <a:lnSpc>
                <a:spcPct val="80000"/>
              </a:lnSpc>
              <a:buFontTx/>
              <a:buNone/>
            </a:pPr>
            <a:r>
              <a:rPr lang="en-US" altLang="en-US" sz="2000" b="1" smtClean="0"/>
              <a:t>Example inputs:</a:t>
            </a:r>
          </a:p>
          <a:p>
            <a:pPr eaLnBrk="1" hangingPunct="1">
              <a:lnSpc>
                <a:spcPct val="80000"/>
              </a:lnSpc>
            </a:pPr>
            <a:r>
              <a:rPr lang="en-US" altLang="en-US" sz="2000" smtClean="0"/>
              <a:t>Prior knowledge: the ontology of what things are available, where to purchase items, how to decompose a complex item</a:t>
            </a:r>
          </a:p>
          <a:p>
            <a:pPr eaLnBrk="1" hangingPunct="1">
              <a:lnSpc>
                <a:spcPct val="80000"/>
              </a:lnSpc>
            </a:pPr>
            <a:r>
              <a:rPr lang="en-US" altLang="en-US" sz="2000" smtClean="0"/>
              <a:t>Past experience: how long special last, how long items take to sell out, who has good deals, what your competitors do</a:t>
            </a:r>
          </a:p>
          <a:p>
            <a:pPr eaLnBrk="1" hangingPunct="1">
              <a:lnSpc>
                <a:spcPct val="80000"/>
              </a:lnSpc>
            </a:pPr>
            <a:r>
              <a:rPr lang="en-US" altLang="en-US" sz="2000" smtClean="0"/>
              <a:t>Goals: what the person wants, their tradeoffs</a:t>
            </a:r>
          </a:p>
          <a:p>
            <a:pPr eaLnBrk="1" hangingPunct="1">
              <a:lnSpc>
                <a:spcPct val="80000"/>
              </a:lnSpc>
            </a:pPr>
            <a:r>
              <a:rPr lang="en-US" altLang="en-US" sz="2000" smtClean="0"/>
              <a:t>Observations: what items are available, prices, number in stock</a:t>
            </a:r>
          </a:p>
          <a:p>
            <a:pPr eaLnBrk="1" hangingPunct="1">
              <a:lnSpc>
                <a:spcPct val="80000"/>
              </a:lnSpc>
            </a:pPr>
            <a:endParaRPr lang="en-US" altLang="en-US" sz="2000" smtClean="0"/>
          </a:p>
        </p:txBody>
      </p:sp>
      <p:sp>
        <p:nvSpPr>
          <p:cNvPr id="54276" name="Rectangle 4"/>
          <p:cNvSpPr>
            <a:spLocks noGrp="1" noChangeArrowheads="1"/>
          </p:cNvSpPr>
          <p:nvPr>
            <p:ph type="body" sz="half" idx="2"/>
          </p:nvPr>
        </p:nvSpPr>
        <p:spPr/>
        <p:txBody>
          <a:bodyPr/>
          <a:lstStyle/>
          <a:p>
            <a:pPr algn="ctr" eaLnBrk="1" hangingPunct="1">
              <a:lnSpc>
                <a:spcPct val="80000"/>
              </a:lnSpc>
              <a:buFontTx/>
              <a:buNone/>
            </a:pPr>
            <a:r>
              <a:rPr lang="en-US" altLang="en-US" sz="2000" b="1" smtClean="0"/>
              <a:t>Sample activities:</a:t>
            </a:r>
          </a:p>
          <a:p>
            <a:pPr eaLnBrk="1" hangingPunct="1">
              <a:lnSpc>
                <a:spcPct val="80000"/>
              </a:lnSpc>
            </a:pPr>
            <a:r>
              <a:rPr lang="en-US" altLang="en-US" sz="2000" smtClean="0"/>
              <a:t>Trading agent interacts with an information environment to purchase goods and services.</a:t>
            </a:r>
          </a:p>
          <a:p>
            <a:pPr eaLnBrk="1" hangingPunct="1">
              <a:lnSpc>
                <a:spcPct val="80000"/>
              </a:lnSpc>
            </a:pPr>
            <a:r>
              <a:rPr lang="en-US" altLang="en-US" sz="2000" smtClean="0"/>
              <a:t>It acquires a users needs, desires and preferences. It finds what is available.</a:t>
            </a:r>
          </a:p>
          <a:p>
            <a:pPr eaLnBrk="1" hangingPunct="1">
              <a:lnSpc>
                <a:spcPct val="80000"/>
              </a:lnSpc>
            </a:pPr>
            <a:r>
              <a:rPr lang="en-US" altLang="en-US" sz="2000" smtClean="0"/>
              <a:t>It purchases goods and services that t together to fulfill user preferences.</a:t>
            </a:r>
          </a:p>
          <a:p>
            <a:pPr eaLnBrk="1" hangingPunct="1">
              <a:lnSpc>
                <a:spcPct val="80000"/>
              </a:lnSpc>
            </a:pPr>
            <a:r>
              <a:rPr lang="en-US" altLang="en-US" sz="2000" smtClean="0"/>
              <a:t>It is difficult because user preferences and what is available can change dynamically, and some items may be useless without other items.</a:t>
            </a:r>
          </a:p>
          <a:p>
            <a:pPr eaLnBrk="1" hangingPunct="1">
              <a:lnSpc>
                <a:spcPct val="80000"/>
              </a:lnSpc>
            </a:pPr>
            <a:endParaRPr lang="en-US" altLang="en-US" sz="20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Intelligent Tutoring Systems</a:t>
            </a:r>
          </a:p>
        </p:txBody>
      </p:sp>
      <p:sp>
        <p:nvSpPr>
          <p:cNvPr id="55299" name="Rectangle 3"/>
          <p:cNvSpPr>
            <a:spLocks noGrp="1" noChangeArrowheads="1"/>
          </p:cNvSpPr>
          <p:nvPr>
            <p:ph type="body" sz="half" idx="1"/>
          </p:nvPr>
        </p:nvSpPr>
        <p:spPr/>
        <p:txBody>
          <a:bodyPr/>
          <a:lstStyle/>
          <a:p>
            <a:pPr algn="ctr" eaLnBrk="1" hangingPunct="1">
              <a:buFontTx/>
              <a:buNone/>
            </a:pPr>
            <a:r>
              <a:rPr lang="en-US" altLang="en-US" sz="2000" b="1" smtClean="0"/>
              <a:t>Example inputs</a:t>
            </a:r>
          </a:p>
          <a:p>
            <a:pPr eaLnBrk="1" hangingPunct="1"/>
            <a:r>
              <a:rPr lang="en-US" altLang="en-US" sz="2000" smtClean="0"/>
              <a:t>Prior knowledge: subject material, primitive strategies</a:t>
            </a:r>
          </a:p>
          <a:p>
            <a:pPr eaLnBrk="1" hangingPunct="1"/>
            <a:r>
              <a:rPr lang="en-US" altLang="en-US" sz="2000" smtClean="0"/>
              <a:t>Past experience: common errors, effects of teaching strategies</a:t>
            </a:r>
          </a:p>
          <a:p>
            <a:pPr eaLnBrk="1" hangingPunct="1"/>
            <a:r>
              <a:rPr lang="en-US" altLang="en-US" sz="2000" smtClean="0"/>
              <a:t>Goals: teach subject material, social skills, study skills, inquisitiveness, interest</a:t>
            </a:r>
          </a:p>
          <a:p>
            <a:pPr eaLnBrk="1" hangingPunct="1"/>
            <a:r>
              <a:rPr lang="en-US" altLang="en-US" sz="2000" smtClean="0"/>
              <a:t>Observations: test results, facial expressions, questions, what the student is concentrating on</a:t>
            </a:r>
          </a:p>
        </p:txBody>
      </p:sp>
      <p:sp>
        <p:nvSpPr>
          <p:cNvPr id="55300" name="Rectangle 4"/>
          <p:cNvSpPr>
            <a:spLocks noGrp="1" noChangeArrowheads="1"/>
          </p:cNvSpPr>
          <p:nvPr>
            <p:ph type="body" sz="half" idx="2"/>
          </p:nvPr>
        </p:nvSpPr>
        <p:spPr/>
        <p:txBody>
          <a:bodyPr/>
          <a:lstStyle/>
          <a:p>
            <a:pPr algn="ctr" eaLnBrk="1" hangingPunct="1">
              <a:buFontTx/>
              <a:buNone/>
            </a:pPr>
            <a:r>
              <a:rPr lang="en-US" altLang="en-US" sz="2000" b="1" smtClean="0"/>
              <a:t>Sample activities:</a:t>
            </a:r>
          </a:p>
          <a:p>
            <a:pPr eaLnBrk="1" hangingPunct="1"/>
            <a:r>
              <a:rPr lang="en-US" altLang="en-US" sz="2000" smtClean="0"/>
              <a:t>Presents theory and worked-out examples</a:t>
            </a:r>
          </a:p>
          <a:p>
            <a:pPr eaLnBrk="1" hangingPunct="1"/>
            <a:r>
              <a:rPr lang="en-US" altLang="en-US" sz="2000" smtClean="0"/>
              <a:t>Asks student question, understand answers, assess student’s knowledge</a:t>
            </a:r>
          </a:p>
          <a:p>
            <a:pPr eaLnBrk="1" hangingPunct="1"/>
            <a:r>
              <a:rPr lang="en-US" altLang="en-US" sz="2000" smtClean="0"/>
              <a:t>Answer student questions</a:t>
            </a:r>
          </a:p>
          <a:p>
            <a:pPr eaLnBrk="1" hangingPunct="1"/>
            <a:r>
              <a:rPr lang="en-US" altLang="en-US" sz="2000" smtClean="0"/>
              <a:t>Update model of student knowledge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Common tasks of the Domains</a:t>
            </a:r>
          </a:p>
        </p:txBody>
      </p:sp>
      <p:sp>
        <p:nvSpPr>
          <p:cNvPr id="56323" name="Rectangle 3"/>
          <p:cNvSpPr>
            <a:spLocks noGrp="1" noChangeArrowheads="1"/>
          </p:cNvSpPr>
          <p:nvPr>
            <p:ph type="body" idx="1"/>
          </p:nvPr>
        </p:nvSpPr>
        <p:spPr/>
        <p:txBody>
          <a:bodyPr/>
          <a:lstStyle/>
          <a:p>
            <a:pPr eaLnBrk="1" hangingPunct="1"/>
            <a:r>
              <a:rPr lang="en-US" altLang="en-US" sz="2400" smtClean="0"/>
              <a:t>Modeling the environment:</a:t>
            </a:r>
          </a:p>
          <a:p>
            <a:pPr lvl="1" eaLnBrk="1" hangingPunct="1"/>
            <a:r>
              <a:rPr lang="en-US" altLang="en-US" sz="2400" smtClean="0"/>
              <a:t> Build models of the physical environment, patient, or information environment</a:t>
            </a:r>
          </a:p>
          <a:p>
            <a:pPr eaLnBrk="1" hangingPunct="1"/>
            <a:r>
              <a:rPr lang="en-US" altLang="en-US" sz="2400" smtClean="0"/>
              <a:t>Evidential reasoning or perception:</a:t>
            </a:r>
          </a:p>
          <a:p>
            <a:pPr lvl="1" eaLnBrk="1" hangingPunct="1"/>
            <a:r>
              <a:rPr lang="en-US" altLang="en-US" sz="2400" smtClean="0"/>
              <a:t>Given observations, determine what the world is like</a:t>
            </a:r>
          </a:p>
          <a:p>
            <a:pPr eaLnBrk="1" hangingPunct="1"/>
            <a:r>
              <a:rPr lang="en-US" altLang="en-US" sz="2400" smtClean="0"/>
              <a:t>Action:</a:t>
            </a:r>
          </a:p>
          <a:p>
            <a:pPr lvl="1" eaLnBrk="1" hangingPunct="1"/>
            <a:r>
              <a:rPr lang="en-US" altLang="en-US" sz="2400" smtClean="0"/>
              <a:t>Given a model of the world and a goal, determine what should be done</a:t>
            </a:r>
          </a:p>
          <a:p>
            <a:pPr eaLnBrk="1" hangingPunct="1"/>
            <a:r>
              <a:rPr lang="en-US" altLang="en-US" sz="2400" smtClean="0"/>
              <a:t>Learning from past experiences:</a:t>
            </a:r>
          </a:p>
          <a:p>
            <a:pPr lvl="1" eaLnBrk="1" hangingPunct="1"/>
            <a:r>
              <a:rPr lang="en-US" altLang="en-US" sz="2400" smtClean="0"/>
              <a:t>Learn about the specific case and the population of cases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711200"/>
          </a:xfrm>
        </p:spPr>
        <p:txBody>
          <a:bodyPr/>
          <a:lstStyle/>
          <a:p>
            <a:pPr eaLnBrk="1" hangingPunct="1"/>
            <a:r>
              <a:rPr lang="en-US" altLang="en-US" sz="4000" smtClean="0"/>
              <a:t>What is AI?</a:t>
            </a:r>
          </a:p>
        </p:txBody>
      </p:sp>
      <p:graphicFrame>
        <p:nvGraphicFramePr>
          <p:cNvPr id="121969" name="Group 113"/>
          <p:cNvGraphicFramePr>
            <a:graphicFrameLocks noGrp="1"/>
          </p:cNvGraphicFramePr>
          <p:nvPr/>
        </p:nvGraphicFramePr>
        <p:xfrm>
          <a:off x="457200" y="990600"/>
          <a:ext cx="8229600" cy="5157788"/>
        </p:xfrm>
        <a:graphic>
          <a:graphicData uri="http://schemas.openxmlformats.org/drawingml/2006/table">
            <a:tbl>
              <a:tblPr/>
              <a:tblGrid>
                <a:gridCol w="3962400"/>
                <a:gridCol w="4267200"/>
              </a:tblGrid>
              <a:tr h="257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smtClean="0">
                          <a:ln>
                            <a:noFill/>
                          </a:ln>
                          <a:solidFill>
                            <a:schemeClr val="tx1"/>
                          </a:solidFill>
                          <a:effectLst/>
                          <a:latin typeface="Tw Cen MT" pitchFamily="34" charset="0"/>
                        </a:rPr>
                        <a:t>Systems that think like humans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“The exciting new effort to make computers think… machines with minds,in the full and literal sense.” (Haugeland, 1985)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“[The automation of] activities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 that we associate with human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thinking, activities such as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decision-making,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problem solving, learning…” (Bellman, 1978)</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smtClean="0">
                          <a:ln>
                            <a:noFill/>
                          </a:ln>
                          <a:solidFill>
                            <a:schemeClr val="tx1"/>
                          </a:solidFill>
                          <a:effectLst/>
                          <a:latin typeface="Tw Cen MT" pitchFamily="34" charset="0"/>
                        </a:rPr>
                        <a:t>Systems that think rationally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“The study of mental faculties through the use of computational models.” (Charniak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and McDermott, 1985)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“The study of the computations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that make it possible to perceive,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reason, and act.”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(Winston, 1972)</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smtClean="0">
                          <a:ln>
                            <a:noFill/>
                          </a:ln>
                          <a:solidFill>
                            <a:schemeClr val="tx1"/>
                          </a:solidFill>
                          <a:effectLst/>
                          <a:latin typeface="Tw Cen MT" pitchFamily="34" charset="0"/>
                        </a:rPr>
                        <a:t>Systems that act like humans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“The art of creating machines that perform functions that require intelligence when performed by people” (Kurzweil, 1990)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“The study of how to make computers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 do things at which, at the moment,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people are better (Rich and Knight,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1991)</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smtClean="0">
                          <a:ln>
                            <a:noFill/>
                          </a:ln>
                          <a:solidFill>
                            <a:schemeClr val="tx1"/>
                          </a:solidFill>
                          <a:effectLst/>
                          <a:latin typeface="Tw Cen MT" pitchFamily="34" charset="0"/>
                        </a:rPr>
                        <a:t>Systems that act rationally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“The branch of computer science that is concerned with the automation of intelligent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behavior.” (Luger and Stubblefield, 1993)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“Computational intelligence is the study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of the design of intelligent agents.”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(Poole et al., 1998)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“AI… is concerned with intelligent behavior in artifacts.” (Nilsson, 1998)</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182" name="Picture 80"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288" y="1828800"/>
            <a:ext cx="866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86" descr="200px-Aristotle_Altemps_Inv857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8711" t="4395" r="8835" b="25275"/>
          <a:stretch>
            <a:fillRect/>
          </a:stretch>
        </p:blipFill>
        <p:spPr bwMode="auto">
          <a:xfrm>
            <a:off x="7543800" y="1828800"/>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88" descr="See full size imag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8225" y="4800600"/>
            <a:ext cx="720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Text Box 89"/>
          <p:cNvSpPr txBox="1">
            <a:spLocks noChangeArrowheads="1"/>
          </p:cNvSpPr>
          <p:nvPr/>
        </p:nvSpPr>
        <p:spPr bwMode="auto">
          <a:xfrm>
            <a:off x="1905000" y="5715000"/>
            <a:ext cx="24384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600" b="1" i="0"/>
              <a:t>Alan Turing (1912-1954)</a:t>
            </a:r>
          </a:p>
        </p:txBody>
      </p:sp>
      <p:sp>
        <p:nvSpPr>
          <p:cNvPr id="7186" name="Text Box 90"/>
          <p:cNvSpPr txBox="1">
            <a:spLocks noChangeArrowheads="1"/>
          </p:cNvSpPr>
          <p:nvPr/>
        </p:nvSpPr>
        <p:spPr bwMode="auto">
          <a:xfrm>
            <a:off x="6324600" y="3159125"/>
            <a:ext cx="24384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600" b="1" i="0"/>
              <a:t>Aristotle (384BC -322BC)</a:t>
            </a:r>
          </a:p>
        </p:txBody>
      </p:sp>
      <p:sp>
        <p:nvSpPr>
          <p:cNvPr id="7187" name="Text Box 91"/>
          <p:cNvSpPr txBox="1">
            <a:spLocks noChangeArrowheads="1"/>
          </p:cNvSpPr>
          <p:nvPr/>
        </p:nvSpPr>
        <p:spPr bwMode="auto">
          <a:xfrm>
            <a:off x="1905000" y="2971800"/>
            <a:ext cx="25908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Ins="0">
            <a:spAutoFit/>
          </a:bodyP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600" b="1" i="0"/>
              <a:t>Richard Bellman (1920-84)</a:t>
            </a:r>
          </a:p>
        </p:txBody>
      </p:sp>
      <p:pic>
        <p:nvPicPr>
          <p:cNvPr id="7188" name="Picture 97" descr="See full size imag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7013" y="4191000"/>
            <a:ext cx="9159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9" name="Text Box 102"/>
          <p:cNvSpPr txBox="1">
            <a:spLocks noChangeArrowheads="1"/>
          </p:cNvSpPr>
          <p:nvPr/>
        </p:nvSpPr>
        <p:spPr bwMode="auto">
          <a:xfrm>
            <a:off x="6172200" y="5292725"/>
            <a:ext cx="25908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600" b="1" i="0"/>
              <a:t>Thomas Bayes (1702-1761)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28600"/>
            <a:ext cx="7772400" cy="838200"/>
          </a:xfrm>
        </p:spPr>
        <p:txBody>
          <a:bodyPr/>
          <a:lstStyle/>
          <a:p>
            <a:pPr eaLnBrk="1" hangingPunct="1"/>
            <a:r>
              <a:rPr lang="en-US" altLang="en-US" smtClean="0"/>
              <a:t>Acting Humanly: the Turing Test</a:t>
            </a:r>
          </a:p>
        </p:txBody>
      </p:sp>
      <p:sp>
        <p:nvSpPr>
          <p:cNvPr id="8195" name="Rectangle 3"/>
          <p:cNvSpPr>
            <a:spLocks noGrp="1" noChangeArrowheads="1"/>
          </p:cNvSpPr>
          <p:nvPr>
            <p:ph type="body" idx="1"/>
          </p:nvPr>
        </p:nvSpPr>
        <p:spPr>
          <a:xfrm>
            <a:off x="685800" y="2667000"/>
            <a:ext cx="7924800" cy="3505200"/>
          </a:xfrm>
        </p:spPr>
        <p:txBody>
          <a:bodyPr/>
          <a:lstStyle/>
          <a:p>
            <a:pPr eaLnBrk="1" hangingPunct="1">
              <a:lnSpc>
                <a:spcPct val="80000"/>
              </a:lnSpc>
            </a:pPr>
            <a:r>
              <a:rPr lang="en-US" altLang="en-US" sz="2400" smtClean="0"/>
              <a:t>Operational test for intelligent behavior: the Imitation Game</a:t>
            </a:r>
          </a:p>
          <a:p>
            <a:pPr eaLnBrk="1" hangingPunct="1">
              <a:lnSpc>
                <a:spcPct val="80000"/>
              </a:lnSpc>
            </a:pPr>
            <a:r>
              <a:rPr lang="en-US" altLang="en-US" sz="2400" smtClean="0"/>
              <a:t>In 1950, Turing </a:t>
            </a:r>
          </a:p>
          <a:p>
            <a:pPr lvl="1" eaLnBrk="1" hangingPunct="1">
              <a:lnSpc>
                <a:spcPct val="80000"/>
              </a:lnSpc>
            </a:pPr>
            <a:r>
              <a:rPr lang="en-US" altLang="en-US" sz="2400" smtClean="0"/>
              <a:t>predicted that by 2000, a machine might have a 30% chance of fooling a lay person for 5 minutes</a:t>
            </a:r>
          </a:p>
          <a:p>
            <a:pPr lvl="1" eaLnBrk="1" hangingPunct="1">
              <a:lnSpc>
                <a:spcPct val="80000"/>
              </a:lnSpc>
            </a:pPr>
            <a:r>
              <a:rPr lang="en-US" altLang="en-US" sz="2400" smtClean="0"/>
              <a:t>Anticipated all major arguments against AI in following 50 years</a:t>
            </a:r>
          </a:p>
          <a:p>
            <a:pPr lvl="1" eaLnBrk="1" hangingPunct="1">
              <a:lnSpc>
                <a:spcPct val="80000"/>
              </a:lnSpc>
            </a:pPr>
            <a:r>
              <a:rPr lang="en-US" altLang="en-US" sz="2400" smtClean="0"/>
              <a:t>Suggested major components of AI: knowledge, reasoning, language understanding, learning</a:t>
            </a:r>
          </a:p>
          <a:p>
            <a:pPr eaLnBrk="1" hangingPunct="1">
              <a:lnSpc>
                <a:spcPct val="80000"/>
              </a:lnSpc>
            </a:pPr>
            <a:r>
              <a:rPr lang="en-US" altLang="en-US" sz="2400" smtClean="0"/>
              <a:t>Problem: Turing test is not reproducible, constructive, or amenable to mathematical analysis</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t="4379"/>
          <a:stretch>
            <a:fillRect/>
          </a:stretch>
        </p:blipFill>
        <p:spPr bwMode="auto">
          <a:xfrm>
            <a:off x="4419600" y="990600"/>
            <a:ext cx="4191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14400"/>
            <a:ext cx="3200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smtClean="0"/>
              <a:t>Thinking Humanly: Cognitive Science</a:t>
            </a:r>
          </a:p>
        </p:txBody>
      </p:sp>
      <p:sp>
        <p:nvSpPr>
          <p:cNvPr id="9219" name="Rectangle 3"/>
          <p:cNvSpPr>
            <a:spLocks noGrp="1" noChangeArrowheads="1"/>
          </p:cNvSpPr>
          <p:nvPr>
            <p:ph type="body" idx="1"/>
          </p:nvPr>
        </p:nvSpPr>
        <p:spPr>
          <a:xfrm>
            <a:off x="685800" y="1447800"/>
            <a:ext cx="8001000" cy="4724400"/>
          </a:xfrm>
        </p:spPr>
        <p:txBody>
          <a:bodyPr/>
          <a:lstStyle/>
          <a:p>
            <a:pPr eaLnBrk="1" hangingPunct="1">
              <a:lnSpc>
                <a:spcPct val="80000"/>
              </a:lnSpc>
            </a:pPr>
            <a:r>
              <a:rPr lang="en-US" altLang="en-US" sz="2400" smtClean="0"/>
              <a:t>1960s “cognitive revolution": information-processing psychology replaced the prevailing orthodoxy of behaviorism</a:t>
            </a:r>
          </a:p>
          <a:p>
            <a:pPr eaLnBrk="1" hangingPunct="1">
              <a:lnSpc>
                <a:spcPct val="80000"/>
              </a:lnSpc>
            </a:pPr>
            <a:r>
              <a:rPr lang="en-US" altLang="en-US" sz="2400" smtClean="0"/>
              <a:t>Requires scientific theories of internal activities of the brain</a:t>
            </a:r>
          </a:p>
          <a:p>
            <a:pPr lvl="1" eaLnBrk="1" hangingPunct="1">
              <a:lnSpc>
                <a:spcPct val="80000"/>
              </a:lnSpc>
            </a:pPr>
            <a:r>
              <a:rPr lang="en-US" altLang="en-US" sz="2400" smtClean="0"/>
              <a:t>What level of abstraction? “Knowledge" or “circuits"?</a:t>
            </a:r>
          </a:p>
          <a:p>
            <a:pPr lvl="1" eaLnBrk="1" hangingPunct="1">
              <a:lnSpc>
                <a:spcPct val="80000"/>
              </a:lnSpc>
            </a:pPr>
            <a:r>
              <a:rPr lang="en-US" altLang="en-US" sz="2400" smtClean="0"/>
              <a:t>How to validate? Requires</a:t>
            </a:r>
          </a:p>
          <a:p>
            <a:pPr lvl="2" eaLnBrk="1" hangingPunct="1">
              <a:lnSpc>
                <a:spcPct val="80000"/>
              </a:lnSpc>
            </a:pPr>
            <a:r>
              <a:rPr lang="en-US" altLang="en-US" sz="2000" smtClean="0"/>
              <a:t>Predicting and testing behavior of human subjects (top-down), or</a:t>
            </a:r>
          </a:p>
          <a:p>
            <a:pPr lvl="2" eaLnBrk="1" hangingPunct="1">
              <a:lnSpc>
                <a:spcPct val="80000"/>
              </a:lnSpc>
            </a:pPr>
            <a:r>
              <a:rPr lang="en-US" altLang="en-US" sz="2000" smtClean="0"/>
              <a:t>Direct identification from neurological data (bottom-up)</a:t>
            </a:r>
          </a:p>
          <a:p>
            <a:pPr eaLnBrk="1" hangingPunct="1">
              <a:lnSpc>
                <a:spcPct val="80000"/>
              </a:lnSpc>
            </a:pPr>
            <a:r>
              <a:rPr lang="en-US" altLang="en-US" sz="2400" smtClean="0"/>
              <a:t>Both approaches (roughly, Cognitive Science and Cognitive Neuroscience) are now distinct from AI</a:t>
            </a:r>
          </a:p>
          <a:p>
            <a:pPr eaLnBrk="1" hangingPunct="1">
              <a:lnSpc>
                <a:spcPct val="80000"/>
              </a:lnSpc>
            </a:pPr>
            <a:r>
              <a:rPr lang="en-US" altLang="en-US" sz="2400" smtClean="0"/>
              <a:t>Both share with AI the following characteristic:</a:t>
            </a:r>
          </a:p>
          <a:p>
            <a:pPr lvl="1" eaLnBrk="1" hangingPunct="1">
              <a:lnSpc>
                <a:spcPct val="80000"/>
              </a:lnSpc>
            </a:pPr>
            <a:r>
              <a:rPr lang="en-US" altLang="en-US" sz="2400" smtClean="0"/>
              <a:t>the available theories do not explain (or engender) anything resembling human-level general intelligence</a:t>
            </a:r>
          </a:p>
          <a:p>
            <a:pPr eaLnBrk="1" hangingPunct="1">
              <a:lnSpc>
                <a:spcPct val="80000"/>
              </a:lnSpc>
            </a:pPr>
            <a:r>
              <a:rPr lang="en-US" altLang="en-US" sz="2400" smtClean="0"/>
              <a:t>Hence, all three fields share one principal direction!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762000"/>
          </a:xfrm>
        </p:spPr>
        <p:txBody>
          <a:bodyPr/>
          <a:lstStyle/>
          <a:p>
            <a:pPr eaLnBrk="1" hangingPunct="1"/>
            <a:r>
              <a:rPr lang="en-US" altLang="en-US" sz="4000" smtClean="0"/>
              <a:t>Thinking Rationally: Laws of Thought</a:t>
            </a:r>
          </a:p>
        </p:txBody>
      </p:sp>
      <p:sp>
        <p:nvSpPr>
          <p:cNvPr id="10243" name="Rectangle 3"/>
          <p:cNvSpPr>
            <a:spLocks noGrp="1" noChangeArrowheads="1"/>
          </p:cNvSpPr>
          <p:nvPr>
            <p:ph type="body" idx="1"/>
          </p:nvPr>
        </p:nvSpPr>
        <p:spPr>
          <a:xfrm>
            <a:off x="381000" y="1066800"/>
            <a:ext cx="5334000" cy="5257800"/>
          </a:xfrm>
        </p:spPr>
        <p:txBody>
          <a:bodyPr/>
          <a:lstStyle/>
          <a:p>
            <a:pPr eaLnBrk="1" hangingPunct="1">
              <a:lnSpc>
                <a:spcPct val="80000"/>
              </a:lnSpc>
            </a:pPr>
            <a:r>
              <a:rPr lang="en-US" altLang="en-US" sz="2000" smtClean="0"/>
              <a:t>Normative (or prescriptive) rather than descriptive</a:t>
            </a:r>
          </a:p>
          <a:p>
            <a:pPr eaLnBrk="1" hangingPunct="1">
              <a:lnSpc>
                <a:spcPct val="80000"/>
              </a:lnSpc>
            </a:pPr>
            <a:r>
              <a:rPr lang="en-US" altLang="en-US" sz="2000" smtClean="0"/>
              <a:t>Aristotle: what are correct arguments/thought processes?</a:t>
            </a:r>
          </a:p>
          <a:p>
            <a:pPr eaLnBrk="1" hangingPunct="1">
              <a:lnSpc>
                <a:spcPct val="80000"/>
              </a:lnSpc>
            </a:pPr>
            <a:r>
              <a:rPr lang="en-US" altLang="en-US" sz="2000" smtClean="0"/>
              <a:t>Several Greek schools developed various forms of logic:</a:t>
            </a:r>
          </a:p>
          <a:p>
            <a:pPr lvl="1" eaLnBrk="1" hangingPunct="1">
              <a:lnSpc>
                <a:spcPct val="80000"/>
              </a:lnSpc>
            </a:pPr>
            <a:r>
              <a:rPr lang="en-US" altLang="en-US" sz="2000" smtClean="0"/>
              <a:t>notation and rules of derivation for thoughts;</a:t>
            </a:r>
          </a:p>
          <a:p>
            <a:pPr lvl="1" eaLnBrk="1" hangingPunct="1">
              <a:lnSpc>
                <a:spcPct val="80000"/>
              </a:lnSpc>
            </a:pPr>
            <a:r>
              <a:rPr lang="en-US" altLang="en-US" sz="2000" smtClean="0"/>
              <a:t>may or may not have proceeded to the idea of mechanization</a:t>
            </a:r>
          </a:p>
          <a:p>
            <a:pPr eaLnBrk="1" hangingPunct="1">
              <a:lnSpc>
                <a:spcPct val="80000"/>
              </a:lnSpc>
            </a:pPr>
            <a:r>
              <a:rPr lang="en-US" altLang="en-US" sz="2000" smtClean="0"/>
              <a:t>Direct line through mathematics and philosophy to modern AI</a:t>
            </a:r>
          </a:p>
          <a:p>
            <a:pPr eaLnBrk="1" hangingPunct="1">
              <a:lnSpc>
                <a:spcPct val="80000"/>
              </a:lnSpc>
            </a:pPr>
            <a:r>
              <a:rPr lang="en-US" altLang="en-US" sz="2000" smtClean="0"/>
              <a:t>Problems:</a:t>
            </a:r>
          </a:p>
          <a:p>
            <a:pPr lvl="1" eaLnBrk="1" hangingPunct="1">
              <a:lnSpc>
                <a:spcPct val="80000"/>
              </a:lnSpc>
            </a:pPr>
            <a:r>
              <a:rPr lang="en-US" altLang="en-US" sz="2000" smtClean="0"/>
              <a:t>Not all intelligent behavior is mediated by logical deliberation</a:t>
            </a:r>
          </a:p>
          <a:p>
            <a:pPr lvl="1" eaLnBrk="1" hangingPunct="1">
              <a:lnSpc>
                <a:spcPct val="80000"/>
              </a:lnSpc>
            </a:pPr>
            <a:r>
              <a:rPr lang="en-US" altLang="en-US" sz="2000" smtClean="0"/>
              <a:t>What is the purpose of thinking? What thoughts should I have out of all the thoughts (logical or otherwise) that I could have?</a:t>
            </a:r>
          </a:p>
        </p:txBody>
      </p:sp>
      <p:pic>
        <p:nvPicPr>
          <p:cNvPr id="10244" name="Picture 5" descr="Antikythera Olympics d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0668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6"/>
          <p:cNvSpPr>
            <a:spLocks noChangeArrowheads="1"/>
          </p:cNvSpPr>
          <p:nvPr/>
        </p:nvSpPr>
        <p:spPr bwMode="auto">
          <a:xfrm>
            <a:off x="5867400" y="4216400"/>
            <a:ext cx="3048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spcBef>
                <a:spcPct val="0"/>
              </a:spcBef>
              <a:buFontTx/>
              <a:buNone/>
            </a:pPr>
            <a:r>
              <a:rPr lang="en-US" altLang="en-US" sz="1600" b="1" i="0"/>
              <a:t>The Antikythera mechanism, a clockwork-like assemblage discovered in 1901 by Greek sponge divers off the Greek island of Antikythera, between Kythera and Crete.</a:t>
            </a:r>
            <a:br>
              <a:rPr lang="en-US" altLang="en-US" sz="1600" b="1" i="0"/>
            </a:br>
            <a:endParaRPr lang="en-US" altLang="en-US" sz="1600" b="1" i="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2308</TotalTime>
  <Words>4764</Words>
  <Application>Microsoft Office PowerPoint</Application>
  <PresentationFormat>On-screen Show (4:3)</PresentationFormat>
  <Paragraphs>592</Paragraphs>
  <Slides>54</Slides>
  <Notes>54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330Lect1</vt:lpstr>
      <vt:lpstr>Photo Editor Photo</vt:lpstr>
      <vt:lpstr>CSCE 580 Artificial Intelligence Introduction and Ch.1 [P]</vt:lpstr>
      <vt:lpstr>Catalog Description and Textbook</vt:lpstr>
      <vt:lpstr>Course Objectives</vt:lpstr>
      <vt:lpstr>Acknowledgment</vt:lpstr>
      <vt:lpstr>Why Study Artificial Intelligence?</vt:lpstr>
      <vt:lpstr>What is AI?</vt:lpstr>
      <vt:lpstr>Acting Humanly: the Turing Test</vt:lpstr>
      <vt:lpstr>Thinking Humanly: Cognitive Science</vt:lpstr>
      <vt:lpstr>Thinking Rationally: Laws of Thought</vt:lpstr>
      <vt:lpstr>Acting Rationally</vt:lpstr>
      <vt:lpstr>Summary of IJCAI-83 Survey</vt:lpstr>
      <vt:lpstr>A Detailed Definition [P]</vt:lpstr>
      <vt:lpstr>Some Comments on the Definition</vt:lpstr>
      <vt:lpstr>A Map of the Field</vt:lpstr>
      <vt:lpstr>PowerPoint Presentation</vt:lpstr>
      <vt:lpstr>AI Prehistory</vt:lpstr>
      <vt:lpstr>Intellectual Issues in the Early History of AI (to 1982)</vt:lpstr>
      <vt:lpstr>Programming Methodologies and Languages for AI</vt:lpstr>
      <vt:lpstr>Central Hypotheses of AI</vt:lpstr>
      <vt:lpstr>Agents and Environments</vt:lpstr>
      <vt:lpstr>Example Agent: Robot</vt:lpstr>
      <vt:lpstr>Example Agent: Teacher</vt:lpstr>
      <vt:lpstr>Example agent: Medical Doctor</vt:lpstr>
      <vt:lpstr>Example Agent: User Interface</vt:lpstr>
      <vt:lpstr>The Role of Representation</vt:lpstr>
      <vt:lpstr>Desiderata of Representations</vt:lpstr>
      <vt:lpstr>Dimensions of Complexity</vt:lpstr>
      <vt:lpstr>Modularity</vt:lpstr>
      <vt:lpstr>Succinctness and Expressiveness of Representations</vt:lpstr>
      <vt:lpstr>Example: States</vt:lpstr>
      <vt:lpstr>Example: Features or Propositions</vt:lpstr>
      <vt:lpstr>Example: Relational Descriptions</vt:lpstr>
      <vt:lpstr>Planning Horizon</vt:lpstr>
      <vt:lpstr>Uncertainty</vt:lpstr>
      <vt:lpstr>Uncertainty</vt:lpstr>
      <vt:lpstr>Preference</vt:lpstr>
      <vt:lpstr>Number of Agents</vt:lpstr>
      <vt:lpstr>Learning</vt:lpstr>
      <vt:lpstr>Bounded Rationality</vt:lpstr>
      <vt:lpstr>Examples of Representational Frameworks</vt:lpstr>
      <vt:lpstr>State-Space Search</vt:lpstr>
      <vt:lpstr>Classical Planning</vt:lpstr>
      <vt:lpstr>Influence Diagrams</vt:lpstr>
      <vt:lpstr>Decision-Theoretic Planning</vt:lpstr>
      <vt:lpstr>Reinforcement Learning</vt:lpstr>
      <vt:lpstr>Comparison of Some Representations</vt:lpstr>
      <vt:lpstr>Four Application Domains</vt:lpstr>
      <vt:lpstr>Environment for Delivery Robot</vt:lpstr>
      <vt:lpstr>Autonomous Delivery Robot</vt:lpstr>
      <vt:lpstr>Environment for Diagnostic Assistant</vt:lpstr>
      <vt:lpstr>Diagnostic Assistant</vt:lpstr>
      <vt:lpstr>Trading Agent</vt:lpstr>
      <vt:lpstr>Intelligent Tutoring Systems</vt:lpstr>
      <vt:lpstr>Common tasks of the Domains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105</cp:revision>
  <cp:lastPrinted>2012-08-23T15:07:19Z</cp:lastPrinted>
  <dcterms:created xsi:type="dcterms:W3CDTF">2004-08-19T01:30:12Z</dcterms:created>
  <dcterms:modified xsi:type="dcterms:W3CDTF">2017-01-10T17:04:30Z</dcterms:modified>
</cp:coreProperties>
</file>