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447" r:id="rId2"/>
    <p:sldId id="412" r:id="rId3"/>
    <p:sldId id="510" r:id="rId4"/>
    <p:sldId id="554" r:id="rId5"/>
    <p:sldId id="546" r:id="rId6"/>
    <p:sldId id="555" r:id="rId7"/>
    <p:sldId id="556" r:id="rId8"/>
    <p:sldId id="557" r:id="rId9"/>
    <p:sldId id="558" r:id="rId10"/>
    <p:sldId id="559" r:id="rId11"/>
    <p:sldId id="560" r:id="rId12"/>
    <p:sldId id="551" r:id="rId13"/>
    <p:sldId id="561" r:id="rId14"/>
    <p:sldId id="358" r:id="rId15"/>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Arial" charset="0"/>
      </a:defRPr>
    </a:lvl1pPr>
    <a:lvl2pPr marL="457200" algn="l" rtl="0" fontAlgn="base">
      <a:spcBef>
        <a:spcPct val="0"/>
      </a:spcBef>
      <a:spcAft>
        <a:spcPct val="0"/>
      </a:spcAft>
      <a:defRPr kern="1200">
        <a:solidFill>
          <a:schemeClr val="tx1"/>
        </a:solidFill>
        <a:latin typeface="Arial" charset="0"/>
        <a:ea typeface="宋体" pitchFamily="2" charset="-122"/>
        <a:cs typeface="Arial" charset="0"/>
      </a:defRPr>
    </a:lvl2pPr>
    <a:lvl3pPr marL="914400" algn="l" rtl="0" fontAlgn="base">
      <a:spcBef>
        <a:spcPct val="0"/>
      </a:spcBef>
      <a:spcAft>
        <a:spcPct val="0"/>
      </a:spcAft>
      <a:defRPr kern="1200">
        <a:solidFill>
          <a:schemeClr val="tx1"/>
        </a:solidFill>
        <a:latin typeface="Arial" charset="0"/>
        <a:ea typeface="宋体" pitchFamily="2" charset="-122"/>
        <a:cs typeface="Arial" charset="0"/>
      </a:defRPr>
    </a:lvl3pPr>
    <a:lvl4pPr marL="1371600" algn="l" rtl="0" fontAlgn="base">
      <a:spcBef>
        <a:spcPct val="0"/>
      </a:spcBef>
      <a:spcAft>
        <a:spcPct val="0"/>
      </a:spcAft>
      <a:defRPr kern="1200">
        <a:solidFill>
          <a:schemeClr val="tx1"/>
        </a:solidFill>
        <a:latin typeface="Arial" charset="0"/>
        <a:ea typeface="宋体" pitchFamily="2" charset="-122"/>
        <a:cs typeface="Arial" charset="0"/>
      </a:defRPr>
    </a:lvl4pPr>
    <a:lvl5pPr marL="1828800" algn="l" rtl="0" fontAlgn="base">
      <a:spcBef>
        <a:spcPct val="0"/>
      </a:spcBef>
      <a:spcAft>
        <a:spcPct val="0"/>
      </a:spcAft>
      <a:defRPr kern="1200">
        <a:solidFill>
          <a:schemeClr val="tx1"/>
        </a:solidFill>
        <a:latin typeface="Arial" charset="0"/>
        <a:ea typeface="宋体" pitchFamily="2" charset="-122"/>
        <a:cs typeface="Arial" charset="0"/>
      </a:defRPr>
    </a:lvl5pPr>
    <a:lvl6pPr marL="2286000" algn="l" defTabSz="914400" rtl="0" eaLnBrk="1" latinLnBrk="0" hangingPunct="1">
      <a:defRPr kern="1200">
        <a:solidFill>
          <a:schemeClr val="tx1"/>
        </a:solidFill>
        <a:latin typeface="Arial" charset="0"/>
        <a:ea typeface="宋体" pitchFamily="2" charset="-122"/>
        <a:cs typeface="Arial" charset="0"/>
      </a:defRPr>
    </a:lvl6pPr>
    <a:lvl7pPr marL="2743200" algn="l" defTabSz="914400" rtl="0" eaLnBrk="1" latinLnBrk="0" hangingPunct="1">
      <a:defRPr kern="1200">
        <a:solidFill>
          <a:schemeClr val="tx1"/>
        </a:solidFill>
        <a:latin typeface="Arial" charset="0"/>
        <a:ea typeface="宋体" pitchFamily="2" charset="-122"/>
        <a:cs typeface="Arial" charset="0"/>
      </a:defRPr>
    </a:lvl7pPr>
    <a:lvl8pPr marL="3200400" algn="l" defTabSz="914400" rtl="0" eaLnBrk="1" latinLnBrk="0" hangingPunct="1">
      <a:defRPr kern="1200">
        <a:solidFill>
          <a:schemeClr val="tx1"/>
        </a:solidFill>
        <a:latin typeface="Arial" charset="0"/>
        <a:ea typeface="宋体" pitchFamily="2" charset="-122"/>
        <a:cs typeface="Arial" charset="0"/>
      </a:defRPr>
    </a:lvl8pPr>
    <a:lvl9pPr marL="3657600" algn="l" defTabSz="914400" rtl="0" eaLnBrk="1" latinLnBrk="0" hangingPunct="1">
      <a:defRPr kern="1200">
        <a:solidFill>
          <a:schemeClr val="tx1"/>
        </a:solidFill>
        <a:latin typeface="Arial" charset="0"/>
        <a:ea typeface="宋体" pitchFamily="2" charset="-122"/>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8000"/>
    <a:srgbClr val="E23E4A"/>
    <a:srgbClr val="FF9900"/>
    <a:srgbClr val="FBE5E5"/>
    <a:srgbClr val="F8BEEC"/>
    <a:srgbClr val="FA4455"/>
    <a:srgbClr val="F6C0C0"/>
    <a:srgbClr val="F3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6" autoAdjust="0"/>
    <p:restoredTop sz="75684" autoAdjust="0"/>
  </p:normalViewPr>
  <p:slideViewPr>
    <p:cSldViewPr snapToGrid="0">
      <p:cViewPr varScale="1">
        <p:scale>
          <a:sx n="78" d="100"/>
          <a:sy n="78" d="100"/>
        </p:scale>
        <p:origin x="96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2382"/>
    </p:cViewPr>
  </p:sorterViewPr>
  <p:notesViewPr>
    <p:cSldViewPr snapToGrid="0">
      <p:cViewPr varScale="1">
        <p:scale>
          <a:sx n="47" d="100"/>
          <a:sy n="47" d="100"/>
        </p:scale>
        <p:origin x="-2458" y="-86"/>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525" cy="465138"/>
          </a:xfrm>
          <a:prstGeom prst="rect">
            <a:avLst/>
          </a:prstGeom>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ltLang="zh-CN"/>
          </a:p>
        </p:txBody>
      </p:sp>
      <p:sp>
        <p:nvSpPr>
          <p:cNvPr id="3" name="Date Placeholder 2"/>
          <p:cNvSpPr>
            <a:spLocks noGrp="1"/>
          </p:cNvSpPr>
          <p:nvPr>
            <p:ph type="dt" sz="quarter" idx="1"/>
          </p:nvPr>
        </p:nvSpPr>
        <p:spPr>
          <a:xfrm>
            <a:off x="3994150" y="0"/>
            <a:ext cx="3057525" cy="465138"/>
          </a:xfrm>
          <a:prstGeom prst="rect">
            <a:avLst/>
          </a:prstGeom>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3FB0DD59-AF72-421B-8FB1-631F8C6E0C20}" type="datetimeFigureOut">
              <a:rPr lang="en-US" altLang="zh-CN"/>
              <a:pPr>
                <a:defRPr/>
              </a:pPr>
              <a:t>4/24/2017</a:t>
            </a:fld>
            <a:endParaRPr lang="en-US" altLang="zh-CN"/>
          </a:p>
        </p:txBody>
      </p:sp>
      <p:sp>
        <p:nvSpPr>
          <p:cNvPr id="4" name="Footer Placeholder 3"/>
          <p:cNvSpPr>
            <a:spLocks noGrp="1"/>
          </p:cNvSpPr>
          <p:nvPr>
            <p:ph type="ftr" sz="quarter" idx="2"/>
          </p:nvPr>
        </p:nvSpPr>
        <p:spPr>
          <a:xfrm>
            <a:off x="0" y="8842375"/>
            <a:ext cx="3057525" cy="465138"/>
          </a:xfrm>
          <a:prstGeom prst="rect">
            <a:avLst/>
          </a:prstGeom>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ltLang="zh-CN"/>
          </a:p>
        </p:txBody>
      </p:sp>
      <p:sp>
        <p:nvSpPr>
          <p:cNvPr id="5" name="Slide Number Placeholder 4"/>
          <p:cNvSpPr>
            <a:spLocks noGrp="1"/>
          </p:cNvSpPr>
          <p:nvPr>
            <p:ph type="sldNum" sz="quarter" idx="3"/>
          </p:nvPr>
        </p:nvSpPr>
        <p:spPr>
          <a:xfrm>
            <a:off x="3994150" y="8842375"/>
            <a:ext cx="3057525" cy="465138"/>
          </a:xfrm>
          <a:prstGeom prst="rect">
            <a:avLst/>
          </a:prstGeom>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38427EAB-A453-45B6-BDA6-D194EC2AFA70}" type="slidenum">
              <a:rPr lang="en-US" altLang="zh-CN"/>
              <a:pPr>
                <a:defRPr/>
              </a:pPr>
              <a:t>‹#›</a:t>
            </a:fld>
            <a:endParaRPr lang="en-US" altLang="zh-CN"/>
          </a:p>
        </p:txBody>
      </p:sp>
    </p:spTree>
    <p:extLst>
      <p:ext uri="{BB962C8B-B14F-4D97-AF65-F5344CB8AC3E}">
        <p14:creationId xmlns:p14="http://schemas.microsoft.com/office/powerpoint/2010/main" val="8689981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ltLang="zh-CN"/>
          </a:p>
        </p:txBody>
      </p:sp>
      <p:sp>
        <p:nvSpPr>
          <p:cNvPr id="36867" name="Rectangle 3"/>
          <p:cNvSpPr>
            <a:spLocks noGrp="1" noChangeArrowheads="1"/>
          </p:cNvSpPr>
          <p:nvPr>
            <p:ph type="dt" idx="1"/>
          </p:nvPr>
        </p:nvSpPr>
        <p:spPr bwMode="auto">
          <a:xfrm>
            <a:off x="3994150" y="0"/>
            <a:ext cx="3057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ltLang="zh-CN"/>
          </a:p>
        </p:txBody>
      </p:sp>
      <p:sp>
        <p:nvSpPr>
          <p:cNvPr id="7172"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704850" y="4422775"/>
            <a:ext cx="5643563" cy="4187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870" name="Rectangle 6"/>
          <p:cNvSpPr>
            <a:spLocks noGrp="1" noChangeArrowheads="1"/>
          </p:cNvSpPr>
          <p:nvPr>
            <p:ph type="ftr" sz="quarter" idx="4"/>
          </p:nvPr>
        </p:nvSpPr>
        <p:spPr bwMode="auto">
          <a:xfrm>
            <a:off x="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ltLang="zh-CN"/>
          </a:p>
        </p:txBody>
      </p:sp>
      <p:sp>
        <p:nvSpPr>
          <p:cNvPr id="36871" name="Rectangle 7"/>
          <p:cNvSpPr>
            <a:spLocks noGrp="1" noChangeArrowheads="1"/>
          </p:cNvSpPr>
          <p:nvPr>
            <p:ph type="sldNum" sz="quarter" idx="5"/>
          </p:nvPr>
        </p:nvSpPr>
        <p:spPr bwMode="auto">
          <a:xfrm>
            <a:off x="3994150" y="8842375"/>
            <a:ext cx="305752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6B453FA-7AF9-4880-BA27-3F1B9580E23F}" type="slidenum">
              <a:rPr lang="en-US" altLang="zh-CN"/>
              <a:pPr>
                <a:defRPr/>
              </a:pPr>
              <a:t>‹#›</a:t>
            </a:fld>
            <a:endParaRPr lang="en-US" altLang="zh-CN"/>
          </a:p>
        </p:txBody>
      </p:sp>
    </p:spTree>
    <p:extLst>
      <p:ext uri="{BB962C8B-B14F-4D97-AF65-F5344CB8AC3E}">
        <p14:creationId xmlns:p14="http://schemas.microsoft.com/office/powerpoint/2010/main" val="30324840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p:spPr>
        <p:txBody>
          <a:bodyPr/>
          <a:lstStyle/>
          <a:p>
            <a:endParaRPr lang="en-US" altLang="zh-CN"/>
          </a:p>
        </p:txBody>
      </p:sp>
      <p:sp>
        <p:nvSpPr>
          <p:cNvPr id="77827" name="Slide Number Placeholder 3"/>
          <p:cNvSpPr>
            <a:spLocks noGrp="1"/>
          </p:cNvSpPr>
          <p:nvPr>
            <p:ph type="sldNum" sz="quarter" idx="5"/>
          </p:nvPr>
        </p:nvSpPr>
        <p:spPr>
          <a:noFill/>
        </p:spPr>
        <p:txBody>
          <a:bodyPr/>
          <a:lstStyle/>
          <a:p>
            <a:fld id="{7722B3B3-871C-4A5F-BC0F-A8D98F4E7FB1}" type="slidenum">
              <a:rPr lang="en-US" altLang="zh-CN" smtClean="0"/>
              <a:pPr/>
              <a:t>14</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for out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0000CC"/>
                </a:solidFill>
              </a:defRPr>
            </a:lvl1pPr>
          </a:lstStyle>
          <a:p>
            <a:r>
              <a:rPr lang="en-US" dirty="0"/>
              <a:t>Click to edit Master title style</a:t>
            </a:r>
          </a:p>
        </p:txBody>
      </p:sp>
      <p:sp>
        <p:nvSpPr>
          <p:cNvPr id="3" name="Content Placeholder 2"/>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82062"/>
            <a:ext cx="9144000" cy="633046"/>
          </a:xfrm>
        </p:spPr>
        <p:txBody>
          <a:bodyPr/>
          <a:lstStyle/>
          <a:p>
            <a:r>
              <a:rPr lang="en-US" dirty="0"/>
              <a:t>Click to edit Master title style</a:t>
            </a:r>
          </a:p>
        </p:txBody>
      </p:sp>
      <p:sp>
        <p:nvSpPr>
          <p:cNvPr id="3" name="Content Placeholder 2"/>
          <p:cNvSpPr>
            <a:spLocks noGrp="1"/>
          </p:cNvSpPr>
          <p:nvPr>
            <p:ph idx="1"/>
          </p:nvPr>
        </p:nvSpPr>
        <p:spPr>
          <a:xfrm>
            <a:off x="190500" y="920262"/>
            <a:ext cx="8763000" cy="5105400"/>
          </a:xfrm>
        </p:spPr>
        <p:txBody>
          <a:bodyPr tIns="36000" rIns="72000" bIns="36000"/>
          <a:lstStyle>
            <a:lvl1pPr>
              <a:defRPr sz="2000"/>
            </a:lvl1pPr>
            <a:lvl2pPr marL="620713" indent="-257175">
              <a:buFont typeface="Arial" pitchFamily="34" charset="0"/>
              <a:buChar char="•"/>
              <a:defRPr sz="1700" i="0"/>
            </a:lvl2pPr>
            <a:lvl3pPr marL="809625" indent="-277813">
              <a:buFont typeface="Wingdings" pitchFamily="2" charset="2"/>
              <a:buChar char="ü"/>
              <a:defRPr sz="1600" i="1"/>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5" name="Text Box 4"/>
          <p:cNvSpPr txBox="1">
            <a:spLocks noChangeArrowheads="1"/>
          </p:cNvSpPr>
          <p:nvPr userDrawn="1"/>
        </p:nvSpPr>
        <p:spPr bwMode="auto">
          <a:xfrm>
            <a:off x="0" y="68263"/>
            <a:ext cx="9144000" cy="366712"/>
          </a:xfrm>
          <a:prstGeom prst="rect">
            <a:avLst/>
          </a:prstGeom>
          <a:noFill/>
          <a:ln>
            <a:noFill/>
          </a:ln>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spcBef>
                <a:spcPct val="50000"/>
              </a:spcBef>
              <a:defRPr/>
            </a:pPr>
            <a:endParaRPr lang="en-US" altLang="zh-CN">
              <a:cs typeface="+mn-cs"/>
            </a:endParaRPr>
          </a:p>
        </p:txBody>
      </p:sp>
      <p:sp>
        <p:nvSpPr>
          <p:cNvPr id="5123" name="Rectangle 3"/>
          <p:cNvSpPr>
            <a:spLocks noGrp="1" noChangeArrowheads="1"/>
          </p:cNvSpPr>
          <p:nvPr>
            <p:ph type="subTitle" idx="1"/>
          </p:nvPr>
        </p:nvSpPr>
        <p:spPr>
          <a:xfrm>
            <a:off x="467377" y="1595102"/>
            <a:ext cx="8162983" cy="1791361"/>
          </a:xfrm>
        </p:spPr>
        <p:txBody>
          <a:bodyPr anchor="ctr"/>
          <a:lstStyle>
            <a:lvl1pPr marL="0" indent="0" algn="ctr">
              <a:buFontTx/>
              <a:buNone/>
              <a:defRPr sz="2700" b="1">
                <a:solidFill>
                  <a:srgbClr val="0000CC"/>
                </a:solidFill>
              </a:defRPr>
            </a:lvl1pPr>
          </a:lstStyle>
          <a:p>
            <a:r>
              <a:rPr lang="en-US" dirty="0"/>
              <a:t>Click to edit Master subtitle style</a:t>
            </a:r>
          </a:p>
        </p:txBody>
      </p:sp>
      <p:sp>
        <p:nvSpPr>
          <p:cNvPr id="14" name="Content Placeholder 2"/>
          <p:cNvSpPr>
            <a:spLocks noGrp="1"/>
          </p:cNvSpPr>
          <p:nvPr>
            <p:ph idx="10"/>
          </p:nvPr>
        </p:nvSpPr>
        <p:spPr>
          <a:xfrm>
            <a:off x="281137" y="3561716"/>
            <a:ext cx="8535463" cy="474785"/>
          </a:xfrm>
        </p:spPr>
        <p:txBody>
          <a:bodyPr/>
          <a:lstStyle>
            <a:lvl1pPr marL="190500" indent="0" algn="ctr">
              <a:buFontTx/>
              <a:buNone/>
              <a:defRPr sz="2000"/>
            </a:lvl1pPr>
            <a:lvl2pPr marL="620713" indent="-174625">
              <a:buFont typeface="Arial" pitchFamily="34" charset="0"/>
              <a:buChar char="•"/>
              <a:defRPr sz="1700" i="0"/>
            </a:lvl2pPr>
          </a:lstStyle>
          <a:p>
            <a:pPr lvl="0"/>
            <a:r>
              <a:rPr lang="en-US" dirty="0"/>
              <a:t>Click to edit Master text styles</a:t>
            </a:r>
          </a:p>
        </p:txBody>
      </p:sp>
      <p:sp>
        <p:nvSpPr>
          <p:cNvPr id="15" name="Content Placeholder 2"/>
          <p:cNvSpPr>
            <a:spLocks noGrp="1"/>
          </p:cNvSpPr>
          <p:nvPr>
            <p:ph idx="11"/>
          </p:nvPr>
        </p:nvSpPr>
        <p:spPr>
          <a:xfrm>
            <a:off x="281137" y="4254854"/>
            <a:ext cx="8535463" cy="424732"/>
          </a:xfrm>
        </p:spPr>
        <p:txBody>
          <a:bodyPr>
            <a:spAutoFit/>
          </a:bodyPr>
          <a:lstStyle>
            <a:lvl1pPr marL="190500" indent="0" algn="ctr">
              <a:buFontTx/>
              <a:buNone/>
              <a:defRPr sz="1800"/>
            </a:lvl1pPr>
            <a:lvl2pPr marL="620713" indent="-174625">
              <a:buFont typeface="Arial" pitchFamily="34" charset="0"/>
              <a:buChar char="•"/>
              <a:defRPr sz="1700" i="0"/>
            </a:lvl2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0" y="0"/>
            <a:ext cx="9144000" cy="801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Rectangle 4"/>
          <p:cNvSpPr>
            <a:spLocks noGrp="1" noChangeArrowheads="1"/>
          </p:cNvSpPr>
          <p:nvPr>
            <p:ph type="body" idx="1"/>
          </p:nvPr>
        </p:nvSpPr>
        <p:spPr bwMode="auto">
          <a:xfrm>
            <a:off x="190500" y="9906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p:txBody>
      </p:sp>
      <p:sp>
        <p:nvSpPr>
          <p:cNvPr id="1028" name="Line 5"/>
          <p:cNvSpPr>
            <a:spLocks noChangeShapeType="1"/>
          </p:cNvSpPr>
          <p:nvPr/>
        </p:nvSpPr>
        <p:spPr bwMode="auto">
          <a:xfrm>
            <a:off x="0" y="838200"/>
            <a:ext cx="9144000" cy="0"/>
          </a:xfrm>
          <a:prstGeom prst="line">
            <a:avLst/>
          </a:prstGeom>
          <a:noFill/>
          <a:ln w="9525">
            <a:solidFill>
              <a:schemeClr val="tx1"/>
            </a:solidFill>
            <a:round/>
            <a:headEnd/>
            <a:tailEnd/>
          </a:ln>
          <a:extLst/>
        </p:spPr>
        <p:txBody>
          <a:bodyPr wrap="none" anchor="ctr"/>
          <a:lstStyle/>
          <a:p>
            <a:pPr>
              <a:defRPr/>
            </a:pPr>
            <a:endParaRPr lang="zh-CN" altLang="en-US">
              <a:cs typeface="+mn-cs"/>
            </a:endParaRPr>
          </a:p>
        </p:txBody>
      </p:sp>
      <p:sp>
        <p:nvSpPr>
          <p:cNvPr id="1029" name="Line 6"/>
          <p:cNvSpPr>
            <a:spLocks noChangeShapeType="1"/>
          </p:cNvSpPr>
          <p:nvPr/>
        </p:nvSpPr>
        <p:spPr bwMode="auto">
          <a:xfrm>
            <a:off x="0" y="801688"/>
            <a:ext cx="9144000" cy="0"/>
          </a:xfrm>
          <a:prstGeom prst="line">
            <a:avLst/>
          </a:prstGeom>
          <a:noFill/>
          <a:ln w="22225">
            <a:solidFill>
              <a:schemeClr val="tx1"/>
            </a:solidFill>
            <a:round/>
            <a:headEnd/>
            <a:tailEnd/>
          </a:ln>
          <a:extLst/>
        </p:spPr>
        <p:txBody>
          <a:bodyPr wrap="none" anchor="ctr"/>
          <a:lstStyle/>
          <a:p>
            <a:pPr>
              <a:defRPr/>
            </a:pPr>
            <a:endParaRPr lang="zh-CN" altLang="en-US">
              <a:cs typeface="+mn-cs"/>
            </a:endParaRPr>
          </a:p>
        </p:txBody>
      </p:sp>
      <p:sp>
        <p:nvSpPr>
          <p:cNvPr id="1030" name="Text Box 10"/>
          <p:cNvSpPr txBox="1">
            <a:spLocks noChangeArrowheads="1"/>
          </p:cNvSpPr>
          <p:nvPr/>
        </p:nvSpPr>
        <p:spPr bwMode="auto">
          <a:xfrm>
            <a:off x="4332288" y="6402388"/>
            <a:ext cx="479425" cy="338137"/>
          </a:xfrm>
          <a:prstGeom prst="rect">
            <a:avLst/>
          </a:prstGeom>
          <a:noFill/>
          <a:ln>
            <a:noFill/>
          </a:ln>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spcBef>
                <a:spcPct val="50000"/>
              </a:spcBef>
              <a:defRPr/>
            </a:pPr>
            <a:fld id="{E2D62C7A-D6D6-41BA-85BC-D8C25DE0B566}" type="slidenum">
              <a:rPr lang="en-US" altLang="zh-CN" sz="1600">
                <a:cs typeface="+mn-cs"/>
              </a:rPr>
              <a:pPr algn="ctr" eaLnBrk="1" hangingPunct="1">
                <a:spcBef>
                  <a:spcPct val="50000"/>
                </a:spcBef>
                <a:defRPr/>
              </a:pPr>
              <a:t>‹#›</a:t>
            </a:fld>
            <a:endParaRPr lang="en-US" altLang="zh-CN" sz="1600">
              <a:cs typeface="+mn-cs"/>
            </a:endParaRPr>
          </a:p>
        </p:txBody>
      </p:sp>
      <p:sp>
        <p:nvSpPr>
          <p:cNvPr id="1032" name="Line 5"/>
          <p:cNvSpPr>
            <a:spLocks noChangeShapeType="1"/>
          </p:cNvSpPr>
          <p:nvPr userDrawn="1"/>
        </p:nvSpPr>
        <p:spPr bwMode="auto">
          <a:xfrm>
            <a:off x="0" y="6303963"/>
            <a:ext cx="9144000" cy="0"/>
          </a:xfrm>
          <a:prstGeom prst="line">
            <a:avLst/>
          </a:prstGeom>
          <a:noFill/>
          <a:ln w="9525">
            <a:solidFill>
              <a:schemeClr val="tx1"/>
            </a:solidFill>
            <a:round/>
            <a:headEnd/>
            <a:tailEnd/>
          </a:ln>
          <a:extLst/>
        </p:spPr>
        <p:txBody>
          <a:bodyPr wrap="none" anchor="ctr"/>
          <a:lstStyle/>
          <a:p>
            <a:pPr>
              <a:defRPr/>
            </a:pPr>
            <a:endParaRPr lang="zh-CN" altLang="en-US">
              <a:cs typeface="+mn-cs"/>
            </a:endParaRPr>
          </a:p>
        </p:txBody>
      </p:sp>
      <p:sp>
        <p:nvSpPr>
          <p:cNvPr id="1033" name="Line 6"/>
          <p:cNvSpPr>
            <a:spLocks noChangeShapeType="1"/>
          </p:cNvSpPr>
          <p:nvPr userDrawn="1"/>
        </p:nvSpPr>
        <p:spPr bwMode="auto">
          <a:xfrm>
            <a:off x="0" y="6267450"/>
            <a:ext cx="9144000" cy="0"/>
          </a:xfrm>
          <a:prstGeom prst="line">
            <a:avLst/>
          </a:prstGeom>
          <a:noFill/>
          <a:ln w="22225">
            <a:solidFill>
              <a:schemeClr val="tx1"/>
            </a:solidFill>
            <a:round/>
            <a:headEnd/>
            <a:tailEnd/>
          </a:ln>
          <a:extLst/>
        </p:spPr>
        <p:txBody>
          <a:bodyPr wrap="none" anchor="ctr"/>
          <a:lstStyle/>
          <a:p>
            <a:pPr>
              <a:defRPr/>
            </a:pPr>
            <a:endParaRPr lang="zh-CN" altLang="en-US">
              <a:cs typeface="+mn-cs"/>
            </a:endParaRPr>
          </a:p>
        </p:txBody>
      </p:sp>
      <p:sp>
        <p:nvSpPr>
          <p:cNvPr id="2" name="TextBox 1"/>
          <p:cNvSpPr txBox="1"/>
          <p:nvPr userDrawn="1"/>
        </p:nvSpPr>
        <p:spPr bwMode="auto">
          <a:xfrm>
            <a:off x="7607431" y="6340476"/>
            <a:ext cx="1346069" cy="400110"/>
          </a:xfrm>
          <a:prstGeom prst="rect">
            <a:avLst/>
          </a:prstGeom>
          <a:noFill/>
          <a:ln w="19050">
            <a:noFill/>
            <a:miter lim="800000"/>
            <a:headEnd/>
            <a:tailEnd/>
          </a:ln>
        </p:spPr>
        <p:txBody>
          <a:bodyPr wrap="square" lIns="0" rIns="0" rtlCol="0">
            <a:spAutoFit/>
          </a:bodyPr>
          <a:lstStyle/>
          <a:p>
            <a:pPr algn="ctr"/>
            <a:r>
              <a:rPr lang="en-US" sz="2000" dirty="0">
                <a:solidFill>
                  <a:srgbClr val="0000CC"/>
                </a:solidFill>
                <a:latin typeface="+mn-lt"/>
              </a:rPr>
              <a:t>CSCE 580</a:t>
            </a:r>
            <a:endParaRPr lang="en-US" sz="2000" dirty="0">
              <a:solidFill>
                <a:schemeClr val="accent6"/>
              </a:solidFill>
              <a:latin typeface="+mn-lt"/>
            </a:endParaRPr>
          </a:p>
        </p:txBody>
      </p:sp>
      <p:pic>
        <p:nvPicPr>
          <p:cNvPr id="12" name="Picture 11" descr="usclogo1"/>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6340476"/>
            <a:ext cx="2384982" cy="522467"/>
          </a:xfrm>
          <a:prstGeom prst="rect">
            <a:avLst/>
          </a:prstGeom>
          <a:solidFill>
            <a:srgbClr val="FFFFFF"/>
          </a:solidFill>
        </p:spPr>
      </p:pic>
    </p:spTree>
  </p:cSld>
  <p:clrMap bg1="lt1" tx1="dk1" bg2="lt2" tx2="dk2" accent1="accent1" accent2="accent2" accent3="accent3" accent4="accent4" accent5="accent5" accent6="accent6" hlink="hlink" folHlink="folHlink"/>
  <p:sldLayoutIdLst>
    <p:sldLayoutId id="2147483654" r:id="rId1"/>
    <p:sldLayoutId id="2147483653" r:id="rId2"/>
    <p:sldLayoutId id="2147483652" r:id="rId3"/>
    <p:sldLayoutId id="2147483651" r:id="rId4"/>
    <p:sldLayoutId id="2147483655" r:id="rId5"/>
  </p:sldLayoutIdLst>
  <p:hf hdr="0" ftr="0" dt="0"/>
  <p:txStyles>
    <p:titleStyle>
      <a:lvl1pPr algn="ctr" rtl="0" eaLnBrk="0" fontAlgn="base" hangingPunct="0">
        <a:spcBef>
          <a:spcPct val="0"/>
        </a:spcBef>
        <a:spcAft>
          <a:spcPct val="0"/>
        </a:spcAft>
        <a:defRPr sz="3600">
          <a:solidFill>
            <a:srgbClr val="0000CC"/>
          </a:solidFill>
          <a:latin typeface="Arial" pitchFamily="34" charset="0"/>
          <a:ea typeface="+mj-ea"/>
          <a:cs typeface="Arial" pitchFamily="34" charset="0"/>
        </a:defRPr>
      </a:lvl1pPr>
      <a:lvl2pPr algn="ctr" rtl="0" eaLnBrk="0" fontAlgn="base" hangingPunct="0">
        <a:spcBef>
          <a:spcPct val="0"/>
        </a:spcBef>
        <a:spcAft>
          <a:spcPct val="0"/>
        </a:spcAft>
        <a:defRPr sz="3600">
          <a:solidFill>
            <a:srgbClr val="0000CC"/>
          </a:solidFill>
          <a:latin typeface="Arial" charset="0"/>
          <a:cs typeface="Arial" charset="0"/>
        </a:defRPr>
      </a:lvl2pPr>
      <a:lvl3pPr algn="ctr" rtl="0" eaLnBrk="0" fontAlgn="base" hangingPunct="0">
        <a:spcBef>
          <a:spcPct val="0"/>
        </a:spcBef>
        <a:spcAft>
          <a:spcPct val="0"/>
        </a:spcAft>
        <a:defRPr sz="3600">
          <a:solidFill>
            <a:srgbClr val="0000CC"/>
          </a:solidFill>
          <a:latin typeface="Arial" charset="0"/>
          <a:cs typeface="Arial" charset="0"/>
        </a:defRPr>
      </a:lvl3pPr>
      <a:lvl4pPr algn="ctr" rtl="0" eaLnBrk="0" fontAlgn="base" hangingPunct="0">
        <a:spcBef>
          <a:spcPct val="0"/>
        </a:spcBef>
        <a:spcAft>
          <a:spcPct val="0"/>
        </a:spcAft>
        <a:defRPr sz="3600">
          <a:solidFill>
            <a:srgbClr val="0000CC"/>
          </a:solidFill>
          <a:latin typeface="Arial" charset="0"/>
          <a:cs typeface="Arial" charset="0"/>
        </a:defRPr>
      </a:lvl4pPr>
      <a:lvl5pPr algn="ctr" rtl="0" eaLnBrk="0" fontAlgn="base" hangingPunct="0">
        <a:spcBef>
          <a:spcPct val="0"/>
        </a:spcBef>
        <a:spcAft>
          <a:spcPct val="0"/>
        </a:spcAft>
        <a:defRPr sz="3600">
          <a:solidFill>
            <a:srgbClr val="0000CC"/>
          </a:solidFill>
          <a:latin typeface="Arial" charset="0"/>
          <a:cs typeface="Arial" charset="0"/>
        </a:defRPr>
      </a:lvl5pPr>
      <a:lvl6pPr marL="457200" algn="ctr" rtl="0" fontAlgn="base">
        <a:spcBef>
          <a:spcPct val="0"/>
        </a:spcBef>
        <a:spcAft>
          <a:spcPct val="0"/>
        </a:spcAft>
        <a:defRPr sz="3600">
          <a:solidFill>
            <a:schemeClr val="tx2"/>
          </a:solidFill>
          <a:latin typeface="Arial Black" pitchFamily="34" charset="0"/>
        </a:defRPr>
      </a:lvl6pPr>
      <a:lvl7pPr marL="914400" algn="ctr" rtl="0" fontAlgn="base">
        <a:spcBef>
          <a:spcPct val="0"/>
        </a:spcBef>
        <a:spcAft>
          <a:spcPct val="0"/>
        </a:spcAft>
        <a:defRPr sz="3600">
          <a:solidFill>
            <a:schemeClr val="tx2"/>
          </a:solidFill>
          <a:latin typeface="Arial Black" pitchFamily="34" charset="0"/>
        </a:defRPr>
      </a:lvl7pPr>
      <a:lvl8pPr marL="1371600" algn="ctr" rtl="0" fontAlgn="base">
        <a:spcBef>
          <a:spcPct val="0"/>
        </a:spcBef>
        <a:spcAft>
          <a:spcPct val="0"/>
        </a:spcAft>
        <a:defRPr sz="3600">
          <a:solidFill>
            <a:schemeClr val="tx2"/>
          </a:solidFill>
          <a:latin typeface="Arial Black" pitchFamily="34" charset="0"/>
        </a:defRPr>
      </a:lvl8pPr>
      <a:lvl9pPr marL="1828800" algn="ctr" rtl="0" fontAlgn="base">
        <a:spcBef>
          <a:spcPct val="0"/>
        </a:spcBef>
        <a:spcAft>
          <a:spcPct val="0"/>
        </a:spcAft>
        <a:defRPr sz="3600">
          <a:solidFill>
            <a:schemeClr val="tx2"/>
          </a:solidFill>
          <a:latin typeface="Arial Black" pitchFamily="34" charset="0"/>
        </a:defRPr>
      </a:lvl9pPr>
    </p:titleStyle>
    <p:bodyStyle>
      <a:lvl1pPr marL="533400" indent="-342900" algn="l" rtl="0" eaLnBrk="0" fontAlgn="base" hangingPunct="0">
        <a:spcBef>
          <a:spcPts val="900"/>
        </a:spcBef>
        <a:spcAft>
          <a:spcPct val="0"/>
        </a:spcAft>
        <a:buFont typeface="Wingdings" pitchFamily="2" charset="2"/>
        <a:buChar char="Ø"/>
        <a:defRPr sz="2400">
          <a:solidFill>
            <a:schemeClr val="tx1"/>
          </a:solidFill>
          <a:latin typeface="Arial" pitchFamily="34" charset="0"/>
          <a:ea typeface="+mn-ea"/>
          <a:cs typeface="Arial" pitchFamily="34" charset="0"/>
        </a:defRPr>
      </a:lvl1pPr>
      <a:lvl2pPr marL="714375" indent="-268288" algn="l" rtl="0" eaLnBrk="0" fontAlgn="base" hangingPunct="0">
        <a:spcBef>
          <a:spcPts val="300"/>
        </a:spcBef>
        <a:spcAft>
          <a:spcPct val="0"/>
        </a:spcAft>
        <a:buChar char="–"/>
        <a:defRPr sz="2000" i="1">
          <a:solidFill>
            <a:schemeClr val="tx1"/>
          </a:solidFill>
          <a:latin typeface="Arial" pitchFamily="34" charset="0"/>
          <a:cs typeface="Arial" pitchFamily="34" charset="0"/>
        </a:defRPr>
      </a:lvl2pPr>
      <a:lvl3pPr marL="903288" indent="-188913" algn="l" rtl="0" eaLnBrk="0" fontAlgn="base" hangingPunct="0">
        <a:spcBef>
          <a:spcPts val="300"/>
        </a:spcBef>
        <a:spcAft>
          <a:spcPct val="0"/>
        </a:spcAft>
        <a:buChar char="•"/>
        <a:defRPr sz="1600" u="sng">
          <a:solidFill>
            <a:schemeClr val="tx1"/>
          </a:solidFill>
          <a:latin typeface="Arial" pitchFamily="34" charset="0"/>
          <a:cs typeface="Arial" pitchFamily="34" charset="0"/>
        </a:defRPr>
      </a:lvl3pPr>
      <a:lvl4pPr marL="1160463" indent="-257175" algn="l" rtl="0" eaLnBrk="0" fontAlgn="base" hangingPunct="0">
        <a:spcBef>
          <a:spcPts val="300"/>
        </a:spcBef>
        <a:spcAft>
          <a:spcPct val="0"/>
        </a:spcAft>
        <a:buChar char="–"/>
        <a:defRPr sz="1600">
          <a:solidFill>
            <a:schemeClr val="tx1"/>
          </a:solidFill>
          <a:latin typeface="Arial" pitchFamily="34" charset="0"/>
          <a:cs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cs typeface="Arial"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副标题 1"/>
          <p:cNvSpPr>
            <a:spLocks noGrp="1"/>
          </p:cNvSpPr>
          <p:nvPr>
            <p:ph type="subTitle" idx="1"/>
          </p:nvPr>
        </p:nvSpPr>
        <p:spPr>
          <a:xfrm>
            <a:off x="467517" y="1748755"/>
            <a:ext cx="8162925" cy="1790700"/>
          </a:xfrm>
        </p:spPr>
        <p:txBody>
          <a:bodyPr/>
          <a:lstStyle/>
          <a:p>
            <a:r>
              <a:rPr lang="en-US" sz="3200" dirty="0"/>
              <a:t>Limitations of Front-to-End Bidirectional Heuristic Search</a:t>
            </a:r>
          </a:p>
        </p:txBody>
      </p:sp>
      <p:sp>
        <p:nvSpPr>
          <p:cNvPr id="9218" name="内容占位符 2"/>
          <p:cNvSpPr>
            <a:spLocks noGrp="1"/>
          </p:cNvSpPr>
          <p:nvPr>
            <p:ph idx="10"/>
          </p:nvPr>
        </p:nvSpPr>
        <p:spPr>
          <a:xfrm>
            <a:off x="-146141" y="4128118"/>
            <a:ext cx="8535987" cy="474663"/>
          </a:xfrm>
        </p:spPr>
        <p:txBody>
          <a:bodyPr/>
          <a:lstStyle/>
          <a:p>
            <a:r>
              <a:rPr lang="de-DE" altLang="zh-CN" sz="2400" dirty="0">
                <a:latin typeface="Arial" charset="0"/>
                <a:ea typeface="Gulim" pitchFamily="34" charset="-127"/>
                <a:cs typeface="Arial" charset="0"/>
              </a:rPr>
              <a:t>Joseph K Barker and Richard E Korf</a:t>
            </a:r>
            <a:endParaRPr lang="zh-CN" altLang="en-US" sz="2400" dirty="0">
              <a:latin typeface="Arial" charset="0"/>
              <a:ea typeface="Gulim" pitchFamily="34" charset="-127"/>
              <a:cs typeface="Arial" charset="0"/>
            </a:endParaRPr>
          </a:p>
        </p:txBody>
      </p:sp>
      <p:sp>
        <p:nvSpPr>
          <p:cNvPr id="9219" name="内容占位符 3"/>
          <p:cNvSpPr>
            <a:spLocks noGrp="1"/>
          </p:cNvSpPr>
          <p:nvPr>
            <p:ph idx="11"/>
          </p:nvPr>
        </p:nvSpPr>
        <p:spPr>
          <a:xfrm>
            <a:off x="-146141" y="4438913"/>
            <a:ext cx="8535987" cy="720710"/>
          </a:xfrm>
          <a:ln>
            <a:noFill/>
          </a:ln>
        </p:spPr>
        <p:txBody>
          <a:bodyPr/>
          <a:lstStyle/>
          <a:p>
            <a:endParaRPr lang="en-US" altLang="ko-KR" sz="1400" baseline="30000" dirty="0">
              <a:latin typeface="Arial" charset="0"/>
              <a:cs typeface="Arial" charset="0"/>
            </a:endParaRPr>
          </a:p>
          <a:p>
            <a:r>
              <a:rPr lang="en-US" altLang="zh-CN" sz="2400" dirty="0">
                <a:latin typeface="Arial" charset="0"/>
                <a:cs typeface="方正舒体"/>
              </a:rPr>
              <a:t>Presented by </a:t>
            </a:r>
            <a:r>
              <a:rPr lang="en-US" altLang="zh-CN" sz="2400" b="1" dirty="0" err="1">
                <a:latin typeface="Arial" charset="0"/>
                <a:cs typeface="方正舒体"/>
              </a:rPr>
              <a:t>Xiaoyi</a:t>
            </a:r>
            <a:r>
              <a:rPr lang="en-US" altLang="zh-CN" sz="2400" b="1" dirty="0">
                <a:latin typeface="Arial" charset="0"/>
                <a:cs typeface="方正舒体"/>
              </a:rPr>
              <a:t> Sun </a:t>
            </a:r>
            <a:r>
              <a:rPr lang="en-US" altLang="zh-CN" sz="2400" dirty="0">
                <a:latin typeface="Arial" charset="0"/>
                <a:cs typeface="方正舒体"/>
              </a:rPr>
              <a:t>and </a:t>
            </a:r>
            <a:r>
              <a:rPr lang="en-US" altLang="zh-CN" sz="2400" b="1" dirty="0">
                <a:latin typeface="Arial" charset="0"/>
                <a:cs typeface="方正舒体"/>
              </a:rPr>
              <a:t>Madushan Abeysinghe</a:t>
            </a:r>
            <a:endParaRPr lang="zh-CN" altLang="en-US" sz="2400" b="1" dirty="0">
              <a:latin typeface="Arial" charset="0"/>
              <a:cs typeface="方正舒体"/>
            </a:endParaRPr>
          </a:p>
        </p:txBody>
      </p:sp>
      <p:pic>
        <p:nvPicPr>
          <p:cNvPr id="11" name="Picture 6" descr="usclog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86" y="104552"/>
            <a:ext cx="3884612" cy="848440"/>
          </a:xfrm>
          <a:prstGeom prst="rect">
            <a:avLst/>
          </a:prstGeom>
          <a:solidFill>
            <a:srgbClr val="FFFFFF"/>
          </a:solidFill>
        </p:spPr>
      </p:pic>
      <p:sp>
        <p:nvSpPr>
          <p:cNvPr id="4" name="TextBox 3"/>
          <p:cNvSpPr txBox="1"/>
          <p:nvPr/>
        </p:nvSpPr>
        <p:spPr bwMode="auto">
          <a:xfrm>
            <a:off x="7333914" y="6140770"/>
            <a:ext cx="1293624" cy="461665"/>
          </a:xfrm>
          <a:prstGeom prst="rect">
            <a:avLst/>
          </a:prstGeom>
          <a:noFill/>
          <a:ln w="19050">
            <a:noFill/>
            <a:miter lim="800000"/>
            <a:headEnd/>
            <a:tailEnd/>
          </a:ln>
        </p:spPr>
        <p:txBody>
          <a:bodyPr wrap="none" lIns="0" rIns="0" rtlCol="0">
            <a:spAutoFit/>
          </a:bodyPr>
          <a:lstStyle/>
          <a:p>
            <a:pPr algn="ctr"/>
            <a:r>
              <a:rPr lang="en-US" sz="2400" dirty="0">
                <a:latin typeface="Baskerville Old Face" panose="02020602080505020303" pitchFamily="18" charset="0"/>
              </a:rPr>
              <a:t>CSCE 580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Experiments</a:t>
            </a:r>
            <a:endParaRPr lang="zh-CN" altLang="en-US" dirty="0"/>
          </a:p>
        </p:txBody>
      </p:sp>
      <p:sp>
        <p:nvSpPr>
          <p:cNvPr id="3" name="Content Placeholder 2"/>
          <p:cNvSpPr>
            <a:spLocks noGrp="1"/>
          </p:cNvSpPr>
          <p:nvPr>
            <p:ph idx="1"/>
          </p:nvPr>
        </p:nvSpPr>
        <p:spPr>
          <a:xfrm>
            <a:off x="190500" y="920262"/>
            <a:ext cx="4944208" cy="5105400"/>
          </a:xfrm>
        </p:spPr>
        <p:txBody>
          <a:bodyPr/>
          <a:lstStyle/>
          <a:p>
            <a:r>
              <a:rPr lang="en-US" dirty="0"/>
              <a:t>They implemented a bidirectional heuristic search algorithm (BS*) to compare 15 Puzzle, Pancake Problem and Rubik’s Cube with unidirectional heuristic search (A*).</a:t>
            </a:r>
          </a:p>
          <a:p>
            <a:r>
              <a:rPr lang="en-US" dirty="0"/>
              <a:t>In all three domains A* expands fewer nodes on average. </a:t>
            </a:r>
          </a:p>
          <a:p>
            <a:r>
              <a:rPr lang="en-US" dirty="0"/>
              <a:t>BS* wins on some instances; importantly, though, BS*always expands at least as many nodes as A* with </a:t>
            </a:r>
            <a:r>
              <a:rPr lang="en-US" i="1" dirty="0"/>
              <a:t>f </a:t>
            </a:r>
            <a:r>
              <a:rPr lang="en-US" dirty="0"/>
              <a:t>cost less than </a:t>
            </a:r>
            <a:r>
              <a:rPr lang="en-US" i="1" dirty="0"/>
              <a:t>C*</a:t>
            </a:r>
            <a:r>
              <a:rPr lang="en-US" dirty="0"/>
              <a:t> </a:t>
            </a:r>
            <a:br>
              <a:rPr lang="en-US" dirty="0"/>
            </a:br>
            <a:br>
              <a:rPr lang="en-US" dirty="0"/>
            </a:br>
            <a:br>
              <a:rPr lang="en-US" dirty="0"/>
            </a:br>
            <a:br>
              <a:rPr lang="en-US" dirty="0"/>
            </a:br>
            <a:endParaRPr lang="zh-CN" altLang="en-US" dirty="0"/>
          </a:p>
        </p:txBody>
      </p:sp>
      <p:sp>
        <p:nvSpPr>
          <p:cNvPr id="5" name="TextBox 4"/>
          <p:cNvSpPr txBox="1"/>
          <p:nvPr/>
        </p:nvSpPr>
        <p:spPr bwMode="auto">
          <a:xfrm>
            <a:off x="5228492" y="2609275"/>
            <a:ext cx="3821723" cy="584775"/>
          </a:xfrm>
          <a:prstGeom prst="rect">
            <a:avLst/>
          </a:prstGeom>
          <a:noFill/>
          <a:ln w="19050">
            <a:noFill/>
            <a:miter lim="800000"/>
            <a:headEnd/>
            <a:tailEnd/>
          </a:ln>
        </p:spPr>
        <p:txBody>
          <a:bodyPr wrap="square" lIns="0" rIns="0" rtlCol="0">
            <a:spAutoFit/>
          </a:bodyPr>
          <a:lstStyle/>
          <a:p>
            <a:pPr algn="ctr"/>
            <a:r>
              <a:rPr lang="en-US" altLang="zh-CN" sz="1600" dirty="0"/>
              <a:t>Tab.2: </a:t>
            </a:r>
            <a:r>
              <a:rPr lang="en-US" sz="1600" dirty="0"/>
              <a:t>A8 vs BS* in 3 domains</a:t>
            </a:r>
            <a:br>
              <a:rPr lang="en-US" sz="1600" dirty="0"/>
            </a:br>
            <a:endParaRPr lang="zh-CN" altLang="en-US" sz="1600" dirty="0"/>
          </a:p>
        </p:txBody>
      </p:sp>
      <p:pic>
        <p:nvPicPr>
          <p:cNvPr id="6" name="Picture 5"/>
          <p:cNvPicPr>
            <a:picLocks noChangeAspect="1"/>
          </p:cNvPicPr>
          <p:nvPr/>
        </p:nvPicPr>
        <p:blipFill>
          <a:blip r:embed="rId2"/>
          <a:stretch>
            <a:fillRect/>
          </a:stretch>
        </p:blipFill>
        <p:spPr>
          <a:xfrm>
            <a:off x="4886325" y="1093256"/>
            <a:ext cx="4257675" cy="1343025"/>
          </a:xfrm>
          <a:prstGeom prst="rect">
            <a:avLst/>
          </a:prstGeom>
        </p:spPr>
      </p:pic>
    </p:spTree>
    <p:extLst>
      <p:ext uri="{BB962C8B-B14F-4D97-AF65-F5344CB8AC3E}">
        <p14:creationId xmlns:p14="http://schemas.microsoft.com/office/powerpoint/2010/main" val="2705149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Experiments</a:t>
            </a:r>
            <a:endParaRPr lang="zh-CN" altLang="en-US" dirty="0"/>
          </a:p>
        </p:txBody>
      </p:sp>
      <p:sp>
        <p:nvSpPr>
          <p:cNvPr id="3" name="Content Placeholder 2"/>
          <p:cNvSpPr>
            <a:spLocks noGrp="1"/>
          </p:cNvSpPr>
          <p:nvPr>
            <p:ph idx="1"/>
          </p:nvPr>
        </p:nvSpPr>
        <p:spPr>
          <a:xfrm>
            <a:off x="190500" y="920262"/>
            <a:ext cx="4316290" cy="5105400"/>
          </a:xfrm>
        </p:spPr>
        <p:txBody>
          <a:bodyPr/>
          <a:lstStyle/>
          <a:p>
            <a:r>
              <a:rPr lang="en-US" dirty="0"/>
              <a:t>They compared the Four Peg Towers of Hanoi with unidirectional heuristic search (BFHS with C* as cutoff) and bidirectional brute force search (brute force breadth first search).</a:t>
            </a:r>
            <a:br>
              <a:rPr lang="en-US" dirty="0"/>
            </a:br>
            <a:br>
              <a:rPr lang="en-US" dirty="0"/>
            </a:br>
            <a:br>
              <a:rPr lang="en-US" dirty="0"/>
            </a:br>
            <a:br>
              <a:rPr lang="en-US" dirty="0"/>
            </a:br>
            <a:endParaRPr lang="zh-CN" altLang="en-US" dirty="0"/>
          </a:p>
        </p:txBody>
      </p:sp>
      <p:sp>
        <p:nvSpPr>
          <p:cNvPr id="5" name="TextBox 4"/>
          <p:cNvSpPr txBox="1"/>
          <p:nvPr/>
        </p:nvSpPr>
        <p:spPr bwMode="auto">
          <a:xfrm>
            <a:off x="4867641" y="4072314"/>
            <a:ext cx="3821723" cy="584775"/>
          </a:xfrm>
          <a:prstGeom prst="rect">
            <a:avLst/>
          </a:prstGeom>
          <a:noFill/>
          <a:ln w="19050">
            <a:noFill/>
            <a:miter lim="800000"/>
            <a:headEnd/>
            <a:tailEnd/>
          </a:ln>
        </p:spPr>
        <p:txBody>
          <a:bodyPr wrap="square" lIns="0" rIns="0" rtlCol="0">
            <a:spAutoFit/>
          </a:bodyPr>
          <a:lstStyle/>
          <a:p>
            <a:pPr algn="ctr"/>
            <a:r>
              <a:rPr lang="en-US" altLang="zh-CN" sz="1600" dirty="0"/>
              <a:t>Tab.2: </a:t>
            </a:r>
            <a:r>
              <a:rPr lang="en-US" sz="1600" dirty="0"/>
              <a:t>A8 vs BS* in 3 domains</a:t>
            </a:r>
            <a:br>
              <a:rPr lang="en-US" sz="1600" dirty="0"/>
            </a:br>
            <a:endParaRPr lang="zh-CN" altLang="en-US" sz="1600" dirty="0"/>
          </a:p>
        </p:txBody>
      </p:sp>
      <p:pic>
        <p:nvPicPr>
          <p:cNvPr id="4" name="Picture 3"/>
          <p:cNvPicPr>
            <a:picLocks noChangeAspect="1"/>
          </p:cNvPicPr>
          <p:nvPr/>
        </p:nvPicPr>
        <p:blipFill>
          <a:blip r:embed="rId2"/>
          <a:stretch>
            <a:fillRect/>
          </a:stretch>
        </p:blipFill>
        <p:spPr>
          <a:xfrm>
            <a:off x="4506790" y="988272"/>
            <a:ext cx="4543425" cy="3009900"/>
          </a:xfrm>
          <a:prstGeom prst="rect">
            <a:avLst/>
          </a:prstGeom>
        </p:spPr>
      </p:pic>
    </p:spTree>
    <p:extLst>
      <p:ext uri="{BB962C8B-B14F-4D97-AF65-F5344CB8AC3E}">
        <p14:creationId xmlns:p14="http://schemas.microsoft.com/office/powerpoint/2010/main" val="3932478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Experiments</a:t>
            </a:r>
          </a:p>
        </p:txBody>
      </p:sp>
      <p:sp>
        <p:nvSpPr>
          <p:cNvPr id="3" name="Content Placeholder 2"/>
          <p:cNvSpPr>
            <a:spLocks noGrp="1"/>
          </p:cNvSpPr>
          <p:nvPr>
            <p:ph idx="1"/>
          </p:nvPr>
        </p:nvSpPr>
        <p:spPr>
          <a:xfrm>
            <a:off x="190500" y="920261"/>
            <a:ext cx="8763000" cy="5028051"/>
          </a:xfrm>
        </p:spPr>
        <p:txBody>
          <a:bodyPr/>
          <a:lstStyle/>
          <a:p>
            <a:r>
              <a:rPr lang="en-US" dirty="0"/>
              <a:t>Finally they refute a statement from (</a:t>
            </a:r>
            <a:r>
              <a:rPr lang="en-US" dirty="0" err="1"/>
              <a:t>Kaindl</a:t>
            </a:r>
            <a:r>
              <a:rPr lang="en-US" dirty="0"/>
              <a:t> and </a:t>
            </a:r>
            <a:r>
              <a:rPr lang="en-US" dirty="0" err="1"/>
              <a:t>Kainz</a:t>
            </a:r>
            <a:r>
              <a:rPr lang="en-US" dirty="0"/>
              <a:t> 1997) that is often used to explain the ineffectiveness of bidirectional heuristic search: that front-to-end algorithms tend to find optimal solutions very early and spend a long time proving optimality.</a:t>
            </a:r>
          </a:p>
          <a:p>
            <a:r>
              <a:rPr lang="en-US" dirty="0"/>
              <a:t>In fact, in their bidirectional experiments, the optimal solution was</a:t>
            </a:r>
            <a:br>
              <a:rPr lang="en-US" dirty="0"/>
            </a:br>
            <a:r>
              <a:rPr lang="en-US" dirty="0"/>
              <a:t>found very late: on average after 90% of the nodes had been generated in the 15 Puzzle, after 86% had been generated in the Pancake Problem, and after 96% had been generated in Rubik’s Cube. </a:t>
            </a:r>
            <a:br>
              <a:rPr lang="en-US" dirty="0"/>
            </a:br>
            <a:br>
              <a:rPr lang="en-US" dirty="0"/>
            </a:br>
            <a:endParaRPr lang="en-US" dirty="0"/>
          </a:p>
        </p:txBody>
      </p:sp>
    </p:spTree>
    <p:extLst>
      <p:ext uri="{BB962C8B-B14F-4D97-AF65-F5344CB8AC3E}">
        <p14:creationId xmlns:p14="http://schemas.microsoft.com/office/powerpoint/2010/main" val="2937772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a:xfrm>
            <a:off x="190500" y="920261"/>
            <a:ext cx="8763000" cy="5028051"/>
          </a:xfrm>
        </p:spPr>
        <p:txBody>
          <a:bodyPr/>
          <a:lstStyle/>
          <a:p>
            <a:r>
              <a:rPr lang="en-US" dirty="0"/>
              <a:t>They presented an intuitive explanation for the limited effectiveness of front-to-end bidirectional heuristic search. </a:t>
            </a:r>
          </a:p>
          <a:p>
            <a:r>
              <a:rPr lang="en-US" dirty="0"/>
              <a:t>Bidirectional brute-force and unidirectional heuristic search both</a:t>
            </a:r>
            <a:br>
              <a:rPr lang="en-US" dirty="0"/>
            </a:br>
            <a:r>
              <a:rPr lang="en-US" dirty="0"/>
              <a:t>prevent expansion of nodes with high </a:t>
            </a:r>
            <a:r>
              <a:rPr lang="en-US" i="1" dirty="0"/>
              <a:t>g </a:t>
            </a:r>
            <a:r>
              <a:rPr lang="en-US" dirty="0"/>
              <a:t>cost so they’re better than bidirectional heuristic search.</a:t>
            </a:r>
          </a:p>
          <a:p>
            <a:r>
              <a:rPr lang="en-US" dirty="0"/>
              <a:t>Finally, we found that an often-repeated claim explaining the poor performance of bidirectional heuristic search—that most of its time is spent proving solution optimality—is not true in general, in particular when using strong heuristics. </a:t>
            </a:r>
            <a:br>
              <a:rPr lang="en-US" dirty="0"/>
            </a:br>
            <a:br>
              <a:rPr lang="en-US" dirty="0"/>
            </a:br>
            <a:br>
              <a:rPr lang="en-US" dirty="0"/>
            </a:br>
            <a:endParaRPr lang="en-US" dirty="0"/>
          </a:p>
        </p:txBody>
      </p:sp>
    </p:spTree>
    <p:extLst>
      <p:ext uri="{BB962C8B-B14F-4D97-AF65-F5344CB8AC3E}">
        <p14:creationId xmlns:p14="http://schemas.microsoft.com/office/powerpoint/2010/main" val="61484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zh-CN" altLang="en-US"/>
          </a:p>
        </p:txBody>
      </p:sp>
      <p:sp>
        <p:nvSpPr>
          <p:cNvPr id="5" name="Rectangle 2"/>
          <p:cNvSpPr txBox="1">
            <a:spLocks noChangeArrowheads="1"/>
          </p:cNvSpPr>
          <p:nvPr/>
        </p:nvSpPr>
        <p:spPr bwMode="auto">
          <a:xfrm>
            <a:off x="661988" y="2479675"/>
            <a:ext cx="7772400" cy="1757363"/>
          </a:xfrm>
          <a:prstGeom prst="rect">
            <a:avLst/>
          </a:prstGeom>
          <a:noFill/>
          <a:ln w="9525">
            <a:noFill/>
            <a:miter lim="800000"/>
            <a:headEnd/>
            <a:tailEnd/>
          </a:ln>
        </p:spPr>
        <p:txBody>
          <a:bodyPr anchor="ctr"/>
          <a:lstStyle/>
          <a:p>
            <a:pPr algn="ctr" defTabSz="539750" eaLnBrk="0" hangingPunct="0">
              <a:defRPr/>
            </a:pPr>
            <a:r>
              <a:rPr lang="en-US" altLang="zh-CN" sz="3300" b="1" kern="0">
                <a:solidFill>
                  <a:schemeClr val="tx2"/>
                </a:solidFill>
              </a:rPr>
              <a:t>Thank you!</a:t>
            </a:r>
            <a:endParaRPr lang="en-US" altLang="zh-CN" sz="3300" b="1" kern="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标题 1"/>
          <p:cNvSpPr>
            <a:spLocks noGrp="1"/>
          </p:cNvSpPr>
          <p:nvPr>
            <p:ph type="title"/>
          </p:nvPr>
        </p:nvSpPr>
        <p:spPr/>
        <p:txBody>
          <a:bodyPr/>
          <a:lstStyle/>
          <a:p>
            <a:r>
              <a:rPr lang="en-US" altLang="zh-CN" dirty="0">
                <a:latin typeface="Arial" charset="0"/>
                <a:cs typeface="方正舒体"/>
              </a:rPr>
              <a:t>Outline</a:t>
            </a:r>
            <a:endParaRPr lang="zh-CN" altLang="en-US" dirty="0">
              <a:latin typeface="Arial" charset="0"/>
              <a:cs typeface="方正舒体"/>
            </a:endParaRPr>
          </a:p>
        </p:txBody>
      </p:sp>
      <p:sp>
        <p:nvSpPr>
          <p:cNvPr id="10242" name="内容占位符 2"/>
          <p:cNvSpPr>
            <a:spLocks noGrp="1"/>
          </p:cNvSpPr>
          <p:nvPr>
            <p:ph idx="1"/>
          </p:nvPr>
        </p:nvSpPr>
        <p:spPr>
          <a:xfrm>
            <a:off x="190500" y="939800"/>
            <a:ext cx="8763000" cy="5105400"/>
          </a:xfrm>
        </p:spPr>
        <p:txBody>
          <a:bodyPr/>
          <a:lstStyle/>
          <a:p>
            <a:pPr>
              <a:spcBef>
                <a:spcPts val="600"/>
              </a:spcBef>
            </a:pPr>
            <a:r>
              <a:rPr lang="en-US" altLang="zh-CN" sz="2800" dirty="0">
                <a:latin typeface="Arial" charset="0"/>
                <a:ea typeface="宋体" pitchFamily="2" charset="-122"/>
                <a:cs typeface="Arial" charset="0"/>
              </a:rPr>
              <a:t>Background</a:t>
            </a:r>
          </a:p>
          <a:p>
            <a:pPr>
              <a:spcBef>
                <a:spcPts val="600"/>
              </a:spcBef>
            </a:pPr>
            <a:r>
              <a:rPr lang="en-US" altLang="zh-CN" sz="2800" dirty="0">
                <a:latin typeface="Arial" charset="0"/>
                <a:ea typeface="宋体" pitchFamily="2" charset="-122"/>
                <a:cs typeface="Arial" charset="0"/>
              </a:rPr>
              <a:t>Analysis</a:t>
            </a:r>
          </a:p>
          <a:p>
            <a:pPr lvl="1">
              <a:spcBef>
                <a:spcPts val="600"/>
              </a:spcBef>
            </a:pPr>
            <a:r>
              <a:rPr lang="en-US" altLang="zh-CN" dirty="0">
                <a:latin typeface="Arial" charset="0"/>
                <a:ea typeface="宋体" pitchFamily="2" charset="-122"/>
                <a:cs typeface="Arial" charset="0"/>
              </a:rPr>
              <a:t>Explanatory Theory</a:t>
            </a:r>
          </a:p>
          <a:p>
            <a:pPr lvl="1">
              <a:spcBef>
                <a:spcPts val="600"/>
              </a:spcBef>
            </a:pPr>
            <a:r>
              <a:rPr lang="en-US" altLang="zh-CN" dirty="0">
                <a:latin typeface="Arial" charset="0"/>
                <a:ea typeface="宋体" pitchFamily="2" charset="-122"/>
                <a:cs typeface="Arial" charset="0"/>
              </a:rPr>
              <a:t>A Pathological Case</a:t>
            </a:r>
          </a:p>
          <a:p>
            <a:pPr>
              <a:spcBef>
                <a:spcPts val="600"/>
              </a:spcBef>
            </a:pPr>
            <a:r>
              <a:rPr lang="en-US" altLang="zh-CN" sz="2800" dirty="0">
                <a:latin typeface="Arial" charset="0"/>
                <a:ea typeface="宋体" pitchFamily="2" charset="-122"/>
                <a:cs typeface="Arial" charset="0"/>
              </a:rPr>
              <a:t>Experiments</a:t>
            </a:r>
          </a:p>
          <a:p>
            <a:pPr>
              <a:spcBef>
                <a:spcPts val="600"/>
              </a:spcBef>
            </a:pPr>
            <a:r>
              <a:rPr lang="en-US" altLang="zh-CN" sz="2800" dirty="0">
                <a:latin typeface="Arial" charset="0"/>
                <a:ea typeface="宋体" pitchFamily="2" charset="-122"/>
                <a:cs typeface="Arial" charset="0"/>
              </a:rPr>
              <a:t>Summary and conclusions</a:t>
            </a:r>
          </a:p>
          <a:p>
            <a:pPr>
              <a:spcBef>
                <a:spcPts val="600"/>
              </a:spcBef>
            </a:pPr>
            <a:endParaRPr lang="en-US" altLang="zh-CN" sz="2800" dirty="0">
              <a:latin typeface="Arial" charset="0"/>
              <a:cs typeface="方正舒体"/>
            </a:endParaRPr>
          </a:p>
          <a:p>
            <a:endParaRPr lang="zh-CN" altLang="en-US" sz="2800" dirty="0">
              <a:latin typeface="Arial" charset="0"/>
              <a:cs typeface="方正舒体"/>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1"/>
          <p:cNvSpPr>
            <a:spLocks noGrp="1"/>
          </p:cNvSpPr>
          <p:nvPr>
            <p:ph type="title"/>
          </p:nvPr>
        </p:nvSpPr>
        <p:spPr>
          <a:xfrm>
            <a:off x="0" y="82550"/>
            <a:ext cx="9144000" cy="631825"/>
          </a:xfrm>
        </p:spPr>
        <p:txBody>
          <a:bodyPr/>
          <a:lstStyle/>
          <a:p>
            <a:r>
              <a:rPr lang="en-US" altLang="zh-CN" sz="3200" dirty="0">
                <a:latin typeface="Arial" charset="0"/>
                <a:ea typeface="宋体" pitchFamily="2" charset="-122"/>
                <a:cs typeface="Arial" charset="0"/>
              </a:rPr>
              <a:t>Background: Front-To-End Bidirectional Search</a:t>
            </a:r>
            <a:endParaRPr lang="zh-CN" altLang="en-US" sz="3200" dirty="0">
              <a:latin typeface="Arial" charset="0"/>
              <a:cs typeface="方正舒体"/>
            </a:endParaRPr>
          </a:p>
        </p:txBody>
      </p:sp>
      <p:sp>
        <p:nvSpPr>
          <p:cNvPr id="11266" name="内容占位符 2"/>
          <p:cNvSpPr>
            <a:spLocks noGrp="1"/>
          </p:cNvSpPr>
          <p:nvPr>
            <p:ph idx="1"/>
          </p:nvPr>
        </p:nvSpPr>
        <p:spPr>
          <a:xfrm>
            <a:off x="203200" y="1036638"/>
            <a:ext cx="7790729" cy="5141424"/>
          </a:xfrm>
        </p:spPr>
        <p:txBody>
          <a:bodyPr/>
          <a:lstStyle/>
          <a:p>
            <a:r>
              <a:rPr lang="en-US" altLang="zh-CN" sz="1800" dirty="0"/>
              <a:t>Bidirectional search</a:t>
            </a:r>
            <a:endParaRPr lang="en-US" altLang="zh-CN" sz="1900" dirty="0">
              <a:latin typeface="Arial" charset="0"/>
              <a:cs typeface="方正舒体"/>
            </a:endParaRPr>
          </a:p>
          <a:p>
            <a:pPr lvl="1"/>
            <a:r>
              <a:rPr lang="en-US" altLang="zh-CN" sz="1600" dirty="0">
                <a:latin typeface="Arial" charset="0"/>
                <a:cs typeface="方正舒体"/>
              </a:rPr>
              <a:t>Simultaneous forward and reverse searches. </a:t>
            </a:r>
          </a:p>
          <a:p>
            <a:pPr lvl="1"/>
            <a:r>
              <a:rPr lang="en-US" altLang="zh-CN" sz="1600" dirty="0">
                <a:latin typeface="Arial" charset="0"/>
                <a:cs typeface="方正舒体"/>
              </a:rPr>
              <a:t>The reverse search is done from the goal to the start, using the reverse of the standard operators.</a:t>
            </a:r>
          </a:p>
          <a:p>
            <a:pPr lvl="1"/>
            <a:r>
              <a:rPr lang="en-US" altLang="zh-CN" sz="1600" dirty="0">
                <a:latin typeface="Arial" charset="0"/>
                <a:cs typeface="方正舒体"/>
              </a:rPr>
              <a:t>Both search directions have a frontier of the deepest nodes generated,</a:t>
            </a:r>
          </a:p>
          <a:p>
            <a:pPr lvl="1"/>
            <a:r>
              <a:rPr lang="en-US" altLang="zh-CN" sz="1600" dirty="0">
                <a:latin typeface="Arial" charset="0"/>
                <a:cs typeface="方正舒体"/>
              </a:rPr>
              <a:t>A path has been found from the start to the end whenever the frontiers intersect </a:t>
            </a:r>
          </a:p>
          <a:p>
            <a:r>
              <a:rPr lang="en-US" altLang="zh-CN" sz="1900" dirty="0">
                <a:latin typeface="Arial" charset="0"/>
                <a:cs typeface="方正舒体"/>
              </a:rPr>
              <a:t>Bidirectional heuristic search algorithm</a:t>
            </a:r>
            <a:endParaRPr lang="en-US" altLang="zh-CN" sz="1600" dirty="0">
              <a:latin typeface="Arial" charset="0"/>
              <a:cs typeface="方正舒体"/>
            </a:endParaRPr>
          </a:p>
          <a:p>
            <a:pPr lvl="1"/>
            <a:r>
              <a:rPr lang="en-US" altLang="zh-CN" sz="1600" dirty="0"/>
              <a:t>Both directions of search can be explored using a heuristic.</a:t>
            </a:r>
          </a:p>
          <a:p>
            <a:pPr lvl="1"/>
            <a:r>
              <a:rPr lang="en-US" altLang="zh-CN" sz="1600" dirty="0"/>
              <a:t>Earliest bidirectional heuristic search algorithm: Bidirectional Heuristic Path Algorithm(BHPA, Pohl 1971), which does A* searches in both directions</a:t>
            </a:r>
          </a:p>
          <a:p>
            <a:pPr lvl="1"/>
            <a:r>
              <a:rPr lang="en-US" altLang="zh-CN" sz="1600" dirty="0"/>
              <a:t>Search continues until a solution has been proven optimal.</a:t>
            </a:r>
          </a:p>
          <a:p>
            <a:pPr lvl="1"/>
            <a:r>
              <a:rPr lang="en-US" altLang="zh-CN" sz="1600" dirty="0"/>
              <a:t>Search can stop under two conditions </a:t>
            </a:r>
          </a:p>
          <a:p>
            <a:pPr lvl="2"/>
            <a:r>
              <a:rPr lang="en-US" altLang="zh-CN" sz="1400" dirty="0"/>
              <a:t>The minimum f cost in either frontier is at least the cost of the best solution found so far</a:t>
            </a:r>
          </a:p>
          <a:p>
            <a:pPr lvl="2"/>
            <a:r>
              <a:rPr lang="en-US" altLang="zh-CN" sz="1400" dirty="0"/>
              <a:t>The sum of the minimum g costs of both frontiers is at least the cost of the best solution found so far</a:t>
            </a:r>
          </a:p>
          <a:p>
            <a:r>
              <a:rPr lang="en-US" altLang="zh-CN" sz="1900" dirty="0"/>
              <a:t>A front-to-end heuristic evaluation is done from a node to either the start or goal node, depending on the direction of search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Background: Former Study </a:t>
            </a:r>
            <a:endParaRPr lang="zh-CN" altLang="en-US" dirty="0"/>
          </a:p>
        </p:txBody>
      </p:sp>
      <p:sp>
        <p:nvSpPr>
          <p:cNvPr id="3" name="Content Placeholder 2"/>
          <p:cNvSpPr>
            <a:spLocks noGrp="1"/>
          </p:cNvSpPr>
          <p:nvPr>
            <p:ph idx="1"/>
          </p:nvPr>
        </p:nvSpPr>
        <p:spPr/>
        <p:txBody>
          <a:bodyPr/>
          <a:lstStyle/>
          <a:p>
            <a:r>
              <a:rPr lang="en-US" altLang="zh-CN" dirty="0" err="1"/>
              <a:t>Kaindl</a:t>
            </a:r>
            <a:r>
              <a:rPr lang="en-US" altLang="zh-CN" dirty="0"/>
              <a:t> and </a:t>
            </a:r>
            <a:r>
              <a:rPr lang="en-US" altLang="zh-CN" dirty="0" err="1"/>
              <a:t>Kainz</a:t>
            </a:r>
            <a:r>
              <a:rPr lang="en-US" altLang="zh-CN" dirty="0"/>
              <a:t> (1997)  </a:t>
            </a:r>
          </a:p>
          <a:p>
            <a:pPr lvl="1"/>
            <a:r>
              <a:rPr lang="en-US" altLang="zh-CN" dirty="0"/>
              <a:t>Performed one of the first analyses of bidirectional heuristic search, focusing specifically on BHPA</a:t>
            </a:r>
          </a:p>
          <a:p>
            <a:pPr lvl="1"/>
            <a:r>
              <a:rPr lang="en-US" altLang="zh-CN" dirty="0"/>
              <a:t>Proved that the best-case performance of BHPA is only slightly better than the best-case performance of unidirectional A*.</a:t>
            </a:r>
          </a:p>
          <a:p>
            <a:pPr lvl="1"/>
            <a:r>
              <a:rPr lang="en-US" altLang="zh-CN" dirty="0"/>
              <a:t>Found that bidirectional heuristic search algorithms find optimal solutions early, and spend most of their time proving solution optimality. (Proved to be wrong in experimental part)</a:t>
            </a:r>
          </a:p>
          <a:p>
            <a:r>
              <a:rPr lang="en-US" altLang="zh-CN" dirty="0" err="1"/>
              <a:t>Edelkamp</a:t>
            </a:r>
            <a:r>
              <a:rPr lang="en-US" altLang="zh-CN" dirty="0"/>
              <a:t> and </a:t>
            </a:r>
            <a:r>
              <a:rPr lang="en-US" altLang="zh-CN" dirty="0" err="1"/>
              <a:t>Schr¨odl</a:t>
            </a:r>
            <a:r>
              <a:rPr lang="en-US" altLang="zh-CN" dirty="0"/>
              <a:t> 2011</a:t>
            </a:r>
          </a:p>
          <a:p>
            <a:pPr lvl="1"/>
            <a:r>
              <a:rPr lang="en-US" altLang="zh-CN" dirty="0"/>
              <a:t>Hypothesize that bidirectional heuristic search performs poorly because the mean depth of nodes generated in heuristic search tends to be near the solution midpoint</a:t>
            </a:r>
          </a:p>
          <a:p>
            <a:pPr lvl="1"/>
            <a:r>
              <a:rPr lang="en-US" altLang="zh-CN" dirty="0"/>
              <a:t>Illustration of their hypothesis was performed with a graph of nodes generated at each search depth in one 15-puzzle problem using the Manhattan distance heuristic.</a:t>
            </a:r>
          </a:p>
          <a:p>
            <a:pPr lvl="2"/>
            <a:r>
              <a:rPr lang="en-US" altLang="zh-CN" dirty="0"/>
              <a:t>The distribution of these nodes is indeed roughly centered on the solution midpoint</a:t>
            </a:r>
          </a:p>
          <a:p>
            <a:pPr lvl="1"/>
            <a:r>
              <a:rPr lang="en-US" altLang="zh-CN" dirty="0"/>
              <a:t>The premise of this hypothesis proved to be incorrect in paper’s experimental part.</a:t>
            </a:r>
          </a:p>
          <a:p>
            <a:endParaRPr lang="zh-CN" altLang="en-US" dirty="0"/>
          </a:p>
        </p:txBody>
      </p:sp>
    </p:spTree>
    <p:extLst>
      <p:ext uri="{BB962C8B-B14F-4D97-AF65-F5344CB8AC3E}">
        <p14:creationId xmlns:p14="http://schemas.microsoft.com/office/powerpoint/2010/main" val="3176224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Explanatory Theory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altLang="zh-CN" dirty="0"/>
                  <a:t>Unidirectional heuristic search considered to be weak if it expands the majority of its nodes deeper than the solution midpoint, otherwise considered to be strong</a:t>
                </a:r>
              </a:p>
              <a:p>
                <a:r>
                  <a:rPr lang="en-US" altLang="zh-CN" dirty="0"/>
                  <a:t>A balanced bidirectional brute-force search expands no nodes deeper than the solution midpoint.</a:t>
                </a:r>
              </a:p>
              <a:p>
                <a:pPr lvl="1"/>
                <a:r>
                  <a:rPr lang="en-US" altLang="zh-CN" dirty="0"/>
                  <a:t>In an unbalanced search, as long as one direction of search does not expand significantly more nodes than the other, search will meet near the solution midpoint will not expand any deep nodes.</a:t>
                </a:r>
              </a:p>
              <a:p>
                <a:r>
                  <a:rPr lang="en-US" altLang="zh-CN" dirty="0"/>
                  <a:t>Adding a weak heuristic to a bidirectional brute force search cannot prevent it from expanding additional nodes.</a:t>
                </a:r>
              </a:p>
              <a:p>
                <a:pPr lvl="1"/>
                <a14:m>
                  <m:oMath xmlns:m="http://schemas.openxmlformats.org/officeDocument/2006/math">
                    <m:r>
                      <a:rPr lang="en-US" altLang="zh-CN" b="0" i="1" smtClean="0">
                        <a:latin typeface="Cambria Math"/>
                      </a:rPr>
                      <m:t>𝑓</m:t>
                    </m:r>
                    <m:r>
                      <a:rPr lang="en-US" altLang="zh-CN" b="0" i="1" smtClean="0">
                        <a:latin typeface="Cambria Math"/>
                      </a:rPr>
                      <m:t>=</m:t>
                    </m:r>
                    <m:r>
                      <a:rPr lang="en-US" altLang="zh-CN" b="0" i="1" smtClean="0">
                        <a:latin typeface="Cambria Math"/>
                      </a:rPr>
                      <m:t>𝑔</m:t>
                    </m:r>
                    <m:r>
                      <a:rPr lang="en-US" altLang="zh-CN" b="0" i="1" smtClean="0">
                        <a:latin typeface="Cambria Math"/>
                      </a:rPr>
                      <m:t>+</m:t>
                    </m:r>
                    <m:r>
                      <a:rPr lang="en-US" altLang="zh-CN" b="0" i="1" smtClean="0">
                        <a:latin typeface="Cambria Math"/>
                      </a:rPr>
                      <m:t>h</m:t>
                    </m:r>
                  </m:oMath>
                </a14:m>
                <a:endParaRPr lang="en-US" altLang="zh-CN" dirty="0"/>
              </a:p>
              <a:p>
                <a:pPr lvl="1"/>
                <a:r>
                  <a:rPr lang="en-US" altLang="zh-CN" dirty="0"/>
                  <a:t>With a consistent heuristic, </a:t>
                </a:r>
                <a14:m>
                  <m:oMath xmlns:m="http://schemas.openxmlformats.org/officeDocument/2006/math">
                    <m:r>
                      <a:rPr lang="en-US" altLang="zh-CN" i="1">
                        <a:latin typeface="Cambria Math"/>
                      </a:rPr>
                      <m:t>𝑓</m:t>
                    </m:r>
                  </m:oMath>
                </a14:m>
                <a:r>
                  <a:rPr lang="en-US" altLang="zh-CN" i="1" dirty="0"/>
                  <a:t> </a:t>
                </a:r>
                <a:r>
                  <a:rPr lang="en-US" altLang="zh-CN" dirty="0"/>
                  <a:t>costs are monotonically non-decreasing with increasing </a:t>
                </a:r>
                <a14:m>
                  <m:oMath xmlns:m="http://schemas.openxmlformats.org/officeDocument/2006/math">
                    <m:r>
                      <a:rPr lang="en-US" altLang="zh-CN" i="1">
                        <a:latin typeface="Cambria Math"/>
                      </a:rPr>
                      <m:t>𝑔</m:t>
                    </m:r>
                  </m:oMath>
                </a14:m>
                <a:r>
                  <a:rPr lang="en-US" altLang="zh-CN" dirty="0"/>
                  <a:t> cost (Pearl 1984). As a result, nodes whose expansion is prevented by a heuristic—those with f cost greater than C*—tend to have high g cost. With a sufficiently weak heuristic, the only nodes whose expansion is prevented have depth greater than the solution midpoint, none of which are expanded in a bidirectional brute-force search.</a:t>
                </a:r>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717" r="-834" b="-250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35461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z="3200" dirty="0"/>
              <a:t>Analysis: Towers of Hanoi Example</a:t>
            </a:r>
            <a:endParaRPr lang="zh-CN" altLang="en-US" sz="3200" dirty="0"/>
          </a:p>
        </p:txBody>
      </p:sp>
      <p:sp>
        <p:nvSpPr>
          <p:cNvPr id="3" name="Content Placeholder 2"/>
          <p:cNvSpPr>
            <a:spLocks noGrp="1"/>
          </p:cNvSpPr>
          <p:nvPr>
            <p:ph idx="1"/>
          </p:nvPr>
        </p:nvSpPr>
        <p:spPr>
          <a:xfrm>
            <a:off x="190500" y="920262"/>
            <a:ext cx="5143500" cy="5105400"/>
          </a:xfrm>
        </p:spPr>
        <p:txBody>
          <a:bodyPr/>
          <a:lstStyle/>
          <a:p>
            <a:r>
              <a:rPr lang="en-US" altLang="zh-CN" sz="1800" dirty="0"/>
              <a:t>All of which nodes expanded in searches are deeper than the solution midpoint.</a:t>
            </a:r>
          </a:p>
          <a:p>
            <a:r>
              <a:rPr lang="en-US" altLang="zh-CN" sz="1800" dirty="0"/>
              <a:t>It shows increasingly strong unidirectional heuristic searches on a Towers Of Hanoi instance, drawn with dashed lines.</a:t>
            </a:r>
          </a:p>
          <a:p>
            <a:r>
              <a:rPr lang="en-US" altLang="zh-CN" sz="1800" dirty="0"/>
              <a:t>The algorithm used is breadth-first heuristic search (BFHS) (Zhou and Hansen 2006)</a:t>
            </a:r>
          </a:p>
          <a:p>
            <a:r>
              <a:rPr lang="en-US" altLang="zh-CN" sz="1800" dirty="0"/>
              <a:t>The cutoff  is set to the optimal solution cost.</a:t>
            </a:r>
          </a:p>
          <a:p>
            <a:r>
              <a:rPr lang="en-US" altLang="zh-CN" sz="1800" dirty="0"/>
              <a:t>Fewer nodes are expanded with successively stronger heuristics, and the nodes not expanded are the deepest. The nodes whose expansion is prevented by these weak heuristics are not expanded in the bidirectional brute-force search, either.</a:t>
            </a: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382" r="8719"/>
          <a:stretch/>
        </p:blipFill>
        <p:spPr bwMode="auto">
          <a:xfrm>
            <a:off x="5205046" y="890954"/>
            <a:ext cx="3938954" cy="28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bwMode="auto">
          <a:xfrm>
            <a:off x="5591908" y="3868615"/>
            <a:ext cx="3411415" cy="1815882"/>
          </a:xfrm>
          <a:prstGeom prst="rect">
            <a:avLst/>
          </a:prstGeom>
          <a:noFill/>
          <a:ln w="19050">
            <a:noFill/>
            <a:miter lim="800000"/>
            <a:headEnd/>
            <a:tailEnd/>
          </a:ln>
        </p:spPr>
        <p:txBody>
          <a:bodyPr wrap="square" lIns="0" rIns="0" rtlCol="0">
            <a:spAutoFit/>
          </a:bodyPr>
          <a:lstStyle/>
          <a:p>
            <a:pPr algn="ctr"/>
            <a:r>
              <a:rPr lang="en-US" altLang="zh-CN" sz="1400" dirty="0"/>
              <a:t>Fig.1 Depths of nodes expanded in searches of a Towers of Hanoi instance. Dashed lines are unidirectional searches with heuristics of varying strengths. Nodes expanded in a unidirectional brute-force search are light gray. Nodes expanded in a bidirectional brute-force search are dark gray</a:t>
            </a:r>
            <a:r>
              <a:rPr lang="en-US" altLang="zh-CN" sz="1200" dirty="0"/>
              <a:t>.</a:t>
            </a:r>
            <a:endParaRPr lang="zh-CN" altLang="en-US" sz="1200" dirty="0"/>
          </a:p>
        </p:txBody>
      </p:sp>
    </p:spTree>
    <p:extLst>
      <p:ext uri="{BB962C8B-B14F-4D97-AF65-F5344CB8AC3E}">
        <p14:creationId xmlns:p14="http://schemas.microsoft.com/office/powerpoint/2010/main" val="732572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Analysis: 24-Puzzle Example</a:t>
            </a:r>
            <a:endParaRPr lang="zh-CN" altLang="en-US" dirty="0"/>
          </a:p>
        </p:txBody>
      </p:sp>
      <p:sp>
        <p:nvSpPr>
          <p:cNvPr id="3" name="Content Placeholder 2"/>
          <p:cNvSpPr>
            <a:spLocks noGrp="1"/>
          </p:cNvSpPr>
          <p:nvPr>
            <p:ph idx="1"/>
          </p:nvPr>
        </p:nvSpPr>
        <p:spPr>
          <a:xfrm>
            <a:off x="190500" y="920262"/>
            <a:ext cx="4522177" cy="5105400"/>
          </a:xfrm>
        </p:spPr>
        <p:txBody>
          <a:bodyPr/>
          <a:lstStyle/>
          <a:p>
            <a:r>
              <a:rPr lang="en-US" altLang="zh-CN" sz="1600" dirty="0"/>
              <a:t>PDBs  (</a:t>
            </a:r>
            <a:r>
              <a:rPr lang="en-US" altLang="zh-CN" sz="1600" dirty="0" err="1"/>
              <a:t>Korf</a:t>
            </a:r>
            <a:r>
              <a:rPr lang="en-US" altLang="zh-CN" sz="1600" dirty="0"/>
              <a:t> and </a:t>
            </a:r>
            <a:r>
              <a:rPr lang="en-US" altLang="zh-CN" sz="1600" dirty="0" err="1"/>
              <a:t>Felner</a:t>
            </a:r>
            <a:r>
              <a:rPr lang="en-US" altLang="zh-CN" sz="1600" dirty="0"/>
              <a:t> 2002) are used </a:t>
            </a:r>
          </a:p>
          <a:p>
            <a:r>
              <a:rPr lang="en-US" altLang="zh-CN" sz="1600" dirty="0"/>
              <a:t>The light gray nodes are expanded in a forward search and the dark gray nodes are expanded in a reverse search; the hashed region is expanded in both. A bidirectional heuristic search expands both regions, while a unidirectional heuristic search expands only one.</a:t>
            </a:r>
          </a:p>
          <a:p>
            <a:r>
              <a:rPr lang="en-US" altLang="zh-CN" sz="1600" dirty="0"/>
              <a:t>With a strong heuristic, a bidirectional heuristic search expands more nodes than a unidirectional heuristic search.</a:t>
            </a:r>
          </a:p>
          <a:p>
            <a:r>
              <a:rPr lang="en-US" altLang="zh-CN" sz="1600" dirty="0"/>
              <a:t>With a heuristic that is neither strong nor weak, approximately half of all nodes expanded in a unidirectional heuristic search are shallower than the midpoint.</a:t>
            </a:r>
          </a:p>
          <a:p>
            <a:r>
              <a:rPr lang="en-US" altLang="zh-CN" sz="1600" dirty="0"/>
              <a:t>A bidirectional heuristic search expands no fewer nodes than a unidirectional heuristic search.</a:t>
            </a:r>
            <a:endParaRPr lang="zh-CN" altLang="en-US" sz="1600" dirty="0"/>
          </a:p>
        </p:txBody>
      </p:sp>
      <p:pic>
        <p:nvPicPr>
          <p:cNvPr id="2051"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527" r="9453"/>
          <a:stretch/>
        </p:blipFill>
        <p:spPr bwMode="auto">
          <a:xfrm>
            <a:off x="4806462" y="1045569"/>
            <a:ext cx="4337538" cy="32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bwMode="auto">
          <a:xfrm>
            <a:off x="5322277" y="4466492"/>
            <a:ext cx="3821723" cy="830997"/>
          </a:xfrm>
          <a:prstGeom prst="rect">
            <a:avLst/>
          </a:prstGeom>
          <a:noFill/>
          <a:ln w="19050">
            <a:noFill/>
            <a:miter lim="800000"/>
            <a:headEnd/>
            <a:tailEnd/>
          </a:ln>
        </p:spPr>
        <p:txBody>
          <a:bodyPr wrap="square" lIns="0" rIns="0" rtlCol="0">
            <a:spAutoFit/>
          </a:bodyPr>
          <a:lstStyle/>
          <a:p>
            <a:pPr algn="ctr"/>
            <a:r>
              <a:rPr lang="en-US" altLang="zh-CN" sz="1600" dirty="0"/>
              <a:t>Fig.2 Depths of nodes expanded in forward and reverse searches on a 24-Puzzle instance.</a:t>
            </a:r>
            <a:endParaRPr lang="zh-CN" altLang="en-US" sz="1600" dirty="0"/>
          </a:p>
        </p:txBody>
      </p:sp>
    </p:spTree>
    <p:extLst>
      <p:ext uri="{BB962C8B-B14F-4D97-AF65-F5344CB8AC3E}">
        <p14:creationId xmlns:p14="http://schemas.microsoft.com/office/powerpoint/2010/main" val="249019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Analysis: A Pathological Case</a:t>
            </a:r>
            <a:endParaRPr lang="zh-CN" altLang="en-US" dirty="0"/>
          </a:p>
        </p:txBody>
      </p:sp>
      <p:sp>
        <p:nvSpPr>
          <p:cNvPr id="3" name="Content Placeholder 2"/>
          <p:cNvSpPr>
            <a:spLocks noGrp="1"/>
          </p:cNvSpPr>
          <p:nvPr>
            <p:ph idx="1"/>
          </p:nvPr>
        </p:nvSpPr>
        <p:spPr>
          <a:xfrm>
            <a:off x="190500" y="920262"/>
            <a:ext cx="4756638" cy="5105400"/>
          </a:xfrm>
        </p:spPr>
        <p:txBody>
          <a:bodyPr/>
          <a:lstStyle/>
          <a:p>
            <a:r>
              <a:rPr lang="en-US" altLang="zh-CN" dirty="0"/>
              <a:t>A start-to-goal unidirectional heuristic search expands all nodes with f cost less than the optimal solution cost of six, of which there are 13 nodes</a:t>
            </a:r>
          </a:p>
          <a:p>
            <a:r>
              <a:rPr lang="en-US" altLang="zh-CN" dirty="0"/>
              <a:t>Bidirectional brute force search expands all nodes up to depth two in both directions, at which point an intersection would be generated at depth three and proved optimal with 14 such nodes</a:t>
            </a:r>
          </a:p>
          <a:p>
            <a:r>
              <a:rPr lang="en-US" altLang="zh-CN" dirty="0"/>
              <a:t>Bidirectional heuristic search expands fewer nodes if it explores children in left-to-right order and breaks f cost ties in favor of lower h cost, it </a:t>
            </a:r>
            <a:r>
              <a:rPr lang="zh-CN" altLang="en-US" dirty="0"/>
              <a:t> </a:t>
            </a:r>
            <a:r>
              <a:rPr lang="en-US" altLang="zh-CN" dirty="0"/>
              <a:t>will expand only 12 nodes.</a:t>
            </a:r>
            <a:endParaRPr lang="zh-CN" altLang="en-US" dirty="0"/>
          </a:p>
        </p:txBody>
      </p:sp>
      <p:pic>
        <p:nvPicPr>
          <p:cNvPr id="1025" name="Picture 1" descr="C:\Users\Emiya\AppData\Roaming\Tencent\Users\861336744\QQ\WinTemp\RichOle\)TWD96M9FD96)A$(RC%}[E0.png"/>
          <p:cNvPicPr>
            <a:picLocks noChangeAspect="1" noChangeArrowheads="1"/>
          </p:cNvPicPr>
          <p:nvPr/>
        </p:nvPicPr>
        <p:blipFill rotWithShape="1">
          <a:blip r:embed="rId2">
            <a:extLst>
              <a:ext uri="{28A0092B-C50C-407E-A947-70E740481C1C}">
                <a14:useLocalDpi xmlns:a14="http://schemas.microsoft.com/office/drawing/2010/main" val="0"/>
              </a:ext>
            </a:extLst>
          </a:blip>
          <a:srcRect l="6598" r="4567"/>
          <a:stretch/>
        </p:blipFill>
        <p:spPr bwMode="auto">
          <a:xfrm>
            <a:off x="5040190" y="1230922"/>
            <a:ext cx="4103810" cy="2962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bwMode="auto">
          <a:xfrm>
            <a:off x="5040190" y="4489938"/>
            <a:ext cx="4103810" cy="1169551"/>
          </a:xfrm>
          <a:prstGeom prst="rect">
            <a:avLst/>
          </a:prstGeom>
          <a:noFill/>
          <a:ln w="19050">
            <a:noFill/>
            <a:miter lim="800000"/>
            <a:headEnd/>
            <a:tailEnd/>
          </a:ln>
        </p:spPr>
        <p:txBody>
          <a:bodyPr wrap="square" lIns="0" rIns="0" rtlCol="0">
            <a:spAutoFit/>
          </a:bodyPr>
          <a:lstStyle/>
          <a:p>
            <a:pPr algn="ctr"/>
            <a:r>
              <a:rPr lang="en-US" altLang="zh-CN" sz="1400" dirty="0"/>
              <a:t>Fig 3: A pathological graph where bidirectional heuristic search outperforms both unidirectional heuristic and bidirectional brute-force search. Nodes are labeled with g-cost + h-cost = f -cost, in the forward (f) and reverse (r) direction.</a:t>
            </a:r>
            <a:endParaRPr lang="zh-CN" altLang="en-US" sz="1400" dirty="0"/>
          </a:p>
        </p:txBody>
      </p:sp>
    </p:spTree>
    <p:extLst>
      <p:ext uri="{BB962C8B-B14F-4D97-AF65-F5344CB8AC3E}">
        <p14:creationId xmlns:p14="http://schemas.microsoft.com/office/powerpoint/2010/main" val="257751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Experiments</a:t>
            </a:r>
            <a:endParaRPr lang="zh-CN" altLang="en-US" dirty="0"/>
          </a:p>
        </p:txBody>
      </p:sp>
      <p:sp>
        <p:nvSpPr>
          <p:cNvPr id="3" name="Content Placeholder 2"/>
          <p:cNvSpPr>
            <a:spLocks noGrp="1"/>
          </p:cNvSpPr>
          <p:nvPr>
            <p:ph idx="1"/>
          </p:nvPr>
        </p:nvSpPr>
        <p:spPr>
          <a:xfrm>
            <a:off x="190500" y="920262"/>
            <a:ext cx="4944208" cy="5105400"/>
          </a:xfrm>
        </p:spPr>
        <p:txBody>
          <a:bodyPr/>
          <a:lstStyle/>
          <a:p>
            <a:r>
              <a:rPr lang="en-US" dirty="0"/>
              <a:t>Each column shows the fraction of nodes expanded shallower than the midpoint.</a:t>
            </a:r>
          </a:p>
          <a:p>
            <a:r>
              <a:rPr lang="en-US" dirty="0"/>
              <a:t>In Peg Solitaire and Towers Of Hanoi, a mean of 6% and 31% of the nodes expanded have shallower depth than the midpoint, respectively</a:t>
            </a:r>
          </a:p>
          <a:p>
            <a:r>
              <a:rPr lang="en-US" dirty="0"/>
              <a:t>So we expect a bidirectional brute-force search to outperform a unidirectional heuristic search for Peg Solitaire and Towers of Hanoi.</a:t>
            </a:r>
          </a:p>
          <a:p>
            <a:r>
              <a:rPr lang="en-US" dirty="0"/>
              <a:t>But for Peg Solitaire Bidirectional heuristic search gives the best results.</a:t>
            </a:r>
            <a:br>
              <a:rPr lang="en-US" dirty="0"/>
            </a:br>
            <a:r>
              <a:rPr lang="en-US" dirty="0"/>
              <a:t> </a:t>
            </a:r>
            <a:br>
              <a:rPr lang="en-US" dirty="0"/>
            </a:br>
            <a:br>
              <a:rPr lang="en-US" dirty="0"/>
            </a:br>
            <a:endParaRPr lang="zh-CN" altLang="en-US" dirty="0"/>
          </a:p>
        </p:txBody>
      </p:sp>
      <p:pic>
        <p:nvPicPr>
          <p:cNvPr id="4" name="Picture 3"/>
          <p:cNvPicPr>
            <a:picLocks noChangeAspect="1"/>
          </p:cNvPicPr>
          <p:nvPr/>
        </p:nvPicPr>
        <p:blipFill>
          <a:blip r:embed="rId2"/>
          <a:stretch>
            <a:fillRect/>
          </a:stretch>
        </p:blipFill>
        <p:spPr>
          <a:xfrm>
            <a:off x="5134707" y="920262"/>
            <a:ext cx="4009293" cy="2225052"/>
          </a:xfrm>
          <a:prstGeom prst="rect">
            <a:avLst/>
          </a:prstGeom>
        </p:spPr>
      </p:pic>
      <p:sp>
        <p:nvSpPr>
          <p:cNvPr id="5" name="TextBox 4"/>
          <p:cNvSpPr txBox="1"/>
          <p:nvPr/>
        </p:nvSpPr>
        <p:spPr bwMode="auto">
          <a:xfrm>
            <a:off x="5134707" y="3350468"/>
            <a:ext cx="3821723" cy="1323439"/>
          </a:xfrm>
          <a:prstGeom prst="rect">
            <a:avLst/>
          </a:prstGeom>
          <a:noFill/>
          <a:ln w="19050">
            <a:noFill/>
            <a:miter lim="800000"/>
            <a:headEnd/>
            <a:tailEnd/>
          </a:ln>
        </p:spPr>
        <p:txBody>
          <a:bodyPr wrap="square" lIns="0" rIns="0" rtlCol="0">
            <a:spAutoFit/>
          </a:bodyPr>
          <a:lstStyle/>
          <a:p>
            <a:pPr algn="ctr"/>
            <a:r>
              <a:rPr lang="en-US" altLang="zh-CN" sz="1600" dirty="0"/>
              <a:t>Tab.1: </a:t>
            </a:r>
            <a:r>
              <a:rPr lang="en-US" sz="1600" dirty="0"/>
              <a:t>Fraction of nodes expanded with depth less than or equal to the solution midpoint for many instances of several search domains </a:t>
            </a:r>
            <a:br>
              <a:rPr lang="en-US" sz="1600" dirty="0"/>
            </a:br>
            <a:endParaRPr lang="zh-CN" altLang="en-US" sz="1600" dirty="0"/>
          </a:p>
        </p:txBody>
      </p:sp>
    </p:spTree>
    <p:extLst>
      <p:ext uri="{BB962C8B-B14F-4D97-AF65-F5344CB8AC3E}">
        <p14:creationId xmlns:p14="http://schemas.microsoft.com/office/powerpoint/2010/main" val="2111135786"/>
      </p:ext>
    </p:extLst>
  </p:cSld>
  <p:clrMapOvr>
    <a:masterClrMapping/>
  </p:clrMapOvr>
</p:sld>
</file>

<file path=ppt/theme/theme1.xml><?xml version="1.0" encoding="utf-8"?>
<a:theme xmlns:a="http://schemas.openxmlformats.org/drawingml/2006/main" name="IMTC08_PhilipCrapse_Final">
  <a:themeElements>
    <a:clrScheme name="IMTC08_PhilipCrapse_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0000">
            <a:alpha val="49001"/>
          </a:srgbClr>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0000">
            <a:alpha val="49001"/>
          </a:srgbClr>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txDef>
      <a:spPr bwMode="auto">
        <a:noFill/>
        <a:ln w="19050">
          <a:solidFill>
            <a:srgbClr val="00B0F0"/>
          </a:solidFill>
          <a:miter lim="800000"/>
          <a:headEnd/>
          <a:tailEnd/>
        </a:ln>
      </a:spPr>
      <a:bodyPr wrap="square" lIns="0" rIns="0">
        <a:spAutoFit/>
      </a:bodyPr>
      <a:lstStyle>
        <a:defPPr algn="ctr">
          <a:defRPr sz="1200" dirty="0" smtClean="0"/>
        </a:defPPr>
      </a:lstStyle>
    </a:txDef>
  </a:objectDefaults>
  <a:extraClrSchemeLst>
    <a:extraClrScheme>
      <a:clrScheme name="IMTC08_PhilipCrapse_Fi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TC08_PhilipCrapse_Fi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TC08_PhilipCrapse_Fi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TC08_PhilipCrapse_Fi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TC08_PhilipCrapse_Fi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TC08_PhilipCrapse_Fi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TC08_PhilipCrapse_Fi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TC08_PhilipCrapse_Fi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TC08_PhilipCrapse_Fi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TC08_PhilipCrapse_Fi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TC08_PhilipCrapse_Fi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TC08_PhilipCrapse_Fi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36570</TotalTime>
  <Words>1288</Words>
  <Application>Microsoft Office PowerPoint</Application>
  <PresentationFormat>On-screen Show (4:3)</PresentationFormat>
  <Paragraphs>85</Paragraphs>
  <Slides>14</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바탕</vt:lpstr>
      <vt:lpstr>Gulim</vt:lpstr>
      <vt:lpstr>宋体</vt:lpstr>
      <vt:lpstr>Arial</vt:lpstr>
      <vt:lpstr>Arial Black</vt:lpstr>
      <vt:lpstr>Baskerville Old Face</vt:lpstr>
      <vt:lpstr>Cambria Math</vt:lpstr>
      <vt:lpstr>方正舒体</vt:lpstr>
      <vt:lpstr>Georgia</vt:lpstr>
      <vt:lpstr>Wingdings</vt:lpstr>
      <vt:lpstr>IMTC08_PhilipCrapse_Final</vt:lpstr>
      <vt:lpstr>PowerPoint Presentation</vt:lpstr>
      <vt:lpstr>Outline</vt:lpstr>
      <vt:lpstr>Background: Front-To-End Bidirectional Search</vt:lpstr>
      <vt:lpstr>Background: Former Study </vt:lpstr>
      <vt:lpstr>Analysis: Explanatory Theory</vt:lpstr>
      <vt:lpstr>Analysis: Towers of Hanoi Example</vt:lpstr>
      <vt:lpstr>Analysis: 24-Puzzle Example</vt:lpstr>
      <vt:lpstr>Analysis: A Pathological Case</vt:lpstr>
      <vt:lpstr>Experiments</vt:lpstr>
      <vt:lpstr>Experiments</vt:lpstr>
      <vt:lpstr>Experiments</vt:lpstr>
      <vt:lpstr>Experiments</vt:lpstr>
      <vt:lpstr>Conclusions</vt:lpstr>
      <vt:lpstr>PowerPoint Presentation</vt:lpstr>
    </vt:vector>
  </TitlesOfParts>
  <Company>College of Engineering and Information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Diagnostics and Prognostics of Electric Cables in Ship Power Systems via Joint Time-Frequency Domain Reflectometry</dc:title>
  <dc:creator>crapsep</dc:creator>
  <cp:lastModifiedBy>Madushan</cp:lastModifiedBy>
  <cp:revision>2024</cp:revision>
  <cp:lastPrinted>2013-06-28T21:23:02Z</cp:lastPrinted>
  <dcterms:created xsi:type="dcterms:W3CDTF">2008-07-31T20:37:22Z</dcterms:created>
  <dcterms:modified xsi:type="dcterms:W3CDTF">2017-04-25T05:25:03Z</dcterms:modified>
</cp:coreProperties>
</file>