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86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Shehab khan" initials="ASk" lastIdx="0" clrIdx="0">
    <p:extLst>
      <p:ext uri="{19B8F6BF-5375-455C-9EA6-DF929625EA0E}">
        <p15:presenceInfo xmlns:p15="http://schemas.microsoft.com/office/powerpoint/2012/main" userId="Ahmed Shehab k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1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1853-17FB-492E-8A1B-E4407B9BE657}" type="datetimeFigureOut">
              <a:rPr lang="en-US" smtClean="0"/>
              <a:t>2017-05-02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F124B-456D-484B-B85E-DDF80CD86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F024FA-EEF8-4860-AB54-6BEF8D4375A2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94DE-A2EE-4EBF-A3D9-E9E9C31D954B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5D7F-185E-43CB-9928-021DDE9C90DA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C81-91AC-49D9-9DDC-26CD758F81C5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80DC-2C01-4121-B5F0-2BBB7BC56A95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1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D1A1-4DA2-4FDE-9548-AD6A6D433009}" type="datetime1">
              <a:rPr lang="en-US" smtClean="0"/>
              <a:t>2017-05-02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7655-9DA4-4B42-A839-EAD8DA15E7EF}" type="datetime1">
              <a:rPr lang="en-US" smtClean="0"/>
              <a:t>2017-05-02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B700-A789-4E80-8349-D3F690243262}" type="datetime1">
              <a:rPr lang="en-US" smtClean="0"/>
              <a:t>2017-05-02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5845-2FCF-4F9F-AFF2-92109FC49F0F}" type="datetime1">
              <a:rPr lang="en-US" smtClean="0"/>
              <a:t>2017-05-02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2D30-1FC5-451F-BCE4-5E54C649CC86}" type="datetime1">
              <a:rPr lang="en-US" smtClean="0"/>
              <a:t>2017-05-02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FC6B-ADFB-462C-8BAA-11151FD1B6F1}" type="datetime1">
              <a:rPr lang="en-US" smtClean="0"/>
              <a:t>2017-05-02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E307880-F2F8-4D58-B792-9426840DB918}" type="datetime1">
              <a:rPr lang="en-US" smtClean="0"/>
              <a:t>2017-05-02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8AE04D1-2C1E-4E0D-961F-B1101293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1531"/>
            <a:ext cx="9144000" cy="2387600"/>
          </a:xfrm>
        </p:spPr>
        <p:txBody>
          <a:bodyPr/>
          <a:lstStyle/>
          <a:p>
            <a:r>
              <a:rPr lang="en-US" dirty="0"/>
              <a:t>Multi-Heuristic A*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215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/>
              <a:t>Sandip</a:t>
            </a:r>
            <a:r>
              <a:rPr lang="en-US" dirty="0"/>
              <a:t> </a:t>
            </a:r>
            <a:r>
              <a:rPr lang="en-US" dirty="0" err="1"/>
              <a:t>Aine</a:t>
            </a:r>
            <a:r>
              <a:rPr lang="en-US" dirty="0"/>
              <a:t>, </a:t>
            </a:r>
            <a:r>
              <a:rPr lang="en-US" dirty="0" err="1"/>
              <a:t>Siddharth</a:t>
            </a:r>
            <a:r>
              <a:rPr lang="en-US" dirty="0"/>
              <a:t> </a:t>
            </a:r>
            <a:r>
              <a:rPr lang="en-US" dirty="0" err="1"/>
              <a:t>Swaminathan</a:t>
            </a:r>
            <a:r>
              <a:rPr lang="en-US" dirty="0"/>
              <a:t>, Venkatraman Narayanan,</a:t>
            </a:r>
            <a:br>
              <a:rPr lang="en-US" dirty="0"/>
            </a:br>
            <a:r>
              <a:rPr lang="en-US" dirty="0"/>
              <a:t>Victor Hwang and Maxim </a:t>
            </a:r>
            <a:r>
              <a:rPr lang="en-US" dirty="0" err="1" smtClean="0"/>
              <a:t>Likhachev</a:t>
            </a:r>
            <a:r>
              <a:rPr lang="en-US" dirty="0" smtClean="0"/>
              <a:t>. International Journal of Robotics Research, 35 (1-3), 224-243, 2016.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9904" y="4523232"/>
            <a:ext cx="72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By: Ahmed Shehab Khan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fld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2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41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Independent Multi-Heuristic A* (IMHA*)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280160"/>
            <a:ext cx="3372729" cy="5170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999" y="1603717"/>
            <a:ext cx="3006970" cy="140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49969" y="1603717"/>
            <a:ext cx="7551041" cy="4224059"/>
            <a:chOff x="4149969" y="1603717"/>
            <a:chExt cx="7551041" cy="422405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149969" y="2518117"/>
              <a:ext cx="1378634" cy="8440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528603" y="1603717"/>
              <a:ext cx="6172407" cy="4224059"/>
              <a:chOff x="5528603" y="1603717"/>
              <a:chExt cx="6172407" cy="422405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9322" y="1825752"/>
                <a:ext cx="5981688" cy="3759122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528603" y="1603717"/>
                <a:ext cx="6172407" cy="42240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41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Independent Multi-Heuristic A* (IMHA*)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280160"/>
            <a:ext cx="3372729" cy="517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121152"/>
            <a:ext cx="3380232" cy="743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23232" y="2145792"/>
            <a:ext cx="7111622" cy="2560320"/>
            <a:chOff x="4523232" y="2145792"/>
            <a:chExt cx="7111622" cy="2560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8043" y="2289985"/>
              <a:ext cx="5886811" cy="225387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523232" y="2145792"/>
              <a:ext cx="7022592" cy="2560320"/>
              <a:chOff x="4523232" y="2145792"/>
              <a:chExt cx="7022592" cy="2560320"/>
            </a:xfrm>
          </p:grpSpPr>
          <p:cxnSp>
            <p:nvCxnSpPr>
              <p:cNvPr id="8" name="Straight Arrow Connector 7"/>
              <p:cNvCxnSpPr>
                <a:stCxn id="6" idx="3"/>
              </p:cNvCxnSpPr>
              <p:nvPr/>
            </p:nvCxnSpPr>
            <p:spPr>
              <a:xfrm>
                <a:off x="4523232" y="3493008"/>
                <a:ext cx="1224811" cy="1280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5748043" y="2145792"/>
                <a:ext cx="5797781" cy="25603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1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41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Independent Multi-Heuristic A* (IMHA*)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280160"/>
            <a:ext cx="3372729" cy="5170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2999" y="3889248"/>
            <a:ext cx="3233929" cy="2492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64736" y="1280159"/>
            <a:ext cx="7327392" cy="5101951"/>
            <a:chOff x="4364736" y="1280159"/>
            <a:chExt cx="7327392" cy="51019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744" y="1280159"/>
              <a:ext cx="6254628" cy="510195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V="1">
              <a:off x="4364736" y="3974592"/>
              <a:ext cx="888008" cy="963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252744" y="1280159"/>
              <a:ext cx="6439384" cy="49987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IMHA*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5752"/>
            <a:ext cx="10015330" cy="1418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73820"/>
            <a:ext cx="10015330" cy="1339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IMHA*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72415"/>
            <a:ext cx="9875520" cy="157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21" y="3905818"/>
            <a:ext cx="10111477" cy="11822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IMHA*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4" y="2591264"/>
            <a:ext cx="10615546" cy="1235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05" y="457730"/>
            <a:ext cx="9875520" cy="9602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Shared Multi-Heuristic A* (SMHA*)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4" y="1417982"/>
            <a:ext cx="3219037" cy="5201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5884" y="1674114"/>
            <a:ext cx="3219037" cy="187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94921" y="1674114"/>
            <a:ext cx="7330110" cy="4448390"/>
            <a:chOff x="4094921" y="1674114"/>
            <a:chExt cx="7330110" cy="4448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231" y="1674114"/>
              <a:ext cx="6019800" cy="4305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05231" y="1674114"/>
              <a:ext cx="6019800" cy="4448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4921" y="2425148"/>
              <a:ext cx="1310310" cy="715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05" y="457730"/>
            <a:ext cx="9875520" cy="9602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Shared Multi-Heuristic A* (SMHA*)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4" y="1417982"/>
            <a:ext cx="3219037" cy="5201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504" y="3670852"/>
            <a:ext cx="3110417" cy="821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94921" y="2059255"/>
            <a:ext cx="7513271" cy="3188606"/>
            <a:chOff x="4094921" y="2059255"/>
            <a:chExt cx="7513271" cy="3188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939" y="2059255"/>
              <a:ext cx="5687253" cy="318860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20939" y="2059255"/>
              <a:ext cx="5502435" cy="31886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4921" y="3909391"/>
              <a:ext cx="1826018" cy="25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05" y="457730"/>
            <a:ext cx="9875520" cy="9602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Shared Multi-Heuristic A* (SMHA*)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4" y="1417982"/>
            <a:ext cx="3219037" cy="5201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504" y="4518991"/>
            <a:ext cx="3110417" cy="196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94921" y="1550289"/>
            <a:ext cx="7792279" cy="4664981"/>
            <a:chOff x="4094921" y="1550289"/>
            <a:chExt cx="7792279" cy="4664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7350" y="1550289"/>
              <a:ext cx="6419850" cy="4552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67350" y="1550289"/>
              <a:ext cx="6313833" cy="4664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094921" y="4399722"/>
              <a:ext cx="1372429" cy="7553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SMHA*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5" y="2211779"/>
            <a:ext cx="9875520" cy="155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68" y="4151392"/>
            <a:ext cx="9843052" cy="1103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5088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96440"/>
            <a:ext cx="9872871" cy="4038600"/>
          </a:xfrm>
        </p:spPr>
        <p:txBody>
          <a:bodyPr/>
          <a:lstStyle/>
          <a:p>
            <a:r>
              <a:rPr lang="en-US" dirty="0"/>
              <a:t>For High-Dimensional planning problem, Heuristic search algorithms like (A*) suffers from the curse of dimensionality.</a:t>
            </a:r>
          </a:p>
          <a:p>
            <a:r>
              <a:rPr lang="en-US" dirty="0"/>
              <a:t>This problem is usually addressed by trading off solution quality for faster computation time.</a:t>
            </a:r>
          </a:p>
          <a:p>
            <a:r>
              <a:rPr lang="en-US" dirty="0"/>
              <a:t>Specifically, bounded sub-optimal versions of A* such as Weighted A* (WA*) (Pohl, 1970) and its anytime variants (</a:t>
            </a:r>
            <a:r>
              <a:rPr lang="en-US" dirty="0" err="1"/>
              <a:t>Likhachev</a:t>
            </a:r>
            <a:r>
              <a:rPr lang="en-US" dirty="0"/>
              <a:t> et al., 2004; Zhou and Hansen, 2002) have been used quite effectively for high-dimensional search problems.</a:t>
            </a:r>
          </a:p>
          <a:p>
            <a:r>
              <a:rPr lang="en-US" dirty="0"/>
              <a:t>WA*’s performance is very sensitive to the accuracy of the heuristic</a:t>
            </a:r>
            <a:br>
              <a:rPr lang="en-US" dirty="0"/>
            </a:br>
            <a:r>
              <a:rPr lang="en-US" dirty="0"/>
              <a:t>function, and can degrade severely in the presence of heuristic depression regions.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SMHA*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21" y="2183561"/>
            <a:ext cx="9352722" cy="1481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21" y="4022813"/>
            <a:ext cx="9290428" cy="10048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7896"/>
          </a:xfrm>
        </p:spPr>
        <p:txBody>
          <a:bodyPr/>
          <a:lstStyle/>
          <a:p>
            <a:pPr algn="ctr"/>
            <a:r>
              <a:rPr lang="en-US" dirty="0"/>
              <a:t>Theorems proved on SMHA*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81518"/>
            <a:ext cx="9282734" cy="113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76036"/>
            <a:ext cx="9274569" cy="184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39" y="5209692"/>
            <a:ext cx="9540489" cy="10137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7" y="2504661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Domains of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84175"/>
            <a:ext cx="9872871" cy="25709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12-dimensional mobile manipulation planning for the PR2 robot </a:t>
            </a:r>
          </a:p>
          <a:p>
            <a:r>
              <a:rPr lang="en-US" sz="3200" dirty="0"/>
              <a:t>3-dimensional (x, y, orientation) navigation for single and multiple goal domains </a:t>
            </a:r>
          </a:p>
          <a:p>
            <a:r>
              <a:rPr lang="en-US" sz="3200" dirty="0"/>
              <a:t>sliding tile puzzles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dvP7B72"/>
              </a:rPr>
              <a:t>Mobile manipulation planning for the PR2</a:t>
            </a:r>
            <a:br>
              <a:rPr lang="en-US" sz="3600" dirty="0">
                <a:solidFill>
                  <a:srgbClr val="000000"/>
                </a:solidFill>
                <a:latin typeface="AdvP7B72"/>
              </a:rPr>
            </a:br>
            <a:r>
              <a:rPr lang="en-US" sz="3600" dirty="0">
                <a:solidFill>
                  <a:srgbClr val="000000"/>
                </a:solidFill>
                <a:latin typeface="AdvP7B72"/>
              </a:rPr>
              <a:t>(12-dimensional)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4562"/>
            <a:ext cx="10015330" cy="38284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dvP7B72"/>
              </a:rPr>
              <a:t>Mobile manipulation planning for the PR2</a:t>
            </a:r>
            <a:br>
              <a:rPr lang="en-US" sz="3600" dirty="0">
                <a:solidFill>
                  <a:srgbClr val="000000"/>
                </a:solidFill>
                <a:latin typeface="AdvP7B72"/>
              </a:rPr>
            </a:br>
            <a:r>
              <a:rPr lang="en-US" sz="3600" dirty="0">
                <a:solidFill>
                  <a:srgbClr val="000000"/>
                </a:solidFill>
                <a:latin typeface="AdvP7B72"/>
              </a:rPr>
              <a:t>(12-dimensional)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116104"/>
            <a:ext cx="10041835" cy="42184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4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09" y="0"/>
            <a:ext cx="9875520" cy="12722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Multiple Goal Path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943224"/>
            <a:ext cx="10774017" cy="5378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09" y="0"/>
            <a:ext cx="9875520" cy="127220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Multiple Goal Path Planning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18" y="2436537"/>
            <a:ext cx="11107019" cy="2347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5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09" y="490330"/>
            <a:ext cx="9875520" cy="7818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Sliding tile puzzle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1272209"/>
            <a:ext cx="9631017" cy="51644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2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09" y="490330"/>
            <a:ext cx="9875520" cy="7818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Sliding tile puzzle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52" y="1828800"/>
            <a:ext cx="10633034" cy="39093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32" y="1016390"/>
            <a:ext cx="8440616" cy="50327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81" y="734523"/>
            <a:ext cx="8725193" cy="54271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6" y="751376"/>
            <a:ext cx="8087532" cy="54959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5</a:t>
            </a:fld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77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5088"/>
          </a:xfrm>
        </p:spPr>
        <p:txBody>
          <a:bodyPr/>
          <a:lstStyle/>
          <a:p>
            <a:pPr algn="ctr"/>
            <a:r>
              <a:rPr lang="en-US" dirty="0"/>
              <a:t>A* and WA*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35" y="2150466"/>
            <a:ext cx="3240259" cy="3026445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58" y="2150466"/>
            <a:ext cx="3304320" cy="3026445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sp>
        <p:nvSpPr>
          <p:cNvPr id="13" name="TextBox 12"/>
          <p:cNvSpPr txBox="1"/>
          <p:nvPr/>
        </p:nvSpPr>
        <p:spPr>
          <a:xfrm>
            <a:off x="984504" y="6063175"/>
            <a:ext cx="1048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https://en.wikipedia.org/wiki/A*_search_algorithm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5088"/>
          </a:xfrm>
        </p:spPr>
        <p:txBody>
          <a:bodyPr/>
          <a:lstStyle/>
          <a:p>
            <a:pPr algn="ctr"/>
            <a:r>
              <a:rPr lang="en-US" dirty="0"/>
              <a:t>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825752"/>
            <a:ext cx="9872871" cy="40020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Proposed an algorithmic framework, called Multi-Heuristic A* (MHA*) </a:t>
            </a:r>
          </a:p>
          <a:p>
            <a:r>
              <a:rPr lang="en-US" sz="2800" dirty="0"/>
              <a:t>MHA* works by running multiple searches with different </a:t>
            </a:r>
            <a:r>
              <a:rPr lang="en-US" sz="2800" b="1" dirty="0"/>
              <a:t>inadmissible heuristics</a:t>
            </a:r>
            <a:r>
              <a:rPr lang="en-US" sz="2800" dirty="0"/>
              <a:t> in a manner that </a:t>
            </a:r>
            <a:r>
              <a:rPr lang="en-US" sz="2800" b="1" dirty="0"/>
              <a:t>preserves completeness </a:t>
            </a:r>
            <a:r>
              <a:rPr lang="en-US" sz="2800" dirty="0"/>
              <a:t>and </a:t>
            </a:r>
            <a:r>
              <a:rPr lang="en-US" sz="2800" b="1" dirty="0"/>
              <a:t>guarantees on the sub-optimality bounds.</a:t>
            </a:r>
          </a:p>
          <a:p>
            <a:r>
              <a:rPr lang="en-US" sz="2800" dirty="0"/>
              <a:t>Two variants of MHA* proposed:</a:t>
            </a:r>
          </a:p>
          <a:p>
            <a:pPr marL="1440180" lvl="4" indent="-342900">
              <a:buFont typeface="+mj-lt"/>
              <a:buAutoNum type="arabicPeriod"/>
            </a:pPr>
            <a:r>
              <a:rPr lang="en-US" sz="2200" dirty="0"/>
              <a:t>Independent Multi-Heuristic A* (IMHA*)</a:t>
            </a:r>
          </a:p>
          <a:p>
            <a:pPr marL="1440180" lvl="4" indent="-342900">
              <a:buFont typeface="+mj-lt"/>
              <a:buAutoNum type="arabicPeriod"/>
            </a:pPr>
            <a:r>
              <a:rPr lang="en-US" sz="2200" dirty="0"/>
              <a:t>Shared Multi-Heuristic A* (SMHA*)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1" y="256501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56032"/>
            <a:ext cx="9875520" cy="1085088"/>
          </a:xfrm>
        </p:spPr>
        <p:txBody>
          <a:bodyPr/>
          <a:lstStyle/>
          <a:p>
            <a:pPr algn="ctr"/>
            <a:r>
              <a:rPr lang="en-US" dirty="0"/>
              <a:t>Notations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6" y="2100327"/>
            <a:ext cx="10516731" cy="3044697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04D1-2C1E-4E0D-961F-B11012932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 &#10;    \setlength\itemsep{.1em}&#10;    \item[$\bullet$] $c ( s , s' ) $  denotes cost of edge between  &#10;    $s$ and $s'$&#10;    \item[$\bullet$] $c^{*} (s , s' )$ denotes cost of optimal path from &#10;    $s$ to $s'$&#10;    \item[$\bullet$] $g(s)$ denotes currently best known path cost from &#10;    $s_{start}$ to $s$&#10;    \item[$\bullet$] $g^{*}(s)$ denotes cost of optimal path from  &#10;$s_{start}$ to $s$&#10;&#10;    \item[$\bullet$] $SUCC(s) := \{ s' \in S | c(s , s') \neq \infty \} $ denotes set &#10;of all successors of $s$&#10;    &#10;    \item[$\bullet$] $ bp(s) $ back-pointer which points to the best predecessor of $s$(if computed)&#10;    &#10;&#10;\end{itemize}&#10;&#10;\end{document}"/>
  <p:tag name="IGUANATEXSIZE" val="20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344</Words>
  <Application>Microsoft Office PowerPoint</Application>
  <PresentationFormat>Widescreen</PresentationFormat>
  <Paragraphs>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AdvP7B72</vt:lpstr>
      <vt:lpstr>Calibri</vt:lpstr>
      <vt:lpstr>Corbel</vt:lpstr>
      <vt:lpstr>Basis</vt:lpstr>
      <vt:lpstr>Multi-Heuristic A*  </vt:lpstr>
      <vt:lpstr>Background</vt:lpstr>
      <vt:lpstr>PowerPoint Presentation</vt:lpstr>
      <vt:lpstr>PowerPoint Presentation</vt:lpstr>
      <vt:lpstr>PowerPoint Presentation</vt:lpstr>
      <vt:lpstr>A* and WA*</vt:lpstr>
      <vt:lpstr>Contribution</vt:lpstr>
      <vt:lpstr>Methodology</vt:lpstr>
      <vt:lpstr>Notations</vt:lpstr>
      <vt:lpstr>Independent Multi-Heuristic A* (IMHA*)  </vt:lpstr>
      <vt:lpstr>Independent Multi-Heuristic A* (IMHA*)  </vt:lpstr>
      <vt:lpstr>Independent Multi-Heuristic A* (IMHA*)  </vt:lpstr>
      <vt:lpstr>Theorems proved on IMHA*</vt:lpstr>
      <vt:lpstr>Theorems proved on IMHA*</vt:lpstr>
      <vt:lpstr>Theorems proved on IMHA*</vt:lpstr>
      <vt:lpstr>Shared Multi-Heuristic A* (SMHA*) </vt:lpstr>
      <vt:lpstr>Shared Multi-Heuristic A* (SMHA*) </vt:lpstr>
      <vt:lpstr>Shared Multi-Heuristic A* (SMHA*) </vt:lpstr>
      <vt:lpstr>Theorems proved on SMHA*</vt:lpstr>
      <vt:lpstr>Theorems proved on SMHA*</vt:lpstr>
      <vt:lpstr>Theorems proved on SMHA*</vt:lpstr>
      <vt:lpstr>Experimental Results</vt:lpstr>
      <vt:lpstr>Domains of Experiments</vt:lpstr>
      <vt:lpstr>Mobile manipulation planning for the PR2 (12-dimensional)</vt:lpstr>
      <vt:lpstr>Mobile manipulation planning for the PR2 (12-dimensional)</vt:lpstr>
      <vt:lpstr>Multiple Goal Path Planning</vt:lpstr>
      <vt:lpstr>Multiple Goal Path Planning</vt:lpstr>
      <vt:lpstr>Sliding tile puzzle  </vt:lpstr>
      <vt:lpstr>Sliding tile puzzle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Multi-Heuristic A*  </dc:title>
  <dc:creator>Ahmed Shehab khan</dc:creator>
  <cp:lastModifiedBy>Marco Valtorta</cp:lastModifiedBy>
  <cp:revision>35</cp:revision>
  <dcterms:created xsi:type="dcterms:W3CDTF">2017-04-16T15:06:54Z</dcterms:created>
  <dcterms:modified xsi:type="dcterms:W3CDTF">2017-05-02T21:15:12Z</dcterms:modified>
</cp:coreProperties>
</file>