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77" r:id="rId5"/>
    <p:sldId id="278" r:id="rId6"/>
    <p:sldId id="279" r:id="rId7"/>
    <p:sldId id="259" r:id="rId8"/>
    <p:sldId id="260" r:id="rId9"/>
    <p:sldId id="261" r:id="rId10"/>
    <p:sldId id="262" r:id="rId11"/>
    <p:sldId id="270" r:id="rId12"/>
    <p:sldId id="271" r:id="rId13"/>
    <p:sldId id="272" r:id="rId14"/>
    <p:sldId id="273" r:id="rId15"/>
    <p:sldId id="274" r:id="rId16"/>
    <p:sldId id="276" r:id="rId17"/>
    <p:sldId id="282" r:id="rId18"/>
    <p:sldId id="283" r:id="rId19"/>
    <p:sldId id="284" r:id="rId20"/>
    <p:sldId id="28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1D95E-AD1F-403D-90B8-5693F690719F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6CD70-D9BB-4C4C-9198-A31E32D46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63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Efficient directed search is made possible by considering the heuristic as a function over the nodes in the graph.</a:t>
            </a:r>
          </a:p>
          <a:p>
            <a:r>
              <a:rPr lang="en-US" dirty="0"/>
              <a:t>The Heuristic Path Algorithms(HPA) are used to perform enumerative searches of the graphs using the </a:t>
            </a:r>
            <a:r>
              <a:rPr lang="en-US" i="1" dirty="0"/>
              <a:t>h(heuristic function)</a:t>
            </a:r>
            <a:r>
              <a:rPr lang="en-US" dirty="0"/>
              <a:t> and </a:t>
            </a:r>
            <a:r>
              <a:rPr lang="en-US" i="1" dirty="0"/>
              <a:t>g(distance to date)</a:t>
            </a:r>
            <a:r>
              <a:rPr lang="en-US" dirty="0"/>
              <a:t> function values.</a:t>
            </a:r>
          </a:p>
          <a:p>
            <a:r>
              <a:rPr lang="en-US" dirty="0"/>
              <a:t>g=number of edges from start node to the node currently enumerated by HPA. h=number of edges on the shortest path from the node currently enumerated by HPA to the terminal node.</a:t>
            </a:r>
          </a:p>
          <a:p>
            <a:r>
              <a:rPr lang="en-US" dirty="0"/>
              <a:t>The evaluation function used in HPA: f(x) = (1-w)*g(x) + w*f(x), where w= weight and 0&lt;=w&lt;=1.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D70-D9BB-4C4C-9198-A31E32D46D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83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6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1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7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89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5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7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5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6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85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3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05CA4-0628-42A4-967F-8DAC91CBDDB3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DAA3C-6E65-4C3D-A3E5-41DA550A2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0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Heuristic Search Viewed as path Finding in a Graph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Author: Ira Pohl</a:t>
            </a:r>
          </a:p>
          <a:p>
            <a:r>
              <a:rPr lang="en-US" dirty="0"/>
              <a:t>Presentation by: Allen </a:t>
            </a:r>
            <a:r>
              <a:rPr lang="en-US" dirty="0" err="1"/>
              <a:t>Kanapala</a:t>
            </a:r>
            <a:r>
              <a:rPr lang="en-US" dirty="0"/>
              <a:t> &amp; Xiang Guan</a:t>
            </a:r>
          </a:p>
        </p:txBody>
      </p:sp>
    </p:spTree>
    <p:extLst>
      <p:ext uri="{BB962C8B-B14F-4D97-AF65-F5344CB8AC3E}">
        <p14:creationId xmlns:p14="http://schemas.microsoft.com/office/powerpoint/2010/main" val="1454209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4.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HPA + using as its evaluation function f(x) =g(x) + h(x) (or equivalently w= 0.5), where h&lt;=</a:t>
            </a:r>
            <a:r>
              <a:rPr lang="en-US" dirty="0" err="1"/>
              <a:t>h</a:t>
            </a:r>
            <a:r>
              <a:rPr lang="en-US" baseline="-25000" dirty="0" err="1"/>
              <a:t>p</a:t>
            </a:r>
            <a:r>
              <a:rPr lang="en-US" baseline="-25000" dirty="0"/>
              <a:t>, </a:t>
            </a:r>
            <a:r>
              <a:rPr lang="en-US" dirty="0"/>
              <a:t>finds a shortest solution paths if one exists. This is also known as the A* algorithm.</a:t>
            </a:r>
            <a:endParaRPr lang="en-US" baseline="-2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925" y="1969486"/>
            <a:ext cx="805815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700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5.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</a:t>
            </a:r>
            <a:r>
              <a:rPr lang="en-US" dirty="0" smtClean="0"/>
              <a:t>h</a:t>
            </a:r>
            <a:r>
              <a:rPr lang="en-US" baseline="-25000" dirty="0" smtClean="0"/>
              <a:t>2 </a:t>
            </a:r>
            <a:r>
              <a:rPr lang="en-US" dirty="0"/>
              <a:t>&lt; h</a:t>
            </a:r>
            <a:r>
              <a:rPr lang="en-US" baseline="-25000" dirty="0"/>
              <a:t>1 </a:t>
            </a:r>
            <a:r>
              <a:rPr lang="en-US" dirty="0"/>
              <a:t>&lt; </a:t>
            </a:r>
            <a:r>
              <a:rPr lang="en-US" dirty="0" err="1"/>
              <a:t>h</a:t>
            </a:r>
            <a:r>
              <a:rPr lang="en-US" baseline="-25000" dirty="0" err="1"/>
              <a:t>p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hen </a:t>
            </a:r>
            <a:r>
              <a:rPr lang="en-US" dirty="0"/>
              <a:t>HPA using f</a:t>
            </a:r>
            <a:r>
              <a:rPr lang="en-US" baseline="-25000" dirty="0"/>
              <a:t>1 </a:t>
            </a:r>
            <a:r>
              <a:rPr lang="en-US" dirty="0"/>
              <a:t>=g + h</a:t>
            </a:r>
            <a:r>
              <a:rPr lang="en-US" baseline="-25000" dirty="0"/>
              <a:t>1</a:t>
            </a:r>
            <a:r>
              <a:rPr lang="en-US" dirty="0"/>
              <a:t> will only expand some subset of nodes that are expanded using f</a:t>
            </a:r>
            <a:r>
              <a:rPr lang="en-US" baseline="-25000" dirty="0"/>
              <a:t>2</a:t>
            </a:r>
            <a:r>
              <a:rPr lang="en-US" dirty="0"/>
              <a:t> = g + </a:t>
            </a:r>
            <a:r>
              <a:rPr lang="en-US" dirty="0" smtClean="0"/>
              <a:t>h</a:t>
            </a:r>
            <a:r>
              <a:rPr lang="en-US" baseline="-25000" dirty="0" smtClean="0"/>
              <a:t>2 </a:t>
            </a:r>
            <a:endParaRPr lang="en-US" baseline="30000" dirty="0" smtClean="0"/>
          </a:p>
          <a:p>
            <a:r>
              <a:rPr lang="en-US" dirty="0" smtClean="0"/>
              <a:t>If l(</a:t>
            </a:r>
            <a:r>
              <a:rPr lang="el-GR" dirty="0" smtClean="0"/>
              <a:t>μ</a:t>
            </a:r>
            <a:r>
              <a:rPr lang="en-US" dirty="0" smtClean="0"/>
              <a:t>) &lt; g + h</a:t>
            </a:r>
            <a:r>
              <a:rPr lang="en-US" baseline="-25000" dirty="0" smtClean="0"/>
              <a:t>2</a:t>
            </a:r>
            <a:r>
              <a:rPr lang="en-US" dirty="0" smtClean="0"/>
              <a:t>, then </a:t>
            </a:r>
            <a:r>
              <a:rPr lang="en-US" dirty="0"/>
              <a:t>l(</a:t>
            </a:r>
            <a:r>
              <a:rPr lang="el-GR" dirty="0"/>
              <a:t>μ</a:t>
            </a:r>
            <a:r>
              <a:rPr lang="en-US" dirty="0"/>
              <a:t>) &lt; g + </a:t>
            </a:r>
            <a:r>
              <a:rPr lang="en-US" dirty="0" smtClean="0"/>
              <a:t>h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If only a feasible solution is needed rather than an optimal one, theorem 5 may be abandoned.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05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6.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HPA search </a:t>
            </a:r>
            <a:r>
              <a:rPr lang="en-US" dirty="0" smtClean="0"/>
              <a:t>when </a:t>
            </a:r>
            <a:r>
              <a:rPr lang="en-US" dirty="0" err="1"/>
              <a:t>h</a:t>
            </a:r>
            <a:r>
              <a:rPr lang="en-US" baseline="-25000" dirty="0" err="1"/>
              <a:t>p</a:t>
            </a:r>
            <a:r>
              <a:rPr lang="en-US" dirty="0"/>
              <a:t> </a:t>
            </a:r>
            <a:r>
              <a:rPr lang="en-US" dirty="0" smtClean="0"/>
              <a:t>is used is optimal and will find the shortest path.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Along the shortest path </a:t>
            </a:r>
            <a:r>
              <a:rPr lang="el-GR" i="1" dirty="0" smtClean="0"/>
              <a:t>μ</a:t>
            </a:r>
            <a:r>
              <a:rPr lang="en-US" i="1" dirty="0" smtClean="0"/>
              <a:t>, </a:t>
            </a:r>
            <a:r>
              <a:rPr lang="en-US" dirty="0" smtClean="0"/>
              <a:t>g +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p</a:t>
            </a:r>
            <a:r>
              <a:rPr lang="en-US" dirty="0" smtClean="0"/>
              <a:t> = l(</a:t>
            </a:r>
            <a:r>
              <a:rPr lang="el-GR" i="1" dirty="0" smtClean="0"/>
              <a:t>μ</a:t>
            </a:r>
            <a:r>
              <a:rPr lang="en-US" dirty="0" smtClean="0"/>
              <a:t>) and (2</a:t>
            </a:r>
            <a:r>
              <a:rPr lang="el-GR" dirty="0" smtClean="0"/>
              <a:t>ω</a:t>
            </a:r>
            <a:r>
              <a:rPr lang="en-US" dirty="0" smtClean="0"/>
              <a:t> – 1)</a:t>
            </a:r>
            <a:r>
              <a:rPr lang="en-US" dirty="0" err="1" smtClean="0"/>
              <a:t>h</a:t>
            </a:r>
            <a:r>
              <a:rPr lang="en-US" baseline="-25000" dirty="0" err="1" smtClean="0"/>
              <a:t>p</a:t>
            </a:r>
            <a:r>
              <a:rPr lang="en-US" dirty="0" smtClean="0"/>
              <a:t> is monotonic decreasing. Thus, at anytime the f is always the smallest.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391" y="2517283"/>
            <a:ext cx="4703183" cy="71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523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7.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Let k = distance from root node to goal node, </a:t>
            </a:r>
            <a:r>
              <a:rPr lang="en-US" sz="2400" dirty="0" smtClean="0"/>
              <a:t>Let h = be the bounded error </a:t>
            </a:r>
            <a:r>
              <a:rPr lang="el-GR" sz="2400" dirty="0" smtClean="0"/>
              <a:t>ε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Then for </a:t>
            </a:r>
            <a:r>
              <a:rPr lang="en-US" sz="2400" dirty="0"/>
              <a:t>ω</a:t>
            </a:r>
            <a:r>
              <a:rPr lang="en-US" sz="2400" dirty="0" smtClean="0"/>
              <a:t>=0.5</a:t>
            </a:r>
            <a:r>
              <a:rPr lang="en-US" sz="2400" dirty="0"/>
              <a:t>, the worst case </a:t>
            </a:r>
            <a:r>
              <a:rPr lang="en-US" sz="2400" dirty="0" smtClean="0"/>
              <a:t>search will expand: </a:t>
            </a:r>
            <a:r>
              <a:rPr lang="en-US" sz="2000" dirty="0" smtClean="0"/>
              <a:t>2</a:t>
            </a:r>
            <a:r>
              <a:rPr lang="el-GR" sz="2000" baseline="30000" dirty="0" smtClean="0"/>
              <a:t>ε</a:t>
            </a:r>
            <a:r>
              <a:rPr lang="en-US" sz="2000" dirty="0" smtClean="0"/>
              <a:t>k </a:t>
            </a:r>
            <a:r>
              <a:rPr lang="en-US" sz="2000" dirty="0"/>
              <a:t>+ 1 </a:t>
            </a:r>
            <a:r>
              <a:rPr lang="en-US" sz="2000" dirty="0" smtClean="0"/>
              <a:t>nodes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For </a:t>
            </a:r>
            <a:r>
              <a:rPr lang="el-GR" sz="2000" dirty="0" smtClean="0"/>
              <a:t>ε</a:t>
            </a:r>
            <a:r>
              <a:rPr lang="en-US" sz="2000" dirty="0" smtClean="0"/>
              <a:t> = k + 1.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981" y="1510383"/>
            <a:ext cx="9692583" cy="17350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197" y="4221665"/>
            <a:ext cx="5960489" cy="136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8.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Then for </a:t>
            </a:r>
            <a:r>
              <a:rPr lang="en-US" dirty="0" smtClean="0"/>
              <a:t>ω = 1, </a:t>
            </a:r>
            <a:r>
              <a:rPr lang="en-US" dirty="0"/>
              <a:t>the worst case search will expand: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ω &lt; </a:t>
            </a:r>
            <a:r>
              <a:rPr lang="en-US" dirty="0" smtClean="0"/>
              <a:t>0.5, then a problem of sufficient length k could be found such that the broadening of the search is more expensive than </a:t>
            </a:r>
            <a:r>
              <a:rPr lang="en-US" dirty="0"/>
              <a:t>ω </a:t>
            </a:r>
            <a:r>
              <a:rPr lang="en-US" dirty="0" smtClean="0"/>
              <a:t>&gt;= </a:t>
            </a:r>
            <a:r>
              <a:rPr lang="en-US" dirty="0"/>
              <a:t>0.5 </a:t>
            </a:r>
            <a:r>
              <a:rPr lang="en-US" dirty="0" smtClean="0"/>
              <a:t>regardless of the error bound.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4996" y="2415861"/>
            <a:ext cx="2852117" cy="124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02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9.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HPA is searching a graph with unique solution paths, then 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any given h, </a:t>
            </a:r>
            <a:r>
              <a:rPr lang="el-GR" dirty="0" smtClean="0"/>
              <a:t>ω</a:t>
            </a:r>
            <a:r>
              <a:rPr lang="en-US" dirty="0" smtClean="0"/>
              <a:t> = 0.5 </a:t>
            </a:r>
            <a:r>
              <a:rPr lang="en-US" dirty="0"/>
              <a:t>will visit at most the same number of nodes as </a:t>
            </a:r>
            <a:r>
              <a:rPr lang="el-GR" dirty="0" smtClean="0"/>
              <a:t>ω</a:t>
            </a:r>
            <a:r>
              <a:rPr lang="en-US" dirty="0" smtClean="0"/>
              <a:t> = 1 </a:t>
            </a:r>
            <a:r>
              <a:rPr lang="en-US" dirty="0"/>
              <a:t>in the worst </a:t>
            </a:r>
            <a:r>
              <a:rPr lang="en-US" dirty="0" smtClean="0"/>
              <a:t>case</a:t>
            </a:r>
            <a:r>
              <a:rPr lang="en-US" dirty="0"/>
              <a:t>.</a:t>
            </a:r>
            <a:endParaRPr lang="en-US" dirty="0"/>
          </a:p>
          <a:p>
            <a:pPr lvl="1"/>
            <a:r>
              <a:rPr lang="en-US" dirty="0"/>
              <a:t>If h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are of bounded error </a:t>
            </a:r>
            <a:r>
              <a:rPr lang="el-GR" dirty="0" smtClean="0"/>
              <a:t>ε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l-GR" dirty="0" smtClean="0"/>
              <a:t>ε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with </a:t>
            </a:r>
            <a:r>
              <a:rPr lang="el-GR" dirty="0"/>
              <a:t>ε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&gt; </a:t>
            </a:r>
            <a:r>
              <a:rPr lang="el-GR" dirty="0" smtClean="0"/>
              <a:t>ε</a:t>
            </a:r>
            <a:r>
              <a:rPr lang="en-US" baseline="-25000" dirty="0"/>
              <a:t>1</a:t>
            </a:r>
            <a:r>
              <a:rPr lang="en-US" dirty="0" smtClean="0"/>
              <a:t> , </a:t>
            </a:r>
            <a:r>
              <a:rPr lang="en-US" dirty="0"/>
              <a:t>then in the worst </a:t>
            </a:r>
            <a:r>
              <a:rPr lang="en-US" dirty="0" smtClean="0"/>
              <a:t>case </a:t>
            </a:r>
            <a:r>
              <a:rPr lang="en-US" dirty="0"/>
              <a:t>for a given </a:t>
            </a:r>
            <a:r>
              <a:rPr lang="el-GR" dirty="0" smtClean="0"/>
              <a:t>ω</a:t>
            </a:r>
            <a:r>
              <a:rPr lang="en-US" dirty="0" smtClean="0"/>
              <a:t>, </a:t>
            </a:r>
            <a:r>
              <a:rPr lang="en-US" dirty="0"/>
              <a:t>h</a:t>
            </a:r>
            <a:r>
              <a:rPr lang="en-US" baseline="-25000" dirty="0"/>
              <a:t>1</a:t>
            </a:r>
            <a:r>
              <a:rPr lang="en-US" dirty="0"/>
              <a:t> will visit the same number of nodes as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26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the search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Empirical performance measures can be collected to decide on appropriate weightings and features.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265" y="2851653"/>
            <a:ext cx="4815163" cy="1149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7552" y="4284629"/>
            <a:ext cx="3264855" cy="95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729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 Puzzles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Increasing </a:t>
            </a:r>
            <a:r>
              <a:rPr lang="el-GR" dirty="0" smtClean="0"/>
              <a:t>ω</a:t>
            </a:r>
            <a:r>
              <a:rPr lang="en-US" dirty="0" smtClean="0"/>
              <a:t> increase the path length of the solutions and decreases the branch rate.</a:t>
            </a:r>
          </a:p>
          <a:p>
            <a:r>
              <a:rPr lang="en-US" dirty="0" smtClean="0"/>
              <a:t>In ideal case of h = </a:t>
            </a:r>
            <a:r>
              <a:rPr lang="en-US" dirty="0" err="1" smtClean="0"/>
              <a:t>h</a:t>
            </a:r>
            <a:r>
              <a:rPr lang="en-US" baseline="-25000" dirty="0" err="1" smtClean="0"/>
              <a:t>p</a:t>
            </a:r>
            <a:r>
              <a:rPr lang="en-US" dirty="0" smtClean="0"/>
              <a:t>, as </a:t>
            </a:r>
            <a:r>
              <a:rPr lang="el-GR" dirty="0" smtClean="0"/>
              <a:t>ω</a:t>
            </a:r>
            <a:r>
              <a:rPr lang="en-US" dirty="0" smtClean="0"/>
              <a:t> increases, the number of nodes decreases until </a:t>
            </a:r>
            <a:r>
              <a:rPr lang="el-GR" dirty="0" smtClean="0"/>
              <a:t>ω</a:t>
            </a:r>
            <a:r>
              <a:rPr lang="en-US" dirty="0" smtClean="0"/>
              <a:t> is 0.5.</a:t>
            </a:r>
          </a:p>
          <a:p>
            <a:r>
              <a:rPr lang="en-US" dirty="0" smtClean="0"/>
              <a:t>As </a:t>
            </a:r>
            <a:r>
              <a:rPr lang="el-GR" dirty="0"/>
              <a:t>ω</a:t>
            </a:r>
            <a:r>
              <a:rPr lang="en-US" dirty="0"/>
              <a:t> </a:t>
            </a:r>
            <a:r>
              <a:rPr lang="en-US" dirty="0" smtClean="0"/>
              <a:t>increases, more confidence is put on the heuristic term, the searches continue to greater depth before abandoned.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3572" y="1690688"/>
            <a:ext cx="3264855" cy="95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996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ω</a:t>
            </a:r>
            <a:r>
              <a:rPr lang="en-US" dirty="0" smtClean="0"/>
              <a:t> extended to a general linear form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would allow a learning system to measure performance of each term as a contribution to the accuracy of distance estimation.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3391" y="2456107"/>
            <a:ext cx="4358297" cy="130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972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Presented a model of heuristic search as a path finding problem in a directed graph.</a:t>
            </a:r>
          </a:p>
          <a:p>
            <a:r>
              <a:rPr lang="en-US" dirty="0" smtClean="0"/>
              <a:t>Theoretical result for the model and intuition of these result.</a:t>
            </a:r>
          </a:p>
          <a:p>
            <a:r>
              <a:rPr lang="en-US" dirty="0" smtClean="0"/>
              <a:t>Efficiency and accuracy of search evaluated as a consequence of the </a:t>
            </a:r>
            <a:r>
              <a:rPr lang="el-GR" dirty="0" smtClean="0"/>
              <a:t>ω</a:t>
            </a:r>
            <a:r>
              <a:rPr lang="en-US" dirty="0" smtClean="0"/>
              <a:t> (evaluation function).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5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275" y="2933571"/>
            <a:ext cx="3219450" cy="1419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602" y="2752595"/>
            <a:ext cx="2571750" cy="17811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628" y="2214432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17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Pohl, Ira. "Heuristic search viewed as path finding in a graph." Artificial intelligence 1.3-4 (1970): 193-204.</a:t>
            </a:r>
          </a:p>
        </p:txBody>
      </p:sp>
    </p:spTree>
    <p:extLst>
      <p:ext uri="{BB962C8B-B14F-4D97-AF65-F5344CB8AC3E}">
        <p14:creationId xmlns:p14="http://schemas.microsoft.com/office/powerpoint/2010/main" val="66290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spaces are locally finite directed graphs.</a:t>
            </a:r>
          </a:p>
          <a:p>
            <a:r>
              <a:rPr lang="en-US" dirty="0"/>
              <a:t>Exhaustive methods take too time to identify the goal node if the problem space is large.</a:t>
            </a:r>
          </a:p>
          <a:p>
            <a:r>
              <a:rPr lang="en-US" dirty="0"/>
              <a:t>Usage of heuristic functions to estimate the path toward the goal node.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15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Heuristic Path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 = 0 =&gt; Uniform cost search</a:t>
            </a:r>
          </a:p>
          <a:p>
            <a:pPr marL="0" indent="0">
              <a:buNone/>
            </a:pPr>
            <a:r>
              <a:rPr lang="en-US" dirty="0"/>
              <a:t>w = 0.5 =&gt; A* search</a:t>
            </a:r>
          </a:p>
          <a:p>
            <a:pPr marL="0" indent="0">
              <a:buNone/>
            </a:pPr>
            <a:r>
              <a:rPr lang="en-US" dirty="0"/>
              <a:t>w = 1 =&gt; Greedy best-first search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828" y="2539287"/>
            <a:ext cx="7515940" cy="80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582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Shortcomings of using only g(distance to date term) : May exponentially broaden the search.</a:t>
            </a:r>
          </a:p>
          <a:p>
            <a:r>
              <a:rPr lang="en-US" dirty="0"/>
              <a:t>Shortcoming of using only h(heuristic term): May exclude the optimal solution path.</a:t>
            </a:r>
          </a:p>
          <a:p>
            <a:r>
              <a:rPr lang="en-US" dirty="0"/>
              <a:t>Combining the weighted sum of the above terms can solve the search problems efficiently.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 defined heuristics model can be designed for various problem domains.</a:t>
            </a:r>
          </a:p>
          <a:p>
            <a:r>
              <a:rPr lang="en-US" dirty="0"/>
              <a:t>The domain specific heuristic estimators are highly accurate but their efficiency needs verifiable proof.</a:t>
            </a:r>
          </a:p>
          <a:p>
            <a:r>
              <a:rPr lang="en-US" dirty="0"/>
              <a:t>Perfect Estimator: </a:t>
            </a:r>
            <a:r>
              <a:rPr lang="en-US" i="1" dirty="0" err="1"/>
              <a:t>h</a:t>
            </a:r>
            <a:r>
              <a:rPr lang="en-US" i="1" baseline="-25000" dirty="0" err="1"/>
              <a:t>p</a:t>
            </a:r>
            <a:r>
              <a:rPr lang="en-US" i="1" dirty="0"/>
              <a:t>(x)</a:t>
            </a:r>
            <a:r>
              <a:rPr lang="en-US" dirty="0"/>
              <a:t> = minimum path length over all paths from node x to terminal node.</a:t>
            </a:r>
          </a:p>
          <a:p>
            <a:r>
              <a:rPr lang="en-US" dirty="0"/>
              <a:t>HPA’s cannot always provide a decision procedure.</a:t>
            </a:r>
          </a:p>
        </p:txBody>
      </p:sp>
    </p:spTree>
    <p:extLst>
      <p:ext uri="{BB962C8B-B14F-4D97-AF65-F5344CB8AC3E}">
        <p14:creationId xmlns:p14="http://schemas.microsoft.com/office/powerpoint/2010/main" val="2334457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1. </a:t>
            </a:r>
            <a:r>
              <a:rPr lang="en-US" dirty="0" err="1"/>
              <a:t>Undecidability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some problem domains </a:t>
            </a:r>
            <a:r>
              <a:rPr lang="en-US" i="1" dirty="0" err="1"/>
              <a:t>h</a:t>
            </a:r>
            <a:r>
              <a:rPr lang="en-US" i="1" baseline="-25000" dirty="0" err="1"/>
              <a:t>p</a:t>
            </a:r>
            <a:r>
              <a:rPr lang="en-US" dirty="0" smtClean="0"/>
              <a:t> </a:t>
            </a:r>
            <a:r>
              <a:rPr lang="en-US" dirty="0"/>
              <a:t>cannot be computed and(or) does not exist.</a:t>
            </a:r>
          </a:p>
          <a:p>
            <a:r>
              <a:rPr lang="en-US" dirty="0"/>
              <a:t>Finite problem spaces can be enumerated for </a:t>
            </a:r>
            <a:r>
              <a:rPr lang="en-US" i="1" dirty="0"/>
              <a:t>h</a:t>
            </a:r>
            <a:r>
              <a:rPr lang="en-US" dirty="0"/>
              <a:t>, but this computation is impractical for large problem spaces.</a:t>
            </a:r>
          </a:p>
          <a:p>
            <a:r>
              <a:rPr lang="en-US" dirty="0"/>
              <a:t>A travelling salesman problem can have (n-1)! nodes and these can be recursively evaluated by the HPA but the evaluation function must be weighted less than 1.</a:t>
            </a:r>
          </a:p>
        </p:txBody>
      </p:sp>
    </p:spTree>
    <p:extLst>
      <p:ext uri="{BB962C8B-B14F-4D97-AF65-F5344CB8AC3E}">
        <p14:creationId xmlns:p14="http://schemas.microsoft.com/office/powerpoint/2010/main" val="540323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2. Recursively Enumerable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a solution path exists for a problem, the HPA with its </a:t>
            </a:r>
            <a:r>
              <a:rPr lang="en-US" dirty="0" err="1"/>
              <a:t>h</a:t>
            </a:r>
            <a:r>
              <a:rPr lang="en-US" baseline="-25000" dirty="0" err="1"/>
              <a:t>p</a:t>
            </a:r>
            <a:r>
              <a:rPr lang="en-US" dirty="0"/>
              <a:t>(x) weighted less than 1, will find that solution.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argument can be applied inductively to show that an exhaustive search will be carried out for any n(length of the shortest path from start node to the terminal node).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212" y="2562225"/>
            <a:ext cx="802957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019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 3. Decidability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If there exists a total computable </a:t>
            </a:r>
            <a:r>
              <a:rPr lang="en-US" i="1" dirty="0"/>
              <a:t>h</a:t>
            </a:r>
            <a:r>
              <a:rPr lang="en-US" dirty="0"/>
              <a:t> of bounded error for some domain, then HPA provides a decision procedure for this domain.</a:t>
            </a:r>
          </a:p>
          <a:p>
            <a:r>
              <a:rPr lang="en-US" dirty="0"/>
              <a:t>Conversely, any problem domain for which there exists a decision procedure has a computable </a:t>
            </a:r>
            <a:r>
              <a:rPr lang="en-US" i="1" dirty="0"/>
              <a:t>h</a:t>
            </a:r>
            <a:r>
              <a:rPr lang="en-US" dirty="0"/>
              <a:t> of bounded error.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Some infinite domains exist for which the error on any computable heuristic term is unbounded for an infinite number of nodes.</a:t>
            </a:r>
          </a:p>
          <a:p>
            <a:r>
              <a:rPr lang="en-US" dirty="0"/>
              <a:t>Quite often the solution path is used as a schedule or plan that will be repeatedly executed at a cost proportional to its length. At these times it is desirable or mandatory that the shortest solution path be found.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373" y="3073229"/>
            <a:ext cx="790575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265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6CEC8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D6CEC8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1039</Words>
  <Application>Microsoft Office PowerPoint</Application>
  <PresentationFormat>Widescreen</PresentationFormat>
  <Paragraphs>109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Heuristic Search Viewed as path Finding in a Graph</vt:lpstr>
      <vt:lpstr>Applications</vt:lpstr>
      <vt:lpstr>Motivation</vt:lpstr>
      <vt:lpstr>Heuristic Path Algorithm</vt:lpstr>
      <vt:lpstr>PowerPoint Presentation</vt:lpstr>
      <vt:lpstr>PowerPoint Presentation</vt:lpstr>
      <vt:lpstr>Theorem 1. Undecidability</vt:lpstr>
      <vt:lpstr>Theorem 2. Recursively Enumerable</vt:lpstr>
      <vt:lpstr>Theorem 3. Decidability</vt:lpstr>
      <vt:lpstr>Theorem 4. </vt:lpstr>
      <vt:lpstr>Theorem 5. </vt:lpstr>
      <vt:lpstr>Theorem 6. </vt:lpstr>
      <vt:lpstr>Theorem 7. </vt:lpstr>
      <vt:lpstr>Theorem 8. </vt:lpstr>
      <vt:lpstr>Theorem 9. </vt:lpstr>
      <vt:lpstr>Performance of the search model</vt:lpstr>
      <vt:lpstr>15 Puzzles Performance</vt:lpstr>
      <vt:lpstr>PowerPoint Presentation</vt:lpstr>
      <vt:lpstr>Conclusion</vt:lpstr>
      <vt:lpstr>Reference Used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</dc:creator>
  <cp:lastModifiedBy>meng</cp:lastModifiedBy>
  <cp:revision>39</cp:revision>
  <dcterms:created xsi:type="dcterms:W3CDTF">2017-04-25T00:32:30Z</dcterms:created>
  <dcterms:modified xsi:type="dcterms:W3CDTF">2017-04-26T15:17:55Z</dcterms:modified>
</cp:coreProperties>
</file>