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60" r:id="rId4"/>
    <p:sldId id="271" r:id="rId5"/>
    <p:sldId id="272" r:id="rId6"/>
    <p:sldId id="273" r:id="rId7"/>
    <p:sldId id="274" r:id="rId8"/>
    <p:sldId id="263" r:id="rId9"/>
    <p:sldId id="277" r:id="rId10"/>
    <p:sldId id="268" r:id="rId11"/>
    <p:sldId id="270" r:id="rId12"/>
    <p:sldId id="258" r:id="rId13"/>
    <p:sldId id="262" r:id="rId14"/>
    <p:sldId id="275" r:id="rId15"/>
    <p:sldId id="276" r:id="rId16"/>
    <p:sldId id="278" r:id="rId17"/>
    <p:sldId id="267" r:id="rId18"/>
    <p:sldId id="26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snapToGrid="0">
      <p:cViewPr varScale="1">
        <p:scale>
          <a:sx n="88" d="100"/>
          <a:sy n="88" d="100"/>
        </p:scale>
        <p:origin x="9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4212283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3887316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944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4007946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3069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3889296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835860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275315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4036879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A364A5-3B63-4E94-8A57-6E2848B86A5C}" type="datetimeFigureOut">
              <a:rPr lang="en-US" smtClean="0"/>
              <a:t>4/24/2017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128823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A364A5-3B63-4E94-8A57-6E2848B86A5C}"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73268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364A5-3B63-4E94-8A57-6E2848B86A5C}" type="datetimeFigureOut">
              <a:rPr lang="en-US" smtClean="0"/>
              <a:t>4/24/2017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1357917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A364A5-3B63-4E94-8A57-6E2848B86A5C}" type="datetimeFigureOut">
              <a:rPr lang="en-US" smtClean="0"/>
              <a:t>4/24/2017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1903953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364A5-3B63-4E94-8A57-6E2848B86A5C}" type="datetimeFigureOut">
              <a:rPr lang="en-US" smtClean="0"/>
              <a:t>4/24/2017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30155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A364A5-3B63-4E94-8A57-6E2848B86A5C}"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229135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EA364A5-3B63-4E94-8A57-6E2848B86A5C}" type="datetimeFigureOut">
              <a:rPr lang="en-US" smtClean="0"/>
              <a:t>4/24/2017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8F27C-68C1-43A9-A0F4-96ADA9F20BB5}" type="slidenum">
              <a:rPr lang="en-US" smtClean="0"/>
              <a:t>‹#›</a:t>
            </a:fld>
            <a:endParaRPr lang="en-US"/>
          </a:p>
        </p:txBody>
      </p:sp>
    </p:spTree>
    <p:extLst>
      <p:ext uri="{BB962C8B-B14F-4D97-AF65-F5344CB8AC3E}">
        <p14:creationId xmlns:p14="http://schemas.microsoft.com/office/powerpoint/2010/main" val="422979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A364A5-3B63-4E94-8A57-6E2848B86A5C}" type="datetimeFigureOut">
              <a:rPr lang="en-US" smtClean="0"/>
              <a:t>4/24/2017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48F27C-68C1-43A9-A0F4-96ADA9F20BB5}" type="slidenum">
              <a:rPr lang="en-US" smtClean="0"/>
              <a:t>‹#›</a:t>
            </a:fld>
            <a:endParaRPr lang="en-US"/>
          </a:p>
        </p:txBody>
      </p:sp>
    </p:spTree>
    <p:extLst>
      <p:ext uri="{BB962C8B-B14F-4D97-AF65-F5344CB8AC3E}">
        <p14:creationId xmlns:p14="http://schemas.microsoft.com/office/powerpoint/2010/main" val="2651387351"/>
      </p:ext>
    </p:extLst>
  </p:cSld>
  <p:clrMap bg1="dk1" tx1="lt1" bg2="dk2" tx2="lt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 Guaranteed Bidirectional Search</a:t>
            </a:r>
          </a:p>
        </p:txBody>
      </p:sp>
      <p:sp>
        <p:nvSpPr>
          <p:cNvPr id="3" name="Subtitle 2"/>
          <p:cNvSpPr>
            <a:spLocks noGrp="1"/>
          </p:cNvSpPr>
          <p:nvPr>
            <p:ph type="subTitle" idx="1"/>
          </p:nvPr>
        </p:nvSpPr>
        <p:spPr/>
        <p:txBody>
          <a:bodyPr/>
          <a:lstStyle/>
          <a:p>
            <a:r>
              <a:rPr lang="en-US" dirty="0"/>
              <a:t>Presented by Allen Bates and Daniel </a:t>
            </a:r>
            <a:r>
              <a:rPr lang="en-US" dirty="0" err="1"/>
              <a:t>Ruegamer</a:t>
            </a:r>
            <a:endParaRPr lang="en-US" dirty="0"/>
          </a:p>
        </p:txBody>
      </p:sp>
    </p:spTree>
    <p:extLst>
      <p:ext uri="{BB962C8B-B14F-4D97-AF65-F5344CB8AC3E}">
        <p14:creationId xmlns:p14="http://schemas.microsoft.com/office/powerpoint/2010/main" val="1912964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Comparisons : MM vs A*</a:t>
            </a:r>
          </a:p>
        </p:txBody>
      </p:sp>
      <p:sp>
        <p:nvSpPr>
          <p:cNvPr id="3" name="Content Placeholder 2"/>
          <p:cNvSpPr>
            <a:spLocks noGrp="1"/>
          </p:cNvSpPr>
          <p:nvPr>
            <p:ph idx="1"/>
          </p:nvPr>
        </p:nvSpPr>
        <p:spPr/>
        <p:txBody>
          <a:bodyPr>
            <a:normAutofit/>
          </a:bodyPr>
          <a:lstStyle/>
          <a:p>
            <a:r>
              <a:rPr lang="en-US" dirty="0"/>
              <a:t>MM’s equation : MM = N’FU + N’N’U + FN’B + RN’B</a:t>
            </a:r>
          </a:p>
          <a:p>
            <a:r>
              <a:rPr lang="en-US" dirty="0"/>
              <a:t>A* equation : NFU + NNU + FNU + FFU</a:t>
            </a:r>
          </a:p>
          <a:p>
            <a:r>
              <a:rPr lang="en-US" dirty="0"/>
              <a:t>By definition, N’FU &lt;= NFU and N’N’U &lt;= NN</a:t>
            </a:r>
            <a:r>
              <a:rPr lang="en-US"/>
              <a:t>, therefore </a:t>
            </a:r>
            <a:r>
              <a:rPr lang="en-US" dirty="0"/>
              <a:t>MM has an advantage in NF and NN</a:t>
            </a:r>
          </a:p>
          <a:p>
            <a:r>
              <a:rPr lang="en-US" dirty="0"/>
              <a:t>For the FN region, A* uses a forward search heuristic that estimates a small distance of, at most, C* / 2. However, MM’s uses a backward search heuristic that estimates a distance larger than C* /2. A* has an advantage in FN</a:t>
            </a:r>
          </a:p>
          <a:p>
            <a:r>
              <a:rPr lang="en-US" dirty="0"/>
              <a:t>FFU vs RNB : If RN is smaller than FF but </a:t>
            </a:r>
            <a:r>
              <a:rPr lang="en-US" dirty="0" err="1"/>
              <a:t>h</a:t>
            </a:r>
            <a:r>
              <a:rPr lang="en-US" baseline="-25000" dirty="0" err="1"/>
              <a:t>F</a:t>
            </a:r>
            <a:r>
              <a:rPr lang="en-US" dirty="0"/>
              <a:t> is accurate enough to make FFU smaller than </a:t>
            </a:r>
            <a:r>
              <a:rPr lang="en-US" dirty="0" err="1"/>
              <a:t>MM</a:t>
            </a:r>
            <a:r>
              <a:rPr lang="en-US" baseline="-25000" dirty="0" err="1"/>
              <a:t>o</a:t>
            </a:r>
            <a:r>
              <a:rPr lang="en-US" dirty="0" err="1"/>
              <a:t>’s</a:t>
            </a:r>
            <a:r>
              <a:rPr lang="en-US" dirty="0"/>
              <a:t> RN’, then </a:t>
            </a:r>
            <a:r>
              <a:rPr lang="en-US" dirty="0" err="1"/>
              <a:t>h</a:t>
            </a:r>
            <a:r>
              <a:rPr lang="en-US" baseline="-25000" dirty="0" err="1"/>
              <a:t>B</a:t>
            </a:r>
            <a:r>
              <a:rPr lang="en-US" dirty="0"/>
              <a:t> is accurate enough to prune in RN. Therefore, FFU &gt; RNB whenever RN is much smaller than FF. Therefore, MM will have an advantage in this case.</a:t>
            </a:r>
          </a:p>
        </p:txBody>
      </p:sp>
    </p:spTree>
    <p:extLst>
      <p:ext uri="{BB962C8B-B14F-4D97-AF65-F5344CB8AC3E}">
        <p14:creationId xmlns:p14="http://schemas.microsoft.com/office/powerpoint/2010/main" val="1882542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Comparisons : MM vs MM</a:t>
            </a:r>
            <a:r>
              <a:rPr lang="en-US" baseline="-25000" dirty="0"/>
              <a:t>0</a:t>
            </a:r>
            <a:endParaRPr lang="en-US" dirty="0"/>
          </a:p>
        </p:txBody>
      </p:sp>
      <p:sp>
        <p:nvSpPr>
          <p:cNvPr id="3" name="Content Placeholder 2"/>
          <p:cNvSpPr>
            <a:spLocks noGrp="1"/>
          </p:cNvSpPr>
          <p:nvPr>
            <p:ph idx="1"/>
          </p:nvPr>
        </p:nvSpPr>
        <p:spPr/>
        <p:txBody>
          <a:bodyPr/>
          <a:lstStyle/>
          <a:p>
            <a:r>
              <a:rPr lang="en-US" dirty="0"/>
              <a:t>MM’s equation : MM = N’FU + N’N’U + FN’B + RN’B</a:t>
            </a:r>
          </a:p>
          <a:p>
            <a:r>
              <a:rPr lang="en-US" dirty="0"/>
              <a:t>MM</a:t>
            </a:r>
            <a:r>
              <a:rPr lang="en-US" baseline="-25000" dirty="0"/>
              <a:t>0 </a:t>
            </a:r>
            <a:r>
              <a:rPr lang="en-US" dirty="0"/>
              <a:t>‘s equation : MM</a:t>
            </a:r>
            <a:r>
              <a:rPr lang="en-US" baseline="-25000" dirty="0"/>
              <a:t>0 </a:t>
            </a:r>
            <a:r>
              <a:rPr lang="en-US" dirty="0"/>
              <a:t>= N’F + N’N’ + FN’ + RN’</a:t>
            </a:r>
          </a:p>
          <a:p>
            <a:r>
              <a:rPr lang="en-US" dirty="0"/>
              <a:t>MM</a:t>
            </a:r>
            <a:r>
              <a:rPr lang="en-US" baseline="-25000" dirty="0"/>
              <a:t>0 </a:t>
            </a:r>
            <a:r>
              <a:rPr lang="en-US" dirty="0"/>
              <a:t>can expand strictly fewer nodes than MM with a consistent, </a:t>
            </a:r>
            <a:r>
              <a:rPr lang="en-US"/>
              <a:t>non-zero heuristic. </a:t>
            </a:r>
          </a:p>
          <a:p>
            <a:endParaRPr lang="en-US"/>
          </a:p>
          <a:p>
            <a:endParaRPr lang="en-US" dirty="0"/>
          </a:p>
          <a:p>
            <a:endParaRPr lang="en-US" dirty="0"/>
          </a:p>
          <a:p>
            <a:endParaRPr lang="en-US" dirty="0"/>
          </a:p>
        </p:txBody>
      </p:sp>
    </p:spTree>
    <p:extLst>
      <p:ext uri="{BB962C8B-B14F-4D97-AF65-F5344CB8AC3E}">
        <p14:creationId xmlns:p14="http://schemas.microsoft.com/office/powerpoint/2010/main" val="1716596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lnSpcReduction="10000"/>
          </a:bodyPr>
          <a:lstStyle/>
          <a:p>
            <a:r>
              <a:rPr lang="en-US" dirty="0"/>
              <a:t>Problem instances are pairs (start, goal) of states in a state space in which all edge weights are non-negative</a:t>
            </a:r>
          </a:p>
          <a:p>
            <a:r>
              <a:rPr lang="en-US" dirty="0"/>
              <a:t>A state is an immutable element of a state-space, with a fixed distance to start and goal</a:t>
            </a:r>
          </a:p>
          <a:p>
            <a:r>
              <a:rPr lang="en-US" dirty="0"/>
              <a:t>D(</a:t>
            </a:r>
            <a:r>
              <a:rPr lang="en-US" dirty="0" err="1"/>
              <a:t>u,v</a:t>
            </a:r>
            <a:r>
              <a:rPr lang="en-US" dirty="0"/>
              <a:t>) is the distance (cost of least-cost path) from node u to node v</a:t>
            </a:r>
          </a:p>
          <a:p>
            <a:r>
              <a:rPr lang="en-US" dirty="0"/>
              <a:t>F(n) = g(n) + h(n) where n is the last node</a:t>
            </a:r>
          </a:p>
          <a:p>
            <a:r>
              <a:rPr lang="en-US" dirty="0"/>
              <a:t>G(n) is the cost to n from the start node</a:t>
            </a:r>
          </a:p>
          <a:p>
            <a:r>
              <a:rPr lang="en-US" dirty="0"/>
              <a:t>H(n) is the heuristic value for node n</a:t>
            </a:r>
          </a:p>
          <a:p>
            <a:r>
              <a:rPr lang="en-US" dirty="0"/>
              <a:t>C* is the cost of the optimal solution path</a:t>
            </a:r>
          </a:p>
          <a:p>
            <a:r>
              <a:rPr lang="en-US" dirty="0"/>
              <a:t>C is the minimum priority of all the nodes in both Open lists and </a:t>
            </a:r>
            <a:r>
              <a:rPr lang="en-US" dirty="0" err="1"/>
              <a:t>n</a:t>
            </a:r>
            <a:r>
              <a:rPr lang="en-US" baseline="-25000" dirty="0" err="1"/>
              <a:t>F</a:t>
            </a:r>
            <a:r>
              <a:rPr lang="en-US" dirty="0"/>
              <a:t> </a:t>
            </a:r>
            <a:r>
              <a:rPr lang="az-Cyrl-AZ" dirty="0"/>
              <a:t>Є</a:t>
            </a:r>
            <a:r>
              <a:rPr lang="en-US" dirty="0"/>
              <a:t> </a:t>
            </a:r>
            <a:r>
              <a:rPr lang="en-US" dirty="0" err="1"/>
              <a:t>Open</a:t>
            </a:r>
            <a:r>
              <a:rPr lang="en-US" baseline="-25000" dirty="0" err="1"/>
              <a:t>F</a:t>
            </a:r>
            <a:endParaRPr lang="en-US" dirty="0"/>
          </a:p>
          <a:p>
            <a:r>
              <a:rPr lang="en-US" dirty="0"/>
              <a:t>U is the cost of the cheapest solution found so far.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381950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a:bodyPr>
          <a:lstStyle/>
          <a:p>
            <a:r>
              <a:rPr lang="en-US" dirty="0"/>
              <a:t>A node is a mutable element created and updated by a search algorithm, representing a path (or paths) in the state-space</a:t>
            </a:r>
          </a:p>
          <a:p>
            <a:r>
              <a:rPr lang="en-US" dirty="0"/>
              <a:t>Forward Search is subscripted with F</a:t>
            </a:r>
          </a:p>
          <a:p>
            <a:r>
              <a:rPr lang="en-US" dirty="0"/>
              <a:t>Backward Search is subscripted with B</a:t>
            </a:r>
          </a:p>
          <a:p>
            <a:r>
              <a:rPr lang="en-US" dirty="0"/>
              <a:t>Each search direction uses an admissible (it doesn’t overestimate the cost from a node to the goal, i.e. h(n) &lt;= actual cost)</a:t>
            </a:r>
          </a:p>
        </p:txBody>
      </p:sp>
    </p:spTree>
    <p:extLst>
      <p:ext uri="{BB962C8B-B14F-4D97-AF65-F5344CB8AC3E}">
        <p14:creationId xmlns:p14="http://schemas.microsoft.com/office/powerpoint/2010/main" val="2540439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Pseudocode</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6239" y="0"/>
            <a:ext cx="5647763" cy="6858000"/>
          </a:xfrm>
        </p:spPr>
      </p:pic>
    </p:spTree>
    <p:extLst>
      <p:ext uri="{BB962C8B-B14F-4D97-AF65-F5344CB8AC3E}">
        <p14:creationId xmlns:p14="http://schemas.microsoft.com/office/powerpoint/2010/main" val="2025158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2032" y="79498"/>
            <a:ext cx="7184503" cy="6722850"/>
          </a:xfrm>
        </p:spPr>
      </p:pic>
    </p:spTree>
    <p:extLst>
      <p:ext uri="{BB962C8B-B14F-4D97-AF65-F5344CB8AC3E}">
        <p14:creationId xmlns:p14="http://schemas.microsoft.com/office/powerpoint/2010/main" val="2148826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4141" y="0"/>
            <a:ext cx="6791417" cy="6858000"/>
          </a:xfrm>
        </p:spPr>
      </p:pic>
    </p:spTree>
    <p:extLst>
      <p:ext uri="{BB962C8B-B14F-4D97-AF65-F5344CB8AC3E}">
        <p14:creationId xmlns:p14="http://schemas.microsoft.com/office/powerpoint/2010/main" val="3513350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Questions and Answering</a:t>
            </a:r>
            <a:endParaRPr lang="en-US" dirty="0"/>
          </a:p>
        </p:txBody>
      </p:sp>
    </p:spTree>
    <p:extLst>
      <p:ext uri="{BB962C8B-B14F-4D97-AF65-F5344CB8AC3E}">
        <p14:creationId xmlns:p14="http://schemas.microsoft.com/office/powerpoint/2010/main" val="3975533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dirty="0"/>
              <a:t>Robert C. </a:t>
            </a:r>
            <a:r>
              <a:rPr lang="en-US" dirty="0" err="1"/>
              <a:t>Holte</a:t>
            </a:r>
            <a:r>
              <a:rPr lang="en-US" dirty="0"/>
              <a:t>, Ariel </a:t>
            </a:r>
            <a:r>
              <a:rPr lang="en-US" dirty="0" err="1"/>
              <a:t>Felner</a:t>
            </a:r>
            <a:r>
              <a:rPr lang="en-US" dirty="0"/>
              <a:t>, </a:t>
            </a:r>
            <a:r>
              <a:rPr lang="en-US" dirty="0" err="1"/>
              <a:t>Guni</a:t>
            </a:r>
            <a:r>
              <a:rPr lang="en-US" dirty="0"/>
              <a:t> Sharon, and Nathan R. Sturtevant. "Bidirectional Search that is Guaranteed to Meet in the Middle." </a:t>
            </a:r>
            <a:r>
              <a:rPr lang="en-US" i="1" dirty="0"/>
              <a:t>Proceedings of the 30th AAAI Conference on Artificial Intelligence.</a:t>
            </a:r>
            <a:r>
              <a:rPr lang="en-US" dirty="0"/>
              <a:t> 2016</a:t>
            </a:r>
          </a:p>
        </p:txBody>
      </p:sp>
    </p:spTree>
    <p:extLst>
      <p:ext uri="{BB962C8B-B14F-4D97-AF65-F5344CB8AC3E}">
        <p14:creationId xmlns:p14="http://schemas.microsoft.com/office/powerpoint/2010/main" val="1095456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we begin, here are the authors</a:t>
            </a:r>
          </a:p>
        </p:txBody>
      </p:sp>
      <p:sp>
        <p:nvSpPr>
          <p:cNvPr id="3" name="Content Placeholder 2"/>
          <p:cNvSpPr>
            <a:spLocks noGrp="1"/>
          </p:cNvSpPr>
          <p:nvPr>
            <p:ph idx="1"/>
          </p:nvPr>
        </p:nvSpPr>
        <p:spPr/>
        <p:txBody>
          <a:bodyPr/>
          <a:lstStyle/>
          <a:p>
            <a:pPr marL="0" indent="0">
              <a:buNone/>
            </a:pPr>
            <a:r>
              <a:rPr lang="en-US" i="1" dirty="0"/>
              <a:t>Bidirectional Search That Is Guaranteed to Meet in the Middle </a:t>
            </a:r>
            <a:r>
              <a:rPr lang="en-US" dirty="0"/>
              <a:t>is written by:</a:t>
            </a:r>
          </a:p>
          <a:p>
            <a:r>
              <a:rPr lang="en-US" dirty="0"/>
              <a:t>Robert C. </a:t>
            </a:r>
            <a:r>
              <a:rPr lang="en-US" dirty="0" err="1"/>
              <a:t>Holte</a:t>
            </a:r>
            <a:r>
              <a:rPr lang="en-US" dirty="0"/>
              <a:t> from the  Computing Science Department of the University</a:t>
            </a:r>
            <a:r>
              <a:rPr lang="en-US" i="1" dirty="0"/>
              <a:t> </a:t>
            </a:r>
            <a:r>
              <a:rPr lang="en-US" dirty="0"/>
              <a:t>of Alberta</a:t>
            </a:r>
            <a:endParaRPr lang="en-US" i="1" dirty="0"/>
          </a:p>
          <a:p>
            <a:r>
              <a:rPr lang="en-US" dirty="0"/>
              <a:t>Ariel </a:t>
            </a:r>
            <a:r>
              <a:rPr lang="en-US" dirty="0" err="1"/>
              <a:t>Felner</a:t>
            </a:r>
            <a:r>
              <a:rPr lang="en-US" dirty="0"/>
              <a:t> from the ISE Department of the Ben-Gurion University</a:t>
            </a:r>
          </a:p>
          <a:p>
            <a:r>
              <a:rPr lang="en-US" dirty="0" err="1"/>
              <a:t>Guni</a:t>
            </a:r>
            <a:r>
              <a:rPr lang="en-US" dirty="0"/>
              <a:t> Sharon from the ISE Department of the Ben-Gurion University</a:t>
            </a:r>
          </a:p>
          <a:p>
            <a:r>
              <a:rPr lang="en-US" dirty="0"/>
              <a:t>Nathan R. Sturtevant from the Computer Science Department of the University </a:t>
            </a:r>
            <a:r>
              <a:rPr lang="en-US"/>
              <a:t>of Denver</a:t>
            </a:r>
            <a:br>
              <a:rPr lang="en-US" dirty="0"/>
            </a:br>
            <a:endParaRPr lang="en-US" i="1" dirty="0"/>
          </a:p>
        </p:txBody>
      </p:sp>
    </p:spTree>
    <p:extLst>
      <p:ext uri="{BB962C8B-B14F-4D97-AF65-F5344CB8AC3E}">
        <p14:creationId xmlns:p14="http://schemas.microsoft.com/office/powerpoint/2010/main" val="2538020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in the Middle</a:t>
            </a:r>
          </a:p>
        </p:txBody>
      </p:sp>
      <p:sp>
        <p:nvSpPr>
          <p:cNvPr id="3" name="Content Placeholder 2"/>
          <p:cNvSpPr>
            <a:spLocks noGrp="1"/>
          </p:cNvSpPr>
          <p:nvPr>
            <p:ph idx="1"/>
          </p:nvPr>
        </p:nvSpPr>
        <p:spPr/>
        <p:txBody>
          <a:bodyPr/>
          <a:lstStyle/>
          <a:p>
            <a:pPr marL="0" indent="0">
              <a:buNone/>
            </a:pPr>
            <a:r>
              <a:rPr lang="en-US" dirty="0"/>
              <a:t>MM is the first bidirectional heuristic search algorithm whose forward and backward searches are guaranteed to never expand a node beyond the solution midpoint, under all circumstances.</a:t>
            </a:r>
          </a:p>
          <a:p>
            <a:pPr marL="0" indent="0">
              <a:buNone/>
            </a:pPr>
            <a:r>
              <a:rPr lang="en-US" dirty="0"/>
              <a:t>MM never expands a node whose f-value exceeds </a:t>
            </a:r>
            <a:r>
              <a:rPr lang="en-US" i="1" dirty="0"/>
              <a:t>C*</a:t>
            </a:r>
            <a:r>
              <a:rPr lang="en-US" dirty="0"/>
              <a:t>.</a:t>
            </a:r>
          </a:p>
          <a:p>
            <a:pPr marL="0" indent="0">
              <a:buNone/>
            </a:pPr>
            <a:r>
              <a:rPr lang="en-US" dirty="0"/>
              <a:t>MM returns</a:t>
            </a:r>
            <a:r>
              <a:rPr lang="en-US" i="1" dirty="0"/>
              <a:t> C* </a:t>
            </a:r>
            <a:endParaRPr lang="en-US" dirty="0"/>
          </a:p>
          <a:p>
            <a:pPr marL="0" indent="0">
              <a:buNone/>
            </a:pPr>
            <a:r>
              <a:rPr lang="en-US" dirty="0"/>
              <a:t>If there exists a path from </a:t>
            </a:r>
            <a:r>
              <a:rPr lang="en-US" i="1" dirty="0"/>
              <a:t>start</a:t>
            </a:r>
            <a:r>
              <a:rPr lang="en-US" dirty="0"/>
              <a:t> to </a:t>
            </a:r>
            <a:r>
              <a:rPr lang="en-US" i="1" dirty="0"/>
              <a:t>goal</a:t>
            </a:r>
            <a:r>
              <a:rPr lang="en-US" dirty="0"/>
              <a:t> and MM’s heuristics are consistent MM never expands a state twice. </a:t>
            </a:r>
          </a:p>
          <a:p>
            <a:pPr marL="0" indent="0">
              <a:buNone/>
            </a:pPr>
            <a:endParaRPr lang="en-US" dirty="0"/>
          </a:p>
        </p:txBody>
      </p:sp>
    </p:spTree>
    <p:extLst>
      <p:ext uri="{BB962C8B-B14F-4D97-AF65-F5344CB8AC3E}">
        <p14:creationId xmlns:p14="http://schemas.microsoft.com/office/powerpoint/2010/main" val="406758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Corollary 14</a:t>
            </a:r>
          </a:p>
        </p:txBody>
      </p:sp>
      <p:sp>
        <p:nvSpPr>
          <p:cNvPr id="3" name="Content Placeholder 2"/>
          <p:cNvSpPr>
            <a:spLocks noGrp="1"/>
          </p:cNvSpPr>
          <p:nvPr>
            <p:ph idx="1"/>
          </p:nvPr>
        </p:nvSpPr>
        <p:spPr/>
        <p:txBody>
          <a:bodyPr/>
          <a:lstStyle/>
          <a:p>
            <a:r>
              <a:rPr lang="en-US" dirty="0"/>
              <a:t>Forward search never expands a node </a:t>
            </a:r>
            <a:r>
              <a:rPr lang="en-US" i="1" dirty="0"/>
              <a:t>n </a:t>
            </a:r>
            <a:r>
              <a:rPr lang="en-US" dirty="0"/>
              <a:t>with </a:t>
            </a:r>
            <a:r>
              <a:rPr lang="en-US" dirty="0" err="1"/>
              <a:t>f</a:t>
            </a:r>
            <a:r>
              <a:rPr lang="en-US" baseline="-25000" dirty="0" err="1"/>
              <a:t>F</a:t>
            </a:r>
            <a:r>
              <a:rPr lang="en-US" dirty="0"/>
              <a:t>(n) &gt; C* or </a:t>
            </a:r>
            <a:r>
              <a:rPr lang="en-US" dirty="0" err="1"/>
              <a:t>g</a:t>
            </a:r>
            <a:r>
              <a:rPr lang="en-US" baseline="-25000" dirty="0" err="1"/>
              <a:t>F</a:t>
            </a:r>
            <a:r>
              <a:rPr lang="en-US" dirty="0"/>
              <a:t>(n) &gt; C* / 2</a:t>
            </a:r>
          </a:p>
          <a:p>
            <a:r>
              <a:rPr lang="en-US" dirty="0"/>
              <a:t>Backward search never expands a node </a:t>
            </a:r>
            <a:r>
              <a:rPr lang="en-US" i="1" dirty="0"/>
              <a:t>n </a:t>
            </a:r>
            <a:r>
              <a:rPr lang="en-US" dirty="0"/>
              <a:t>with </a:t>
            </a:r>
            <a:r>
              <a:rPr lang="en-US" dirty="0" err="1"/>
              <a:t>f</a:t>
            </a:r>
            <a:r>
              <a:rPr lang="en-US" baseline="-25000" dirty="0" err="1"/>
              <a:t>B</a:t>
            </a:r>
            <a:r>
              <a:rPr lang="en-US" dirty="0"/>
              <a:t>(n) &gt; C* or </a:t>
            </a:r>
            <a:r>
              <a:rPr lang="en-US" dirty="0" err="1"/>
              <a:t>g</a:t>
            </a:r>
            <a:r>
              <a:rPr lang="en-US" baseline="-25000" dirty="0" err="1"/>
              <a:t>B</a:t>
            </a:r>
            <a:r>
              <a:rPr lang="en-US" dirty="0"/>
              <a:t>(n) &gt; C* / 2</a:t>
            </a:r>
          </a:p>
          <a:p>
            <a:r>
              <a:rPr lang="en-US" dirty="0"/>
              <a:t>If a path doesn’t exist from </a:t>
            </a:r>
            <a:r>
              <a:rPr lang="en-US" i="1" dirty="0"/>
              <a:t>start </a:t>
            </a:r>
            <a:r>
              <a:rPr lang="en-US" dirty="0"/>
              <a:t>to </a:t>
            </a:r>
            <a:r>
              <a:rPr lang="en-US" i="1" dirty="0"/>
              <a:t>goal, </a:t>
            </a:r>
            <a:r>
              <a:rPr lang="en-US" dirty="0"/>
              <a:t>then </a:t>
            </a:r>
            <a:r>
              <a:rPr lang="en-US" i="1" dirty="0"/>
              <a:t>C* </a:t>
            </a:r>
            <a:r>
              <a:rPr lang="en-US" dirty="0"/>
              <a:t>will have a value of infinity.</a:t>
            </a:r>
          </a:p>
          <a:p>
            <a:r>
              <a:rPr lang="en-US" dirty="0"/>
              <a:t>If there is a path, the forward search will never expand a node when C &gt; C*</a:t>
            </a:r>
          </a:p>
          <a:p>
            <a:r>
              <a:rPr lang="en-US" dirty="0"/>
              <a:t>The priority node </a:t>
            </a:r>
            <a:r>
              <a:rPr lang="en-US" dirty="0" err="1"/>
              <a:t>pr</a:t>
            </a:r>
            <a:r>
              <a:rPr lang="en-US" dirty="0"/>
              <a:t>(n) determines the node that is chosen to expand in a search</a:t>
            </a:r>
          </a:p>
          <a:p>
            <a:r>
              <a:rPr lang="en-US" dirty="0"/>
              <a:t>If a node is expanded in the forward search, </a:t>
            </a:r>
            <a:r>
              <a:rPr lang="en-US" dirty="0" err="1"/>
              <a:t>pr</a:t>
            </a:r>
            <a:r>
              <a:rPr lang="en-US" baseline="-25000" dirty="0" err="1"/>
              <a:t>F</a:t>
            </a:r>
            <a:r>
              <a:rPr lang="en-US" dirty="0"/>
              <a:t>(n) &lt;= C*. </a:t>
            </a:r>
          </a:p>
          <a:p>
            <a:r>
              <a:rPr lang="en-US" dirty="0" err="1"/>
              <a:t>pr</a:t>
            </a:r>
            <a:r>
              <a:rPr lang="en-US" baseline="-25000" dirty="0" err="1"/>
              <a:t>F</a:t>
            </a:r>
            <a:r>
              <a:rPr lang="en-US" dirty="0"/>
              <a:t>(n) = max(</a:t>
            </a:r>
            <a:r>
              <a:rPr lang="en-US" dirty="0" err="1"/>
              <a:t>f</a:t>
            </a:r>
            <a:r>
              <a:rPr lang="en-US" baseline="-25000" dirty="0" err="1"/>
              <a:t>F</a:t>
            </a:r>
            <a:r>
              <a:rPr lang="en-US" dirty="0"/>
              <a:t>(n), 2*</a:t>
            </a:r>
            <a:r>
              <a:rPr lang="en-US" dirty="0" err="1"/>
              <a:t>g</a:t>
            </a:r>
            <a:r>
              <a:rPr lang="en-US" baseline="-25000" dirty="0" err="1"/>
              <a:t>F</a:t>
            </a:r>
            <a:r>
              <a:rPr lang="en-US" dirty="0"/>
              <a:t>(n)), therefore both </a:t>
            </a:r>
            <a:r>
              <a:rPr lang="en-US" dirty="0" err="1"/>
              <a:t>f</a:t>
            </a:r>
            <a:r>
              <a:rPr lang="en-US" baseline="-25000" dirty="0" err="1"/>
              <a:t>F</a:t>
            </a:r>
            <a:r>
              <a:rPr lang="en-US" dirty="0"/>
              <a:t>(n) and 2*</a:t>
            </a:r>
            <a:r>
              <a:rPr lang="en-US" dirty="0" err="1"/>
              <a:t>g</a:t>
            </a:r>
            <a:r>
              <a:rPr lang="en-US" baseline="-25000" dirty="0" err="1"/>
              <a:t>F</a:t>
            </a:r>
            <a:r>
              <a:rPr lang="en-US" dirty="0"/>
              <a:t>(n)  &lt;= C*</a:t>
            </a:r>
          </a:p>
          <a:p>
            <a:endParaRPr lang="en-US" dirty="0"/>
          </a:p>
        </p:txBody>
      </p:sp>
    </p:spTree>
    <p:extLst>
      <p:ext uri="{BB962C8B-B14F-4D97-AF65-F5344CB8AC3E}">
        <p14:creationId xmlns:p14="http://schemas.microsoft.com/office/powerpoint/2010/main" val="866822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Lemma 4</a:t>
            </a:r>
          </a:p>
        </p:txBody>
      </p:sp>
      <p:sp>
        <p:nvSpPr>
          <p:cNvPr id="3" name="Content Placeholder 2"/>
          <p:cNvSpPr>
            <a:spLocks noGrp="1"/>
          </p:cNvSpPr>
          <p:nvPr>
            <p:ph idx="1"/>
          </p:nvPr>
        </p:nvSpPr>
        <p:spPr/>
        <p:txBody>
          <a:bodyPr/>
          <a:lstStyle/>
          <a:p>
            <a:r>
              <a:rPr lang="en-US" dirty="0"/>
              <a:t>For any finite state-space S with non-negative edge weights MM halts for any start and goal states in S. Since MM never expands a node in the same path twice, and since there aren’t any negative-cost cycles, MM will never expand a node in a path containing a cycle. Therefore, each state can only be expanded until that path is permanently closed. Since each iteration expand a a node in one of the search paths, after a finite number of iterations, MM will permanently close all the nodes reachable. </a:t>
            </a:r>
          </a:p>
          <a:p>
            <a:r>
              <a:rPr lang="en-US" dirty="0"/>
              <a:t>If there is no path from start to goal, MM returns infinity. Our algorithm checks to see if a node in the Open Set for Backward Search. If there is no path from start to goal, then there will be no node within this set. Therefore, our cheapest solution will never be updated and maintain its initial cost of infinity</a:t>
            </a:r>
          </a:p>
        </p:txBody>
      </p:sp>
    </p:spTree>
    <p:extLst>
      <p:ext uri="{BB962C8B-B14F-4D97-AF65-F5344CB8AC3E}">
        <p14:creationId xmlns:p14="http://schemas.microsoft.com/office/powerpoint/2010/main" val="333374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Theorem 16</a:t>
            </a:r>
          </a:p>
        </p:txBody>
      </p:sp>
      <p:sp>
        <p:nvSpPr>
          <p:cNvPr id="3" name="Content Placeholder 2"/>
          <p:cNvSpPr>
            <a:spLocks noGrp="1"/>
          </p:cNvSpPr>
          <p:nvPr>
            <p:ph idx="1"/>
          </p:nvPr>
        </p:nvSpPr>
        <p:spPr/>
        <p:txBody>
          <a:bodyPr/>
          <a:lstStyle/>
          <a:p>
            <a:r>
              <a:rPr lang="en-US" dirty="0"/>
              <a:t>If there exists a path from start to goal MM returns U = C*</a:t>
            </a:r>
          </a:p>
          <a:p>
            <a:r>
              <a:rPr lang="en-US" dirty="0"/>
              <a:t>MM will never terminate if both the Open and Closed Set are empty</a:t>
            </a:r>
          </a:p>
          <a:p>
            <a:r>
              <a:rPr lang="en-US" dirty="0"/>
              <a:t>MM cannot terminate if C &lt; C* since U cannot be smaller than C*</a:t>
            </a:r>
          </a:p>
          <a:p>
            <a:r>
              <a:rPr lang="en-US" dirty="0"/>
              <a:t>Therefore, MM will reach an iteration where C &gt;= C*</a:t>
            </a:r>
          </a:p>
          <a:p>
            <a:r>
              <a:rPr lang="en-US" dirty="0"/>
              <a:t>If C &gt; C*, MM will return U = C*</a:t>
            </a:r>
          </a:p>
          <a:p>
            <a:r>
              <a:rPr lang="en-US" dirty="0"/>
              <a:t>If C=C*, then U &lt;= C=C* so U = C* is returned</a:t>
            </a:r>
          </a:p>
          <a:p>
            <a:r>
              <a:rPr lang="en-US" dirty="0"/>
              <a:t>If a path does exist from start to goal, then that means that the Open and Closed sets must contain elements for presenting that path. MM will find this path.</a:t>
            </a:r>
          </a:p>
        </p:txBody>
      </p:sp>
    </p:spTree>
    <p:extLst>
      <p:ext uri="{BB962C8B-B14F-4D97-AF65-F5344CB8AC3E}">
        <p14:creationId xmlns:p14="http://schemas.microsoft.com/office/powerpoint/2010/main" val="314262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Theorem 23</a:t>
            </a:r>
          </a:p>
        </p:txBody>
      </p:sp>
      <p:sp>
        <p:nvSpPr>
          <p:cNvPr id="3" name="Content Placeholder 2"/>
          <p:cNvSpPr>
            <a:spLocks noGrp="1"/>
          </p:cNvSpPr>
          <p:nvPr>
            <p:ph idx="1"/>
          </p:nvPr>
        </p:nvSpPr>
        <p:spPr/>
        <p:txBody>
          <a:bodyPr/>
          <a:lstStyle/>
          <a:p>
            <a:r>
              <a:rPr lang="en-US" dirty="0"/>
              <a:t>Suppose MM’s heuristics are consistent and MM does not re-open closed nodes. There if there exists a path from start to goal, then MM never expands a state twice. </a:t>
            </a:r>
          </a:p>
          <a:p>
            <a:r>
              <a:rPr lang="en-US" dirty="0"/>
              <a:t>MM will not expand a state twice because once a state becomes closed, it is permanently closed. The only way a state is expanded twice is when that state is expanded once in the forward direction and once in the backward direction. </a:t>
            </a:r>
          </a:p>
          <a:p>
            <a:r>
              <a:rPr lang="en-US" dirty="0"/>
              <a:t>However, if a node is in the open lists for the Forward and Backward Search, U will equal C*, the cost of the path of the node. The algorithm will then check if U &lt;= C* and terminate before expanding the node for a </a:t>
            </a:r>
            <a:r>
              <a:rPr lang="en-US"/>
              <a:t>second time.</a:t>
            </a:r>
            <a:endParaRPr lang="en-US" dirty="0"/>
          </a:p>
        </p:txBody>
      </p:sp>
    </p:spTree>
    <p:extLst>
      <p:ext uri="{BB962C8B-B14F-4D97-AF65-F5344CB8AC3E}">
        <p14:creationId xmlns:p14="http://schemas.microsoft.com/office/powerpoint/2010/main" val="1077351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838200" y="1825625"/>
            <a:ext cx="5647529" cy="4351338"/>
          </a:xfrm>
        </p:spPr>
        <p:txBody>
          <a:bodyPr>
            <a:normAutofit/>
          </a:bodyPr>
          <a:lstStyle/>
          <a:p>
            <a:r>
              <a:rPr lang="en-US" dirty="0"/>
              <a:t>1</a:t>
            </a:r>
            <a:r>
              <a:rPr lang="en-US" baseline="30000" dirty="0"/>
              <a:t>st</a:t>
            </a:r>
            <a:r>
              <a:rPr lang="en-US" dirty="0"/>
              <a:t> letter is the distance from the start, the 2</a:t>
            </a:r>
            <a:r>
              <a:rPr lang="en-US" baseline="30000" dirty="0"/>
              <a:t>nd</a:t>
            </a:r>
            <a:r>
              <a:rPr lang="en-US" dirty="0"/>
              <a:t> letter is the distance from the goal</a:t>
            </a:r>
          </a:p>
          <a:p>
            <a:r>
              <a:rPr lang="en-US" dirty="0"/>
              <a:t>N is Near, F is Far, R is Remote</a:t>
            </a:r>
          </a:p>
          <a:p>
            <a:r>
              <a:rPr lang="en-US" dirty="0"/>
              <a:t>State s is ‘near to goal’ if d(s, goal) &lt;= C* / 2</a:t>
            </a:r>
          </a:p>
          <a:p>
            <a:r>
              <a:rPr lang="en-US" dirty="0"/>
              <a:t>State s is ‘remote’ if d(start, s) &gt; C*</a:t>
            </a:r>
          </a:p>
          <a:p>
            <a:r>
              <a:rPr lang="en-US" dirty="0"/>
              <a:t>State s is ‘far from goal’ otherwise</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5729" y="1959166"/>
            <a:ext cx="5706271" cy="3534268"/>
          </a:xfrm>
          <a:prstGeom prst="rect">
            <a:avLst/>
          </a:prstGeom>
        </p:spPr>
      </p:pic>
    </p:spTree>
    <p:extLst>
      <p:ext uri="{BB962C8B-B14F-4D97-AF65-F5344CB8AC3E}">
        <p14:creationId xmlns:p14="http://schemas.microsoft.com/office/powerpoint/2010/main" val="58364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dirty="0"/>
              <a:t>A* &lt; MM indicates that A* expands less nodes than MM</a:t>
            </a:r>
          </a:p>
          <a:p>
            <a:r>
              <a:rPr lang="en-US" dirty="0"/>
              <a:t>N’ indicates that MM might not expand all the nodes that are near to start. N’F &lt; NF</a:t>
            </a:r>
          </a:p>
          <a:p>
            <a:r>
              <a:rPr lang="en-US" dirty="0"/>
              <a:t>N’FU is the unpruned part of N’F. The heuristic, h, splits each region into two parts: pruned states and unpruned states</a:t>
            </a:r>
            <a:r>
              <a:rPr lang="en-US"/>
              <a:t>. </a:t>
            </a:r>
          </a:p>
          <a:p>
            <a:r>
              <a:rPr lang="en-US"/>
              <a:t>FN’B </a:t>
            </a:r>
            <a:r>
              <a:rPr lang="en-US" dirty="0"/>
              <a:t>has the same implication as FN’U except that B is based on </a:t>
            </a:r>
            <a:r>
              <a:rPr lang="en-US" dirty="0" err="1"/>
              <a:t>h</a:t>
            </a:r>
            <a:r>
              <a:rPr lang="en-US" baseline="-25000" dirty="0" err="1"/>
              <a:t>B</a:t>
            </a:r>
            <a:r>
              <a:rPr lang="en-US" baseline="-25000" dirty="0"/>
              <a:t> </a:t>
            </a:r>
            <a:r>
              <a:rPr lang="en-US" dirty="0"/>
              <a:t> the heuristic of MM’s backward search. </a:t>
            </a:r>
          </a:p>
          <a:p>
            <a:endParaRPr lang="en-US" dirty="0"/>
          </a:p>
        </p:txBody>
      </p:sp>
    </p:spTree>
    <p:extLst>
      <p:ext uri="{BB962C8B-B14F-4D97-AF65-F5344CB8AC3E}">
        <p14:creationId xmlns:p14="http://schemas.microsoft.com/office/powerpoint/2010/main" val="3723211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642</TotalTime>
  <Words>1286</Words>
  <Application>Microsoft Office PowerPoint</Application>
  <PresentationFormat>Widescreen</PresentationFormat>
  <Paragraphs>81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A Guaranteed Bidirectional Search</vt:lpstr>
      <vt:lpstr>Before we begin, here are the authors</vt:lpstr>
      <vt:lpstr>Meeting in the Middle</vt:lpstr>
      <vt:lpstr>Corollary 14</vt:lpstr>
      <vt:lpstr>Lemma 4</vt:lpstr>
      <vt:lpstr>Theorem 16</vt:lpstr>
      <vt:lpstr>Theorem 23</vt:lpstr>
      <vt:lpstr>Definitions</vt:lpstr>
      <vt:lpstr>Definitions</vt:lpstr>
      <vt:lpstr>Comparisons : MM vs A*</vt:lpstr>
      <vt:lpstr>Comparisons : MM vs MM0</vt:lpstr>
      <vt:lpstr>Definitions</vt:lpstr>
      <vt:lpstr>Definitions</vt:lpstr>
      <vt:lpstr>Pseudocode</vt:lpstr>
      <vt:lpstr>Example</vt:lpstr>
      <vt:lpstr>Example</vt:lpstr>
      <vt:lpstr>Questions and Answering</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Guaranteed Bidirectional Search</dc:title>
  <dc:creator>Allen</dc:creator>
  <cp:lastModifiedBy>BATES, ALLEN</cp:lastModifiedBy>
  <cp:revision>105</cp:revision>
  <dcterms:created xsi:type="dcterms:W3CDTF">2017-04-04T12:28:47Z</dcterms:created>
  <dcterms:modified xsi:type="dcterms:W3CDTF">2017-04-25T00:36:29Z</dcterms:modified>
</cp:coreProperties>
</file>