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26"/>
  </p:notesMasterIdLst>
  <p:handoutMasterIdLst>
    <p:handoutMasterId r:id="rId27"/>
  </p:handoutMasterIdLst>
  <p:sldIdLst>
    <p:sldId id="256" r:id="rId2"/>
    <p:sldId id="257" r:id="rId3"/>
    <p:sldId id="259" r:id="rId4"/>
    <p:sldId id="269" r:id="rId5"/>
    <p:sldId id="260" r:id="rId6"/>
    <p:sldId id="261" r:id="rId7"/>
    <p:sldId id="262" r:id="rId8"/>
    <p:sldId id="263" r:id="rId9"/>
    <p:sldId id="264" r:id="rId10"/>
    <p:sldId id="265" r:id="rId11"/>
    <p:sldId id="267" r:id="rId12"/>
    <p:sldId id="274" r:id="rId13"/>
    <p:sldId id="275" r:id="rId14"/>
    <p:sldId id="276" r:id="rId15"/>
    <p:sldId id="277" r:id="rId16"/>
    <p:sldId id="278" r:id="rId17"/>
    <p:sldId id="279" r:id="rId18"/>
    <p:sldId id="280" r:id="rId19"/>
    <p:sldId id="281" r:id="rId20"/>
    <p:sldId id="282" r:id="rId21"/>
    <p:sldId id="283" r:id="rId22"/>
    <p:sldId id="284" r:id="rId23"/>
    <p:sldId id="272" r:id="rId24"/>
    <p:sldId id="271" r:id="rId25"/>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858"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435D32-92AF-4A60-A83E-D3F1BDAB194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9AD7FF61-7F28-4F07-B252-C408B3E5D347}">
      <dgm:prSet/>
      <dgm:spPr/>
      <dgm:t>
        <a:bodyPr/>
        <a:lstStyle/>
        <a:p>
          <a:pPr rtl="0"/>
          <a:r>
            <a:rPr lang="en-US" smtClean="0"/>
            <a:t>﻿No.	Depth	Nodes Generated              Cost Time	 </a:t>
          </a:r>
          <a:endParaRPr lang="en-US"/>
        </a:p>
      </dgm:t>
    </dgm:pt>
    <dgm:pt modelId="{E87290E4-C897-4552-9B5F-F11709AAF65F}" type="parTrans" cxnId="{F19AB97F-D6F2-49CA-A682-516A5A8F2A4F}">
      <dgm:prSet/>
      <dgm:spPr/>
      <dgm:t>
        <a:bodyPr/>
        <a:lstStyle/>
        <a:p>
          <a:endParaRPr lang="en-US"/>
        </a:p>
      </dgm:t>
    </dgm:pt>
    <dgm:pt modelId="{14F8AB95-4C97-43FB-93C1-47C9F50C574B}" type="sibTrans" cxnId="{F19AB97F-D6F2-49CA-A682-516A5A8F2A4F}">
      <dgm:prSet/>
      <dgm:spPr/>
      <dgm:t>
        <a:bodyPr/>
        <a:lstStyle/>
        <a:p>
          <a:endParaRPr lang="en-US"/>
        </a:p>
      </dgm:t>
    </dgm:pt>
    <dgm:pt modelId="{148ADD8C-02E0-47DF-9A66-9C7B8A62AB5F}">
      <dgm:prSet/>
      <dgm:spPr/>
      <dgm:t>
        <a:bodyPr/>
        <a:lstStyle/>
        <a:p>
          <a:pPr rtl="0"/>
          <a:r>
            <a:rPr lang="en-US" smtClean="0"/>
            <a:t>1	16	3,720,885,493                    4 hours	 </a:t>
          </a:r>
          <a:endParaRPr lang="en-US"/>
        </a:p>
      </dgm:t>
    </dgm:pt>
    <dgm:pt modelId="{8889681D-9868-462C-A1C7-E11FE423FC8F}" type="parTrans" cxnId="{B8C44A22-D7AD-477E-A573-5369317C78F8}">
      <dgm:prSet/>
      <dgm:spPr/>
      <dgm:t>
        <a:bodyPr/>
        <a:lstStyle/>
        <a:p>
          <a:endParaRPr lang="en-US"/>
        </a:p>
      </dgm:t>
    </dgm:pt>
    <dgm:pt modelId="{13AE3C2C-56E2-4C5A-B8D2-B12813E28889}" type="sibTrans" cxnId="{B8C44A22-D7AD-477E-A573-5369317C78F8}">
      <dgm:prSet/>
      <dgm:spPr/>
      <dgm:t>
        <a:bodyPr/>
        <a:lstStyle/>
        <a:p>
          <a:endParaRPr lang="en-US"/>
        </a:p>
      </dgm:t>
    </dgm:pt>
    <dgm:pt modelId="{A8C1E81C-6815-44D8-83C5-E2E9BA2FAFA6}">
      <dgm:prSet/>
      <dgm:spPr/>
      <dgm:t>
        <a:bodyPr/>
        <a:lstStyle/>
        <a:p>
          <a:pPr rtl="0"/>
          <a:r>
            <a:rPr lang="en-US" smtClean="0"/>
            <a:t>2	17	11,485,155,726</a:t>
          </a:r>
          <a:endParaRPr lang="en-US"/>
        </a:p>
      </dgm:t>
    </dgm:pt>
    <dgm:pt modelId="{B1C5EFA8-5532-45C6-9BC1-9664B32DCC08}" type="parTrans" cxnId="{BD0E7FAE-D527-4396-A802-BFB17F823908}">
      <dgm:prSet/>
      <dgm:spPr/>
      <dgm:t>
        <a:bodyPr/>
        <a:lstStyle/>
        <a:p>
          <a:endParaRPr lang="en-US"/>
        </a:p>
      </dgm:t>
    </dgm:pt>
    <dgm:pt modelId="{14393E20-4639-4A6C-9355-78D6DBF8C948}" type="sibTrans" cxnId="{BD0E7FAE-D527-4396-A802-BFB17F823908}">
      <dgm:prSet/>
      <dgm:spPr/>
      <dgm:t>
        <a:bodyPr/>
        <a:lstStyle/>
        <a:p>
          <a:endParaRPr lang="en-US"/>
        </a:p>
      </dgm:t>
    </dgm:pt>
    <dgm:pt modelId="{FB825609-AB41-451F-9E7D-681668FAC023}">
      <dgm:prSet/>
      <dgm:spPr/>
      <dgm:t>
        <a:bodyPr/>
        <a:lstStyle/>
        <a:p>
          <a:pPr rtl="0"/>
          <a:r>
            <a:rPr lang="en-US" smtClean="0"/>
            <a:t>3	17	64,837,508,623 	 </a:t>
          </a:r>
          <a:endParaRPr lang="en-US"/>
        </a:p>
      </dgm:t>
    </dgm:pt>
    <dgm:pt modelId="{8730ACB3-4F8D-4698-B9BE-EA93E4F3B624}" type="parTrans" cxnId="{30FDF8C7-AA48-48D0-9ED7-7D9B8D129921}">
      <dgm:prSet/>
      <dgm:spPr/>
      <dgm:t>
        <a:bodyPr/>
        <a:lstStyle/>
        <a:p>
          <a:endParaRPr lang="en-US"/>
        </a:p>
      </dgm:t>
    </dgm:pt>
    <dgm:pt modelId="{704FE0C6-B8B3-4ACC-BC90-72FE3C2F61E2}" type="sibTrans" cxnId="{30FDF8C7-AA48-48D0-9ED7-7D9B8D129921}">
      <dgm:prSet/>
      <dgm:spPr/>
      <dgm:t>
        <a:bodyPr/>
        <a:lstStyle/>
        <a:p>
          <a:endParaRPr lang="en-US"/>
        </a:p>
      </dgm:t>
    </dgm:pt>
    <dgm:pt modelId="{3C527226-A07E-4FDF-A1FC-6F96A38921AC}">
      <dgm:prSet/>
      <dgm:spPr/>
      <dgm:t>
        <a:bodyPr/>
        <a:lstStyle/>
        <a:p>
          <a:pPr rtl="0"/>
          <a:r>
            <a:rPr lang="en-US" dirty="0" smtClean="0"/>
            <a:t>4	17	126,005,368,381 	              2 days</a:t>
          </a:r>
          <a:endParaRPr lang="en-US" dirty="0"/>
        </a:p>
      </dgm:t>
    </dgm:pt>
    <dgm:pt modelId="{EE5FE45B-2A92-4F00-A6D8-BCA99E4420DF}" type="parTrans" cxnId="{328CE28E-E721-49D2-8C87-2FFB2B53F19C}">
      <dgm:prSet/>
      <dgm:spPr/>
      <dgm:t>
        <a:bodyPr/>
        <a:lstStyle/>
        <a:p>
          <a:endParaRPr lang="en-US"/>
        </a:p>
      </dgm:t>
    </dgm:pt>
    <dgm:pt modelId="{DBD7E5B7-4833-494F-BD0C-C54ADB407310}" type="sibTrans" cxnId="{328CE28E-E721-49D2-8C87-2FFB2B53F19C}">
      <dgm:prSet/>
      <dgm:spPr/>
      <dgm:t>
        <a:bodyPr/>
        <a:lstStyle/>
        <a:p>
          <a:endParaRPr lang="en-US"/>
        </a:p>
      </dgm:t>
    </dgm:pt>
    <dgm:pt modelId="{D9AE1E0E-AE7A-4DCD-A993-01442B260420}">
      <dgm:prSet/>
      <dgm:spPr/>
      <dgm:t>
        <a:bodyPr/>
        <a:lstStyle/>
        <a:p>
          <a:pPr rtl="0"/>
          <a:r>
            <a:rPr lang="en-US" smtClean="0"/>
            <a:t>5	18	262,228,269,081 	 </a:t>
          </a:r>
          <a:endParaRPr lang="en-US"/>
        </a:p>
      </dgm:t>
    </dgm:pt>
    <dgm:pt modelId="{F4A219EA-5190-4776-AA23-81A7EA7E4320}" type="parTrans" cxnId="{4A1A1444-4E1F-4511-B115-B6E1B071EF95}">
      <dgm:prSet/>
      <dgm:spPr/>
      <dgm:t>
        <a:bodyPr/>
        <a:lstStyle/>
        <a:p>
          <a:endParaRPr lang="en-US"/>
        </a:p>
      </dgm:t>
    </dgm:pt>
    <dgm:pt modelId="{1D900ABE-34DD-48DC-AF5E-0AC9F7BC17BB}" type="sibTrans" cxnId="{4A1A1444-4E1F-4511-B115-B6E1B071EF95}">
      <dgm:prSet/>
      <dgm:spPr/>
      <dgm:t>
        <a:bodyPr/>
        <a:lstStyle/>
        <a:p>
          <a:endParaRPr lang="en-US"/>
        </a:p>
      </dgm:t>
    </dgm:pt>
    <dgm:pt modelId="{87CDFAC4-E0A0-4DD2-8E5B-F01994530814}">
      <dgm:prSet/>
      <dgm:spPr/>
      <dgm:t>
        <a:bodyPr/>
        <a:lstStyle/>
        <a:p>
          <a:pPr rtl="0"/>
          <a:r>
            <a:rPr lang="en-US" smtClean="0"/>
            <a:t>6	18	344,770,394,346 	 </a:t>
          </a:r>
          <a:endParaRPr lang="en-US"/>
        </a:p>
      </dgm:t>
    </dgm:pt>
    <dgm:pt modelId="{F993622B-6D04-46BC-8AFC-95F5443A6506}" type="parTrans" cxnId="{D291C7FA-CD23-4684-AB36-F6649FEF1519}">
      <dgm:prSet/>
      <dgm:spPr/>
      <dgm:t>
        <a:bodyPr/>
        <a:lstStyle/>
        <a:p>
          <a:endParaRPr lang="en-US"/>
        </a:p>
      </dgm:t>
    </dgm:pt>
    <dgm:pt modelId="{21DDCEEB-1C17-444F-B469-D4813C8C4B0D}" type="sibTrans" cxnId="{D291C7FA-CD23-4684-AB36-F6649FEF1519}">
      <dgm:prSet/>
      <dgm:spPr/>
      <dgm:t>
        <a:bodyPr/>
        <a:lstStyle/>
        <a:p>
          <a:endParaRPr lang="en-US"/>
        </a:p>
      </dgm:t>
    </dgm:pt>
    <dgm:pt modelId="{9197C25B-9BDC-47EF-A82E-6960C9BDBEDD}">
      <dgm:prSet/>
      <dgm:spPr/>
      <dgm:t>
        <a:bodyPr/>
        <a:lstStyle/>
        <a:p>
          <a:pPr rtl="0"/>
          <a:r>
            <a:rPr lang="en-US" smtClean="0"/>
            <a:t>7	18	502,417,601,953 	 </a:t>
          </a:r>
          <a:endParaRPr lang="en-US"/>
        </a:p>
      </dgm:t>
    </dgm:pt>
    <dgm:pt modelId="{CEDC26D7-E0D2-46F8-8B5C-398C1D3C3D2C}" type="parTrans" cxnId="{636B7D8B-A122-4894-809B-8CA6EAADF2CD}">
      <dgm:prSet/>
      <dgm:spPr/>
      <dgm:t>
        <a:bodyPr/>
        <a:lstStyle/>
        <a:p>
          <a:endParaRPr lang="en-US"/>
        </a:p>
      </dgm:t>
    </dgm:pt>
    <dgm:pt modelId="{95D5E531-F0FB-4613-8AA3-EFE481B3D1EF}" type="sibTrans" cxnId="{636B7D8B-A122-4894-809B-8CA6EAADF2CD}">
      <dgm:prSet/>
      <dgm:spPr/>
      <dgm:t>
        <a:bodyPr/>
        <a:lstStyle/>
        <a:p>
          <a:endParaRPr lang="en-US"/>
        </a:p>
      </dgm:t>
    </dgm:pt>
    <dgm:pt modelId="{1EBAE22F-F8DF-4A75-9244-5F3FEDC53646}">
      <dgm:prSet/>
      <dgm:spPr/>
      <dgm:t>
        <a:bodyPr/>
        <a:lstStyle/>
        <a:p>
          <a:pPr rtl="0"/>
          <a:r>
            <a:rPr lang="en-US" smtClean="0"/>
            <a:t>8	18	562,494,969,937 	 </a:t>
          </a:r>
          <a:endParaRPr lang="en-US"/>
        </a:p>
      </dgm:t>
    </dgm:pt>
    <dgm:pt modelId="{3B815560-045C-4E51-B8BE-4DC5660D3FDA}" type="parTrans" cxnId="{1546A1A5-014B-4EB5-A1D9-4D1E3B1824DA}">
      <dgm:prSet/>
      <dgm:spPr/>
      <dgm:t>
        <a:bodyPr/>
        <a:lstStyle/>
        <a:p>
          <a:endParaRPr lang="en-US"/>
        </a:p>
      </dgm:t>
    </dgm:pt>
    <dgm:pt modelId="{9AB4AD56-1CF1-4E29-908C-EE37AD74DA41}" type="sibTrans" cxnId="{1546A1A5-014B-4EB5-A1D9-4D1E3B1824DA}">
      <dgm:prSet/>
      <dgm:spPr/>
      <dgm:t>
        <a:bodyPr/>
        <a:lstStyle/>
        <a:p>
          <a:endParaRPr lang="en-US"/>
        </a:p>
      </dgm:t>
    </dgm:pt>
    <dgm:pt modelId="{7FE78F71-8186-4BDD-A8DC-6E70AD4EBE3B}">
      <dgm:prSet/>
      <dgm:spPr/>
      <dgm:t>
        <a:bodyPr/>
        <a:lstStyle/>
        <a:p>
          <a:pPr rtl="0"/>
          <a:r>
            <a:rPr lang="en-US" smtClean="0"/>
            <a:t>9	18	626,785,460,346 	 </a:t>
          </a:r>
          <a:endParaRPr lang="en-US"/>
        </a:p>
      </dgm:t>
    </dgm:pt>
    <dgm:pt modelId="{A260D4F0-6992-4F58-BD73-BF06948F0E26}" type="parTrans" cxnId="{0DA2A10A-19E0-4495-BFDA-AE0E7A7E6A34}">
      <dgm:prSet/>
      <dgm:spPr/>
      <dgm:t>
        <a:bodyPr/>
        <a:lstStyle/>
        <a:p>
          <a:endParaRPr lang="en-US"/>
        </a:p>
      </dgm:t>
    </dgm:pt>
    <dgm:pt modelId="{4FF0A5C8-6EFA-4A9A-8EF4-5AFC388D4B02}" type="sibTrans" cxnId="{0DA2A10A-19E0-4495-BFDA-AE0E7A7E6A34}">
      <dgm:prSet/>
      <dgm:spPr/>
      <dgm:t>
        <a:bodyPr/>
        <a:lstStyle/>
        <a:p>
          <a:endParaRPr lang="en-US"/>
        </a:p>
      </dgm:t>
    </dgm:pt>
    <dgm:pt modelId="{E4C652BE-2B34-4E18-8BDF-E456DEFB316A}">
      <dgm:prSet/>
      <dgm:spPr/>
      <dgm:t>
        <a:bodyPr/>
        <a:lstStyle/>
        <a:p>
          <a:pPr rtl="0"/>
          <a:r>
            <a:rPr lang="en-US" dirty="0" smtClean="0"/>
            <a:t>10	18	1,021,814,815,051              4 weeks</a:t>
          </a:r>
          <a:endParaRPr lang="en-US" dirty="0"/>
        </a:p>
      </dgm:t>
    </dgm:pt>
    <dgm:pt modelId="{36DE9EFB-13F5-4495-94DC-5A35A2F6A74B}" type="parTrans" cxnId="{F537387E-4D9C-44FD-A893-2B006A9FF87E}">
      <dgm:prSet/>
      <dgm:spPr/>
      <dgm:t>
        <a:bodyPr/>
        <a:lstStyle/>
        <a:p>
          <a:endParaRPr lang="en-US"/>
        </a:p>
      </dgm:t>
    </dgm:pt>
    <dgm:pt modelId="{FC98A617-3E58-423D-80E7-A597B79B943C}" type="sibTrans" cxnId="{F537387E-4D9C-44FD-A893-2B006A9FF87E}">
      <dgm:prSet/>
      <dgm:spPr/>
      <dgm:t>
        <a:bodyPr/>
        <a:lstStyle/>
        <a:p>
          <a:endParaRPr lang="en-US"/>
        </a:p>
      </dgm:t>
    </dgm:pt>
    <dgm:pt modelId="{6450AF90-51C0-4FE2-8222-C2BA474D6C69}" type="pres">
      <dgm:prSet presAssocID="{43435D32-92AF-4A60-A83E-D3F1BDAB1941}" presName="linear" presStyleCnt="0">
        <dgm:presLayoutVars>
          <dgm:animLvl val="lvl"/>
          <dgm:resizeHandles val="exact"/>
        </dgm:presLayoutVars>
      </dgm:prSet>
      <dgm:spPr/>
      <dgm:t>
        <a:bodyPr/>
        <a:lstStyle/>
        <a:p>
          <a:endParaRPr lang="en-US"/>
        </a:p>
      </dgm:t>
    </dgm:pt>
    <dgm:pt modelId="{0C2BB55C-EA39-4E42-A75F-9D6CE057D2A6}" type="pres">
      <dgm:prSet presAssocID="{9AD7FF61-7F28-4F07-B252-C408B3E5D347}" presName="parentText" presStyleLbl="node1" presStyleIdx="0" presStyleCnt="11">
        <dgm:presLayoutVars>
          <dgm:chMax val="0"/>
          <dgm:bulletEnabled val="1"/>
        </dgm:presLayoutVars>
      </dgm:prSet>
      <dgm:spPr/>
      <dgm:t>
        <a:bodyPr/>
        <a:lstStyle/>
        <a:p>
          <a:endParaRPr lang="en-US"/>
        </a:p>
      </dgm:t>
    </dgm:pt>
    <dgm:pt modelId="{9A3A5683-056A-4129-8473-649862B860A2}" type="pres">
      <dgm:prSet presAssocID="{14F8AB95-4C97-43FB-93C1-47C9F50C574B}" presName="spacer" presStyleCnt="0"/>
      <dgm:spPr/>
    </dgm:pt>
    <dgm:pt modelId="{5B5DAFF1-E0B8-4E75-89DF-50BC9D5E42EB}" type="pres">
      <dgm:prSet presAssocID="{148ADD8C-02E0-47DF-9A66-9C7B8A62AB5F}" presName="parentText" presStyleLbl="node1" presStyleIdx="1" presStyleCnt="11">
        <dgm:presLayoutVars>
          <dgm:chMax val="0"/>
          <dgm:bulletEnabled val="1"/>
        </dgm:presLayoutVars>
      </dgm:prSet>
      <dgm:spPr/>
      <dgm:t>
        <a:bodyPr/>
        <a:lstStyle/>
        <a:p>
          <a:endParaRPr lang="en-US"/>
        </a:p>
      </dgm:t>
    </dgm:pt>
    <dgm:pt modelId="{8F783424-3EA7-49E6-BE24-6B7E30D9AAE2}" type="pres">
      <dgm:prSet presAssocID="{13AE3C2C-56E2-4C5A-B8D2-B12813E28889}" presName="spacer" presStyleCnt="0"/>
      <dgm:spPr/>
    </dgm:pt>
    <dgm:pt modelId="{409413E6-A630-49DB-B75C-DC70E7DE48DA}" type="pres">
      <dgm:prSet presAssocID="{A8C1E81C-6815-44D8-83C5-E2E9BA2FAFA6}" presName="parentText" presStyleLbl="node1" presStyleIdx="2" presStyleCnt="11">
        <dgm:presLayoutVars>
          <dgm:chMax val="0"/>
          <dgm:bulletEnabled val="1"/>
        </dgm:presLayoutVars>
      </dgm:prSet>
      <dgm:spPr/>
      <dgm:t>
        <a:bodyPr/>
        <a:lstStyle/>
        <a:p>
          <a:endParaRPr lang="en-US"/>
        </a:p>
      </dgm:t>
    </dgm:pt>
    <dgm:pt modelId="{84C33BA2-EDDD-4D53-A44C-956B63989DC1}" type="pres">
      <dgm:prSet presAssocID="{14393E20-4639-4A6C-9355-78D6DBF8C948}" presName="spacer" presStyleCnt="0"/>
      <dgm:spPr/>
    </dgm:pt>
    <dgm:pt modelId="{B7B7C7D8-AFB3-4E02-A8DB-AEE178F27690}" type="pres">
      <dgm:prSet presAssocID="{FB825609-AB41-451F-9E7D-681668FAC023}" presName="parentText" presStyleLbl="node1" presStyleIdx="3" presStyleCnt="11">
        <dgm:presLayoutVars>
          <dgm:chMax val="0"/>
          <dgm:bulletEnabled val="1"/>
        </dgm:presLayoutVars>
      </dgm:prSet>
      <dgm:spPr/>
      <dgm:t>
        <a:bodyPr/>
        <a:lstStyle/>
        <a:p>
          <a:endParaRPr lang="en-US"/>
        </a:p>
      </dgm:t>
    </dgm:pt>
    <dgm:pt modelId="{E6810CC5-D3DF-4602-8C3C-D2993A05E3B4}" type="pres">
      <dgm:prSet presAssocID="{704FE0C6-B8B3-4ACC-BC90-72FE3C2F61E2}" presName="spacer" presStyleCnt="0"/>
      <dgm:spPr/>
    </dgm:pt>
    <dgm:pt modelId="{E562D259-8550-4D21-BC71-8AF6DA924268}" type="pres">
      <dgm:prSet presAssocID="{3C527226-A07E-4FDF-A1FC-6F96A38921AC}" presName="parentText" presStyleLbl="node1" presStyleIdx="4" presStyleCnt="11">
        <dgm:presLayoutVars>
          <dgm:chMax val="0"/>
          <dgm:bulletEnabled val="1"/>
        </dgm:presLayoutVars>
      </dgm:prSet>
      <dgm:spPr/>
      <dgm:t>
        <a:bodyPr/>
        <a:lstStyle/>
        <a:p>
          <a:endParaRPr lang="en-US"/>
        </a:p>
      </dgm:t>
    </dgm:pt>
    <dgm:pt modelId="{AB2F2DC7-2CB8-4B8C-B355-59B7960F356A}" type="pres">
      <dgm:prSet presAssocID="{DBD7E5B7-4833-494F-BD0C-C54ADB407310}" presName="spacer" presStyleCnt="0"/>
      <dgm:spPr/>
    </dgm:pt>
    <dgm:pt modelId="{0C067E0E-890F-4C0C-9800-41368F822CE9}" type="pres">
      <dgm:prSet presAssocID="{D9AE1E0E-AE7A-4DCD-A993-01442B260420}" presName="parentText" presStyleLbl="node1" presStyleIdx="5" presStyleCnt="11">
        <dgm:presLayoutVars>
          <dgm:chMax val="0"/>
          <dgm:bulletEnabled val="1"/>
        </dgm:presLayoutVars>
      </dgm:prSet>
      <dgm:spPr/>
      <dgm:t>
        <a:bodyPr/>
        <a:lstStyle/>
        <a:p>
          <a:endParaRPr lang="en-US"/>
        </a:p>
      </dgm:t>
    </dgm:pt>
    <dgm:pt modelId="{5F01785B-B38C-4577-ABDA-8D8B5AD30C4B}" type="pres">
      <dgm:prSet presAssocID="{1D900ABE-34DD-48DC-AF5E-0AC9F7BC17BB}" presName="spacer" presStyleCnt="0"/>
      <dgm:spPr/>
    </dgm:pt>
    <dgm:pt modelId="{ABE928BB-EA46-402D-BA55-5B47A31126D2}" type="pres">
      <dgm:prSet presAssocID="{87CDFAC4-E0A0-4DD2-8E5B-F01994530814}" presName="parentText" presStyleLbl="node1" presStyleIdx="6" presStyleCnt="11">
        <dgm:presLayoutVars>
          <dgm:chMax val="0"/>
          <dgm:bulletEnabled val="1"/>
        </dgm:presLayoutVars>
      </dgm:prSet>
      <dgm:spPr/>
      <dgm:t>
        <a:bodyPr/>
        <a:lstStyle/>
        <a:p>
          <a:endParaRPr lang="en-US"/>
        </a:p>
      </dgm:t>
    </dgm:pt>
    <dgm:pt modelId="{99419D4E-AC48-4086-B145-B9496FD4A879}" type="pres">
      <dgm:prSet presAssocID="{21DDCEEB-1C17-444F-B469-D4813C8C4B0D}" presName="spacer" presStyleCnt="0"/>
      <dgm:spPr/>
    </dgm:pt>
    <dgm:pt modelId="{C3B6876F-C147-4AFE-AD87-6EA2E1CCCBB0}" type="pres">
      <dgm:prSet presAssocID="{9197C25B-9BDC-47EF-A82E-6960C9BDBEDD}" presName="parentText" presStyleLbl="node1" presStyleIdx="7" presStyleCnt="11">
        <dgm:presLayoutVars>
          <dgm:chMax val="0"/>
          <dgm:bulletEnabled val="1"/>
        </dgm:presLayoutVars>
      </dgm:prSet>
      <dgm:spPr/>
      <dgm:t>
        <a:bodyPr/>
        <a:lstStyle/>
        <a:p>
          <a:endParaRPr lang="en-US"/>
        </a:p>
      </dgm:t>
    </dgm:pt>
    <dgm:pt modelId="{4B52B6D2-A9C9-4D76-AC18-3BA3DBC99A6D}" type="pres">
      <dgm:prSet presAssocID="{95D5E531-F0FB-4613-8AA3-EFE481B3D1EF}" presName="spacer" presStyleCnt="0"/>
      <dgm:spPr/>
    </dgm:pt>
    <dgm:pt modelId="{97E35C21-7DA8-48B5-9E20-029CF3196331}" type="pres">
      <dgm:prSet presAssocID="{1EBAE22F-F8DF-4A75-9244-5F3FEDC53646}" presName="parentText" presStyleLbl="node1" presStyleIdx="8" presStyleCnt="11">
        <dgm:presLayoutVars>
          <dgm:chMax val="0"/>
          <dgm:bulletEnabled val="1"/>
        </dgm:presLayoutVars>
      </dgm:prSet>
      <dgm:spPr/>
      <dgm:t>
        <a:bodyPr/>
        <a:lstStyle/>
        <a:p>
          <a:endParaRPr lang="en-US"/>
        </a:p>
      </dgm:t>
    </dgm:pt>
    <dgm:pt modelId="{145AB2A1-23CF-471A-9688-D4084E54B8BF}" type="pres">
      <dgm:prSet presAssocID="{9AB4AD56-1CF1-4E29-908C-EE37AD74DA41}" presName="spacer" presStyleCnt="0"/>
      <dgm:spPr/>
    </dgm:pt>
    <dgm:pt modelId="{173A5CB7-E561-45F3-9B24-818A6542E005}" type="pres">
      <dgm:prSet presAssocID="{7FE78F71-8186-4BDD-A8DC-6E70AD4EBE3B}" presName="parentText" presStyleLbl="node1" presStyleIdx="9" presStyleCnt="11">
        <dgm:presLayoutVars>
          <dgm:chMax val="0"/>
          <dgm:bulletEnabled val="1"/>
        </dgm:presLayoutVars>
      </dgm:prSet>
      <dgm:spPr/>
      <dgm:t>
        <a:bodyPr/>
        <a:lstStyle/>
        <a:p>
          <a:endParaRPr lang="en-US"/>
        </a:p>
      </dgm:t>
    </dgm:pt>
    <dgm:pt modelId="{5A25AAA8-82FC-4303-9719-7C6259D85C63}" type="pres">
      <dgm:prSet presAssocID="{4FF0A5C8-6EFA-4A9A-8EF4-5AFC388D4B02}" presName="spacer" presStyleCnt="0"/>
      <dgm:spPr/>
    </dgm:pt>
    <dgm:pt modelId="{01CA56CE-9390-4531-8FD9-B1DAB3BD30F0}" type="pres">
      <dgm:prSet presAssocID="{E4C652BE-2B34-4E18-8BDF-E456DEFB316A}" presName="parentText" presStyleLbl="node1" presStyleIdx="10" presStyleCnt="11">
        <dgm:presLayoutVars>
          <dgm:chMax val="0"/>
          <dgm:bulletEnabled val="1"/>
        </dgm:presLayoutVars>
      </dgm:prSet>
      <dgm:spPr/>
      <dgm:t>
        <a:bodyPr/>
        <a:lstStyle/>
        <a:p>
          <a:endParaRPr lang="en-US"/>
        </a:p>
      </dgm:t>
    </dgm:pt>
  </dgm:ptLst>
  <dgm:cxnLst>
    <dgm:cxn modelId="{E13EB5D4-E2B7-4E82-BFE7-048C6483F72E}" type="presOf" srcId="{7FE78F71-8186-4BDD-A8DC-6E70AD4EBE3B}" destId="{173A5CB7-E561-45F3-9B24-818A6542E005}" srcOrd="0" destOrd="0" presId="urn:microsoft.com/office/officeart/2005/8/layout/vList2"/>
    <dgm:cxn modelId="{636B7D8B-A122-4894-809B-8CA6EAADF2CD}" srcId="{43435D32-92AF-4A60-A83E-D3F1BDAB1941}" destId="{9197C25B-9BDC-47EF-A82E-6960C9BDBEDD}" srcOrd="7" destOrd="0" parTransId="{CEDC26D7-E0D2-46F8-8B5C-398C1D3C3D2C}" sibTransId="{95D5E531-F0FB-4613-8AA3-EFE481B3D1EF}"/>
    <dgm:cxn modelId="{702327B0-8435-4073-9778-840AD218434A}" type="presOf" srcId="{D9AE1E0E-AE7A-4DCD-A993-01442B260420}" destId="{0C067E0E-890F-4C0C-9800-41368F822CE9}" srcOrd="0" destOrd="0" presId="urn:microsoft.com/office/officeart/2005/8/layout/vList2"/>
    <dgm:cxn modelId="{0DA2A10A-19E0-4495-BFDA-AE0E7A7E6A34}" srcId="{43435D32-92AF-4A60-A83E-D3F1BDAB1941}" destId="{7FE78F71-8186-4BDD-A8DC-6E70AD4EBE3B}" srcOrd="9" destOrd="0" parTransId="{A260D4F0-6992-4F58-BD73-BF06948F0E26}" sibTransId="{4FF0A5C8-6EFA-4A9A-8EF4-5AFC388D4B02}"/>
    <dgm:cxn modelId="{FF7AE500-01FA-4916-BA66-2EE461AF8AA5}" type="presOf" srcId="{43435D32-92AF-4A60-A83E-D3F1BDAB1941}" destId="{6450AF90-51C0-4FE2-8222-C2BA474D6C69}" srcOrd="0" destOrd="0" presId="urn:microsoft.com/office/officeart/2005/8/layout/vList2"/>
    <dgm:cxn modelId="{F537387E-4D9C-44FD-A893-2B006A9FF87E}" srcId="{43435D32-92AF-4A60-A83E-D3F1BDAB1941}" destId="{E4C652BE-2B34-4E18-8BDF-E456DEFB316A}" srcOrd="10" destOrd="0" parTransId="{36DE9EFB-13F5-4495-94DC-5A35A2F6A74B}" sibTransId="{FC98A617-3E58-423D-80E7-A597B79B943C}"/>
    <dgm:cxn modelId="{F19AB97F-D6F2-49CA-A682-516A5A8F2A4F}" srcId="{43435D32-92AF-4A60-A83E-D3F1BDAB1941}" destId="{9AD7FF61-7F28-4F07-B252-C408B3E5D347}" srcOrd="0" destOrd="0" parTransId="{E87290E4-C897-4552-9B5F-F11709AAF65F}" sibTransId="{14F8AB95-4C97-43FB-93C1-47C9F50C574B}"/>
    <dgm:cxn modelId="{C8EA6538-39F6-4490-BC1F-311BA26C2FE7}" type="presOf" srcId="{1EBAE22F-F8DF-4A75-9244-5F3FEDC53646}" destId="{97E35C21-7DA8-48B5-9E20-029CF3196331}" srcOrd="0" destOrd="0" presId="urn:microsoft.com/office/officeart/2005/8/layout/vList2"/>
    <dgm:cxn modelId="{66428033-3DFA-42EF-9148-B2994DC8EFBD}" type="presOf" srcId="{148ADD8C-02E0-47DF-9A66-9C7B8A62AB5F}" destId="{5B5DAFF1-E0B8-4E75-89DF-50BC9D5E42EB}" srcOrd="0" destOrd="0" presId="urn:microsoft.com/office/officeart/2005/8/layout/vList2"/>
    <dgm:cxn modelId="{BD0E7FAE-D527-4396-A802-BFB17F823908}" srcId="{43435D32-92AF-4A60-A83E-D3F1BDAB1941}" destId="{A8C1E81C-6815-44D8-83C5-E2E9BA2FAFA6}" srcOrd="2" destOrd="0" parTransId="{B1C5EFA8-5532-45C6-9BC1-9664B32DCC08}" sibTransId="{14393E20-4639-4A6C-9355-78D6DBF8C948}"/>
    <dgm:cxn modelId="{1201A41C-DE18-430D-AECA-7C9D43E3BE4E}" type="presOf" srcId="{FB825609-AB41-451F-9E7D-681668FAC023}" destId="{B7B7C7D8-AFB3-4E02-A8DB-AEE178F27690}" srcOrd="0" destOrd="0" presId="urn:microsoft.com/office/officeart/2005/8/layout/vList2"/>
    <dgm:cxn modelId="{4A1A1444-4E1F-4511-B115-B6E1B071EF95}" srcId="{43435D32-92AF-4A60-A83E-D3F1BDAB1941}" destId="{D9AE1E0E-AE7A-4DCD-A993-01442B260420}" srcOrd="5" destOrd="0" parTransId="{F4A219EA-5190-4776-AA23-81A7EA7E4320}" sibTransId="{1D900ABE-34DD-48DC-AF5E-0AC9F7BC17BB}"/>
    <dgm:cxn modelId="{328CE28E-E721-49D2-8C87-2FFB2B53F19C}" srcId="{43435D32-92AF-4A60-A83E-D3F1BDAB1941}" destId="{3C527226-A07E-4FDF-A1FC-6F96A38921AC}" srcOrd="4" destOrd="0" parTransId="{EE5FE45B-2A92-4F00-A6D8-BCA99E4420DF}" sibTransId="{DBD7E5B7-4833-494F-BD0C-C54ADB407310}"/>
    <dgm:cxn modelId="{949D6660-2EB9-4F48-8F3E-D3862B9DECB8}" type="presOf" srcId="{87CDFAC4-E0A0-4DD2-8E5B-F01994530814}" destId="{ABE928BB-EA46-402D-BA55-5B47A31126D2}" srcOrd="0" destOrd="0" presId="urn:microsoft.com/office/officeart/2005/8/layout/vList2"/>
    <dgm:cxn modelId="{89C5C3EE-3DE0-42BA-B8A5-712BBD8835E6}" type="presOf" srcId="{3C527226-A07E-4FDF-A1FC-6F96A38921AC}" destId="{E562D259-8550-4D21-BC71-8AF6DA924268}" srcOrd="0" destOrd="0" presId="urn:microsoft.com/office/officeart/2005/8/layout/vList2"/>
    <dgm:cxn modelId="{0A6D74BD-EE03-4CA8-B2F9-9230E82A3F6B}" type="presOf" srcId="{E4C652BE-2B34-4E18-8BDF-E456DEFB316A}" destId="{01CA56CE-9390-4531-8FD9-B1DAB3BD30F0}" srcOrd="0" destOrd="0" presId="urn:microsoft.com/office/officeart/2005/8/layout/vList2"/>
    <dgm:cxn modelId="{0271B26A-0D4B-4236-A190-24FCE420B576}" type="presOf" srcId="{9AD7FF61-7F28-4F07-B252-C408B3E5D347}" destId="{0C2BB55C-EA39-4E42-A75F-9D6CE057D2A6}" srcOrd="0" destOrd="0" presId="urn:microsoft.com/office/officeart/2005/8/layout/vList2"/>
    <dgm:cxn modelId="{D291C7FA-CD23-4684-AB36-F6649FEF1519}" srcId="{43435D32-92AF-4A60-A83E-D3F1BDAB1941}" destId="{87CDFAC4-E0A0-4DD2-8E5B-F01994530814}" srcOrd="6" destOrd="0" parTransId="{F993622B-6D04-46BC-8AFC-95F5443A6506}" sibTransId="{21DDCEEB-1C17-444F-B469-D4813C8C4B0D}"/>
    <dgm:cxn modelId="{B8C44A22-D7AD-477E-A573-5369317C78F8}" srcId="{43435D32-92AF-4A60-A83E-D3F1BDAB1941}" destId="{148ADD8C-02E0-47DF-9A66-9C7B8A62AB5F}" srcOrd="1" destOrd="0" parTransId="{8889681D-9868-462C-A1C7-E11FE423FC8F}" sibTransId="{13AE3C2C-56E2-4C5A-B8D2-B12813E28889}"/>
    <dgm:cxn modelId="{30FDF8C7-AA48-48D0-9ED7-7D9B8D129921}" srcId="{43435D32-92AF-4A60-A83E-D3F1BDAB1941}" destId="{FB825609-AB41-451F-9E7D-681668FAC023}" srcOrd="3" destOrd="0" parTransId="{8730ACB3-4F8D-4698-B9BE-EA93E4F3B624}" sibTransId="{704FE0C6-B8B3-4ACC-BC90-72FE3C2F61E2}"/>
    <dgm:cxn modelId="{79441AAF-A69F-421A-83B6-D533E087BD68}" type="presOf" srcId="{9197C25B-9BDC-47EF-A82E-6960C9BDBEDD}" destId="{C3B6876F-C147-4AFE-AD87-6EA2E1CCCBB0}" srcOrd="0" destOrd="0" presId="urn:microsoft.com/office/officeart/2005/8/layout/vList2"/>
    <dgm:cxn modelId="{1546A1A5-014B-4EB5-A1D9-4D1E3B1824DA}" srcId="{43435D32-92AF-4A60-A83E-D3F1BDAB1941}" destId="{1EBAE22F-F8DF-4A75-9244-5F3FEDC53646}" srcOrd="8" destOrd="0" parTransId="{3B815560-045C-4E51-B8BE-4DC5660D3FDA}" sibTransId="{9AB4AD56-1CF1-4E29-908C-EE37AD74DA41}"/>
    <dgm:cxn modelId="{7786F6DC-8206-4FB1-AD6A-708A59222197}" type="presOf" srcId="{A8C1E81C-6815-44D8-83C5-E2E9BA2FAFA6}" destId="{409413E6-A630-49DB-B75C-DC70E7DE48DA}" srcOrd="0" destOrd="0" presId="urn:microsoft.com/office/officeart/2005/8/layout/vList2"/>
    <dgm:cxn modelId="{59D5D0E3-8C7C-4FC1-B797-F5A39D723121}" type="presParOf" srcId="{6450AF90-51C0-4FE2-8222-C2BA474D6C69}" destId="{0C2BB55C-EA39-4E42-A75F-9D6CE057D2A6}" srcOrd="0" destOrd="0" presId="urn:microsoft.com/office/officeart/2005/8/layout/vList2"/>
    <dgm:cxn modelId="{654F2148-D6DC-494C-850A-67B87F011D16}" type="presParOf" srcId="{6450AF90-51C0-4FE2-8222-C2BA474D6C69}" destId="{9A3A5683-056A-4129-8473-649862B860A2}" srcOrd="1" destOrd="0" presId="urn:microsoft.com/office/officeart/2005/8/layout/vList2"/>
    <dgm:cxn modelId="{9C9F506D-D699-4EA9-BADA-29A37A7AC978}" type="presParOf" srcId="{6450AF90-51C0-4FE2-8222-C2BA474D6C69}" destId="{5B5DAFF1-E0B8-4E75-89DF-50BC9D5E42EB}" srcOrd="2" destOrd="0" presId="urn:microsoft.com/office/officeart/2005/8/layout/vList2"/>
    <dgm:cxn modelId="{272FB232-FE88-40B6-A1ED-2113A5287205}" type="presParOf" srcId="{6450AF90-51C0-4FE2-8222-C2BA474D6C69}" destId="{8F783424-3EA7-49E6-BE24-6B7E30D9AAE2}" srcOrd="3" destOrd="0" presId="urn:microsoft.com/office/officeart/2005/8/layout/vList2"/>
    <dgm:cxn modelId="{11369AE7-E91C-4A18-BF3F-A2532FDCB6C3}" type="presParOf" srcId="{6450AF90-51C0-4FE2-8222-C2BA474D6C69}" destId="{409413E6-A630-49DB-B75C-DC70E7DE48DA}" srcOrd="4" destOrd="0" presId="urn:microsoft.com/office/officeart/2005/8/layout/vList2"/>
    <dgm:cxn modelId="{B41DBE28-B0BD-465E-8C65-70D75CD72E02}" type="presParOf" srcId="{6450AF90-51C0-4FE2-8222-C2BA474D6C69}" destId="{84C33BA2-EDDD-4D53-A44C-956B63989DC1}" srcOrd="5" destOrd="0" presId="urn:microsoft.com/office/officeart/2005/8/layout/vList2"/>
    <dgm:cxn modelId="{31A94255-A302-4E1F-BEEA-41042547F236}" type="presParOf" srcId="{6450AF90-51C0-4FE2-8222-C2BA474D6C69}" destId="{B7B7C7D8-AFB3-4E02-A8DB-AEE178F27690}" srcOrd="6" destOrd="0" presId="urn:microsoft.com/office/officeart/2005/8/layout/vList2"/>
    <dgm:cxn modelId="{B04D5EF4-9060-41D6-BCCB-A63BEE39DAB1}" type="presParOf" srcId="{6450AF90-51C0-4FE2-8222-C2BA474D6C69}" destId="{E6810CC5-D3DF-4602-8C3C-D2993A05E3B4}" srcOrd="7" destOrd="0" presId="urn:microsoft.com/office/officeart/2005/8/layout/vList2"/>
    <dgm:cxn modelId="{6E3AF485-3760-4944-971A-CA447CB9B19E}" type="presParOf" srcId="{6450AF90-51C0-4FE2-8222-C2BA474D6C69}" destId="{E562D259-8550-4D21-BC71-8AF6DA924268}" srcOrd="8" destOrd="0" presId="urn:microsoft.com/office/officeart/2005/8/layout/vList2"/>
    <dgm:cxn modelId="{F68DFE93-0953-49C5-8C57-DA58BF8E81F6}" type="presParOf" srcId="{6450AF90-51C0-4FE2-8222-C2BA474D6C69}" destId="{AB2F2DC7-2CB8-4B8C-B355-59B7960F356A}" srcOrd="9" destOrd="0" presId="urn:microsoft.com/office/officeart/2005/8/layout/vList2"/>
    <dgm:cxn modelId="{BB29B8A7-9728-4175-9E4C-9CC55F9DFF9C}" type="presParOf" srcId="{6450AF90-51C0-4FE2-8222-C2BA474D6C69}" destId="{0C067E0E-890F-4C0C-9800-41368F822CE9}" srcOrd="10" destOrd="0" presId="urn:microsoft.com/office/officeart/2005/8/layout/vList2"/>
    <dgm:cxn modelId="{BE78E1CF-EA40-438E-9A8D-E449B77C9D7A}" type="presParOf" srcId="{6450AF90-51C0-4FE2-8222-C2BA474D6C69}" destId="{5F01785B-B38C-4577-ABDA-8D8B5AD30C4B}" srcOrd="11" destOrd="0" presId="urn:microsoft.com/office/officeart/2005/8/layout/vList2"/>
    <dgm:cxn modelId="{FA2017E3-81E4-4006-9A42-F918AEFBDA51}" type="presParOf" srcId="{6450AF90-51C0-4FE2-8222-C2BA474D6C69}" destId="{ABE928BB-EA46-402D-BA55-5B47A31126D2}" srcOrd="12" destOrd="0" presId="urn:microsoft.com/office/officeart/2005/8/layout/vList2"/>
    <dgm:cxn modelId="{6FE29D27-A550-4306-810B-B79C87B33119}" type="presParOf" srcId="{6450AF90-51C0-4FE2-8222-C2BA474D6C69}" destId="{99419D4E-AC48-4086-B145-B9496FD4A879}" srcOrd="13" destOrd="0" presId="urn:microsoft.com/office/officeart/2005/8/layout/vList2"/>
    <dgm:cxn modelId="{1A38DD92-E713-4FAA-9D6E-4A094961FE5A}" type="presParOf" srcId="{6450AF90-51C0-4FE2-8222-C2BA474D6C69}" destId="{C3B6876F-C147-4AFE-AD87-6EA2E1CCCBB0}" srcOrd="14" destOrd="0" presId="urn:microsoft.com/office/officeart/2005/8/layout/vList2"/>
    <dgm:cxn modelId="{B8A08C4A-79F3-42BE-98C5-1EDE9F6205D1}" type="presParOf" srcId="{6450AF90-51C0-4FE2-8222-C2BA474D6C69}" destId="{4B52B6D2-A9C9-4D76-AC18-3BA3DBC99A6D}" srcOrd="15" destOrd="0" presId="urn:microsoft.com/office/officeart/2005/8/layout/vList2"/>
    <dgm:cxn modelId="{F5939210-6239-44C6-AFED-18ADFC3095B6}" type="presParOf" srcId="{6450AF90-51C0-4FE2-8222-C2BA474D6C69}" destId="{97E35C21-7DA8-48B5-9E20-029CF3196331}" srcOrd="16" destOrd="0" presId="urn:microsoft.com/office/officeart/2005/8/layout/vList2"/>
    <dgm:cxn modelId="{0FDA0669-A36D-4870-A7AB-9586655139D0}" type="presParOf" srcId="{6450AF90-51C0-4FE2-8222-C2BA474D6C69}" destId="{145AB2A1-23CF-471A-9688-D4084E54B8BF}" srcOrd="17" destOrd="0" presId="urn:microsoft.com/office/officeart/2005/8/layout/vList2"/>
    <dgm:cxn modelId="{44B69362-B449-402C-890B-E912554FF798}" type="presParOf" srcId="{6450AF90-51C0-4FE2-8222-C2BA474D6C69}" destId="{173A5CB7-E561-45F3-9B24-818A6542E005}" srcOrd="18" destOrd="0" presId="urn:microsoft.com/office/officeart/2005/8/layout/vList2"/>
    <dgm:cxn modelId="{E8031E5B-DC69-4226-BE17-F99414AF4415}" type="presParOf" srcId="{6450AF90-51C0-4FE2-8222-C2BA474D6C69}" destId="{5A25AAA8-82FC-4303-9719-7C6259D85C63}" srcOrd="19" destOrd="0" presId="urn:microsoft.com/office/officeart/2005/8/layout/vList2"/>
    <dgm:cxn modelId="{A28FD34C-186A-4820-A47F-1251245D1891}" type="presParOf" srcId="{6450AF90-51C0-4FE2-8222-C2BA474D6C69}" destId="{01CA56CE-9390-4531-8FD9-B1DAB3BD30F0}" srcOrd="2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2BB55C-EA39-4E42-A75F-9D6CE057D2A6}">
      <dsp:nvSpPr>
        <dsp:cNvPr id="0" name=""/>
        <dsp:cNvSpPr/>
      </dsp:nvSpPr>
      <dsp:spPr>
        <a:xfrm>
          <a:off x="0" y="177599"/>
          <a:ext cx="4191000" cy="3510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en-US" sz="1500" kern="1200" smtClean="0"/>
            <a:t>﻿No.	Depth	Nodes Generated              Cost Time	 </a:t>
          </a:r>
          <a:endParaRPr lang="en-US" sz="1500" kern="1200"/>
        </a:p>
      </dsp:txBody>
      <dsp:txXfrm>
        <a:off x="17134" y="194733"/>
        <a:ext cx="4156732" cy="316732"/>
      </dsp:txXfrm>
    </dsp:sp>
    <dsp:sp modelId="{5B5DAFF1-E0B8-4E75-89DF-50BC9D5E42EB}">
      <dsp:nvSpPr>
        <dsp:cNvPr id="0" name=""/>
        <dsp:cNvSpPr/>
      </dsp:nvSpPr>
      <dsp:spPr>
        <a:xfrm>
          <a:off x="0" y="571799"/>
          <a:ext cx="4191000" cy="3510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en-US" sz="1500" kern="1200" smtClean="0"/>
            <a:t>1	16	3,720,885,493                    4 hours	 </a:t>
          </a:r>
          <a:endParaRPr lang="en-US" sz="1500" kern="1200"/>
        </a:p>
      </dsp:txBody>
      <dsp:txXfrm>
        <a:off x="17134" y="588933"/>
        <a:ext cx="4156732" cy="316732"/>
      </dsp:txXfrm>
    </dsp:sp>
    <dsp:sp modelId="{409413E6-A630-49DB-B75C-DC70E7DE48DA}">
      <dsp:nvSpPr>
        <dsp:cNvPr id="0" name=""/>
        <dsp:cNvSpPr/>
      </dsp:nvSpPr>
      <dsp:spPr>
        <a:xfrm>
          <a:off x="0" y="965999"/>
          <a:ext cx="4191000" cy="3510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en-US" sz="1500" kern="1200" smtClean="0"/>
            <a:t>2	17	11,485,155,726</a:t>
          </a:r>
          <a:endParaRPr lang="en-US" sz="1500" kern="1200"/>
        </a:p>
      </dsp:txBody>
      <dsp:txXfrm>
        <a:off x="17134" y="983133"/>
        <a:ext cx="4156732" cy="316732"/>
      </dsp:txXfrm>
    </dsp:sp>
    <dsp:sp modelId="{B7B7C7D8-AFB3-4E02-A8DB-AEE178F27690}">
      <dsp:nvSpPr>
        <dsp:cNvPr id="0" name=""/>
        <dsp:cNvSpPr/>
      </dsp:nvSpPr>
      <dsp:spPr>
        <a:xfrm>
          <a:off x="0" y="1360200"/>
          <a:ext cx="4191000" cy="3510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en-US" sz="1500" kern="1200" smtClean="0"/>
            <a:t>3	17	64,837,508,623 	 </a:t>
          </a:r>
          <a:endParaRPr lang="en-US" sz="1500" kern="1200"/>
        </a:p>
      </dsp:txBody>
      <dsp:txXfrm>
        <a:off x="17134" y="1377334"/>
        <a:ext cx="4156732" cy="316732"/>
      </dsp:txXfrm>
    </dsp:sp>
    <dsp:sp modelId="{E562D259-8550-4D21-BC71-8AF6DA924268}">
      <dsp:nvSpPr>
        <dsp:cNvPr id="0" name=""/>
        <dsp:cNvSpPr/>
      </dsp:nvSpPr>
      <dsp:spPr>
        <a:xfrm>
          <a:off x="0" y="1754400"/>
          <a:ext cx="4191000" cy="3510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en-US" sz="1500" kern="1200" dirty="0" smtClean="0"/>
            <a:t>4	17	126,005,368,381 	              2 days</a:t>
          </a:r>
          <a:endParaRPr lang="en-US" sz="1500" kern="1200" dirty="0"/>
        </a:p>
      </dsp:txBody>
      <dsp:txXfrm>
        <a:off x="17134" y="1771534"/>
        <a:ext cx="4156732" cy="316732"/>
      </dsp:txXfrm>
    </dsp:sp>
    <dsp:sp modelId="{0C067E0E-890F-4C0C-9800-41368F822CE9}">
      <dsp:nvSpPr>
        <dsp:cNvPr id="0" name=""/>
        <dsp:cNvSpPr/>
      </dsp:nvSpPr>
      <dsp:spPr>
        <a:xfrm>
          <a:off x="0" y="2148600"/>
          <a:ext cx="4191000" cy="3510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en-US" sz="1500" kern="1200" smtClean="0"/>
            <a:t>5	18	262,228,269,081 	 </a:t>
          </a:r>
          <a:endParaRPr lang="en-US" sz="1500" kern="1200"/>
        </a:p>
      </dsp:txBody>
      <dsp:txXfrm>
        <a:off x="17134" y="2165734"/>
        <a:ext cx="4156732" cy="316732"/>
      </dsp:txXfrm>
    </dsp:sp>
    <dsp:sp modelId="{ABE928BB-EA46-402D-BA55-5B47A31126D2}">
      <dsp:nvSpPr>
        <dsp:cNvPr id="0" name=""/>
        <dsp:cNvSpPr/>
      </dsp:nvSpPr>
      <dsp:spPr>
        <a:xfrm>
          <a:off x="0" y="2542799"/>
          <a:ext cx="4191000" cy="3510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en-US" sz="1500" kern="1200" smtClean="0"/>
            <a:t>6	18	344,770,394,346 	 </a:t>
          </a:r>
          <a:endParaRPr lang="en-US" sz="1500" kern="1200"/>
        </a:p>
      </dsp:txBody>
      <dsp:txXfrm>
        <a:off x="17134" y="2559933"/>
        <a:ext cx="4156732" cy="316732"/>
      </dsp:txXfrm>
    </dsp:sp>
    <dsp:sp modelId="{C3B6876F-C147-4AFE-AD87-6EA2E1CCCBB0}">
      <dsp:nvSpPr>
        <dsp:cNvPr id="0" name=""/>
        <dsp:cNvSpPr/>
      </dsp:nvSpPr>
      <dsp:spPr>
        <a:xfrm>
          <a:off x="0" y="2937000"/>
          <a:ext cx="4191000" cy="3510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en-US" sz="1500" kern="1200" smtClean="0"/>
            <a:t>7	18	502,417,601,953 	 </a:t>
          </a:r>
          <a:endParaRPr lang="en-US" sz="1500" kern="1200"/>
        </a:p>
      </dsp:txBody>
      <dsp:txXfrm>
        <a:off x="17134" y="2954134"/>
        <a:ext cx="4156732" cy="316732"/>
      </dsp:txXfrm>
    </dsp:sp>
    <dsp:sp modelId="{97E35C21-7DA8-48B5-9E20-029CF3196331}">
      <dsp:nvSpPr>
        <dsp:cNvPr id="0" name=""/>
        <dsp:cNvSpPr/>
      </dsp:nvSpPr>
      <dsp:spPr>
        <a:xfrm>
          <a:off x="0" y="3331200"/>
          <a:ext cx="4191000" cy="3510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en-US" sz="1500" kern="1200" smtClean="0"/>
            <a:t>8	18	562,494,969,937 	 </a:t>
          </a:r>
          <a:endParaRPr lang="en-US" sz="1500" kern="1200"/>
        </a:p>
      </dsp:txBody>
      <dsp:txXfrm>
        <a:off x="17134" y="3348334"/>
        <a:ext cx="4156732" cy="316732"/>
      </dsp:txXfrm>
    </dsp:sp>
    <dsp:sp modelId="{173A5CB7-E561-45F3-9B24-818A6542E005}">
      <dsp:nvSpPr>
        <dsp:cNvPr id="0" name=""/>
        <dsp:cNvSpPr/>
      </dsp:nvSpPr>
      <dsp:spPr>
        <a:xfrm>
          <a:off x="0" y="3725400"/>
          <a:ext cx="4191000" cy="3510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en-US" sz="1500" kern="1200" smtClean="0"/>
            <a:t>9	18	626,785,460,346 	 </a:t>
          </a:r>
          <a:endParaRPr lang="en-US" sz="1500" kern="1200"/>
        </a:p>
      </dsp:txBody>
      <dsp:txXfrm>
        <a:off x="17134" y="3742534"/>
        <a:ext cx="4156732" cy="316732"/>
      </dsp:txXfrm>
    </dsp:sp>
    <dsp:sp modelId="{01CA56CE-9390-4531-8FD9-B1DAB3BD30F0}">
      <dsp:nvSpPr>
        <dsp:cNvPr id="0" name=""/>
        <dsp:cNvSpPr/>
      </dsp:nvSpPr>
      <dsp:spPr>
        <a:xfrm>
          <a:off x="0" y="4119600"/>
          <a:ext cx="4191000" cy="3510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l" defTabSz="666750" rtl="0">
            <a:lnSpc>
              <a:spcPct val="90000"/>
            </a:lnSpc>
            <a:spcBef>
              <a:spcPct val="0"/>
            </a:spcBef>
            <a:spcAft>
              <a:spcPct val="35000"/>
            </a:spcAft>
          </a:pPr>
          <a:r>
            <a:rPr lang="en-US" sz="1500" kern="1200" dirty="0" smtClean="0"/>
            <a:t>10	18	1,021,814,815,051              4 weeks</a:t>
          </a:r>
          <a:endParaRPr lang="en-US" sz="1500" kern="1200" dirty="0"/>
        </a:p>
      </dsp:txBody>
      <dsp:txXfrm>
        <a:off x="17134" y="4136734"/>
        <a:ext cx="4156732" cy="31673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5265809" y="0"/>
            <a:ext cx="4028440" cy="350520"/>
          </a:xfrm>
          <a:prstGeom prst="rect">
            <a:avLst/>
          </a:prstGeom>
        </p:spPr>
        <p:txBody>
          <a:bodyPr vert="horz" lIns="93177" tIns="46589" rIns="93177" bIns="46589" rtlCol="0"/>
          <a:lstStyle>
            <a:lvl1pPr algn="r">
              <a:defRPr sz="1200"/>
            </a:lvl1pPr>
          </a:lstStyle>
          <a:p>
            <a:fld id="{4035C78B-46FD-472B-981A-004ADD4D7603}" type="datetimeFigureOut">
              <a:rPr lang="en-US" smtClean="0"/>
              <a:t>2015-04-02</a:t>
            </a:fld>
            <a:endParaRPr lang="en-US"/>
          </a:p>
        </p:txBody>
      </p:sp>
      <p:sp>
        <p:nvSpPr>
          <p:cNvPr id="4" name="Footer Placeholder 3"/>
          <p:cNvSpPr>
            <a:spLocks noGrp="1"/>
          </p:cNvSpPr>
          <p:nvPr>
            <p:ph type="ftr" sz="quarter" idx="2"/>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5265809" y="6658664"/>
            <a:ext cx="4028440" cy="350520"/>
          </a:xfrm>
          <a:prstGeom prst="rect">
            <a:avLst/>
          </a:prstGeom>
        </p:spPr>
        <p:txBody>
          <a:bodyPr vert="horz" lIns="93177" tIns="46589" rIns="93177" bIns="46589" rtlCol="0" anchor="b"/>
          <a:lstStyle>
            <a:lvl1pPr algn="r">
              <a:defRPr sz="1200"/>
            </a:lvl1pPr>
          </a:lstStyle>
          <a:p>
            <a:fld id="{4812002F-9803-4405-941A-686A4F48F5C3}" type="slidenum">
              <a:rPr lang="en-US" smtClean="0"/>
              <a:t>‹#›</a:t>
            </a:fld>
            <a:endParaRPr lang="en-US"/>
          </a:p>
        </p:txBody>
      </p:sp>
    </p:spTree>
    <p:extLst>
      <p:ext uri="{BB962C8B-B14F-4D97-AF65-F5344CB8AC3E}">
        <p14:creationId xmlns:p14="http://schemas.microsoft.com/office/powerpoint/2010/main" val="34999137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9075" cy="3508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265738" y="0"/>
            <a:ext cx="4029075" cy="350838"/>
          </a:xfrm>
          <a:prstGeom prst="rect">
            <a:avLst/>
          </a:prstGeom>
        </p:spPr>
        <p:txBody>
          <a:bodyPr vert="horz" lIns="91440" tIns="45720" rIns="91440" bIns="45720" rtlCol="0"/>
          <a:lstStyle>
            <a:lvl1pPr algn="r">
              <a:defRPr sz="1200"/>
            </a:lvl1pPr>
          </a:lstStyle>
          <a:p>
            <a:fld id="{9AA91EA3-0099-4438-B2CB-9ACD9581E12E}" type="datetimeFigureOut">
              <a:rPr lang="en-US" smtClean="0"/>
              <a:t>2015-04-02</a:t>
            </a:fld>
            <a:endParaRPr lang="en-US"/>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30275" y="3330575"/>
            <a:ext cx="7435850" cy="31543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57975"/>
            <a:ext cx="4029075" cy="3508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265738" y="6657975"/>
            <a:ext cx="4029075" cy="350838"/>
          </a:xfrm>
          <a:prstGeom prst="rect">
            <a:avLst/>
          </a:prstGeom>
        </p:spPr>
        <p:txBody>
          <a:bodyPr vert="horz" lIns="91440" tIns="45720" rIns="91440" bIns="45720" rtlCol="0" anchor="b"/>
          <a:lstStyle>
            <a:lvl1pPr algn="r">
              <a:defRPr sz="1200"/>
            </a:lvl1pPr>
          </a:lstStyle>
          <a:p>
            <a:fld id="{E25ED603-BF5A-4A65-9A2A-04538AD36D44}" type="slidenum">
              <a:rPr lang="en-US" smtClean="0"/>
              <a:t>‹#›</a:t>
            </a:fld>
            <a:endParaRPr lang="en-US"/>
          </a:p>
        </p:txBody>
      </p:sp>
    </p:spTree>
    <p:extLst>
      <p:ext uri="{BB962C8B-B14F-4D97-AF65-F5344CB8AC3E}">
        <p14:creationId xmlns:p14="http://schemas.microsoft.com/office/powerpoint/2010/main" val="4455626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For each cubie, compute the minimum number of moves required to correctly position and orient it, and sum these values over all cubies. Unfortunately, to be admissible, this value has to be divided by eight, since every twist moves four corner and four edge cubies. This result can be rounded up. A better heuristic is to take the maximum of the sum of the </a:t>
            </a:r>
            <a:r>
              <a:rPr lang="en-US" dirty="0" err="1" smtClean="0"/>
              <a:t>manhattan</a:t>
            </a:r>
            <a:r>
              <a:rPr lang="en-US" dirty="0" smtClean="0"/>
              <a:t> distances of the corner cubies, and the edge cubies, each divided by four. The expected value of the </a:t>
            </a:r>
            <a:r>
              <a:rPr lang="en-US" dirty="0" err="1" smtClean="0"/>
              <a:t>manhattan</a:t>
            </a:r>
            <a:r>
              <a:rPr lang="en-US" dirty="0" smtClean="0"/>
              <a:t> distance of the edge cubies is 5.5, while the expected value of the </a:t>
            </a:r>
            <a:r>
              <a:rPr lang="en-US" dirty="0" err="1" smtClean="0"/>
              <a:t>manhattan</a:t>
            </a:r>
            <a:r>
              <a:rPr lang="en-US" dirty="0" smtClean="0"/>
              <a:t> distance of the corner cubies is only about 3.</a:t>
            </a:r>
          </a:p>
          <a:p>
            <a:endParaRPr lang="en-US" dirty="0"/>
          </a:p>
        </p:txBody>
      </p:sp>
      <p:sp>
        <p:nvSpPr>
          <p:cNvPr id="4" name="Slide Number Placeholder 3"/>
          <p:cNvSpPr>
            <a:spLocks noGrp="1"/>
          </p:cNvSpPr>
          <p:nvPr>
            <p:ph type="sldNum" sz="quarter" idx="10"/>
          </p:nvPr>
        </p:nvSpPr>
        <p:spPr/>
        <p:txBody>
          <a:bodyPr/>
          <a:lstStyle/>
          <a:p>
            <a:fld id="{E25ED603-BF5A-4A65-9A2A-04538AD36D44}" type="slidenum">
              <a:rPr lang="en-US" smtClean="0"/>
              <a:t>10</a:t>
            </a:fld>
            <a:endParaRPr lang="en-US"/>
          </a:p>
        </p:txBody>
      </p:sp>
    </p:spTree>
    <p:extLst>
      <p:ext uri="{BB962C8B-B14F-4D97-AF65-F5344CB8AC3E}">
        <p14:creationId xmlns:p14="http://schemas.microsoft.com/office/powerpoint/2010/main" val="29618030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2015-04-02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2015-04-02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2015-04-02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2015-04-02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2015-04-02</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2015-04-02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2015-04-02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2015-04-02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2015-04-02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2015-04-02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2015-04-02</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2015-04-02</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92500" lnSpcReduction="20000"/>
          </a:bodyPr>
          <a:lstStyle/>
          <a:p>
            <a:r>
              <a:rPr lang="en-US" dirty="0" smtClean="0"/>
              <a:t>Li Wang</a:t>
            </a:r>
          </a:p>
          <a:p>
            <a:r>
              <a:rPr lang="en-US" dirty="0" smtClean="0"/>
              <a:t>Haorui Wu</a:t>
            </a:r>
          </a:p>
          <a:p>
            <a:r>
              <a:rPr lang="en-US" dirty="0" smtClean="0"/>
              <a:t>University of South Carolina</a:t>
            </a:r>
          </a:p>
          <a:p>
            <a:r>
              <a:rPr lang="en-US" dirty="0" smtClean="0"/>
              <a:t>04/02/2015</a:t>
            </a:r>
            <a:endParaRPr lang="en-US" dirty="0"/>
          </a:p>
        </p:txBody>
      </p:sp>
      <p:sp>
        <p:nvSpPr>
          <p:cNvPr id="2" name="Title 1"/>
          <p:cNvSpPr>
            <a:spLocks noGrp="1"/>
          </p:cNvSpPr>
          <p:nvPr>
            <p:ph type="ctrTitle"/>
          </p:nvPr>
        </p:nvSpPr>
        <p:spPr/>
        <p:txBody>
          <a:bodyPr>
            <a:normAutofit/>
          </a:bodyPr>
          <a:lstStyle/>
          <a:p>
            <a:r>
              <a:rPr lang="en-US" sz="4400" dirty="0" smtClean="0"/>
              <a:t>A* with Pattern </a:t>
            </a:r>
            <a:r>
              <a:rPr lang="en-US" sz="4400" dirty="0" smtClean="0"/>
              <a:t>Databases</a:t>
            </a:r>
            <a:endParaRPr lang="en-US" sz="4400" dirty="0"/>
          </a:p>
        </p:txBody>
      </p:sp>
    </p:spTree>
    <p:extLst>
      <p:ext uri="{BB962C8B-B14F-4D97-AF65-F5344CB8AC3E}">
        <p14:creationId xmlns:p14="http://schemas.microsoft.com/office/powerpoint/2010/main" val="38836794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1805540"/>
            <a:ext cx="1849757" cy="1917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914400" y="76200"/>
            <a:ext cx="7772400" cy="1143000"/>
          </a:xfrm>
        </p:spPr>
        <p:txBody>
          <a:bodyPr/>
          <a:lstStyle/>
          <a:p>
            <a:r>
              <a:rPr lang="en-US" dirty="0" smtClean="0"/>
              <a:t>3D Manhattan vs. PDB</a:t>
            </a:r>
            <a:endParaRPr lang="en-US" dirty="0"/>
          </a:p>
        </p:txBody>
      </p:sp>
      <p:sp>
        <p:nvSpPr>
          <p:cNvPr id="5" name="Content Placeholder 2"/>
          <p:cNvSpPr>
            <a:spLocks noGrp="1"/>
          </p:cNvSpPr>
          <p:nvPr>
            <p:ph sz="quarter" idx="1"/>
          </p:nvPr>
        </p:nvSpPr>
        <p:spPr>
          <a:xfrm>
            <a:off x="533400" y="3773015"/>
            <a:ext cx="8229600" cy="2514600"/>
          </a:xfrm>
        </p:spPr>
        <p:txBody>
          <a:bodyPr>
            <a:normAutofit/>
          </a:bodyPr>
          <a:lstStyle/>
          <a:p>
            <a:pPr marL="0" indent="0">
              <a:buNone/>
            </a:pPr>
            <a:r>
              <a:rPr lang="en-US" sz="2000" b="1" u="sng" dirty="0" smtClean="0"/>
              <a:t>Pattern Database</a:t>
            </a:r>
          </a:p>
          <a:p>
            <a:r>
              <a:rPr lang="en-US" sz="1800" dirty="0" smtClean="0"/>
              <a:t>8 </a:t>
            </a:r>
            <a:r>
              <a:rPr lang="en-US" sz="1800" dirty="0"/>
              <a:t>corner </a:t>
            </a:r>
            <a:r>
              <a:rPr lang="en-US" sz="1800" dirty="0" smtClean="0"/>
              <a:t>cubies: 8!</a:t>
            </a:r>
            <a:r>
              <a:rPr lang="en-US" sz="1800" dirty="0">
                <a:ea typeface="Adobe 繁黑體 Std B"/>
                <a:cs typeface="Arial" panose="020B0604020202020204" pitchFamily="34" charset="0"/>
                <a:sym typeface="Mathematica1"/>
              </a:rPr>
              <a:t>  </a:t>
            </a:r>
            <a:r>
              <a:rPr lang="en-US" sz="1800" dirty="0" smtClean="0"/>
              <a:t>3</a:t>
            </a:r>
            <a:r>
              <a:rPr lang="en-US" sz="1800" baseline="30000" dirty="0" smtClean="0"/>
              <a:t>7</a:t>
            </a:r>
            <a:r>
              <a:rPr lang="en-US" sz="1800" dirty="0" smtClean="0"/>
              <a:t> </a:t>
            </a:r>
            <a:r>
              <a:rPr lang="en-US" sz="1800" dirty="0"/>
              <a:t>= </a:t>
            </a:r>
            <a:r>
              <a:rPr lang="en-US" sz="1800" dirty="0" smtClean="0"/>
              <a:t>88,179,840 </a:t>
            </a:r>
            <a:r>
              <a:rPr lang="en-US" sz="1800" dirty="0"/>
              <a:t>possible </a:t>
            </a:r>
            <a:r>
              <a:rPr lang="en-US" sz="1800" dirty="0" smtClean="0"/>
              <a:t>combinations</a:t>
            </a:r>
            <a:r>
              <a:rPr lang="en-US" sz="1800" dirty="0"/>
              <a:t>, </a:t>
            </a:r>
            <a:r>
              <a:rPr lang="en-US" sz="1800" dirty="0" smtClean="0"/>
              <a:t>require 44,089,920 </a:t>
            </a:r>
            <a:r>
              <a:rPr lang="en-US" sz="1800" dirty="0"/>
              <a:t>bytes of </a:t>
            </a:r>
            <a:r>
              <a:rPr lang="en-US" sz="1800" dirty="0" smtClean="0"/>
              <a:t>memory (42 megabytes) – improved heuristic to 8.764</a:t>
            </a:r>
          </a:p>
          <a:p>
            <a:r>
              <a:rPr lang="en-US" sz="1800" dirty="0" smtClean="0"/>
              <a:t>6 of 12 edge cubies: 12!/6! </a:t>
            </a:r>
            <a:r>
              <a:rPr lang="en-US" sz="1800" dirty="0">
                <a:ea typeface="Adobe 繁黑體 Std B"/>
                <a:cs typeface="Arial" panose="020B0604020202020204" pitchFamily="34" charset="0"/>
                <a:sym typeface="Mathematica1"/>
              </a:rPr>
              <a:t> </a:t>
            </a:r>
            <a:r>
              <a:rPr lang="en-US" sz="1800" dirty="0" smtClean="0"/>
              <a:t>2</a:t>
            </a:r>
            <a:r>
              <a:rPr lang="en-US" sz="1800" baseline="30000" dirty="0" smtClean="0"/>
              <a:t>6</a:t>
            </a:r>
            <a:r>
              <a:rPr lang="en-US" sz="1800" dirty="0" smtClean="0"/>
              <a:t> = 42,577,920 states</a:t>
            </a:r>
            <a:r>
              <a:rPr lang="en-US" sz="1800" dirty="0"/>
              <a:t>, require </a:t>
            </a:r>
            <a:r>
              <a:rPr lang="en-US" sz="1800" dirty="0" smtClean="0"/>
              <a:t>21,288,960 bytes (20 megabytes) </a:t>
            </a:r>
            <a:r>
              <a:rPr lang="en-US" sz="1800" dirty="0"/>
              <a:t>– improved heuristic to </a:t>
            </a:r>
            <a:r>
              <a:rPr lang="en-US" sz="1800" dirty="0" smtClean="0"/>
              <a:t>7.668</a:t>
            </a:r>
          </a:p>
          <a:p>
            <a:r>
              <a:rPr lang="en-US" sz="1800" dirty="0" smtClean="0"/>
              <a:t>Combine 8 corner and two groups of 6 edge cubies require a memory of 82 megabytes – </a:t>
            </a:r>
            <a:r>
              <a:rPr lang="en-US" sz="1800" dirty="0"/>
              <a:t>improved heuristic to </a:t>
            </a:r>
            <a:r>
              <a:rPr lang="en-US" sz="1800" dirty="0" smtClean="0">
                <a:solidFill>
                  <a:srgbClr val="FF0000"/>
                </a:solidFill>
              </a:rPr>
              <a:t>8.878</a:t>
            </a:r>
            <a:endParaRPr lang="en-US" sz="1800" dirty="0">
              <a:solidFill>
                <a:srgbClr val="FF0000"/>
              </a:solidFill>
            </a:endParaRPr>
          </a:p>
        </p:txBody>
      </p:sp>
      <p:sp>
        <p:nvSpPr>
          <p:cNvPr id="4" name="TextBox 3"/>
          <p:cNvSpPr txBox="1"/>
          <p:nvPr/>
        </p:nvSpPr>
        <p:spPr>
          <a:xfrm>
            <a:off x="533400" y="1524000"/>
            <a:ext cx="7239000" cy="400110"/>
          </a:xfrm>
          <a:prstGeom prst="rect">
            <a:avLst/>
          </a:prstGeom>
          <a:noFill/>
        </p:spPr>
        <p:txBody>
          <a:bodyPr wrap="square" rtlCol="0">
            <a:spAutoFit/>
          </a:bodyPr>
          <a:lstStyle/>
          <a:p>
            <a:r>
              <a:rPr lang="en-US" sz="2000" b="1" u="sng" dirty="0" smtClean="0"/>
              <a:t>3D version </a:t>
            </a:r>
            <a:r>
              <a:rPr lang="en-US" sz="2000" b="1" u="sng" dirty="0"/>
              <a:t>of the </a:t>
            </a:r>
            <a:r>
              <a:rPr lang="en-US" sz="2000" b="1" u="sng" dirty="0" smtClean="0"/>
              <a:t>Manhattan distance</a:t>
            </a:r>
          </a:p>
        </p:txBody>
      </p:sp>
      <p:sp>
        <p:nvSpPr>
          <p:cNvPr id="7" name="TextBox 6"/>
          <p:cNvSpPr txBox="1"/>
          <p:nvPr/>
        </p:nvSpPr>
        <p:spPr>
          <a:xfrm>
            <a:off x="685800" y="2133600"/>
            <a:ext cx="4301177" cy="369332"/>
          </a:xfrm>
          <a:prstGeom prst="rect">
            <a:avLst/>
          </a:prstGeom>
          <a:noFill/>
        </p:spPr>
        <p:txBody>
          <a:bodyPr wrap="none" rtlCol="0">
            <a:spAutoFit/>
          </a:bodyPr>
          <a:lstStyle/>
          <a:p>
            <a:r>
              <a:rPr lang="en-US" dirty="0" smtClean="0"/>
              <a:t>Single Cubie Move: sum of all moves / 8</a:t>
            </a:r>
          </a:p>
        </p:txBody>
      </p:sp>
      <p:sp>
        <p:nvSpPr>
          <p:cNvPr id="8" name="Rectangle 7"/>
          <p:cNvSpPr/>
          <p:nvPr/>
        </p:nvSpPr>
        <p:spPr>
          <a:xfrm>
            <a:off x="678976" y="2631995"/>
            <a:ext cx="2597624" cy="646331"/>
          </a:xfrm>
          <a:prstGeom prst="rect">
            <a:avLst/>
          </a:prstGeom>
        </p:spPr>
        <p:txBody>
          <a:bodyPr wrap="square">
            <a:spAutoFit/>
          </a:bodyPr>
          <a:lstStyle/>
          <a:p>
            <a:r>
              <a:rPr lang="en-US" dirty="0"/>
              <a:t>Corner Cubie Move: 3</a:t>
            </a:r>
          </a:p>
          <a:p>
            <a:r>
              <a:rPr lang="en-US" dirty="0"/>
              <a:t>Edge Cubie Move: 5.5</a:t>
            </a:r>
          </a:p>
        </p:txBody>
      </p:sp>
      <p:sp>
        <p:nvSpPr>
          <p:cNvPr id="9" name="Right Brace 8"/>
          <p:cNvSpPr/>
          <p:nvPr/>
        </p:nvSpPr>
        <p:spPr>
          <a:xfrm>
            <a:off x="3092355" y="2725698"/>
            <a:ext cx="152400" cy="458926"/>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0" name="TextBox 9"/>
          <p:cNvSpPr txBox="1"/>
          <p:nvPr/>
        </p:nvSpPr>
        <p:spPr>
          <a:xfrm>
            <a:off x="3428999" y="2764092"/>
            <a:ext cx="1736437" cy="369332"/>
          </a:xfrm>
          <a:prstGeom prst="rect">
            <a:avLst/>
          </a:prstGeom>
          <a:noFill/>
        </p:spPr>
        <p:txBody>
          <a:bodyPr wrap="none" rtlCol="0">
            <a:spAutoFit/>
          </a:bodyPr>
          <a:lstStyle/>
          <a:p>
            <a:r>
              <a:rPr lang="en-US" dirty="0" smtClean="0"/>
              <a:t>Take maximum</a:t>
            </a:r>
            <a:endParaRPr lang="en-US" dirty="0"/>
          </a:p>
        </p:txBody>
      </p:sp>
    </p:spTree>
    <p:extLst>
      <p:ext uri="{BB962C8B-B14F-4D97-AF65-F5344CB8AC3E}">
        <p14:creationId xmlns:p14="http://schemas.microsoft.com/office/powerpoint/2010/main" val="3305916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05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8" grpId="0"/>
      <p:bldP spid="9" grpId="0" animBg="1"/>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1143000"/>
          </a:xfrm>
        </p:spPr>
        <p:txBody>
          <a:bodyPr/>
          <a:lstStyle/>
          <a:p>
            <a:r>
              <a:rPr lang="en-US" dirty="0" smtClean="0"/>
              <a:t>Reduction of Nodes using PDB</a:t>
            </a:r>
            <a:endParaRPr lang="en-US" dirty="0"/>
          </a:p>
        </p:txBody>
      </p:sp>
      <p:graphicFrame>
        <p:nvGraphicFramePr>
          <p:cNvPr id="3" name="Diagram 2"/>
          <p:cNvGraphicFramePr/>
          <p:nvPr>
            <p:extLst>
              <p:ext uri="{D42A27DB-BD31-4B8C-83A1-F6EECF244321}">
                <p14:modId xmlns:p14="http://schemas.microsoft.com/office/powerpoint/2010/main" val="1378304912"/>
              </p:ext>
            </p:extLst>
          </p:nvPr>
        </p:nvGraphicFramePr>
        <p:xfrm>
          <a:off x="2286000" y="1981200"/>
          <a:ext cx="4191000" cy="4648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p:cNvSpPr/>
          <p:nvPr/>
        </p:nvSpPr>
        <p:spPr>
          <a:xfrm>
            <a:off x="1676400" y="1447799"/>
            <a:ext cx="5410200" cy="646331"/>
          </a:xfrm>
          <a:prstGeom prst="rect">
            <a:avLst/>
          </a:prstGeom>
        </p:spPr>
        <p:txBody>
          <a:bodyPr wrap="square">
            <a:spAutoFit/>
          </a:bodyPr>
          <a:lstStyle/>
          <a:p>
            <a:r>
              <a:rPr lang="en-US" dirty="0" smtClean="0"/>
              <a:t>Ten </a:t>
            </a:r>
            <a:r>
              <a:rPr lang="en-US" dirty="0"/>
              <a:t>solvable instances of Rubik's </a:t>
            </a:r>
            <a:r>
              <a:rPr lang="en-US" dirty="0" smtClean="0"/>
              <a:t>Cube, by </a:t>
            </a:r>
            <a:r>
              <a:rPr lang="en-US" dirty="0"/>
              <a:t>making 100 random moves each, starting from </a:t>
            </a:r>
            <a:r>
              <a:rPr lang="en-US" dirty="0" smtClean="0"/>
              <a:t>the goal </a:t>
            </a:r>
            <a:r>
              <a:rPr lang="en-US" dirty="0"/>
              <a:t>state.</a:t>
            </a:r>
          </a:p>
        </p:txBody>
      </p:sp>
    </p:spTree>
    <p:extLst>
      <p:ext uri="{BB962C8B-B14F-4D97-AF65-F5344CB8AC3E}">
        <p14:creationId xmlns:p14="http://schemas.microsoft.com/office/powerpoint/2010/main" val="747121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90600"/>
          </a:xfrm>
        </p:spPr>
        <p:txBody>
          <a:bodyPr/>
          <a:lstStyle/>
          <a:p>
            <a:pPr algn="ctr"/>
            <a:r>
              <a:rPr lang="en-US" dirty="0" smtClean="0"/>
              <a:t>More improvements of PDB</a:t>
            </a:r>
            <a:endParaRPr lang="en-US" dirty="0"/>
          </a:p>
        </p:txBody>
      </p:sp>
      <p:sp>
        <p:nvSpPr>
          <p:cNvPr id="5" name="TextBox 4"/>
          <p:cNvSpPr txBox="1"/>
          <p:nvPr/>
        </p:nvSpPr>
        <p:spPr>
          <a:xfrm>
            <a:off x="1066800" y="2667000"/>
            <a:ext cx="6400800" cy="1815882"/>
          </a:xfrm>
          <a:prstGeom prst="rect">
            <a:avLst/>
          </a:prstGeom>
          <a:noFill/>
        </p:spPr>
        <p:txBody>
          <a:bodyPr wrap="square" rtlCol="0">
            <a:spAutoFit/>
          </a:bodyPr>
          <a:lstStyle/>
          <a:p>
            <a:pPr marL="285750" indent="-285750">
              <a:buFont typeface="Arial" panose="020B0604020202020204" pitchFamily="34" charset="0"/>
              <a:buChar char="•"/>
            </a:pPr>
            <a:r>
              <a:rPr lang="en-US" sz="2800" dirty="0" smtClean="0"/>
              <a:t>Multiple Pattern Databases</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smtClean="0"/>
              <a:t>Disjoint Pattern Databases</a:t>
            </a:r>
            <a:endParaRPr lang="en-US" sz="2800" dirty="0"/>
          </a:p>
        </p:txBody>
      </p:sp>
    </p:spTree>
    <p:extLst>
      <p:ext uri="{BB962C8B-B14F-4D97-AF65-F5344CB8AC3E}">
        <p14:creationId xmlns:p14="http://schemas.microsoft.com/office/powerpoint/2010/main" val="8729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90600"/>
          </a:xfrm>
        </p:spPr>
        <p:txBody>
          <a:bodyPr/>
          <a:lstStyle/>
          <a:p>
            <a:pPr algn="ctr"/>
            <a:r>
              <a:rPr lang="en-US" dirty="0" smtClean="0"/>
              <a:t>Multiple Pattern Databases</a:t>
            </a:r>
            <a:endParaRPr lang="en-US" dirty="0"/>
          </a:p>
        </p:txBody>
      </p:sp>
      <p:sp>
        <p:nvSpPr>
          <p:cNvPr id="3" name="TextBox 2"/>
          <p:cNvSpPr txBox="1"/>
          <p:nvPr/>
        </p:nvSpPr>
        <p:spPr>
          <a:xfrm>
            <a:off x="3505200" y="3276599"/>
            <a:ext cx="1600200" cy="646331"/>
          </a:xfrm>
          <a:prstGeom prst="rect">
            <a:avLst/>
          </a:prstGeom>
          <a:noFill/>
        </p:spPr>
        <p:txBody>
          <a:bodyPr wrap="square" rtlCol="0">
            <a:spAutoFit/>
          </a:bodyPr>
          <a:lstStyle/>
          <a:p>
            <a:pPr algn="ctr"/>
            <a:r>
              <a:rPr lang="en-US" b="1" dirty="0" smtClean="0"/>
              <a:t>Pattern Databases</a:t>
            </a:r>
            <a:endParaRPr lang="en-US" b="1" dirty="0"/>
          </a:p>
        </p:txBody>
      </p:sp>
      <p:sp>
        <p:nvSpPr>
          <p:cNvPr id="7" name="Right Arrow 6"/>
          <p:cNvSpPr/>
          <p:nvPr/>
        </p:nvSpPr>
        <p:spPr>
          <a:xfrm>
            <a:off x="1752600" y="3554045"/>
            <a:ext cx="1676400" cy="9734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152400" y="3276600"/>
            <a:ext cx="1600200" cy="646331"/>
          </a:xfrm>
          <a:prstGeom prst="rect">
            <a:avLst/>
          </a:prstGeom>
          <a:noFill/>
        </p:spPr>
        <p:txBody>
          <a:bodyPr wrap="square" rtlCol="0">
            <a:spAutoFit/>
          </a:bodyPr>
          <a:lstStyle/>
          <a:p>
            <a:pPr algn="ctr"/>
            <a:r>
              <a:rPr lang="en-US" b="1" dirty="0" smtClean="0"/>
              <a:t>Manhattan distance</a:t>
            </a:r>
            <a:endParaRPr lang="en-US" b="1" dirty="0"/>
          </a:p>
        </p:txBody>
      </p:sp>
      <p:sp>
        <p:nvSpPr>
          <p:cNvPr id="10" name="TextBox 9"/>
          <p:cNvSpPr txBox="1"/>
          <p:nvPr/>
        </p:nvSpPr>
        <p:spPr>
          <a:xfrm>
            <a:off x="1409700" y="2404786"/>
            <a:ext cx="2362200" cy="923330"/>
          </a:xfrm>
          <a:prstGeom prst="rect">
            <a:avLst/>
          </a:prstGeom>
          <a:noFill/>
        </p:spPr>
        <p:txBody>
          <a:bodyPr wrap="square" rtlCol="0">
            <a:spAutoFit/>
          </a:bodyPr>
          <a:lstStyle/>
          <a:p>
            <a:pPr algn="ctr"/>
            <a:r>
              <a:rPr lang="en-US" dirty="0" smtClean="0">
                <a:solidFill>
                  <a:srgbClr val="FF0000"/>
                </a:solidFill>
              </a:rPr>
              <a:t>Mapping different states into smaller patterns</a:t>
            </a:r>
            <a:endParaRPr lang="en-US" dirty="0">
              <a:solidFill>
                <a:srgbClr val="FF0000"/>
              </a:solidFill>
            </a:endParaRPr>
          </a:p>
        </p:txBody>
      </p:sp>
      <p:sp>
        <p:nvSpPr>
          <p:cNvPr id="11" name="Right Arrow 10"/>
          <p:cNvSpPr/>
          <p:nvPr/>
        </p:nvSpPr>
        <p:spPr>
          <a:xfrm>
            <a:off x="5028063" y="3576904"/>
            <a:ext cx="1676400" cy="744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6858000" y="3271587"/>
            <a:ext cx="1600200" cy="923330"/>
          </a:xfrm>
          <a:prstGeom prst="rect">
            <a:avLst/>
          </a:prstGeom>
          <a:noFill/>
        </p:spPr>
        <p:txBody>
          <a:bodyPr wrap="square" rtlCol="0">
            <a:spAutoFit/>
          </a:bodyPr>
          <a:lstStyle/>
          <a:p>
            <a:pPr algn="ctr"/>
            <a:r>
              <a:rPr lang="en-US" b="1" dirty="0" smtClean="0"/>
              <a:t>Multiple Pattern Databases</a:t>
            </a:r>
            <a:endParaRPr lang="en-US" b="1" dirty="0"/>
          </a:p>
        </p:txBody>
      </p:sp>
      <p:sp>
        <p:nvSpPr>
          <p:cNvPr id="13" name="TextBox 12"/>
          <p:cNvSpPr txBox="1"/>
          <p:nvPr/>
        </p:nvSpPr>
        <p:spPr>
          <a:xfrm>
            <a:off x="4685163" y="2304871"/>
            <a:ext cx="2362200" cy="1200329"/>
          </a:xfrm>
          <a:prstGeom prst="rect">
            <a:avLst/>
          </a:prstGeom>
          <a:noFill/>
        </p:spPr>
        <p:txBody>
          <a:bodyPr wrap="square" rtlCol="0">
            <a:spAutoFit/>
          </a:bodyPr>
          <a:lstStyle/>
          <a:p>
            <a:pPr algn="ctr"/>
            <a:r>
              <a:rPr lang="en-US" dirty="0" smtClean="0">
                <a:solidFill>
                  <a:srgbClr val="FF0000"/>
                </a:solidFill>
              </a:rPr>
              <a:t>Break the large pattern database into different smaller ones </a:t>
            </a:r>
            <a:endParaRPr lang="en-US" dirty="0">
              <a:solidFill>
                <a:srgbClr val="FF0000"/>
              </a:solidFill>
            </a:endParaRPr>
          </a:p>
        </p:txBody>
      </p:sp>
    </p:spTree>
    <p:extLst>
      <p:ext uri="{BB962C8B-B14F-4D97-AF65-F5344CB8AC3E}">
        <p14:creationId xmlns:p14="http://schemas.microsoft.com/office/powerpoint/2010/main" val="39221246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3823"/>
            <a:ext cx="8229600" cy="990600"/>
          </a:xfrm>
        </p:spPr>
        <p:txBody>
          <a:bodyPr/>
          <a:lstStyle/>
          <a:p>
            <a:pPr algn="ctr"/>
            <a:r>
              <a:rPr lang="en-US" dirty="0" smtClean="0"/>
              <a:t>Definitions</a:t>
            </a:r>
            <a:endParaRPr lang="en-US" dirty="0"/>
          </a:p>
        </p:txBody>
      </p:sp>
      <p:pic>
        <p:nvPicPr>
          <p:cNvPr id="4" name="Picture 3"/>
          <p:cNvPicPr>
            <a:picLocks noChangeAspect="1"/>
          </p:cNvPicPr>
          <p:nvPr/>
        </p:nvPicPr>
        <p:blipFill>
          <a:blip r:embed="rId2"/>
          <a:stretch>
            <a:fillRect/>
          </a:stretch>
        </p:blipFill>
        <p:spPr>
          <a:xfrm>
            <a:off x="2057400" y="1750112"/>
            <a:ext cx="3305175" cy="1381125"/>
          </a:xfrm>
          <a:prstGeom prst="rect">
            <a:avLst/>
          </a:prstGeom>
        </p:spPr>
      </p:pic>
      <p:sp>
        <p:nvSpPr>
          <p:cNvPr id="5" name="TextBox 4"/>
          <p:cNvSpPr txBox="1"/>
          <p:nvPr/>
        </p:nvSpPr>
        <p:spPr>
          <a:xfrm>
            <a:off x="457200" y="1394423"/>
            <a:ext cx="4343400" cy="369332"/>
          </a:xfrm>
          <a:prstGeom prst="rect">
            <a:avLst/>
          </a:prstGeom>
          <a:noFill/>
        </p:spPr>
        <p:txBody>
          <a:bodyPr wrap="square" rtlCol="0">
            <a:spAutoFit/>
          </a:bodyPr>
          <a:lstStyle/>
          <a:p>
            <a:pPr marL="285750" indent="-285750">
              <a:buFont typeface="Arial" panose="020B0604020202020204" pitchFamily="34" charset="0"/>
              <a:buChar char="•"/>
            </a:pPr>
            <a:r>
              <a:rPr lang="en-US" dirty="0" smtClean="0"/>
              <a:t>Abstracting a state makes a pattern</a:t>
            </a:r>
            <a:endParaRPr lang="en-US" dirty="0"/>
          </a:p>
        </p:txBody>
      </p:sp>
      <p:pic>
        <p:nvPicPr>
          <p:cNvPr id="6" name="Picture 5"/>
          <p:cNvPicPr>
            <a:picLocks noChangeAspect="1"/>
          </p:cNvPicPr>
          <p:nvPr/>
        </p:nvPicPr>
        <p:blipFill>
          <a:blip r:embed="rId3"/>
          <a:stretch>
            <a:fillRect/>
          </a:stretch>
        </p:blipFill>
        <p:spPr>
          <a:xfrm>
            <a:off x="1676400" y="3454660"/>
            <a:ext cx="4933950" cy="971550"/>
          </a:xfrm>
          <a:prstGeom prst="rect">
            <a:avLst/>
          </a:prstGeom>
        </p:spPr>
      </p:pic>
      <p:sp>
        <p:nvSpPr>
          <p:cNvPr id="7" name="TextBox 6"/>
          <p:cNvSpPr txBox="1"/>
          <p:nvPr/>
        </p:nvSpPr>
        <p:spPr>
          <a:xfrm>
            <a:off x="569794" y="4749633"/>
            <a:ext cx="7315200" cy="646331"/>
          </a:xfrm>
          <a:prstGeom prst="rect">
            <a:avLst/>
          </a:prstGeom>
          <a:noFill/>
        </p:spPr>
        <p:txBody>
          <a:bodyPr wrap="square" rtlCol="0">
            <a:spAutoFit/>
          </a:bodyPr>
          <a:lstStyle/>
          <a:p>
            <a:pPr marL="285750" indent="-285750">
              <a:buFont typeface="Arial" panose="020B0604020202020204" pitchFamily="34" charset="0"/>
              <a:buChar char="•"/>
            </a:pPr>
            <a:r>
              <a:rPr lang="en-US" dirty="0" smtClean="0">
                <a:solidFill>
                  <a:srgbClr val="FF0000"/>
                </a:solidFill>
              </a:rPr>
              <a:t>Granularity</a:t>
            </a:r>
            <a:r>
              <a:rPr lang="en-US" dirty="0" smtClean="0"/>
              <a:t>: A vector indication how many constants in the original domain are mapped to each constant in the abstract domain  </a:t>
            </a:r>
            <a:endParaRPr lang="en-US" dirty="0"/>
          </a:p>
        </p:txBody>
      </p:sp>
      <p:sp>
        <p:nvSpPr>
          <p:cNvPr id="8" name="TextBox 7"/>
          <p:cNvSpPr txBox="1"/>
          <p:nvPr/>
        </p:nvSpPr>
        <p:spPr>
          <a:xfrm>
            <a:off x="5362575" y="2301532"/>
            <a:ext cx="1524000" cy="646331"/>
          </a:xfrm>
          <a:prstGeom prst="rect">
            <a:avLst/>
          </a:prstGeom>
          <a:noFill/>
        </p:spPr>
        <p:txBody>
          <a:bodyPr wrap="square" rtlCol="0">
            <a:spAutoFit/>
          </a:bodyPr>
          <a:lstStyle/>
          <a:p>
            <a:pPr algn="ctr"/>
            <a:r>
              <a:rPr lang="en-US" dirty="0" smtClean="0"/>
              <a:t>Abstract</a:t>
            </a:r>
          </a:p>
          <a:p>
            <a:pPr algn="ctr"/>
            <a:r>
              <a:rPr lang="en-US" dirty="0" smtClean="0"/>
              <a:t>domain</a:t>
            </a:r>
            <a:endParaRPr lang="en-US" dirty="0"/>
          </a:p>
        </p:txBody>
      </p:sp>
      <p:sp>
        <p:nvSpPr>
          <p:cNvPr id="9" name="TextBox 8"/>
          <p:cNvSpPr txBox="1"/>
          <p:nvPr/>
        </p:nvSpPr>
        <p:spPr>
          <a:xfrm>
            <a:off x="647700" y="2301533"/>
            <a:ext cx="1524000" cy="646331"/>
          </a:xfrm>
          <a:prstGeom prst="rect">
            <a:avLst/>
          </a:prstGeom>
          <a:noFill/>
        </p:spPr>
        <p:txBody>
          <a:bodyPr wrap="square" rtlCol="0">
            <a:spAutoFit/>
          </a:bodyPr>
          <a:lstStyle/>
          <a:p>
            <a:pPr algn="ctr"/>
            <a:r>
              <a:rPr lang="en-US" dirty="0" smtClean="0"/>
              <a:t>Original domain</a:t>
            </a:r>
            <a:endParaRPr lang="en-US" dirty="0"/>
          </a:p>
        </p:txBody>
      </p:sp>
      <p:cxnSp>
        <p:nvCxnSpPr>
          <p:cNvPr id="11" name="Straight Arrow Connector 10"/>
          <p:cNvCxnSpPr/>
          <p:nvPr/>
        </p:nvCxnSpPr>
        <p:spPr>
          <a:xfrm>
            <a:off x="2057400" y="2624697"/>
            <a:ext cx="304800" cy="0"/>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8" idx="1"/>
          </p:cNvCxnSpPr>
          <p:nvPr/>
        </p:nvCxnSpPr>
        <p:spPr>
          <a:xfrm flipH="1" flipV="1">
            <a:off x="5105400" y="2624697"/>
            <a:ext cx="257175" cy="1"/>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2082421" y="5670362"/>
            <a:ext cx="7315200" cy="1569660"/>
          </a:xfrm>
          <a:prstGeom prst="rect">
            <a:avLst/>
          </a:prstGeom>
          <a:noFill/>
        </p:spPr>
        <p:txBody>
          <a:bodyPr wrap="square" rtlCol="0">
            <a:spAutoFit/>
          </a:bodyPr>
          <a:lstStyle/>
          <a:p>
            <a:r>
              <a:rPr lang="en-US" b="1" dirty="0" smtClean="0"/>
              <a:t>The granularity of </a:t>
            </a:r>
            <a:r>
              <a:rPr lang="en-US" b="1" dirty="0" smtClean="0">
                <a:sym typeface="Symbol" panose="05050102010706020507" pitchFamily="18" charset="2"/>
              </a:rPr>
              <a:t></a:t>
            </a:r>
            <a:r>
              <a:rPr lang="en-US" b="1" baseline="-25000" dirty="0" smtClean="0">
                <a:sym typeface="Symbol" panose="05050102010706020507" pitchFamily="18" charset="2"/>
              </a:rPr>
              <a:t>1 </a:t>
            </a:r>
            <a:r>
              <a:rPr lang="en-US" b="1" dirty="0" smtClean="0">
                <a:sym typeface="Symbol" panose="05050102010706020507" pitchFamily="18" charset="2"/>
              </a:rPr>
              <a:t>is &lt;3,1,1,1,1,1,1&gt;</a:t>
            </a:r>
          </a:p>
          <a:p>
            <a:endParaRPr lang="en-US" b="1" baseline="-25000" dirty="0">
              <a:sym typeface="Symbol" panose="05050102010706020507" pitchFamily="18" charset="2"/>
            </a:endParaRPr>
          </a:p>
          <a:p>
            <a:r>
              <a:rPr lang="en-US" b="1" dirty="0"/>
              <a:t>The granularity </a:t>
            </a:r>
            <a:r>
              <a:rPr lang="en-US" b="1"/>
              <a:t>of </a:t>
            </a:r>
            <a:r>
              <a:rPr lang="en-US" b="1" smtClean="0">
                <a:sym typeface="Symbol" panose="05050102010706020507" pitchFamily="18" charset="2"/>
              </a:rPr>
              <a:t></a:t>
            </a:r>
            <a:r>
              <a:rPr lang="en-US" b="1" baseline="-25000" dirty="0">
                <a:sym typeface="Symbol" panose="05050102010706020507" pitchFamily="18" charset="2"/>
              </a:rPr>
              <a:t>2</a:t>
            </a:r>
            <a:r>
              <a:rPr lang="en-US" b="1" baseline="-25000" smtClean="0">
                <a:sym typeface="Symbol" panose="05050102010706020507" pitchFamily="18" charset="2"/>
              </a:rPr>
              <a:t> </a:t>
            </a:r>
            <a:r>
              <a:rPr lang="en-US" b="1" dirty="0">
                <a:sym typeface="Symbol" panose="05050102010706020507" pitchFamily="18" charset="2"/>
              </a:rPr>
              <a:t>is &lt;</a:t>
            </a:r>
            <a:r>
              <a:rPr lang="en-US" b="1" dirty="0" smtClean="0">
                <a:sym typeface="Symbol" panose="05050102010706020507" pitchFamily="18" charset="2"/>
              </a:rPr>
              <a:t>3,2,2,1,1&gt;</a:t>
            </a:r>
            <a:endParaRPr lang="en-US" b="1" dirty="0">
              <a:sym typeface="Symbol" panose="05050102010706020507" pitchFamily="18" charset="2"/>
            </a:endParaRPr>
          </a:p>
          <a:p>
            <a:endParaRPr lang="en-US" baseline="-25000" dirty="0">
              <a:sym typeface="Symbol" panose="05050102010706020507" pitchFamily="18" charset="2"/>
            </a:endParaRPr>
          </a:p>
          <a:p>
            <a:endParaRPr lang="en-US" dirty="0"/>
          </a:p>
          <a:p>
            <a:endParaRPr lang="en-US" dirty="0"/>
          </a:p>
        </p:txBody>
      </p:sp>
    </p:spTree>
    <p:extLst>
      <p:ext uri="{BB962C8B-B14F-4D97-AF65-F5344CB8AC3E}">
        <p14:creationId xmlns:p14="http://schemas.microsoft.com/office/powerpoint/2010/main" val="1206474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90600"/>
          </a:xfrm>
        </p:spPr>
        <p:txBody>
          <a:bodyPr/>
          <a:lstStyle/>
          <a:p>
            <a:pPr algn="ctr"/>
            <a:r>
              <a:rPr lang="en-US" dirty="0" smtClean="0"/>
              <a:t>Multiple Pattern Databases</a:t>
            </a:r>
            <a:endParaRPr lang="en-US" dirty="0"/>
          </a:p>
        </p:txBody>
      </p:sp>
      <p:sp>
        <p:nvSpPr>
          <p:cNvPr id="5" name="TextBox 4"/>
          <p:cNvSpPr txBox="1"/>
          <p:nvPr/>
        </p:nvSpPr>
        <p:spPr>
          <a:xfrm>
            <a:off x="1371600" y="2057400"/>
            <a:ext cx="6400800" cy="1200329"/>
          </a:xfrm>
          <a:prstGeom prst="rect">
            <a:avLst/>
          </a:prstGeom>
          <a:noFill/>
        </p:spPr>
        <p:txBody>
          <a:bodyPr wrap="square" rtlCol="0">
            <a:spAutoFit/>
          </a:bodyPr>
          <a:lstStyle/>
          <a:p>
            <a:pPr marL="285750" indent="-285750">
              <a:buFont typeface="Arial" panose="020B0604020202020204" pitchFamily="34" charset="0"/>
              <a:buChar char="•"/>
            </a:pPr>
            <a:r>
              <a:rPr lang="en-US" dirty="0" smtClean="0"/>
              <a:t>Using </a:t>
            </a:r>
            <a:r>
              <a:rPr lang="en-US" b="1" dirty="0" smtClean="0"/>
              <a:t>n</a:t>
            </a:r>
            <a:r>
              <a:rPr lang="en-US" dirty="0" smtClean="0"/>
              <a:t> pattern databases of size </a:t>
            </a:r>
            <a:r>
              <a:rPr lang="en-US" b="1" dirty="0" smtClean="0"/>
              <a:t>m</a:t>
            </a:r>
            <a:r>
              <a:rPr lang="en-US" dirty="0" smtClean="0"/>
              <a:t>/</a:t>
            </a:r>
            <a:r>
              <a:rPr lang="en-US" b="1" dirty="0" smtClean="0"/>
              <a:t>n </a:t>
            </a:r>
            <a:r>
              <a:rPr lang="en-US" dirty="0" smtClean="0"/>
              <a:t>instead of one pattern database of size </a:t>
            </a:r>
            <a:r>
              <a:rPr lang="en-US" b="1" dirty="0" smtClean="0"/>
              <a:t>m</a:t>
            </a:r>
            <a:r>
              <a:rPr lang="en-US" dirty="0"/>
              <a:t> </a:t>
            </a:r>
            <a:r>
              <a:rPr lang="en-US" dirty="0" smtClean="0"/>
              <a:t>improves search performance.</a:t>
            </a:r>
          </a:p>
          <a:p>
            <a:pPr marL="285750" indent="-285750">
              <a:buFont typeface="Arial" panose="020B0604020202020204" pitchFamily="34" charset="0"/>
              <a:buChar char="•"/>
            </a:pPr>
            <a:endParaRPr lang="en-US" dirty="0"/>
          </a:p>
          <a:p>
            <a:endParaRPr lang="en-US" dirty="0"/>
          </a:p>
        </p:txBody>
      </p:sp>
      <p:sp>
        <p:nvSpPr>
          <p:cNvPr id="3" name="Rectangle 2"/>
          <p:cNvSpPr/>
          <p:nvPr/>
        </p:nvSpPr>
        <p:spPr>
          <a:xfrm>
            <a:off x="1371600" y="3943529"/>
            <a:ext cx="5791200" cy="646331"/>
          </a:xfrm>
          <a:prstGeom prst="rect">
            <a:avLst/>
          </a:prstGeom>
        </p:spPr>
        <p:txBody>
          <a:bodyPr wrap="square">
            <a:spAutoFit/>
          </a:bodyPr>
          <a:lstStyle/>
          <a:p>
            <a:pPr marL="285750" indent="-285750">
              <a:buFont typeface="Arial" panose="020B0604020202020204" pitchFamily="34" charset="0"/>
              <a:buChar char="•"/>
            </a:pPr>
            <a:r>
              <a:rPr lang="en-US" dirty="0"/>
              <a:t>The use of multiple smaller pattern databases reduces the number of nodes generated by IDA*</a:t>
            </a:r>
          </a:p>
        </p:txBody>
      </p:sp>
    </p:spTree>
    <p:extLst>
      <p:ext uri="{BB962C8B-B14F-4D97-AF65-F5344CB8AC3E}">
        <p14:creationId xmlns:p14="http://schemas.microsoft.com/office/powerpoint/2010/main" val="477838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90600"/>
          </a:xfrm>
        </p:spPr>
        <p:txBody>
          <a:bodyPr/>
          <a:lstStyle/>
          <a:p>
            <a:pPr algn="ctr"/>
            <a:r>
              <a:rPr lang="en-US" dirty="0" smtClean="0"/>
              <a:t>Experiment</a:t>
            </a:r>
            <a:endParaRPr lang="en-US" dirty="0"/>
          </a:p>
        </p:txBody>
      </p:sp>
      <p:pic>
        <p:nvPicPr>
          <p:cNvPr id="4" name="Picture 3"/>
          <p:cNvPicPr>
            <a:picLocks noChangeAspect="1"/>
          </p:cNvPicPr>
          <p:nvPr/>
        </p:nvPicPr>
        <p:blipFill>
          <a:blip r:embed="rId2"/>
          <a:stretch>
            <a:fillRect/>
          </a:stretch>
        </p:blipFill>
        <p:spPr>
          <a:xfrm>
            <a:off x="2133600" y="1824537"/>
            <a:ext cx="4552950" cy="1866900"/>
          </a:xfrm>
          <a:prstGeom prst="rect">
            <a:avLst/>
          </a:prstGeom>
        </p:spPr>
      </p:pic>
      <p:sp>
        <p:nvSpPr>
          <p:cNvPr id="5" name="TextBox 4"/>
          <p:cNvSpPr txBox="1"/>
          <p:nvPr/>
        </p:nvSpPr>
        <p:spPr>
          <a:xfrm>
            <a:off x="762000" y="1246328"/>
            <a:ext cx="2286000" cy="646331"/>
          </a:xfrm>
          <a:prstGeom prst="rect">
            <a:avLst/>
          </a:prstGeom>
          <a:noFill/>
        </p:spPr>
        <p:txBody>
          <a:bodyPr wrap="square" rtlCol="0">
            <a:spAutoFit/>
          </a:bodyPr>
          <a:lstStyle/>
          <a:p>
            <a:r>
              <a:rPr lang="en-US" dirty="0" smtClean="0"/>
              <a:t>8 puzzle:</a:t>
            </a:r>
          </a:p>
          <a:p>
            <a:r>
              <a:rPr lang="en-US" dirty="0" smtClean="0">
                <a:solidFill>
                  <a:srgbClr val="FF0000"/>
                </a:solidFill>
              </a:rPr>
              <a:t>m = 5040 </a:t>
            </a:r>
            <a:endParaRPr lang="en-US" dirty="0">
              <a:solidFill>
                <a:srgbClr val="FF0000"/>
              </a:solidFill>
            </a:endParaRPr>
          </a:p>
        </p:txBody>
      </p:sp>
      <p:sp>
        <p:nvSpPr>
          <p:cNvPr id="6" name="TextBox 5"/>
          <p:cNvSpPr txBox="1"/>
          <p:nvPr/>
        </p:nvSpPr>
        <p:spPr>
          <a:xfrm>
            <a:off x="1600200" y="4343400"/>
            <a:ext cx="5943600" cy="1754326"/>
          </a:xfrm>
          <a:prstGeom prst="rect">
            <a:avLst/>
          </a:prstGeom>
          <a:noFill/>
        </p:spPr>
        <p:txBody>
          <a:bodyPr wrap="square" rtlCol="0">
            <a:spAutoFit/>
          </a:bodyPr>
          <a:lstStyle/>
          <a:p>
            <a:pPr marL="285750" indent="-285750">
              <a:buFont typeface="Arial" panose="020B0604020202020204" pitchFamily="34" charset="0"/>
              <a:buChar char="•"/>
            </a:pPr>
            <a:r>
              <a:rPr lang="en-US" dirty="0" smtClean="0"/>
              <a:t>Taking tow or smaller pattern databases results in very significant reductions in nodes over using a single large pattern database.</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Using n = 10 reduces the </a:t>
            </a:r>
            <a:r>
              <a:rPr lang="en-US" dirty="0"/>
              <a:t>n</a:t>
            </a:r>
            <a:r>
              <a:rPr lang="en-US" dirty="0" smtClean="0"/>
              <a:t>umber of nodes generated almost an order of magnitude over a single pattern database.</a:t>
            </a:r>
            <a:endParaRPr lang="en-US" dirty="0"/>
          </a:p>
        </p:txBody>
      </p:sp>
    </p:spTree>
    <p:extLst>
      <p:ext uri="{BB962C8B-B14F-4D97-AF65-F5344CB8AC3E}">
        <p14:creationId xmlns:p14="http://schemas.microsoft.com/office/powerpoint/2010/main" val="5254688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90600"/>
          </a:xfrm>
        </p:spPr>
        <p:txBody>
          <a:bodyPr/>
          <a:lstStyle/>
          <a:p>
            <a:pPr algn="ctr"/>
            <a:r>
              <a:rPr lang="en-US" dirty="0"/>
              <a:t>Experiment</a:t>
            </a:r>
          </a:p>
        </p:txBody>
      </p:sp>
      <p:pic>
        <p:nvPicPr>
          <p:cNvPr id="4" name="Picture 3"/>
          <p:cNvPicPr>
            <a:picLocks noChangeAspect="1"/>
          </p:cNvPicPr>
          <p:nvPr/>
        </p:nvPicPr>
        <p:blipFill>
          <a:blip r:embed="rId2"/>
          <a:stretch>
            <a:fillRect/>
          </a:stretch>
        </p:blipFill>
        <p:spPr>
          <a:xfrm>
            <a:off x="2095500" y="1905000"/>
            <a:ext cx="4953000" cy="2143125"/>
          </a:xfrm>
          <a:prstGeom prst="rect">
            <a:avLst/>
          </a:prstGeom>
        </p:spPr>
      </p:pic>
      <p:sp>
        <p:nvSpPr>
          <p:cNvPr id="5" name="TextBox 4"/>
          <p:cNvSpPr txBox="1"/>
          <p:nvPr/>
        </p:nvSpPr>
        <p:spPr>
          <a:xfrm>
            <a:off x="762000" y="1246328"/>
            <a:ext cx="2971800" cy="646331"/>
          </a:xfrm>
          <a:prstGeom prst="rect">
            <a:avLst/>
          </a:prstGeom>
          <a:noFill/>
        </p:spPr>
        <p:txBody>
          <a:bodyPr wrap="square" rtlCol="0">
            <a:spAutoFit/>
          </a:bodyPr>
          <a:lstStyle/>
          <a:p>
            <a:r>
              <a:rPr lang="en-US" dirty="0" smtClean="0"/>
              <a:t>(3X4) sliding tile puzzle</a:t>
            </a:r>
          </a:p>
          <a:p>
            <a:r>
              <a:rPr lang="en-US" dirty="0" smtClean="0">
                <a:solidFill>
                  <a:srgbClr val="FF0000"/>
                </a:solidFill>
              </a:rPr>
              <a:t>m = 997920 </a:t>
            </a:r>
            <a:endParaRPr lang="en-US" dirty="0">
              <a:solidFill>
                <a:srgbClr val="FF0000"/>
              </a:solidFill>
            </a:endParaRPr>
          </a:p>
        </p:txBody>
      </p:sp>
      <p:pic>
        <p:nvPicPr>
          <p:cNvPr id="6" name="Picture 5"/>
          <p:cNvPicPr>
            <a:picLocks noChangeAspect="1"/>
          </p:cNvPicPr>
          <p:nvPr/>
        </p:nvPicPr>
        <p:blipFill>
          <a:blip r:embed="rId3"/>
          <a:stretch>
            <a:fillRect/>
          </a:stretch>
        </p:blipFill>
        <p:spPr>
          <a:xfrm>
            <a:off x="2386012" y="4495800"/>
            <a:ext cx="4371975" cy="1924050"/>
          </a:xfrm>
          <a:prstGeom prst="rect">
            <a:avLst/>
          </a:prstGeom>
        </p:spPr>
      </p:pic>
      <p:sp>
        <p:nvSpPr>
          <p:cNvPr id="7" name="TextBox 6"/>
          <p:cNvSpPr txBox="1"/>
          <p:nvPr/>
        </p:nvSpPr>
        <p:spPr>
          <a:xfrm>
            <a:off x="762000" y="4067335"/>
            <a:ext cx="2971800" cy="646331"/>
          </a:xfrm>
          <a:prstGeom prst="rect">
            <a:avLst/>
          </a:prstGeom>
          <a:noFill/>
        </p:spPr>
        <p:txBody>
          <a:bodyPr wrap="square" rtlCol="0">
            <a:spAutoFit/>
          </a:bodyPr>
          <a:lstStyle/>
          <a:p>
            <a:r>
              <a:rPr lang="en-US" dirty="0" smtClean="0"/>
              <a:t>9 pancake puzzle</a:t>
            </a:r>
          </a:p>
          <a:p>
            <a:r>
              <a:rPr lang="en-US" dirty="0" smtClean="0">
                <a:solidFill>
                  <a:srgbClr val="FF0000"/>
                </a:solidFill>
              </a:rPr>
              <a:t>m = 5040</a:t>
            </a:r>
            <a:endParaRPr lang="en-US" dirty="0">
              <a:solidFill>
                <a:srgbClr val="FF0000"/>
              </a:solidFill>
            </a:endParaRPr>
          </a:p>
        </p:txBody>
      </p:sp>
    </p:spTree>
    <p:extLst>
      <p:ext uri="{BB962C8B-B14F-4D97-AF65-F5344CB8AC3E}">
        <p14:creationId xmlns:p14="http://schemas.microsoft.com/office/powerpoint/2010/main" val="13951246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90600"/>
          </a:xfrm>
        </p:spPr>
        <p:txBody>
          <a:bodyPr/>
          <a:lstStyle/>
          <a:p>
            <a:pPr algn="ctr"/>
            <a:r>
              <a:rPr lang="en-US" dirty="0" smtClean="0"/>
              <a:t>Rubik’s Cube</a:t>
            </a:r>
            <a:endParaRPr lang="en-US" dirty="0"/>
          </a:p>
        </p:txBody>
      </p:sp>
      <p:pic>
        <p:nvPicPr>
          <p:cNvPr id="4" name="Picture 3"/>
          <p:cNvPicPr>
            <a:picLocks noChangeAspect="1"/>
          </p:cNvPicPr>
          <p:nvPr/>
        </p:nvPicPr>
        <p:blipFill>
          <a:blip r:embed="rId2"/>
          <a:stretch>
            <a:fillRect/>
          </a:stretch>
        </p:blipFill>
        <p:spPr>
          <a:xfrm>
            <a:off x="1752600" y="1968642"/>
            <a:ext cx="5181600" cy="1924050"/>
          </a:xfrm>
          <a:prstGeom prst="rect">
            <a:avLst/>
          </a:prstGeom>
        </p:spPr>
      </p:pic>
      <p:sp>
        <p:nvSpPr>
          <p:cNvPr id="5" name="TextBox 4"/>
          <p:cNvSpPr txBox="1"/>
          <p:nvPr/>
        </p:nvSpPr>
        <p:spPr>
          <a:xfrm>
            <a:off x="304800" y="1371600"/>
            <a:ext cx="6248400" cy="369332"/>
          </a:xfrm>
          <a:prstGeom prst="rect">
            <a:avLst/>
          </a:prstGeom>
          <a:noFill/>
        </p:spPr>
        <p:txBody>
          <a:bodyPr wrap="square" rtlCol="0">
            <a:spAutoFit/>
          </a:bodyPr>
          <a:lstStyle/>
          <a:p>
            <a:r>
              <a:rPr lang="en-US" dirty="0" smtClean="0"/>
              <a:t>Enormous state space over 4 * 10</a:t>
            </a:r>
            <a:r>
              <a:rPr lang="en-US" baseline="30000" dirty="0" smtClean="0"/>
              <a:t>19</a:t>
            </a:r>
            <a:r>
              <a:rPr lang="en-US" dirty="0" smtClean="0"/>
              <a:t> </a:t>
            </a:r>
            <a:endParaRPr lang="en-US" dirty="0"/>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05226" y="4146560"/>
            <a:ext cx="2333548" cy="1893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18806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5161" y="228600"/>
            <a:ext cx="8229600" cy="990600"/>
          </a:xfrm>
        </p:spPr>
        <p:txBody>
          <a:bodyPr>
            <a:normAutofit/>
          </a:bodyPr>
          <a:lstStyle/>
          <a:p>
            <a:pPr algn="ctr"/>
            <a:r>
              <a:rPr lang="en-US" sz="2800" dirty="0" smtClean="0"/>
              <a:t>Why performance is improved by multiple pattern databases</a:t>
            </a:r>
            <a:endParaRPr lang="en-US" sz="2800" dirty="0"/>
          </a:p>
        </p:txBody>
      </p:sp>
      <p:sp>
        <p:nvSpPr>
          <p:cNvPr id="4" name="TextBox 3"/>
          <p:cNvSpPr txBox="1"/>
          <p:nvPr/>
        </p:nvSpPr>
        <p:spPr>
          <a:xfrm>
            <a:off x="457200" y="1905000"/>
            <a:ext cx="8229600" cy="923330"/>
          </a:xfrm>
          <a:prstGeom prst="rect">
            <a:avLst/>
          </a:prstGeom>
          <a:noFill/>
        </p:spPr>
        <p:txBody>
          <a:bodyPr wrap="square" rtlCol="0">
            <a:spAutoFit/>
          </a:bodyPr>
          <a:lstStyle/>
          <a:p>
            <a:pPr algn="ctr"/>
            <a:r>
              <a:rPr lang="en-US" dirty="0" smtClean="0">
                <a:solidFill>
                  <a:srgbClr val="FF0000"/>
                </a:solidFill>
              </a:rPr>
              <a:t>Proposition 1</a:t>
            </a:r>
            <a:r>
              <a:rPr lang="en-US" dirty="0" smtClean="0"/>
              <a:t>: Maxing smaller pattern databases could replace small h-values by larger ones, and substantially reduce the number of patterns with very small h-values </a:t>
            </a:r>
            <a:endParaRPr lang="en-US" dirty="0"/>
          </a:p>
        </p:txBody>
      </p:sp>
      <p:sp>
        <p:nvSpPr>
          <p:cNvPr id="6" name="TextBox 5"/>
          <p:cNvSpPr txBox="1"/>
          <p:nvPr/>
        </p:nvSpPr>
        <p:spPr>
          <a:xfrm>
            <a:off x="304800" y="4038600"/>
            <a:ext cx="8229600" cy="646331"/>
          </a:xfrm>
          <a:prstGeom prst="rect">
            <a:avLst/>
          </a:prstGeom>
          <a:noFill/>
        </p:spPr>
        <p:txBody>
          <a:bodyPr wrap="square" rtlCol="0">
            <a:spAutoFit/>
          </a:bodyPr>
          <a:lstStyle/>
          <a:p>
            <a:pPr algn="ctr"/>
            <a:r>
              <a:rPr lang="en-US" dirty="0" smtClean="0">
                <a:solidFill>
                  <a:srgbClr val="FF0000"/>
                </a:solidFill>
              </a:rPr>
              <a:t>Proposition 2</a:t>
            </a:r>
            <a:r>
              <a:rPr lang="en-US" dirty="0" smtClean="0"/>
              <a:t>: Eliminating low h-values is more important for improving search performance than retaining large h-values.</a:t>
            </a:r>
            <a:endParaRPr lang="en-US" dirty="0"/>
          </a:p>
        </p:txBody>
      </p:sp>
      <p:sp>
        <p:nvSpPr>
          <p:cNvPr id="3" name="TextBox 2"/>
          <p:cNvSpPr txBox="1"/>
          <p:nvPr/>
        </p:nvSpPr>
        <p:spPr>
          <a:xfrm>
            <a:off x="2438400" y="6324600"/>
            <a:ext cx="6705600" cy="369332"/>
          </a:xfrm>
          <a:prstGeom prst="rect">
            <a:avLst/>
          </a:prstGeom>
          <a:noFill/>
        </p:spPr>
        <p:txBody>
          <a:bodyPr wrap="square" rtlCol="0">
            <a:spAutoFit/>
          </a:bodyPr>
          <a:lstStyle/>
          <a:p>
            <a:r>
              <a:rPr lang="en-US" i="1" dirty="0"/>
              <a:t>Multiple Pattern </a:t>
            </a:r>
            <a:r>
              <a:rPr lang="en-US" i="1" dirty="0" smtClean="0"/>
              <a:t>Databases</a:t>
            </a:r>
            <a:r>
              <a:rPr lang="en-US" dirty="0"/>
              <a:t>, R. C. </a:t>
            </a:r>
            <a:r>
              <a:rPr lang="en-US" dirty="0" err="1" smtClean="0"/>
              <a:t>Holte</a:t>
            </a:r>
            <a:r>
              <a:rPr lang="en-US" dirty="0" smtClean="0"/>
              <a:t>, etc. ICAPS </a:t>
            </a:r>
            <a:r>
              <a:rPr lang="en-US" dirty="0"/>
              <a:t>2004, </a:t>
            </a:r>
          </a:p>
        </p:txBody>
      </p:sp>
    </p:spTree>
    <p:extLst>
      <p:ext uri="{BB962C8B-B14F-4D97-AF65-F5344CB8AC3E}">
        <p14:creationId xmlns:p14="http://schemas.microsoft.com/office/powerpoint/2010/main" val="19031604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772400" cy="808038"/>
          </a:xfrm>
        </p:spPr>
        <p:txBody>
          <a:bodyPr>
            <a:normAutofit fontScale="90000"/>
          </a:bodyPr>
          <a:lstStyle/>
          <a:p>
            <a:r>
              <a:rPr lang="en-US" b="1" dirty="0"/>
              <a:t>Background - Efforts on improving A</a:t>
            </a:r>
            <a:r>
              <a:rPr lang="en-US" b="1" dirty="0" smtClean="0"/>
              <a:t>*</a:t>
            </a:r>
            <a:endParaRPr lang="en-US" b="1" dirty="0"/>
          </a:p>
        </p:txBody>
      </p:sp>
      <p:sp>
        <p:nvSpPr>
          <p:cNvPr id="3" name="Content Placeholder 2"/>
          <p:cNvSpPr>
            <a:spLocks noGrp="1"/>
          </p:cNvSpPr>
          <p:nvPr>
            <p:ph sz="quarter" idx="1"/>
          </p:nvPr>
        </p:nvSpPr>
        <p:spPr>
          <a:xfrm>
            <a:off x="914400" y="1066800"/>
            <a:ext cx="7772400" cy="762000"/>
          </a:xfrm>
        </p:spPr>
        <p:txBody>
          <a:bodyPr>
            <a:normAutofit/>
          </a:bodyPr>
          <a:lstStyle/>
          <a:p>
            <a:pPr marL="0" indent="0">
              <a:buNone/>
            </a:pPr>
            <a:r>
              <a:rPr lang="en-US" sz="2000" dirty="0" smtClean="0"/>
              <a:t>Improvements to the search efficiency can take the range from general algorithm enhancements to problem-specific heuristics</a:t>
            </a:r>
            <a:endParaRPr lang="en-US" sz="2000" dirty="0"/>
          </a:p>
        </p:txBody>
      </p:sp>
      <p:sp>
        <p:nvSpPr>
          <p:cNvPr id="4" name="Content Placeholder 2"/>
          <p:cNvSpPr txBox="1">
            <a:spLocks/>
          </p:cNvSpPr>
          <p:nvPr/>
        </p:nvSpPr>
        <p:spPr>
          <a:xfrm>
            <a:off x="762000" y="1752600"/>
            <a:ext cx="7772400" cy="4267200"/>
          </a:xfrm>
          <a:prstGeom prst="rect">
            <a:avLst/>
          </a:prstGeom>
        </p:spPr>
        <p:txBody>
          <a:bodyPr vert="horz">
            <a:no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r>
              <a:rPr lang="en-US" sz="2400" dirty="0" smtClean="0"/>
              <a:t>Iterative deepening A* (IDA*) – used to reduce storage requirements</a:t>
            </a:r>
          </a:p>
          <a:p>
            <a:r>
              <a:rPr lang="en-US" sz="2400" dirty="0" smtClean="0"/>
              <a:t>General search space properties – using different graph representation to remove duplicate nodes</a:t>
            </a:r>
          </a:p>
          <a:p>
            <a:r>
              <a:rPr lang="en-US" sz="2400" dirty="0" smtClean="0"/>
              <a:t>Branch selection – could save efficiency in some special cases, application dependent</a:t>
            </a:r>
          </a:p>
          <a:p>
            <a:r>
              <a:rPr lang="en-US" sz="2400" dirty="0" smtClean="0"/>
              <a:t>Symmetry reduction – many problems have inherent symmetries that can be removed, application dependent</a:t>
            </a:r>
          </a:p>
          <a:p>
            <a:r>
              <a:rPr lang="en-US" sz="2400" dirty="0" smtClean="0"/>
              <a:t>Solution database – the states near to the goal nodes can be pre-computed by a backwards search</a:t>
            </a:r>
          </a:p>
        </p:txBody>
      </p:sp>
      <p:sp>
        <p:nvSpPr>
          <p:cNvPr id="5" name="Content Placeholder 2"/>
          <p:cNvSpPr txBox="1">
            <a:spLocks/>
          </p:cNvSpPr>
          <p:nvPr/>
        </p:nvSpPr>
        <p:spPr>
          <a:xfrm>
            <a:off x="1219200" y="5867400"/>
            <a:ext cx="7772400" cy="762000"/>
          </a:xfrm>
          <a:prstGeom prst="rect">
            <a:avLst/>
          </a:prstGeom>
        </p:spPr>
        <p:txBody>
          <a:bodyPr vert="horz">
            <a:norm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0" indent="0">
              <a:buFont typeface="Wingdings 2"/>
              <a:buNone/>
            </a:pPr>
            <a:r>
              <a:rPr lang="en-US" sz="2000" u="sng" dirty="0" smtClean="0">
                <a:solidFill>
                  <a:srgbClr val="FF0000"/>
                </a:solidFill>
              </a:rPr>
              <a:t>An application-independent search enhancement is rare but necessary.</a:t>
            </a:r>
            <a:endParaRPr lang="en-US" sz="2000" u="sng" dirty="0">
              <a:solidFill>
                <a:srgbClr val="FF0000"/>
              </a:solidFill>
            </a:endParaRPr>
          </a:p>
        </p:txBody>
      </p:sp>
    </p:spTree>
    <p:extLst>
      <p:ext uri="{BB962C8B-B14F-4D97-AF65-F5344CB8AC3E}">
        <p14:creationId xmlns:p14="http://schemas.microsoft.com/office/powerpoint/2010/main" val="1146147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2651" y="90076"/>
            <a:ext cx="8229600" cy="671924"/>
          </a:xfrm>
        </p:spPr>
        <p:txBody>
          <a:bodyPr>
            <a:normAutofit/>
          </a:bodyPr>
          <a:lstStyle/>
          <a:p>
            <a:pPr algn="ctr"/>
            <a:r>
              <a:rPr lang="en-US" sz="2800" dirty="0" smtClean="0"/>
              <a:t>Discussion</a:t>
            </a:r>
            <a:endParaRPr lang="en-US" sz="2800" dirty="0"/>
          </a:p>
        </p:txBody>
      </p:sp>
      <p:sp>
        <p:nvSpPr>
          <p:cNvPr id="7" name="TextBox 6"/>
          <p:cNvSpPr txBox="1"/>
          <p:nvPr/>
        </p:nvSpPr>
        <p:spPr>
          <a:xfrm>
            <a:off x="452651" y="882555"/>
            <a:ext cx="8229600" cy="369332"/>
          </a:xfrm>
          <a:prstGeom prst="rect">
            <a:avLst/>
          </a:prstGeom>
          <a:noFill/>
        </p:spPr>
        <p:txBody>
          <a:bodyPr wrap="square" rtlCol="0">
            <a:spAutoFit/>
          </a:bodyPr>
          <a:lstStyle/>
          <a:p>
            <a:pPr algn="ctr"/>
            <a:r>
              <a:rPr lang="en-US" dirty="0" smtClean="0">
                <a:solidFill>
                  <a:srgbClr val="FF0000"/>
                </a:solidFill>
              </a:rPr>
              <a:t>Making the pattern databases too small has a negative impact on performance. </a:t>
            </a:r>
            <a:endParaRPr lang="en-US" dirty="0"/>
          </a:p>
        </p:txBody>
      </p:sp>
      <p:pic>
        <p:nvPicPr>
          <p:cNvPr id="8" name="Picture 7"/>
          <p:cNvPicPr>
            <a:picLocks noChangeAspect="1"/>
          </p:cNvPicPr>
          <p:nvPr/>
        </p:nvPicPr>
        <p:blipFill>
          <a:blip r:embed="rId2"/>
          <a:stretch>
            <a:fillRect/>
          </a:stretch>
        </p:blipFill>
        <p:spPr>
          <a:xfrm>
            <a:off x="2435059" y="1524575"/>
            <a:ext cx="4371975" cy="1924050"/>
          </a:xfrm>
          <a:prstGeom prst="rect">
            <a:avLst/>
          </a:prstGeom>
        </p:spPr>
      </p:pic>
      <p:sp>
        <p:nvSpPr>
          <p:cNvPr id="9" name="TextBox 8"/>
          <p:cNvSpPr txBox="1"/>
          <p:nvPr/>
        </p:nvSpPr>
        <p:spPr>
          <a:xfrm>
            <a:off x="452651" y="1400875"/>
            <a:ext cx="2971800" cy="646331"/>
          </a:xfrm>
          <a:prstGeom prst="rect">
            <a:avLst/>
          </a:prstGeom>
          <a:noFill/>
        </p:spPr>
        <p:txBody>
          <a:bodyPr wrap="square" rtlCol="0">
            <a:spAutoFit/>
          </a:bodyPr>
          <a:lstStyle/>
          <a:p>
            <a:r>
              <a:rPr lang="en-US" dirty="0" smtClean="0"/>
              <a:t>9 pancake puzzle</a:t>
            </a:r>
          </a:p>
          <a:p>
            <a:r>
              <a:rPr lang="en-US" dirty="0" smtClean="0">
                <a:solidFill>
                  <a:srgbClr val="FF0000"/>
                </a:solidFill>
              </a:rPr>
              <a:t>m = 5040</a:t>
            </a:r>
            <a:endParaRPr lang="en-US" dirty="0">
              <a:solidFill>
                <a:srgbClr val="FF0000"/>
              </a:solidFill>
            </a:endParaRPr>
          </a:p>
        </p:txBody>
      </p:sp>
      <p:pic>
        <p:nvPicPr>
          <p:cNvPr id="3" name="Picture 2"/>
          <p:cNvPicPr>
            <a:picLocks noChangeAspect="1"/>
          </p:cNvPicPr>
          <p:nvPr/>
        </p:nvPicPr>
        <p:blipFill>
          <a:blip r:embed="rId3"/>
          <a:stretch>
            <a:fillRect/>
          </a:stretch>
        </p:blipFill>
        <p:spPr>
          <a:xfrm>
            <a:off x="2410038" y="3572325"/>
            <a:ext cx="4314825" cy="2658109"/>
          </a:xfrm>
          <a:prstGeom prst="rect">
            <a:avLst/>
          </a:prstGeom>
        </p:spPr>
      </p:pic>
    </p:spTree>
    <p:extLst>
      <p:ext uri="{BB962C8B-B14F-4D97-AF65-F5344CB8AC3E}">
        <p14:creationId xmlns:p14="http://schemas.microsoft.com/office/powerpoint/2010/main" val="3404947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90600"/>
          </a:xfrm>
        </p:spPr>
        <p:txBody>
          <a:bodyPr/>
          <a:lstStyle/>
          <a:p>
            <a:pPr algn="ctr"/>
            <a:r>
              <a:rPr lang="en-US" dirty="0" smtClean="0"/>
              <a:t>Disjoint Pattern Databases</a:t>
            </a:r>
            <a:endParaRPr lang="en-US" dirty="0"/>
          </a:p>
        </p:txBody>
      </p:sp>
      <p:sp>
        <p:nvSpPr>
          <p:cNvPr id="9" name="TextBox 8"/>
          <p:cNvSpPr txBox="1"/>
          <p:nvPr/>
        </p:nvSpPr>
        <p:spPr>
          <a:xfrm>
            <a:off x="609600" y="2133600"/>
            <a:ext cx="7620000" cy="646331"/>
          </a:xfrm>
          <a:prstGeom prst="rect">
            <a:avLst/>
          </a:prstGeom>
          <a:noFill/>
        </p:spPr>
        <p:txBody>
          <a:bodyPr wrap="square" rtlCol="0">
            <a:spAutoFit/>
          </a:bodyPr>
          <a:lstStyle/>
          <a:p>
            <a:r>
              <a:rPr lang="en-US" b="1" dirty="0" smtClean="0"/>
              <a:t>Pattern databases: </a:t>
            </a:r>
            <a:r>
              <a:rPr lang="en-US" dirty="0" smtClean="0"/>
              <a:t>Combining heuristics from different pattern databases by taking the maximum of their values. </a:t>
            </a:r>
            <a:endParaRPr lang="en-US" dirty="0"/>
          </a:p>
        </p:txBody>
      </p:sp>
      <p:sp>
        <p:nvSpPr>
          <p:cNvPr id="14" name="TextBox 13"/>
          <p:cNvSpPr txBox="1"/>
          <p:nvPr/>
        </p:nvSpPr>
        <p:spPr>
          <a:xfrm>
            <a:off x="634621" y="4572000"/>
            <a:ext cx="7620000" cy="923330"/>
          </a:xfrm>
          <a:prstGeom prst="rect">
            <a:avLst/>
          </a:prstGeom>
          <a:noFill/>
        </p:spPr>
        <p:txBody>
          <a:bodyPr wrap="square" rtlCol="0">
            <a:spAutoFit/>
          </a:bodyPr>
          <a:lstStyle/>
          <a:p>
            <a:r>
              <a:rPr lang="en-US" b="1" dirty="0" smtClean="0"/>
              <a:t>Disjoint pattern databases: </a:t>
            </a:r>
            <a:r>
              <a:rPr lang="en-US" dirty="0"/>
              <a:t>P</a:t>
            </a:r>
            <a:r>
              <a:rPr lang="en-US" dirty="0" smtClean="0"/>
              <a:t>artition the set of </a:t>
            </a:r>
            <a:r>
              <a:rPr lang="en-US" dirty="0" err="1" smtClean="0"/>
              <a:t>subgoals</a:t>
            </a:r>
            <a:r>
              <a:rPr lang="en-US" dirty="0" smtClean="0"/>
              <a:t> into disjoint groups and the h-values of different disjoint databases could be added together, giving a more accurate heuristic values. </a:t>
            </a:r>
            <a:endParaRPr lang="en-US" dirty="0"/>
          </a:p>
        </p:txBody>
      </p:sp>
    </p:spTree>
    <p:extLst>
      <p:ext uri="{BB962C8B-B14F-4D97-AF65-F5344CB8AC3E}">
        <p14:creationId xmlns:p14="http://schemas.microsoft.com/office/powerpoint/2010/main" val="1284489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90600"/>
          </a:xfrm>
        </p:spPr>
        <p:txBody>
          <a:bodyPr/>
          <a:lstStyle/>
          <a:p>
            <a:pPr algn="ctr"/>
            <a:r>
              <a:rPr lang="en-US" dirty="0" smtClean="0"/>
              <a:t>Disjoint Pattern Databases</a:t>
            </a:r>
            <a:endParaRPr lang="en-US" dirty="0"/>
          </a:p>
        </p:txBody>
      </p:sp>
      <p:pic>
        <p:nvPicPr>
          <p:cNvPr id="1026" name="Picture 2" descr="E:\Users\HW\Desktop\360截图2015040123232527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2422154"/>
            <a:ext cx="7467600" cy="1387846"/>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710764" y="1949032"/>
            <a:ext cx="3708836" cy="369332"/>
          </a:xfrm>
          <a:prstGeom prst="rect">
            <a:avLst/>
          </a:prstGeom>
        </p:spPr>
        <p:txBody>
          <a:bodyPr wrap="none">
            <a:spAutoFit/>
          </a:bodyPr>
          <a:lstStyle/>
          <a:p>
            <a:r>
              <a:rPr lang="en-US" dirty="0"/>
              <a:t>Experimental results on the Fifteen Puzzle</a:t>
            </a:r>
          </a:p>
        </p:txBody>
      </p:sp>
    </p:spTree>
    <p:extLst>
      <p:ext uri="{BB962C8B-B14F-4D97-AF65-F5344CB8AC3E}">
        <p14:creationId xmlns:p14="http://schemas.microsoft.com/office/powerpoint/2010/main" val="14272532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sz="quarter" idx="1"/>
          </p:nvPr>
        </p:nvSpPr>
        <p:spPr>
          <a:xfrm>
            <a:off x="228600" y="1600200"/>
            <a:ext cx="8915400" cy="4876800"/>
          </a:xfrm>
        </p:spPr>
        <p:txBody>
          <a:bodyPr>
            <a:normAutofit/>
          </a:bodyPr>
          <a:lstStyle/>
          <a:p>
            <a:pPr marL="342900" indent="-342900">
              <a:buFont typeface="+mj-lt"/>
              <a:buAutoNum type="arabicParenR"/>
            </a:pPr>
            <a:r>
              <a:rPr lang="en-US" sz="1800" dirty="0"/>
              <a:t>Culberson, Joseph C., and </a:t>
            </a:r>
            <a:r>
              <a:rPr lang="en-US" sz="1800" dirty="0" smtClean="0"/>
              <a:t>Schaeffer, J., </a:t>
            </a:r>
            <a:r>
              <a:rPr lang="en-US" sz="1800" dirty="0"/>
              <a:t>"Pattern </a:t>
            </a:r>
            <a:r>
              <a:rPr lang="en-US" sz="1800" dirty="0" err="1"/>
              <a:t>databases."</a:t>
            </a:r>
            <a:r>
              <a:rPr lang="en-US" sz="1800" i="1" dirty="0" err="1"/>
              <a:t>Computational</a:t>
            </a:r>
            <a:r>
              <a:rPr lang="en-US" sz="1800" i="1" dirty="0"/>
              <a:t> Intelligence</a:t>
            </a:r>
            <a:r>
              <a:rPr lang="en-US" sz="1800" dirty="0"/>
              <a:t> 14.3 (1998): 318-334</a:t>
            </a:r>
            <a:r>
              <a:rPr lang="en-US" sz="1800" dirty="0" smtClean="0"/>
              <a:t>.</a:t>
            </a:r>
          </a:p>
          <a:p>
            <a:pPr marL="342900" indent="-342900">
              <a:buFont typeface="+mj-lt"/>
              <a:buAutoNum type="arabicParenR"/>
            </a:pPr>
            <a:r>
              <a:rPr lang="en-US" sz="1800" dirty="0" err="1"/>
              <a:t>Korf</a:t>
            </a:r>
            <a:r>
              <a:rPr lang="en-US" sz="1800" dirty="0"/>
              <a:t>, Richard E. "Finding optimal solutions to Rubik's Cube </a:t>
            </a:r>
            <a:r>
              <a:rPr lang="en-US" sz="1800" dirty="0" smtClean="0"/>
              <a:t>using </a:t>
            </a:r>
            <a:r>
              <a:rPr lang="en-US" sz="1800" dirty="0"/>
              <a:t>pattern databases." </a:t>
            </a:r>
            <a:r>
              <a:rPr lang="en-US" sz="1800" i="1" dirty="0"/>
              <a:t>AAAI/IAAI</a:t>
            </a:r>
            <a:r>
              <a:rPr lang="en-US" sz="1800" dirty="0"/>
              <a:t>. 1997</a:t>
            </a:r>
            <a:r>
              <a:rPr lang="en-US" sz="1800" dirty="0" smtClean="0"/>
              <a:t>.</a:t>
            </a:r>
          </a:p>
          <a:p>
            <a:pPr marL="342900" indent="-342900">
              <a:buFont typeface="+mj-lt"/>
              <a:buAutoNum type="arabicParenR"/>
            </a:pPr>
            <a:r>
              <a:rPr lang="en-US" sz="1800" dirty="0" err="1"/>
              <a:t>Korf</a:t>
            </a:r>
            <a:r>
              <a:rPr lang="en-US" sz="1800" dirty="0"/>
              <a:t>, Richard E., and Ariel </a:t>
            </a:r>
            <a:r>
              <a:rPr lang="en-US" sz="1800" dirty="0" smtClean="0"/>
              <a:t>F.. </a:t>
            </a:r>
            <a:r>
              <a:rPr lang="en-US" sz="1800" dirty="0"/>
              <a:t>"Disjoint pattern database </a:t>
            </a:r>
            <a:r>
              <a:rPr lang="en-US" sz="1800" dirty="0" err="1"/>
              <a:t>heuristics."</a:t>
            </a:r>
            <a:r>
              <a:rPr lang="en-US" sz="1800" i="1" dirty="0" err="1"/>
              <a:t>Artificial</a:t>
            </a:r>
            <a:r>
              <a:rPr lang="en-US" sz="1800" i="1" dirty="0"/>
              <a:t> intelligence</a:t>
            </a:r>
            <a:r>
              <a:rPr lang="en-US" sz="1800" dirty="0"/>
              <a:t> 134.1 (2002): 9-22</a:t>
            </a:r>
            <a:r>
              <a:rPr lang="en-US" sz="1800" dirty="0" smtClean="0"/>
              <a:t>.</a:t>
            </a:r>
          </a:p>
          <a:p>
            <a:pPr marL="342900" indent="-342900">
              <a:buFont typeface="+mj-lt"/>
              <a:buAutoNum type="arabicParenR"/>
            </a:pPr>
            <a:r>
              <a:rPr lang="en-US" sz="1800" dirty="0" err="1"/>
              <a:t>Felner</a:t>
            </a:r>
            <a:r>
              <a:rPr lang="en-US" sz="1800" dirty="0"/>
              <a:t>, Ariel, </a:t>
            </a:r>
            <a:r>
              <a:rPr lang="en-US" sz="1800" dirty="0" err="1" smtClean="0"/>
              <a:t>Korf</a:t>
            </a:r>
            <a:r>
              <a:rPr lang="en-US" sz="1800" dirty="0" smtClean="0"/>
              <a:t>, </a:t>
            </a:r>
            <a:r>
              <a:rPr lang="en-US" sz="1800" dirty="0"/>
              <a:t>Richard E.</a:t>
            </a:r>
            <a:r>
              <a:rPr lang="en-US" sz="1800" dirty="0" smtClean="0"/>
              <a:t> </a:t>
            </a:r>
            <a:r>
              <a:rPr lang="en-US" sz="1800" dirty="0"/>
              <a:t>and </a:t>
            </a:r>
            <a:r>
              <a:rPr lang="en-US" sz="1800" dirty="0" err="1" smtClean="0"/>
              <a:t>Hanan</a:t>
            </a:r>
            <a:r>
              <a:rPr lang="en-US" sz="1800" dirty="0" smtClean="0"/>
              <a:t>, S. </a:t>
            </a:r>
            <a:r>
              <a:rPr lang="en-US" sz="1800" dirty="0"/>
              <a:t>"Additive pattern database heuristics." </a:t>
            </a:r>
            <a:r>
              <a:rPr lang="en-US" sz="1800" i="1" dirty="0"/>
              <a:t>J. </a:t>
            </a:r>
            <a:r>
              <a:rPr lang="en-US" sz="1800" i="1" dirty="0" err="1"/>
              <a:t>Artif</a:t>
            </a:r>
            <a:r>
              <a:rPr lang="en-US" sz="1800" i="1" dirty="0"/>
              <a:t>. </a:t>
            </a:r>
            <a:r>
              <a:rPr lang="en-US" sz="1800" i="1" dirty="0" err="1"/>
              <a:t>Intell</a:t>
            </a:r>
            <a:r>
              <a:rPr lang="en-US" sz="1800" i="1" dirty="0"/>
              <a:t>. Res.(JAIR)</a:t>
            </a:r>
            <a:r>
              <a:rPr lang="en-US" sz="1800" dirty="0"/>
              <a:t> 22 (2004): 279-318</a:t>
            </a:r>
            <a:r>
              <a:rPr lang="en-US" sz="1800" dirty="0" smtClean="0"/>
              <a:t>.</a:t>
            </a:r>
          </a:p>
          <a:p>
            <a:pPr marL="342900" indent="-342900">
              <a:buFont typeface="+mj-lt"/>
              <a:buAutoNum type="arabicParenR"/>
            </a:pPr>
            <a:r>
              <a:rPr lang="en-US" sz="1800" dirty="0" err="1"/>
              <a:t>Holte</a:t>
            </a:r>
            <a:r>
              <a:rPr lang="en-US" sz="1800" dirty="0"/>
              <a:t>, R. C., Newton, J., </a:t>
            </a:r>
            <a:r>
              <a:rPr lang="en-US" sz="1800" dirty="0" err="1"/>
              <a:t>Felner</a:t>
            </a:r>
            <a:r>
              <a:rPr lang="en-US" sz="1800" dirty="0"/>
              <a:t>, A., </a:t>
            </a:r>
            <a:r>
              <a:rPr lang="en-US" sz="1800" dirty="0" err="1"/>
              <a:t>Meshulam</a:t>
            </a:r>
            <a:r>
              <a:rPr lang="en-US" sz="1800" dirty="0"/>
              <a:t>, R., &amp; </a:t>
            </a:r>
            <a:r>
              <a:rPr lang="en-US" sz="1800" dirty="0" err="1"/>
              <a:t>Furcy</a:t>
            </a:r>
            <a:r>
              <a:rPr lang="en-US" sz="1800" dirty="0"/>
              <a:t>, D. </a:t>
            </a:r>
            <a:r>
              <a:rPr lang="en-US" sz="1800" dirty="0" smtClean="0"/>
              <a:t>“Multiple </a:t>
            </a:r>
            <a:r>
              <a:rPr lang="en-US" sz="1800" dirty="0"/>
              <a:t>Pattern Databases</a:t>
            </a:r>
            <a:r>
              <a:rPr lang="en-US" sz="1800" dirty="0" smtClean="0"/>
              <a:t>.” </a:t>
            </a:r>
            <a:r>
              <a:rPr lang="en-US" sz="1800" dirty="0"/>
              <a:t>In </a:t>
            </a:r>
            <a:r>
              <a:rPr lang="en-US" sz="1800" i="1" dirty="0"/>
              <a:t>ICAPS</a:t>
            </a:r>
            <a:r>
              <a:rPr lang="en-US" sz="1800" dirty="0"/>
              <a:t> </a:t>
            </a:r>
            <a:r>
              <a:rPr lang="en-US" sz="1800" dirty="0" smtClean="0"/>
              <a:t>(2004): 122-131.</a:t>
            </a:r>
            <a:endParaRPr lang="en-US" sz="1800" dirty="0"/>
          </a:p>
        </p:txBody>
      </p:sp>
    </p:spTree>
    <p:extLst>
      <p:ext uri="{BB962C8B-B14F-4D97-AF65-F5344CB8AC3E}">
        <p14:creationId xmlns:p14="http://schemas.microsoft.com/office/powerpoint/2010/main" val="17417955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of Art on PDB</a:t>
            </a:r>
            <a:endParaRPr lang="en-US" dirty="0"/>
          </a:p>
        </p:txBody>
      </p:sp>
      <p:sp>
        <p:nvSpPr>
          <p:cNvPr id="3" name="Content Placeholder 2"/>
          <p:cNvSpPr>
            <a:spLocks noGrp="1"/>
          </p:cNvSpPr>
          <p:nvPr>
            <p:ph sz="quarter" idx="1"/>
          </p:nvPr>
        </p:nvSpPr>
        <p:spPr/>
        <p:txBody>
          <a:bodyPr/>
          <a:lstStyle/>
          <a:p>
            <a:r>
              <a:rPr lang="en-US" dirty="0"/>
              <a:t>Maximizing over Multiple Pattern </a:t>
            </a:r>
            <a:r>
              <a:rPr lang="en-US" dirty="0" smtClean="0"/>
              <a:t>Databases Speeds </a:t>
            </a:r>
            <a:r>
              <a:rPr lang="en-US" dirty="0"/>
              <a:t>up Heuristic </a:t>
            </a:r>
            <a:r>
              <a:rPr lang="en-US" dirty="0" smtClean="0"/>
              <a:t>Search</a:t>
            </a:r>
          </a:p>
          <a:p>
            <a:r>
              <a:rPr lang="en-US" dirty="0"/>
              <a:t>Using Instance Dependent Pattern </a:t>
            </a:r>
            <a:r>
              <a:rPr lang="en-US" dirty="0" smtClean="0"/>
              <a:t>Databases</a:t>
            </a:r>
          </a:p>
          <a:p>
            <a:r>
              <a:rPr lang="en-US" dirty="0"/>
              <a:t>Combining Partial Pattern Databases and Bloom Filters</a:t>
            </a:r>
          </a:p>
        </p:txBody>
      </p:sp>
    </p:spTree>
    <p:extLst>
      <p:ext uri="{BB962C8B-B14F-4D97-AF65-F5344CB8AC3E}">
        <p14:creationId xmlns:p14="http://schemas.microsoft.com/office/powerpoint/2010/main" val="2406684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New Approach – Pattern Database</a:t>
            </a:r>
            <a:endParaRPr lang="en-US" dirty="0"/>
          </a:p>
        </p:txBody>
      </p:sp>
      <p:sp>
        <p:nvSpPr>
          <p:cNvPr id="3" name="Content Placeholder 2"/>
          <p:cNvSpPr>
            <a:spLocks noGrp="1"/>
          </p:cNvSpPr>
          <p:nvPr>
            <p:ph sz="quarter" idx="1"/>
          </p:nvPr>
        </p:nvSpPr>
        <p:spPr>
          <a:xfrm>
            <a:off x="914400" y="1447800"/>
            <a:ext cx="7772400" cy="2590800"/>
          </a:xfrm>
        </p:spPr>
        <p:txBody>
          <a:bodyPr>
            <a:normAutofit/>
          </a:bodyPr>
          <a:lstStyle/>
          <a:p>
            <a:pPr marL="0" indent="0">
              <a:buNone/>
            </a:pPr>
            <a:r>
              <a:rPr lang="en-US" sz="2400" dirty="0" smtClean="0">
                <a:solidFill>
                  <a:srgbClr val="FF0000"/>
                </a:solidFill>
              </a:rPr>
              <a:t>Notations:</a:t>
            </a:r>
          </a:p>
          <a:p>
            <a:r>
              <a:rPr lang="en-US" sz="2400" dirty="0" smtClean="0"/>
              <a:t>A </a:t>
            </a:r>
            <a:r>
              <a:rPr lang="en-US" sz="2400" i="1" dirty="0" smtClean="0"/>
              <a:t>pattern</a:t>
            </a:r>
            <a:r>
              <a:rPr lang="en-US" sz="2400" dirty="0" smtClean="0"/>
              <a:t> is the partial specification of a permutation (or state)</a:t>
            </a:r>
          </a:p>
          <a:p>
            <a:r>
              <a:rPr lang="en-US" sz="2400" dirty="0" smtClean="0"/>
              <a:t>A </a:t>
            </a:r>
            <a:r>
              <a:rPr lang="en-US" sz="2400" i="1" dirty="0" smtClean="0"/>
              <a:t>target pattern</a:t>
            </a:r>
            <a:r>
              <a:rPr lang="en-US" sz="2400" dirty="0" smtClean="0"/>
              <a:t> is a partial specification of the goal state.</a:t>
            </a:r>
          </a:p>
          <a:p>
            <a:r>
              <a:rPr lang="en-US" sz="2400" dirty="0" smtClean="0"/>
              <a:t>A </a:t>
            </a:r>
            <a:r>
              <a:rPr lang="en-US" sz="2400" i="1" dirty="0" smtClean="0"/>
              <a:t>pattern database</a:t>
            </a:r>
            <a:r>
              <a:rPr lang="en-US" sz="2400" dirty="0" smtClean="0"/>
              <a:t> (PDB) is the set of all patterns that can be obtained by permutations of a target pattern. </a:t>
            </a:r>
            <a:endParaRPr lang="en-US" sz="2400" dirty="0"/>
          </a:p>
        </p:txBody>
      </p:sp>
      <p:sp>
        <p:nvSpPr>
          <p:cNvPr id="4" name="TextBox 3"/>
          <p:cNvSpPr txBox="1"/>
          <p:nvPr/>
        </p:nvSpPr>
        <p:spPr>
          <a:xfrm>
            <a:off x="914401" y="4038600"/>
            <a:ext cx="7467600" cy="1938992"/>
          </a:xfrm>
          <a:prstGeom prst="rect">
            <a:avLst/>
          </a:prstGeom>
          <a:noFill/>
        </p:spPr>
        <p:txBody>
          <a:bodyPr wrap="square" rtlCol="0">
            <a:spAutoFit/>
          </a:bodyPr>
          <a:lstStyle/>
          <a:p>
            <a:r>
              <a:rPr lang="en-US" sz="2400" dirty="0" smtClean="0"/>
              <a:t>First choose k elements from the goal state, a database is formed by the permutation of these k elements. Given any permutation, the pattern can be looked up in the pattern database to find the minimal number of operations required to place these k elements in correction position.</a:t>
            </a:r>
            <a:endParaRPr lang="en-US" sz="2400" dirty="0"/>
          </a:p>
        </p:txBody>
      </p:sp>
    </p:spTree>
    <p:extLst>
      <p:ext uri="{BB962C8B-B14F-4D97-AF65-F5344CB8AC3E}">
        <p14:creationId xmlns:p14="http://schemas.microsoft.com/office/powerpoint/2010/main" val="1326848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
            <a:ext cx="7772400" cy="1143000"/>
          </a:xfrm>
        </p:spPr>
        <p:txBody>
          <a:bodyPr/>
          <a:lstStyle/>
          <a:p>
            <a:r>
              <a:rPr lang="en-US" dirty="0"/>
              <a:t>(</a:t>
            </a:r>
            <a:r>
              <a:rPr lang="en-US" i="1" dirty="0"/>
              <a:t>n</a:t>
            </a:r>
            <a:r>
              <a:rPr lang="en-US" baseline="30000" dirty="0"/>
              <a:t>2</a:t>
            </a:r>
            <a:r>
              <a:rPr lang="en-US" dirty="0"/>
              <a:t>-1</a:t>
            </a:r>
            <a:r>
              <a:rPr lang="en-US" dirty="0" smtClean="0"/>
              <a:t>)-Puzzle </a:t>
            </a:r>
            <a:r>
              <a:rPr lang="en-US" dirty="0"/>
              <a:t>Problem</a:t>
            </a:r>
          </a:p>
        </p:txBody>
      </p:sp>
      <p:sp>
        <p:nvSpPr>
          <p:cNvPr id="3" name="Content Placeholder 2"/>
          <p:cNvSpPr>
            <a:spLocks noGrp="1"/>
          </p:cNvSpPr>
          <p:nvPr>
            <p:ph sz="quarter" idx="1"/>
          </p:nvPr>
        </p:nvSpPr>
        <p:spPr>
          <a:xfrm>
            <a:off x="457200" y="1066800"/>
            <a:ext cx="8229600" cy="1447800"/>
          </a:xfrm>
        </p:spPr>
        <p:txBody>
          <a:bodyPr>
            <a:normAutofit/>
          </a:bodyPr>
          <a:lstStyle/>
          <a:p>
            <a:r>
              <a:rPr lang="en-US" dirty="0" smtClean="0"/>
              <a:t>States in (</a:t>
            </a:r>
            <a:r>
              <a:rPr lang="en-US" i="1" dirty="0" smtClean="0"/>
              <a:t>n</a:t>
            </a:r>
            <a:r>
              <a:rPr lang="en-US" baseline="30000" dirty="0" smtClean="0"/>
              <a:t>2</a:t>
            </a:r>
            <a:r>
              <a:rPr lang="en-US" dirty="0" smtClean="0"/>
              <a:t>-1)-Puzzle problem: (</a:t>
            </a:r>
            <a:r>
              <a:rPr lang="en-US" i="1" dirty="0" smtClean="0"/>
              <a:t>n</a:t>
            </a:r>
            <a:r>
              <a:rPr lang="en-US" baseline="30000" dirty="0" smtClean="0"/>
              <a:t>2</a:t>
            </a:r>
            <a:r>
              <a:rPr lang="en-US" dirty="0" smtClean="0"/>
              <a:t>)!/2</a:t>
            </a:r>
          </a:p>
          <a:p>
            <a:r>
              <a:rPr lang="en-US" dirty="0" smtClean="0"/>
              <a:t>181,440 possible states for 8-Puzzle</a:t>
            </a:r>
          </a:p>
          <a:p>
            <a:r>
              <a:rPr lang="en-US" dirty="0" smtClean="0"/>
              <a:t>1.05</a:t>
            </a:r>
            <a:r>
              <a:rPr lang="en-US" dirty="0" smtClean="0">
                <a:ea typeface="Adobe 繁黑體 Std B"/>
                <a:cs typeface="Arial" panose="020B0604020202020204" pitchFamily="34" charset="0"/>
                <a:sym typeface="Mathematica1"/>
              </a:rPr>
              <a:t> </a:t>
            </a:r>
            <a:r>
              <a:rPr lang="en-US" dirty="0">
                <a:ea typeface="Adobe 繁黑體 Std B"/>
                <a:cs typeface="Arial" panose="020B0604020202020204" pitchFamily="34" charset="0"/>
                <a:sym typeface="Mathematica1"/>
              </a:rPr>
              <a:t> </a:t>
            </a:r>
            <a:r>
              <a:rPr lang="en-US" dirty="0" smtClean="0"/>
              <a:t>10</a:t>
            </a:r>
            <a:r>
              <a:rPr lang="en-US" baseline="30000" dirty="0" smtClean="0"/>
              <a:t>13</a:t>
            </a:r>
            <a:r>
              <a:rPr lang="en-US" dirty="0" smtClean="0"/>
              <a:t> possible states for 15-Puzzle</a:t>
            </a:r>
          </a:p>
          <a:p>
            <a:pPr marL="0" indent="0">
              <a:buNone/>
            </a:pPr>
            <a:endParaRPr lang="en-US" dirty="0"/>
          </a:p>
        </p:txBody>
      </p:sp>
      <p:graphicFrame>
        <p:nvGraphicFramePr>
          <p:cNvPr id="6" name="Content Placeholder 3"/>
          <p:cNvGraphicFramePr>
            <a:graphicFrameLocks/>
          </p:cNvGraphicFramePr>
          <p:nvPr>
            <p:extLst>
              <p:ext uri="{D42A27DB-BD31-4B8C-83A1-F6EECF244321}">
                <p14:modId xmlns:p14="http://schemas.microsoft.com/office/powerpoint/2010/main" val="2202212436"/>
              </p:ext>
            </p:extLst>
          </p:nvPr>
        </p:nvGraphicFramePr>
        <p:xfrm>
          <a:off x="5943600" y="2680140"/>
          <a:ext cx="1353728" cy="1403868"/>
        </p:xfrm>
        <a:graphic>
          <a:graphicData uri="http://schemas.openxmlformats.org/drawingml/2006/table">
            <a:tbl>
              <a:tblPr firstRow="1" bandRow="1">
                <a:tableStyleId>{5940675A-B579-460E-94D1-54222C63F5DA}</a:tableStyleId>
              </a:tblPr>
              <a:tblGrid>
                <a:gridCol w="338432"/>
                <a:gridCol w="338432"/>
                <a:gridCol w="338432"/>
                <a:gridCol w="338432"/>
              </a:tblGrid>
              <a:tr h="350967">
                <a:tc>
                  <a:txBody>
                    <a:bodyPr/>
                    <a:lstStyle/>
                    <a:p>
                      <a:pPr algn="ctr">
                        <a:lnSpc>
                          <a:spcPct val="150000"/>
                        </a:lnSpc>
                      </a:pPr>
                      <a:r>
                        <a:rPr lang="en-US" sz="1200" dirty="0" smtClean="0"/>
                        <a:t>1</a:t>
                      </a:r>
                      <a:endParaRPr lang="en-US" sz="1200" dirty="0"/>
                    </a:p>
                  </a:txBody>
                  <a:tcPr marL="60166" marR="60166" marT="30083" marB="30083">
                    <a:noFill/>
                  </a:tcPr>
                </a:tc>
                <a:tc>
                  <a:txBody>
                    <a:bodyPr/>
                    <a:lstStyle/>
                    <a:p>
                      <a:pPr algn="ctr">
                        <a:lnSpc>
                          <a:spcPct val="150000"/>
                        </a:lnSpc>
                      </a:pPr>
                      <a:r>
                        <a:rPr lang="en-US" sz="1200" dirty="0" smtClean="0"/>
                        <a:t>2</a:t>
                      </a:r>
                      <a:endParaRPr lang="en-US" sz="1200" dirty="0"/>
                    </a:p>
                  </a:txBody>
                  <a:tcPr marL="60166" marR="60166" marT="30083" marB="30083"/>
                </a:tc>
                <a:tc>
                  <a:txBody>
                    <a:bodyPr/>
                    <a:lstStyle/>
                    <a:p>
                      <a:pPr algn="ctr">
                        <a:lnSpc>
                          <a:spcPct val="150000"/>
                        </a:lnSpc>
                      </a:pPr>
                      <a:r>
                        <a:rPr lang="en-US" sz="1200" dirty="0" smtClean="0"/>
                        <a:t>3</a:t>
                      </a:r>
                      <a:endParaRPr lang="en-US" sz="1200" dirty="0"/>
                    </a:p>
                  </a:txBody>
                  <a:tcPr marL="60166" marR="60166" marT="30083" marB="30083"/>
                </a:tc>
                <a:tc>
                  <a:txBody>
                    <a:bodyPr/>
                    <a:lstStyle/>
                    <a:p>
                      <a:pPr algn="ctr">
                        <a:lnSpc>
                          <a:spcPct val="150000"/>
                        </a:lnSpc>
                      </a:pPr>
                      <a:r>
                        <a:rPr lang="en-US" sz="1200" dirty="0" smtClean="0"/>
                        <a:t>4</a:t>
                      </a:r>
                      <a:endParaRPr lang="en-US" sz="1200" dirty="0"/>
                    </a:p>
                  </a:txBody>
                  <a:tcPr marL="60166" marR="60166" marT="30083" marB="30083"/>
                </a:tc>
              </a:tr>
              <a:tr h="350967">
                <a:tc>
                  <a:txBody>
                    <a:bodyPr/>
                    <a:lstStyle/>
                    <a:p>
                      <a:pPr algn="ctr">
                        <a:lnSpc>
                          <a:spcPct val="150000"/>
                        </a:lnSpc>
                      </a:pPr>
                      <a:r>
                        <a:rPr lang="en-US" sz="1200" dirty="0" smtClean="0"/>
                        <a:t>5</a:t>
                      </a:r>
                      <a:endParaRPr lang="en-US" sz="1200" dirty="0"/>
                    </a:p>
                  </a:txBody>
                  <a:tcPr marL="60166" marR="60166" marT="30083" marB="30083"/>
                </a:tc>
                <a:tc>
                  <a:txBody>
                    <a:bodyPr/>
                    <a:lstStyle/>
                    <a:p>
                      <a:pPr algn="ctr">
                        <a:lnSpc>
                          <a:spcPct val="150000"/>
                        </a:lnSpc>
                      </a:pPr>
                      <a:r>
                        <a:rPr lang="en-US" sz="1200" dirty="0" smtClean="0"/>
                        <a:t>6</a:t>
                      </a:r>
                      <a:endParaRPr lang="en-US" sz="1200" dirty="0"/>
                    </a:p>
                  </a:txBody>
                  <a:tcPr marL="60166" marR="60166" marT="30083" marB="30083"/>
                </a:tc>
                <a:tc>
                  <a:txBody>
                    <a:bodyPr/>
                    <a:lstStyle/>
                    <a:p>
                      <a:pPr algn="ctr">
                        <a:lnSpc>
                          <a:spcPct val="150000"/>
                        </a:lnSpc>
                      </a:pPr>
                      <a:r>
                        <a:rPr lang="en-US" sz="1200" dirty="0" smtClean="0"/>
                        <a:t>7</a:t>
                      </a:r>
                      <a:endParaRPr lang="en-US" sz="1200" dirty="0"/>
                    </a:p>
                  </a:txBody>
                  <a:tcPr marL="60166" marR="60166" marT="30083" marB="30083"/>
                </a:tc>
                <a:tc>
                  <a:txBody>
                    <a:bodyPr/>
                    <a:lstStyle/>
                    <a:p>
                      <a:pPr algn="ctr">
                        <a:lnSpc>
                          <a:spcPct val="150000"/>
                        </a:lnSpc>
                      </a:pPr>
                      <a:r>
                        <a:rPr lang="en-US" sz="1200" dirty="0" smtClean="0"/>
                        <a:t>8</a:t>
                      </a:r>
                      <a:endParaRPr lang="en-US" sz="1200" dirty="0"/>
                    </a:p>
                  </a:txBody>
                  <a:tcPr marL="60166" marR="60166" marT="30083" marB="30083"/>
                </a:tc>
              </a:tr>
              <a:tr h="350967">
                <a:tc>
                  <a:txBody>
                    <a:bodyPr/>
                    <a:lstStyle/>
                    <a:p>
                      <a:pPr algn="ctr">
                        <a:lnSpc>
                          <a:spcPct val="150000"/>
                        </a:lnSpc>
                      </a:pPr>
                      <a:r>
                        <a:rPr lang="en-US" sz="1200" dirty="0" smtClean="0"/>
                        <a:t>9</a:t>
                      </a:r>
                      <a:endParaRPr lang="en-US" sz="1200" dirty="0"/>
                    </a:p>
                  </a:txBody>
                  <a:tcPr marL="60166" marR="60166" marT="30083" marB="30083"/>
                </a:tc>
                <a:tc>
                  <a:txBody>
                    <a:bodyPr/>
                    <a:lstStyle/>
                    <a:p>
                      <a:pPr algn="ctr">
                        <a:lnSpc>
                          <a:spcPct val="150000"/>
                        </a:lnSpc>
                      </a:pPr>
                      <a:r>
                        <a:rPr lang="en-US" sz="1200" dirty="0" smtClean="0"/>
                        <a:t>10</a:t>
                      </a:r>
                      <a:endParaRPr lang="en-US" sz="1200" dirty="0"/>
                    </a:p>
                  </a:txBody>
                  <a:tcPr marL="60166" marR="60166" marT="30083" marB="30083"/>
                </a:tc>
                <a:tc>
                  <a:txBody>
                    <a:bodyPr/>
                    <a:lstStyle/>
                    <a:p>
                      <a:pPr algn="ctr">
                        <a:lnSpc>
                          <a:spcPct val="150000"/>
                        </a:lnSpc>
                      </a:pPr>
                      <a:r>
                        <a:rPr lang="en-US" sz="1200" dirty="0" smtClean="0"/>
                        <a:t>11</a:t>
                      </a:r>
                      <a:endParaRPr lang="en-US" sz="1200" dirty="0"/>
                    </a:p>
                  </a:txBody>
                  <a:tcPr marL="60166" marR="60166" marT="30083" marB="30083"/>
                </a:tc>
                <a:tc>
                  <a:txBody>
                    <a:bodyPr/>
                    <a:lstStyle/>
                    <a:p>
                      <a:pPr algn="ctr">
                        <a:lnSpc>
                          <a:spcPct val="150000"/>
                        </a:lnSpc>
                      </a:pPr>
                      <a:r>
                        <a:rPr lang="en-US" sz="1200" dirty="0" smtClean="0"/>
                        <a:t>12</a:t>
                      </a:r>
                      <a:endParaRPr lang="en-US" sz="1200" dirty="0"/>
                    </a:p>
                  </a:txBody>
                  <a:tcPr marL="60166" marR="60166" marT="30083" marB="30083"/>
                </a:tc>
              </a:tr>
              <a:tr h="350967">
                <a:tc>
                  <a:txBody>
                    <a:bodyPr/>
                    <a:lstStyle/>
                    <a:p>
                      <a:pPr algn="ctr">
                        <a:lnSpc>
                          <a:spcPct val="150000"/>
                        </a:lnSpc>
                      </a:pPr>
                      <a:r>
                        <a:rPr lang="en-US" sz="1200" dirty="0" smtClean="0"/>
                        <a:t>13</a:t>
                      </a:r>
                      <a:endParaRPr lang="en-US" sz="1200" dirty="0"/>
                    </a:p>
                  </a:txBody>
                  <a:tcPr marL="60166" marR="60166" marT="30083" marB="30083"/>
                </a:tc>
                <a:tc>
                  <a:txBody>
                    <a:bodyPr/>
                    <a:lstStyle/>
                    <a:p>
                      <a:pPr algn="ctr">
                        <a:lnSpc>
                          <a:spcPct val="150000"/>
                        </a:lnSpc>
                      </a:pPr>
                      <a:r>
                        <a:rPr lang="en-US" sz="1200" dirty="0" smtClean="0"/>
                        <a:t>14</a:t>
                      </a:r>
                      <a:endParaRPr lang="en-US" sz="1200" dirty="0"/>
                    </a:p>
                  </a:txBody>
                  <a:tcPr marL="60166" marR="60166" marT="30083" marB="30083"/>
                </a:tc>
                <a:tc>
                  <a:txBody>
                    <a:bodyPr/>
                    <a:lstStyle/>
                    <a:p>
                      <a:pPr algn="ctr">
                        <a:lnSpc>
                          <a:spcPct val="150000"/>
                        </a:lnSpc>
                      </a:pPr>
                      <a:r>
                        <a:rPr lang="en-US" sz="1200" dirty="0" smtClean="0"/>
                        <a:t>15</a:t>
                      </a:r>
                      <a:endParaRPr lang="en-US" sz="1200" dirty="0"/>
                    </a:p>
                  </a:txBody>
                  <a:tcPr marL="60166" marR="60166" marT="30083" marB="30083"/>
                </a:tc>
                <a:tc>
                  <a:txBody>
                    <a:bodyPr/>
                    <a:lstStyle/>
                    <a:p>
                      <a:pPr algn="ctr">
                        <a:lnSpc>
                          <a:spcPct val="150000"/>
                        </a:lnSpc>
                      </a:pPr>
                      <a:endParaRPr lang="en-US" sz="1200" dirty="0"/>
                    </a:p>
                  </a:txBody>
                  <a:tcPr marL="60166" marR="60166" marT="30083" marB="30083">
                    <a:solidFill>
                      <a:schemeClr val="tx2"/>
                    </a:solidFill>
                  </a:tcPr>
                </a:tc>
              </a:tr>
            </a:tbl>
          </a:graphicData>
        </a:graphic>
      </p:graphicFrame>
      <p:graphicFrame>
        <p:nvGraphicFramePr>
          <p:cNvPr id="7" name="Content Placeholder 3"/>
          <p:cNvGraphicFramePr>
            <a:graphicFrameLocks/>
          </p:cNvGraphicFramePr>
          <p:nvPr>
            <p:extLst>
              <p:ext uri="{D42A27DB-BD31-4B8C-83A1-F6EECF244321}">
                <p14:modId xmlns:p14="http://schemas.microsoft.com/office/powerpoint/2010/main" val="814085647"/>
              </p:ext>
            </p:extLst>
          </p:nvPr>
        </p:nvGraphicFramePr>
        <p:xfrm>
          <a:off x="3048000" y="2647876"/>
          <a:ext cx="1015296" cy="1052901"/>
        </p:xfrm>
        <a:graphic>
          <a:graphicData uri="http://schemas.openxmlformats.org/drawingml/2006/table">
            <a:tbl>
              <a:tblPr firstRow="1" bandRow="1">
                <a:tableStyleId>{5940675A-B579-460E-94D1-54222C63F5DA}</a:tableStyleId>
              </a:tblPr>
              <a:tblGrid>
                <a:gridCol w="338432"/>
                <a:gridCol w="338432"/>
                <a:gridCol w="338432"/>
              </a:tblGrid>
              <a:tr h="350967">
                <a:tc>
                  <a:txBody>
                    <a:bodyPr/>
                    <a:lstStyle/>
                    <a:p>
                      <a:pPr algn="ctr">
                        <a:lnSpc>
                          <a:spcPct val="150000"/>
                        </a:lnSpc>
                      </a:pPr>
                      <a:endParaRPr lang="en-US" sz="1200" dirty="0"/>
                    </a:p>
                  </a:txBody>
                  <a:tcPr marL="60166" marR="60166" marT="30083" marB="30083">
                    <a:solidFill>
                      <a:schemeClr val="tx2"/>
                    </a:solidFill>
                  </a:tcPr>
                </a:tc>
                <a:tc>
                  <a:txBody>
                    <a:bodyPr/>
                    <a:lstStyle/>
                    <a:p>
                      <a:pPr algn="ctr">
                        <a:lnSpc>
                          <a:spcPct val="150000"/>
                        </a:lnSpc>
                      </a:pPr>
                      <a:r>
                        <a:rPr lang="en-US" sz="1200" dirty="0" smtClean="0"/>
                        <a:t>1</a:t>
                      </a:r>
                      <a:endParaRPr lang="en-US" sz="1200" dirty="0"/>
                    </a:p>
                  </a:txBody>
                  <a:tcPr marL="60166" marR="60166" marT="30083" marB="30083"/>
                </a:tc>
                <a:tc>
                  <a:txBody>
                    <a:bodyPr/>
                    <a:lstStyle/>
                    <a:p>
                      <a:pPr algn="ctr">
                        <a:lnSpc>
                          <a:spcPct val="150000"/>
                        </a:lnSpc>
                      </a:pPr>
                      <a:r>
                        <a:rPr lang="en-US" sz="1200" dirty="0" smtClean="0"/>
                        <a:t>2</a:t>
                      </a:r>
                      <a:endParaRPr lang="en-US" sz="1200" dirty="0"/>
                    </a:p>
                  </a:txBody>
                  <a:tcPr marL="60166" marR="60166" marT="30083" marB="30083"/>
                </a:tc>
              </a:tr>
              <a:tr h="350967">
                <a:tc>
                  <a:txBody>
                    <a:bodyPr/>
                    <a:lstStyle/>
                    <a:p>
                      <a:pPr algn="ctr">
                        <a:lnSpc>
                          <a:spcPct val="150000"/>
                        </a:lnSpc>
                      </a:pPr>
                      <a:r>
                        <a:rPr lang="en-US" sz="1200" dirty="0" smtClean="0"/>
                        <a:t>3</a:t>
                      </a:r>
                      <a:endParaRPr lang="en-US" sz="1200" dirty="0"/>
                    </a:p>
                  </a:txBody>
                  <a:tcPr marL="60166" marR="60166" marT="30083" marB="30083"/>
                </a:tc>
                <a:tc>
                  <a:txBody>
                    <a:bodyPr/>
                    <a:lstStyle/>
                    <a:p>
                      <a:pPr algn="ctr">
                        <a:lnSpc>
                          <a:spcPct val="150000"/>
                        </a:lnSpc>
                      </a:pPr>
                      <a:r>
                        <a:rPr lang="en-US" sz="1200" dirty="0" smtClean="0"/>
                        <a:t>4</a:t>
                      </a:r>
                      <a:endParaRPr lang="en-US" sz="1200" dirty="0"/>
                    </a:p>
                  </a:txBody>
                  <a:tcPr marL="60166" marR="60166" marT="30083" marB="30083">
                    <a:noFill/>
                  </a:tcPr>
                </a:tc>
                <a:tc>
                  <a:txBody>
                    <a:bodyPr/>
                    <a:lstStyle/>
                    <a:p>
                      <a:pPr algn="ctr">
                        <a:lnSpc>
                          <a:spcPct val="150000"/>
                        </a:lnSpc>
                      </a:pPr>
                      <a:r>
                        <a:rPr lang="en-US" sz="1200" dirty="0" smtClean="0"/>
                        <a:t>5</a:t>
                      </a:r>
                      <a:endParaRPr lang="en-US" sz="1200" dirty="0"/>
                    </a:p>
                  </a:txBody>
                  <a:tcPr marL="60166" marR="60166" marT="30083" marB="30083"/>
                </a:tc>
              </a:tr>
              <a:tr h="350967">
                <a:tc>
                  <a:txBody>
                    <a:bodyPr/>
                    <a:lstStyle/>
                    <a:p>
                      <a:pPr algn="ctr">
                        <a:lnSpc>
                          <a:spcPct val="150000"/>
                        </a:lnSpc>
                      </a:pPr>
                      <a:r>
                        <a:rPr lang="en-US" sz="1200" dirty="0" smtClean="0"/>
                        <a:t>6</a:t>
                      </a:r>
                      <a:endParaRPr lang="en-US" sz="1200" dirty="0"/>
                    </a:p>
                  </a:txBody>
                  <a:tcPr marL="60166" marR="60166" marT="30083" marB="30083"/>
                </a:tc>
                <a:tc>
                  <a:txBody>
                    <a:bodyPr/>
                    <a:lstStyle/>
                    <a:p>
                      <a:pPr algn="ctr">
                        <a:lnSpc>
                          <a:spcPct val="150000"/>
                        </a:lnSpc>
                      </a:pPr>
                      <a:r>
                        <a:rPr lang="en-US" sz="1200" dirty="0" smtClean="0"/>
                        <a:t>7</a:t>
                      </a:r>
                      <a:endParaRPr lang="en-US" sz="1200" dirty="0"/>
                    </a:p>
                  </a:txBody>
                  <a:tcPr marL="60166" marR="60166" marT="30083" marB="30083"/>
                </a:tc>
                <a:tc>
                  <a:txBody>
                    <a:bodyPr/>
                    <a:lstStyle/>
                    <a:p>
                      <a:pPr algn="ctr">
                        <a:lnSpc>
                          <a:spcPct val="150000"/>
                        </a:lnSpc>
                      </a:pPr>
                      <a:r>
                        <a:rPr lang="en-US" sz="1200" dirty="0" smtClean="0"/>
                        <a:t>8</a:t>
                      </a:r>
                      <a:endParaRPr lang="en-US" sz="1200" dirty="0"/>
                    </a:p>
                  </a:txBody>
                  <a:tcPr marL="60166" marR="60166" marT="30083" marB="30083"/>
                </a:tc>
              </a:tr>
            </a:tbl>
          </a:graphicData>
        </a:graphic>
      </p:graphicFrame>
      <p:sp>
        <p:nvSpPr>
          <p:cNvPr id="5" name="Rectangle 4"/>
          <p:cNvSpPr/>
          <p:nvPr/>
        </p:nvSpPr>
        <p:spPr>
          <a:xfrm>
            <a:off x="1205552" y="5385137"/>
            <a:ext cx="5257800" cy="369332"/>
          </a:xfrm>
          <a:prstGeom prst="rect">
            <a:avLst/>
          </a:prstGeom>
        </p:spPr>
        <p:txBody>
          <a:bodyPr wrap="square">
            <a:spAutoFit/>
          </a:bodyPr>
          <a:lstStyle/>
          <a:p>
            <a:pPr marL="285750" indent="-285750">
              <a:buFont typeface="Arial" pitchFamily="34" charset="0"/>
              <a:buChar char="•"/>
            </a:pPr>
            <a:r>
              <a:rPr lang="en-US" dirty="0" smtClean="0">
                <a:solidFill>
                  <a:srgbClr val="0000CC"/>
                </a:solidFill>
              </a:rPr>
              <a:t>the </a:t>
            </a:r>
            <a:r>
              <a:rPr lang="en-US" dirty="0">
                <a:solidFill>
                  <a:srgbClr val="0000CC"/>
                </a:solidFill>
              </a:rPr>
              <a:t>number of misplaced </a:t>
            </a:r>
            <a:r>
              <a:rPr lang="en-US" dirty="0" smtClean="0">
                <a:solidFill>
                  <a:srgbClr val="0000CC"/>
                </a:solidFill>
              </a:rPr>
              <a:t>tiles, h1 = 8</a:t>
            </a:r>
            <a:endParaRPr lang="en-US" dirty="0">
              <a:solidFill>
                <a:srgbClr val="0000CC"/>
              </a:solidFill>
            </a:endParaRPr>
          </a:p>
        </p:txBody>
      </p:sp>
      <p:sp>
        <p:nvSpPr>
          <p:cNvPr id="9" name="Rectangle 8"/>
          <p:cNvSpPr/>
          <p:nvPr/>
        </p:nvSpPr>
        <p:spPr>
          <a:xfrm>
            <a:off x="1205552" y="5754469"/>
            <a:ext cx="7086600" cy="646331"/>
          </a:xfrm>
          <a:prstGeom prst="rect">
            <a:avLst/>
          </a:prstGeom>
        </p:spPr>
        <p:txBody>
          <a:bodyPr wrap="square">
            <a:spAutoFit/>
          </a:bodyPr>
          <a:lstStyle/>
          <a:p>
            <a:pPr marL="285750" indent="-285750">
              <a:buFont typeface="Arial" pitchFamily="34" charset="0"/>
              <a:buChar char="•"/>
            </a:pPr>
            <a:r>
              <a:rPr lang="en-US" dirty="0" smtClean="0">
                <a:solidFill>
                  <a:srgbClr val="0000CC"/>
                </a:solidFill>
              </a:rPr>
              <a:t>the sum of the distances of the tiles from their goal positions (Manhattan distance heuristic), </a:t>
            </a:r>
            <a:r>
              <a:rPr lang="en-US" dirty="0" err="1" smtClean="0">
                <a:solidFill>
                  <a:srgbClr val="0000CC"/>
                </a:solidFill>
              </a:rPr>
              <a:t>h2</a:t>
            </a:r>
            <a:r>
              <a:rPr lang="en-US" dirty="0" smtClean="0">
                <a:solidFill>
                  <a:srgbClr val="0000CC"/>
                </a:solidFill>
              </a:rPr>
              <a:t> = 18</a:t>
            </a:r>
            <a:endParaRPr lang="en-US" dirty="0">
              <a:solidFill>
                <a:srgbClr val="0000CC"/>
              </a:solidFill>
            </a:endParaRPr>
          </a:p>
        </p:txBody>
      </p:sp>
      <p:graphicFrame>
        <p:nvGraphicFramePr>
          <p:cNvPr id="12" name="Content Placeholder 3"/>
          <p:cNvGraphicFramePr>
            <a:graphicFrameLocks/>
          </p:cNvGraphicFramePr>
          <p:nvPr>
            <p:extLst>
              <p:ext uri="{D42A27DB-BD31-4B8C-83A1-F6EECF244321}">
                <p14:modId xmlns:p14="http://schemas.microsoft.com/office/powerpoint/2010/main" val="3298901808"/>
              </p:ext>
            </p:extLst>
          </p:nvPr>
        </p:nvGraphicFramePr>
        <p:xfrm>
          <a:off x="1253319" y="2647876"/>
          <a:ext cx="1015296" cy="1052901"/>
        </p:xfrm>
        <a:graphic>
          <a:graphicData uri="http://schemas.openxmlformats.org/drawingml/2006/table">
            <a:tbl>
              <a:tblPr firstRow="1" bandRow="1">
                <a:tableStyleId>{5940675A-B579-460E-94D1-54222C63F5DA}</a:tableStyleId>
              </a:tblPr>
              <a:tblGrid>
                <a:gridCol w="338432"/>
                <a:gridCol w="338432"/>
                <a:gridCol w="338432"/>
              </a:tblGrid>
              <a:tr h="350967">
                <a:tc>
                  <a:txBody>
                    <a:bodyPr/>
                    <a:lstStyle/>
                    <a:p>
                      <a:pPr algn="ctr">
                        <a:lnSpc>
                          <a:spcPct val="150000"/>
                        </a:lnSpc>
                      </a:pPr>
                      <a:r>
                        <a:rPr lang="en-US" sz="1200" dirty="0" smtClean="0"/>
                        <a:t>7</a:t>
                      </a:r>
                      <a:endParaRPr lang="en-US" sz="1200" dirty="0"/>
                    </a:p>
                  </a:txBody>
                  <a:tcPr marL="60166" marR="60166" marT="30083" marB="30083">
                    <a:noFill/>
                  </a:tcPr>
                </a:tc>
                <a:tc>
                  <a:txBody>
                    <a:bodyPr/>
                    <a:lstStyle/>
                    <a:p>
                      <a:pPr algn="ctr">
                        <a:lnSpc>
                          <a:spcPct val="150000"/>
                        </a:lnSpc>
                      </a:pPr>
                      <a:r>
                        <a:rPr lang="en-US" sz="1200" dirty="0" smtClean="0"/>
                        <a:t>2</a:t>
                      </a:r>
                      <a:endParaRPr lang="en-US" sz="1200" dirty="0"/>
                    </a:p>
                  </a:txBody>
                  <a:tcPr marL="60166" marR="60166" marT="30083" marB="30083"/>
                </a:tc>
                <a:tc>
                  <a:txBody>
                    <a:bodyPr/>
                    <a:lstStyle/>
                    <a:p>
                      <a:pPr algn="ctr">
                        <a:lnSpc>
                          <a:spcPct val="150000"/>
                        </a:lnSpc>
                      </a:pPr>
                      <a:r>
                        <a:rPr lang="en-US" sz="1200" dirty="0" smtClean="0"/>
                        <a:t>4</a:t>
                      </a:r>
                      <a:endParaRPr lang="en-US" sz="1200" dirty="0"/>
                    </a:p>
                  </a:txBody>
                  <a:tcPr marL="60166" marR="60166" marT="30083" marB="30083"/>
                </a:tc>
              </a:tr>
              <a:tr h="350967">
                <a:tc>
                  <a:txBody>
                    <a:bodyPr/>
                    <a:lstStyle/>
                    <a:p>
                      <a:pPr algn="ctr">
                        <a:lnSpc>
                          <a:spcPct val="150000"/>
                        </a:lnSpc>
                      </a:pPr>
                      <a:r>
                        <a:rPr lang="en-US" sz="1200" dirty="0" smtClean="0"/>
                        <a:t>5</a:t>
                      </a:r>
                      <a:endParaRPr lang="en-US" sz="1200" dirty="0"/>
                    </a:p>
                  </a:txBody>
                  <a:tcPr marL="60166" marR="60166" marT="30083" marB="30083"/>
                </a:tc>
                <a:tc>
                  <a:txBody>
                    <a:bodyPr/>
                    <a:lstStyle/>
                    <a:p>
                      <a:pPr algn="ctr">
                        <a:lnSpc>
                          <a:spcPct val="150000"/>
                        </a:lnSpc>
                      </a:pPr>
                      <a:endParaRPr lang="en-US" sz="1200" dirty="0"/>
                    </a:p>
                  </a:txBody>
                  <a:tcPr marL="60166" marR="60166" marT="30083" marB="30083">
                    <a:solidFill>
                      <a:schemeClr val="tx2"/>
                    </a:solidFill>
                  </a:tcPr>
                </a:tc>
                <a:tc>
                  <a:txBody>
                    <a:bodyPr/>
                    <a:lstStyle/>
                    <a:p>
                      <a:pPr algn="ctr">
                        <a:lnSpc>
                          <a:spcPct val="150000"/>
                        </a:lnSpc>
                      </a:pPr>
                      <a:r>
                        <a:rPr lang="en-US" sz="1200" dirty="0" smtClean="0"/>
                        <a:t>6</a:t>
                      </a:r>
                      <a:endParaRPr lang="en-US" sz="1200" dirty="0"/>
                    </a:p>
                  </a:txBody>
                  <a:tcPr marL="60166" marR="60166" marT="30083" marB="30083"/>
                </a:tc>
              </a:tr>
              <a:tr h="350967">
                <a:tc>
                  <a:txBody>
                    <a:bodyPr/>
                    <a:lstStyle/>
                    <a:p>
                      <a:pPr algn="ctr">
                        <a:lnSpc>
                          <a:spcPct val="150000"/>
                        </a:lnSpc>
                      </a:pPr>
                      <a:r>
                        <a:rPr lang="en-US" sz="1200" dirty="0" smtClean="0"/>
                        <a:t>8</a:t>
                      </a:r>
                      <a:endParaRPr lang="en-US" sz="1200" dirty="0"/>
                    </a:p>
                  </a:txBody>
                  <a:tcPr marL="60166" marR="60166" marT="30083" marB="30083"/>
                </a:tc>
                <a:tc>
                  <a:txBody>
                    <a:bodyPr/>
                    <a:lstStyle/>
                    <a:p>
                      <a:pPr algn="ctr">
                        <a:lnSpc>
                          <a:spcPct val="150000"/>
                        </a:lnSpc>
                      </a:pPr>
                      <a:r>
                        <a:rPr lang="en-US" sz="1200" dirty="0" smtClean="0"/>
                        <a:t>3</a:t>
                      </a:r>
                      <a:endParaRPr lang="en-US" sz="1200" dirty="0"/>
                    </a:p>
                  </a:txBody>
                  <a:tcPr marL="60166" marR="60166" marT="30083" marB="30083"/>
                </a:tc>
                <a:tc>
                  <a:txBody>
                    <a:bodyPr/>
                    <a:lstStyle/>
                    <a:p>
                      <a:pPr algn="ctr">
                        <a:lnSpc>
                          <a:spcPct val="150000"/>
                        </a:lnSpc>
                      </a:pPr>
                      <a:r>
                        <a:rPr lang="en-US" sz="1200" dirty="0" smtClean="0"/>
                        <a:t>1</a:t>
                      </a:r>
                      <a:endParaRPr lang="en-US" sz="1200" dirty="0"/>
                    </a:p>
                  </a:txBody>
                  <a:tcPr marL="60166" marR="60166" marT="30083" marB="30083"/>
                </a:tc>
              </a:tr>
            </a:tbl>
          </a:graphicData>
        </a:graphic>
      </p:graphicFrame>
      <p:sp>
        <p:nvSpPr>
          <p:cNvPr id="13" name="Rectangle 12"/>
          <p:cNvSpPr/>
          <p:nvPr/>
        </p:nvSpPr>
        <p:spPr>
          <a:xfrm>
            <a:off x="1219200" y="3899342"/>
            <a:ext cx="1046569" cy="369332"/>
          </a:xfrm>
          <a:prstGeom prst="rect">
            <a:avLst/>
          </a:prstGeom>
        </p:spPr>
        <p:txBody>
          <a:bodyPr wrap="none">
            <a:spAutoFit/>
          </a:bodyPr>
          <a:lstStyle/>
          <a:p>
            <a:r>
              <a:rPr lang="en-US" dirty="0" smtClean="0"/>
              <a:t>Start State</a:t>
            </a:r>
            <a:endParaRPr lang="en-US" dirty="0"/>
          </a:p>
        </p:txBody>
      </p:sp>
      <p:sp>
        <p:nvSpPr>
          <p:cNvPr id="14" name="Rectangle 13"/>
          <p:cNvSpPr/>
          <p:nvPr/>
        </p:nvSpPr>
        <p:spPr>
          <a:xfrm>
            <a:off x="3048000" y="3899342"/>
            <a:ext cx="1040028" cy="369332"/>
          </a:xfrm>
          <a:prstGeom prst="rect">
            <a:avLst/>
          </a:prstGeom>
        </p:spPr>
        <p:txBody>
          <a:bodyPr wrap="none">
            <a:spAutoFit/>
          </a:bodyPr>
          <a:lstStyle/>
          <a:p>
            <a:r>
              <a:rPr lang="en-US" dirty="0" smtClean="0"/>
              <a:t>Goal State</a:t>
            </a:r>
            <a:endParaRPr lang="en-US" dirty="0"/>
          </a:p>
        </p:txBody>
      </p:sp>
      <p:sp>
        <p:nvSpPr>
          <p:cNvPr id="15" name="Rectangle 14"/>
          <p:cNvSpPr/>
          <p:nvPr/>
        </p:nvSpPr>
        <p:spPr>
          <a:xfrm>
            <a:off x="2133600" y="4629076"/>
            <a:ext cx="978153" cy="400110"/>
          </a:xfrm>
          <a:prstGeom prst="rect">
            <a:avLst/>
          </a:prstGeom>
        </p:spPr>
        <p:txBody>
          <a:bodyPr wrap="none">
            <a:spAutoFit/>
          </a:bodyPr>
          <a:lstStyle/>
          <a:p>
            <a:r>
              <a:rPr lang="en-US" sz="2000" u="sng" dirty="0" smtClean="0"/>
              <a:t>8-Puzzle</a:t>
            </a:r>
            <a:endParaRPr lang="en-US" sz="2000" u="sng" dirty="0"/>
          </a:p>
        </p:txBody>
      </p:sp>
      <p:sp>
        <p:nvSpPr>
          <p:cNvPr id="16" name="Rectangle 15"/>
          <p:cNvSpPr/>
          <p:nvPr/>
        </p:nvSpPr>
        <p:spPr>
          <a:xfrm>
            <a:off x="6096000" y="4611595"/>
            <a:ext cx="1008609" cy="369332"/>
          </a:xfrm>
          <a:prstGeom prst="rect">
            <a:avLst/>
          </a:prstGeom>
        </p:spPr>
        <p:txBody>
          <a:bodyPr wrap="none">
            <a:spAutoFit/>
          </a:bodyPr>
          <a:lstStyle/>
          <a:p>
            <a:r>
              <a:rPr lang="en-US" u="sng" dirty="0" smtClean="0"/>
              <a:t>15-Puzzle</a:t>
            </a:r>
            <a:endParaRPr lang="en-US" u="sng" dirty="0"/>
          </a:p>
        </p:txBody>
      </p:sp>
    </p:spTree>
    <p:extLst>
      <p:ext uri="{BB962C8B-B14F-4D97-AF65-F5344CB8AC3E}">
        <p14:creationId xmlns:p14="http://schemas.microsoft.com/office/powerpoint/2010/main" val="3076003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9" grpId="0"/>
      <p:bldP spid="1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Content Placeholder 3"/>
          <p:cNvGraphicFramePr>
            <a:graphicFrameLocks/>
          </p:cNvGraphicFramePr>
          <p:nvPr>
            <p:extLst>
              <p:ext uri="{D42A27DB-BD31-4B8C-83A1-F6EECF244321}">
                <p14:modId xmlns:p14="http://schemas.microsoft.com/office/powerpoint/2010/main" val="2329420286"/>
              </p:ext>
            </p:extLst>
          </p:nvPr>
        </p:nvGraphicFramePr>
        <p:xfrm>
          <a:off x="2457734" y="2264572"/>
          <a:ext cx="1563716" cy="1621628"/>
        </p:xfrm>
        <a:graphic>
          <a:graphicData uri="http://schemas.openxmlformats.org/drawingml/2006/table">
            <a:tbl>
              <a:tblPr firstRow="1" bandRow="1">
                <a:tableStyleId>{5940675A-B579-460E-94D1-54222C63F5DA}</a:tableStyleId>
              </a:tblPr>
              <a:tblGrid>
                <a:gridCol w="390929"/>
                <a:gridCol w="390929"/>
                <a:gridCol w="390929"/>
                <a:gridCol w="390929"/>
              </a:tblGrid>
              <a:tr h="405407">
                <a:tc>
                  <a:txBody>
                    <a:bodyPr/>
                    <a:lstStyle/>
                    <a:p>
                      <a:pPr algn="ctr">
                        <a:lnSpc>
                          <a:spcPct val="150000"/>
                        </a:lnSpc>
                      </a:pPr>
                      <a:endParaRPr lang="en-US" sz="1400" dirty="0"/>
                    </a:p>
                  </a:txBody>
                  <a:tcPr marL="69499" marR="69499" marT="34749" marB="34749">
                    <a:solidFill>
                      <a:schemeClr val="tx2"/>
                    </a:solidFill>
                  </a:tcPr>
                </a:tc>
                <a:tc>
                  <a:txBody>
                    <a:bodyPr/>
                    <a:lstStyle/>
                    <a:p>
                      <a:pPr algn="ctr">
                        <a:lnSpc>
                          <a:spcPct val="150000"/>
                        </a:lnSpc>
                      </a:pPr>
                      <a:r>
                        <a:rPr lang="en-US" sz="1400" dirty="0" smtClean="0"/>
                        <a:t>1</a:t>
                      </a:r>
                      <a:endParaRPr lang="en-US" sz="1400" dirty="0"/>
                    </a:p>
                  </a:txBody>
                  <a:tcPr marL="69499" marR="69499" marT="34749" marB="34749"/>
                </a:tc>
                <a:tc>
                  <a:txBody>
                    <a:bodyPr/>
                    <a:lstStyle/>
                    <a:p>
                      <a:pPr algn="ctr">
                        <a:lnSpc>
                          <a:spcPct val="150000"/>
                        </a:lnSpc>
                      </a:pPr>
                      <a:r>
                        <a:rPr lang="en-US" sz="1400" dirty="0" smtClean="0"/>
                        <a:t>2</a:t>
                      </a:r>
                      <a:endParaRPr lang="en-US" sz="1400" dirty="0"/>
                    </a:p>
                  </a:txBody>
                  <a:tcPr marL="69499" marR="69499" marT="34749" marB="34749"/>
                </a:tc>
                <a:tc>
                  <a:txBody>
                    <a:bodyPr/>
                    <a:lstStyle/>
                    <a:p>
                      <a:pPr algn="ctr">
                        <a:lnSpc>
                          <a:spcPct val="150000"/>
                        </a:lnSpc>
                      </a:pPr>
                      <a:r>
                        <a:rPr lang="en-US" sz="1400" dirty="0" smtClean="0"/>
                        <a:t>3</a:t>
                      </a:r>
                      <a:endParaRPr lang="en-US" sz="1400" dirty="0"/>
                    </a:p>
                  </a:txBody>
                  <a:tcPr marL="69499" marR="69499" marT="34749" marB="34749"/>
                </a:tc>
              </a:tr>
              <a:tr h="405407">
                <a:tc>
                  <a:txBody>
                    <a:bodyPr/>
                    <a:lstStyle/>
                    <a:p>
                      <a:pPr algn="ctr">
                        <a:lnSpc>
                          <a:spcPct val="150000"/>
                        </a:lnSpc>
                      </a:pPr>
                      <a:r>
                        <a:rPr lang="en-US" sz="1400" dirty="0" smtClean="0"/>
                        <a:t>4</a:t>
                      </a:r>
                      <a:endParaRPr lang="en-US" sz="1400" dirty="0"/>
                    </a:p>
                  </a:txBody>
                  <a:tcPr marL="69499" marR="69499" marT="34749" marB="34749"/>
                </a:tc>
                <a:tc>
                  <a:txBody>
                    <a:bodyPr/>
                    <a:lstStyle/>
                    <a:p>
                      <a:pPr algn="ctr">
                        <a:lnSpc>
                          <a:spcPct val="150000"/>
                        </a:lnSpc>
                      </a:pPr>
                      <a:r>
                        <a:rPr lang="en-US" sz="1400" dirty="0" smtClean="0"/>
                        <a:t>5</a:t>
                      </a:r>
                      <a:endParaRPr lang="en-US" sz="1400" dirty="0"/>
                    </a:p>
                  </a:txBody>
                  <a:tcPr marL="69499" marR="69499" marT="34749" marB="34749"/>
                </a:tc>
                <a:tc>
                  <a:txBody>
                    <a:bodyPr/>
                    <a:lstStyle/>
                    <a:p>
                      <a:pPr algn="ctr">
                        <a:lnSpc>
                          <a:spcPct val="150000"/>
                        </a:lnSpc>
                      </a:pPr>
                      <a:r>
                        <a:rPr lang="en-US" sz="1400" dirty="0" smtClean="0"/>
                        <a:t>6</a:t>
                      </a:r>
                      <a:endParaRPr lang="en-US" sz="1400" dirty="0"/>
                    </a:p>
                  </a:txBody>
                  <a:tcPr marL="69499" marR="69499" marT="34749" marB="34749"/>
                </a:tc>
                <a:tc>
                  <a:txBody>
                    <a:bodyPr/>
                    <a:lstStyle/>
                    <a:p>
                      <a:pPr algn="ctr">
                        <a:lnSpc>
                          <a:spcPct val="150000"/>
                        </a:lnSpc>
                      </a:pPr>
                      <a:r>
                        <a:rPr lang="en-US" sz="1400" dirty="0" smtClean="0"/>
                        <a:t>7</a:t>
                      </a:r>
                      <a:endParaRPr lang="en-US" sz="1400" dirty="0"/>
                    </a:p>
                  </a:txBody>
                  <a:tcPr marL="69499" marR="69499" marT="34749" marB="34749"/>
                </a:tc>
              </a:tr>
              <a:tr h="405407">
                <a:tc>
                  <a:txBody>
                    <a:bodyPr/>
                    <a:lstStyle/>
                    <a:p>
                      <a:pPr algn="ctr">
                        <a:lnSpc>
                          <a:spcPct val="150000"/>
                        </a:lnSpc>
                      </a:pPr>
                      <a:r>
                        <a:rPr lang="en-US" sz="1400" dirty="0" smtClean="0"/>
                        <a:t>8</a:t>
                      </a:r>
                      <a:endParaRPr lang="en-US" sz="1400" dirty="0"/>
                    </a:p>
                  </a:txBody>
                  <a:tcPr marL="69499" marR="69499" marT="34749" marB="34749"/>
                </a:tc>
                <a:tc>
                  <a:txBody>
                    <a:bodyPr/>
                    <a:lstStyle/>
                    <a:p>
                      <a:pPr algn="ctr">
                        <a:lnSpc>
                          <a:spcPct val="150000"/>
                        </a:lnSpc>
                      </a:pPr>
                      <a:r>
                        <a:rPr lang="en-US" sz="1400" dirty="0" smtClean="0"/>
                        <a:t>9</a:t>
                      </a:r>
                      <a:endParaRPr lang="en-US" sz="1400" dirty="0"/>
                    </a:p>
                  </a:txBody>
                  <a:tcPr marL="69499" marR="69499" marT="34749" marB="34749"/>
                </a:tc>
                <a:tc>
                  <a:txBody>
                    <a:bodyPr/>
                    <a:lstStyle/>
                    <a:p>
                      <a:pPr algn="ctr">
                        <a:lnSpc>
                          <a:spcPct val="150000"/>
                        </a:lnSpc>
                      </a:pPr>
                      <a:r>
                        <a:rPr lang="en-US" sz="1400" dirty="0" smtClean="0"/>
                        <a:t>10</a:t>
                      </a:r>
                      <a:endParaRPr lang="en-US" sz="1400" dirty="0"/>
                    </a:p>
                  </a:txBody>
                  <a:tcPr marL="69499" marR="69499" marT="34749" marB="34749"/>
                </a:tc>
                <a:tc>
                  <a:txBody>
                    <a:bodyPr/>
                    <a:lstStyle/>
                    <a:p>
                      <a:pPr algn="ctr">
                        <a:lnSpc>
                          <a:spcPct val="150000"/>
                        </a:lnSpc>
                      </a:pPr>
                      <a:r>
                        <a:rPr lang="en-US" sz="1400" dirty="0" smtClean="0"/>
                        <a:t>11</a:t>
                      </a:r>
                      <a:endParaRPr lang="en-US" sz="1400" dirty="0"/>
                    </a:p>
                  </a:txBody>
                  <a:tcPr marL="69499" marR="69499" marT="34749" marB="34749"/>
                </a:tc>
              </a:tr>
              <a:tr h="405407">
                <a:tc>
                  <a:txBody>
                    <a:bodyPr/>
                    <a:lstStyle/>
                    <a:p>
                      <a:pPr algn="ctr">
                        <a:lnSpc>
                          <a:spcPct val="150000"/>
                        </a:lnSpc>
                      </a:pPr>
                      <a:r>
                        <a:rPr lang="en-US" sz="1400" dirty="0" smtClean="0"/>
                        <a:t>12</a:t>
                      </a:r>
                      <a:endParaRPr lang="en-US" sz="1400" dirty="0"/>
                    </a:p>
                  </a:txBody>
                  <a:tcPr marL="69499" marR="69499" marT="34749" marB="34749"/>
                </a:tc>
                <a:tc>
                  <a:txBody>
                    <a:bodyPr/>
                    <a:lstStyle/>
                    <a:p>
                      <a:pPr algn="ctr">
                        <a:lnSpc>
                          <a:spcPct val="150000"/>
                        </a:lnSpc>
                      </a:pPr>
                      <a:r>
                        <a:rPr lang="en-US" sz="1400" dirty="0" smtClean="0"/>
                        <a:t>13</a:t>
                      </a:r>
                      <a:endParaRPr lang="en-US" sz="1400" dirty="0"/>
                    </a:p>
                  </a:txBody>
                  <a:tcPr marL="69499" marR="69499" marT="34749" marB="34749"/>
                </a:tc>
                <a:tc>
                  <a:txBody>
                    <a:bodyPr/>
                    <a:lstStyle/>
                    <a:p>
                      <a:pPr algn="ctr">
                        <a:lnSpc>
                          <a:spcPct val="150000"/>
                        </a:lnSpc>
                      </a:pPr>
                      <a:r>
                        <a:rPr lang="en-US" sz="1400" dirty="0" smtClean="0"/>
                        <a:t>14</a:t>
                      </a:r>
                      <a:endParaRPr lang="en-US" sz="1400" dirty="0"/>
                    </a:p>
                  </a:txBody>
                  <a:tcPr marL="69499" marR="69499" marT="34749" marB="34749"/>
                </a:tc>
                <a:tc>
                  <a:txBody>
                    <a:bodyPr/>
                    <a:lstStyle/>
                    <a:p>
                      <a:pPr algn="ctr">
                        <a:lnSpc>
                          <a:spcPct val="150000"/>
                        </a:lnSpc>
                      </a:pPr>
                      <a:r>
                        <a:rPr lang="en-US" sz="1400" dirty="0" smtClean="0"/>
                        <a:t>15</a:t>
                      </a:r>
                      <a:endParaRPr lang="en-US" sz="1400" dirty="0"/>
                    </a:p>
                  </a:txBody>
                  <a:tcPr marL="69499" marR="69499" marT="34749" marB="34749"/>
                </a:tc>
              </a:tr>
            </a:tbl>
          </a:graphicData>
        </a:graphic>
      </p:graphicFrame>
      <p:grpSp>
        <p:nvGrpSpPr>
          <p:cNvPr id="4" name="Group 3"/>
          <p:cNvGrpSpPr/>
          <p:nvPr/>
        </p:nvGrpSpPr>
        <p:grpSpPr>
          <a:xfrm>
            <a:off x="2456642" y="2265202"/>
            <a:ext cx="1563716" cy="2078198"/>
            <a:chOff x="2456642" y="2259842"/>
            <a:chExt cx="1563716" cy="2078198"/>
          </a:xfrm>
        </p:grpSpPr>
        <p:graphicFrame>
          <p:nvGraphicFramePr>
            <p:cNvPr id="13" name="Content Placeholder 3"/>
            <p:cNvGraphicFramePr>
              <a:graphicFrameLocks/>
            </p:cNvGraphicFramePr>
            <p:nvPr>
              <p:extLst>
                <p:ext uri="{D42A27DB-BD31-4B8C-83A1-F6EECF244321}">
                  <p14:modId xmlns:p14="http://schemas.microsoft.com/office/powerpoint/2010/main" val="3983740836"/>
                </p:ext>
              </p:extLst>
            </p:nvPr>
          </p:nvGraphicFramePr>
          <p:xfrm>
            <a:off x="2456642" y="2259842"/>
            <a:ext cx="1563716" cy="1621628"/>
          </p:xfrm>
          <a:graphic>
            <a:graphicData uri="http://schemas.openxmlformats.org/drawingml/2006/table">
              <a:tbl>
                <a:tblPr firstRow="1" bandRow="1">
                  <a:tableStyleId>{5940675A-B579-460E-94D1-54222C63F5DA}</a:tableStyleId>
                </a:tblPr>
                <a:tblGrid>
                  <a:gridCol w="390929"/>
                  <a:gridCol w="390929"/>
                  <a:gridCol w="390929"/>
                  <a:gridCol w="390929"/>
                </a:tblGrid>
                <a:tr h="405407">
                  <a:tc>
                    <a:txBody>
                      <a:bodyPr/>
                      <a:lstStyle/>
                      <a:p>
                        <a:pPr algn="ctr">
                          <a:lnSpc>
                            <a:spcPct val="150000"/>
                          </a:lnSpc>
                        </a:pPr>
                        <a:endParaRPr lang="en-US" sz="1400" dirty="0"/>
                      </a:p>
                    </a:txBody>
                    <a:tcPr marL="69499" marR="69499" marT="34749" marB="34749">
                      <a:solidFill>
                        <a:schemeClr val="tx2"/>
                      </a:solidFill>
                    </a:tcPr>
                  </a:tc>
                  <a:tc>
                    <a:txBody>
                      <a:bodyPr/>
                      <a:lstStyle/>
                      <a:p>
                        <a:pPr algn="ctr">
                          <a:lnSpc>
                            <a:spcPct val="150000"/>
                          </a:lnSpc>
                        </a:pPr>
                        <a:endParaRPr lang="en-US" sz="1400" dirty="0"/>
                      </a:p>
                    </a:txBody>
                    <a:tcPr marL="69499" marR="69499" marT="34749" marB="34749">
                      <a:solidFill>
                        <a:schemeClr val="bg1"/>
                      </a:solidFill>
                    </a:tcPr>
                  </a:tc>
                  <a:tc>
                    <a:txBody>
                      <a:bodyPr/>
                      <a:lstStyle/>
                      <a:p>
                        <a:pPr algn="ctr">
                          <a:lnSpc>
                            <a:spcPct val="150000"/>
                          </a:lnSpc>
                        </a:pPr>
                        <a:endParaRPr lang="en-US" sz="1400" dirty="0"/>
                      </a:p>
                    </a:txBody>
                    <a:tcPr marL="69499" marR="69499" marT="34749" marB="34749">
                      <a:solidFill>
                        <a:schemeClr val="bg1"/>
                      </a:solidFill>
                    </a:tcPr>
                  </a:tc>
                  <a:tc>
                    <a:txBody>
                      <a:bodyPr/>
                      <a:lstStyle/>
                      <a:p>
                        <a:pPr algn="ctr">
                          <a:lnSpc>
                            <a:spcPct val="150000"/>
                          </a:lnSpc>
                        </a:pPr>
                        <a:r>
                          <a:rPr lang="en-US" sz="1400" dirty="0" smtClean="0"/>
                          <a:t>3</a:t>
                        </a:r>
                        <a:endParaRPr lang="en-US" sz="1400" dirty="0"/>
                      </a:p>
                    </a:txBody>
                    <a:tcPr marL="69499" marR="69499" marT="34749" marB="34749"/>
                  </a:tc>
                </a:tr>
                <a:tr h="405407">
                  <a:tc>
                    <a:txBody>
                      <a:bodyPr/>
                      <a:lstStyle/>
                      <a:p>
                        <a:pPr algn="ctr">
                          <a:lnSpc>
                            <a:spcPct val="150000"/>
                          </a:lnSpc>
                        </a:pPr>
                        <a:endParaRPr lang="en-US" sz="1400" dirty="0"/>
                      </a:p>
                    </a:txBody>
                    <a:tcPr marL="69499" marR="69499" marT="34749" marB="34749">
                      <a:solidFill>
                        <a:schemeClr val="bg1"/>
                      </a:solidFill>
                    </a:tcPr>
                  </a:tc>
                  <a:tc>
                    <a:txBody>
                      <a:bodyPr/>
                      <a:lstStyle/>
                      <a:p>
                        <a:pPr algn="ctr">
                          <a:lnSpc>
                            <a:spcPct val="150000"/>
                          </a:lnSpc>
                        </a:pPr>
                        <a:endParaRPr lang="en-US" sz="1400" dirty="0"/>
                      </a:p>
                    </a:txBody>
                    <a:tcPr marL="69499" marR="69499" marT="34749" marB="34749">
                      <a:solidFill>
                        <a:schemeClr val="bg1"/>
                      </a:solidFill>
                    </a:tcPr>
                  </a:tc>
                  <a:tc>
                    <a:txBody>
                      <a:bodyPr/>
                      <a:lstStyle/>
                      <a:p>
                        <a:pPr algn="ctr">
                          <a:lnSpc>
                            <a:spcPct val="150000"/>
                          </a:lnSpc>
                        </a:pPr>
                        <a:endParaRPr lang="en-US" sz="1400" dirty="0"/>
                      </a:p>
                    </a:txBody>
                    <a:tcPr marL="69499" marR="69499" marT="34749" marB="34749">
                      <a:solidFill>
                        <a:schemeClr val="bg1"/>
                      </a:solidFill>
                    </a:tcPr>
                  </a:tc>
                  <a:tc>
                    <a:txBody>
                      <a:bodyPr/>
                      <a:lstStyle/>
                      <a:p>
                        <a:pPr algn="ctr">
                          <a:lnSpc>
                            <a:spcPct val="150000"/>
                          </a:lnSpc>
                        </a:pPr>
                        <a:r>
                          <a:rPr lang="en-US" sz="1400" dirty="0" smtClean="0"/>
                          <a:t>7</a:t>
                        </a:r>
                        <a:endParaRPr lang="en-US" sz="1400" dirty="0"/>
                      </a:p>
                    </a:txBody>
                    <a:tcPr marL="69499" marR="69499" marT="34749" marB="34749"/>
                  </a:tc>
                </a:tr>
                <a:tr h="405407">
                  <a:tc>
                    <a:txBody>
                      <a:bodyPr/>
                      <a:lstStyle/>
                      <a:p>
                        <a:pPr algn="ctr">
                          <a:lnSpc>
                            <a:spcPct val="150000"/>
                          </a:lnSpc>
                        </a:pPr>
                        <a:endParaRPr lang="en-US" sz="1400" dirty="0"/>
                      </a:p>
                    </a:txBody>
                    <a:tcPr marL="69499" marR="69499" marT="34749" marB="34749">
                      <a:solidFill>
                        <a:schemeClr val="bg1"/>
                      </a:solidFill>
                    </a:tcPr>
                  </a:tc>
                  <a:tc>
                    <a:txBody>
                      <a:bodyPr/>
                      <a:lstStyle/>
                      <a:p>
                        <a:pPr algn="ctr">
                          <a:lnSpc>
                            <a:spcPct val="150000"/>
                          </a:lnSpc>
                        </a:pPr>
                        <a:endParaRPr lang="en-US" sz="1400" dirty="0"/>
                      </a:p>
                    </a:txBody>
                    <a:tcPr marL="69499" marR="69499" marT="34749" marB="34749">
                      <a:solidFill>
                        <a:schemeClr val="bg1"/>
                      </a:solidFill>
                    </a:tcPr>
                  </a:tc>
                  <a:tc>
                    <a:txBody>
                      <a:bodyPr/>
                      <a:lstStyle/>
                      <a:p>
                        <a:pPr algn="ctr">
                          <a:lnSpc>
                            <a:spcPct val="150000"/>
                          </a:lnSpc>
                        </a:pPr>
                        <a:endParaRPr lang="en-US" sz="1400" dirty="0"/>
                      </a:p>
                    </a:txBody>
                    <a:tcPr marL="69499" marR="69499" marT="34749" marB="34749">
                      <a:solidFill>
                        <a:schemeClr val="bg1"/>
                      </a:solidFill>
                    </a:tcPr>
                  </a:tc>
                  <a:tc>
                    <a:txBody>
                      <a:bodyPr/>
                      <a:lstStyle/>
                      <a:p>
                        <a:pPr algn="ctr">
                          <a:lnSpc>
                            <a:spcPct val="150000"/>
                          </a:lnSpc>
                        </a:pPr>
                        <a:r>
                          <a:rPr lang="en-US" sz="1400" dirty="0" smtClean="0"/>
                          <a:t>11</a:t>
                        </a:r>
                        <a:endParaRPr lang="en-US" sz="1400" dirty="0"/>
                      </a:p>
                    </a:txBody>
                    <a:tcPr marL="69499" marR="69499" marT="34749" marB="34749"/>
                  </a:tc>
                </a:tr>
                <a:tr h="405407">
                  <a:tc>
                    <a:txBody>
                      <a:bodyPr/>
                      <a:lstStyle/>
                      <a:p>
                        <a:pPr algn="ctr">
                          <a:lnSpc>
                            <a:spcPct val="150000"/>
                          </a:lnSpc>
                        </a:pPr>
                        <a:r>
                          <a:rPr lang="en-US" sz="1400" dirty="0" smtClean="0"/>
                          <a:t>12</a:t>
                        </a:r>
                        <a:endParaRPr lang="en-US" sz="1400" dirty="0"/>
                      </a:p>
                    </a:txBody>
                    <a:tcPr marL="69499" marR="69499" marT="34749" marB="34749"/>
                  </a:tc>
                  <a:tc>
                    <a:txBody>
                      <a:bodyPr/>
                      <a:lstStyle/>
                      <a:p>
                        <a:pPr algn="ctr">
                          <a:lnSpc>
                            <a:spcPct val="150000"/>
                          </a:lnSpc>
                        </a:pPr>
                        <a:r>
                          <a:rPr lang="en-US" sz="1400" dirty="0" smtClean="0"/>
                          <a:t>13</a:t>
                        </a:r>
                        <a:endParaRPr lang="en-US" sz="1400" dirty="0"/>
                      </a:p>
                    </a:txBody>
                    <a:tcPr marL="69499" marR="69499" marT="34749" marB="34749"/>
                  </a:tc>
                  <a:tc>
                    <a:txBody>
                      <a:bodyPr/>
                      <a:lstStyle/>
                      <a:p>
                        <a:pPr algn="ctr">
                          <a:lnSpc>
                            <a:spcPct val="150000"/>
                          </a:lnSpc>
                        </a:pPr>
                        <a:r>
                          <a:rPr lang="en-US" sz="1400" dirty="0" smtClean="0"/>
                          <a:t>14</a:t>
                        </a:r>
                        <a:endParaRPr lang="en-US" sz="1400" dirty="0"/>
                      </a:p>
                    </a:txBody>
                    <a:tcPr marL="69499" marR="69499" marT="34749" marB="34749"/>
                  </a:tc>
                  <a:tc>
                    <a:txBody>
                      <a:bodyPr/>
                      <a:lstStyle/>
                      <a:p>
                        <a:pPr algn="ctr">
                          <a:lnSpc>
                            <a:spcPct val="150000"/>
                          </a:lnSpc>
                        </a:pPr>
                        <a:r>
                          <a:rPr lang="en-US" sz="1400" dirty="0" smtClean="0"/>
                          <a:t>15</a:t>
                        </a:r>
                        <a:endParaRPr lang="en-US" sz="1400" dirty="0"/>
                      </a:p>
                    </a:txBody>
                    <a:tcPr marL="69499" marR="69499" marT="34749" marB="34749"/>
                  </a:tc>
                </a:tr>
              </a:tbl>
            </a:graphicData>
          </a:graphic>
        </p:graphicFrame>
        <p:sp>
          <p:nvSpPr>
            <p:cNvPr id="5" name="TextBox 4"/>
            <p:cNvSpPr txBox="1"/>
            <p:nvPr/>
          </p:nvSpPr>
          <p:spPr>
            <a:xfrm>
              <a:off x="2819400" y="3968708"/>
              <a:ext cx="990600" cy="369332"/>
            </a:xfrm>
            <a:prstGeom prst="rect">
              <a:avLst/>
            </a:prstGeom>
            <a:noFill/>
          </p:spPr>
          <p:txBody>
            <a:bodyPr wrap="square" rtlCol="0">
              <a:spAutoFit/>
            </a:bodyPr>
            <a:lstStyle/>
            <a:p>
              <a:r>
                <a:rPr lang="en-US" dirty="0" smtClean="0"/>
                <a:t>Fringe</a:t>
              </a:r>
              <a:endParaRPr lang="en-US" dirty="0"/>
            </a:p>
          </p:txBody>
        </p:sp>
      </p:grpSp>
      <p:sp>
        <p:nvSpPr>
          <p:cNvPr id="2" name="Title 1"/>
          <p:cNvSpPr>
            <a:spLocks noGrp="1"/>
          </p:cNvSpPr>
          <p:nvPr>
            <p:ph type="title"/>
          </p:nvPr>
        </p:nvSpPr>
        <p:spPr>
          <a:xfrm>
            <a:off x="914400" y="152400"/>
            <a:ext cx="7772400" cy="1143000"/>
          </a:xfrm>
        </p:spPr>
        <p:txBody>
          <a:bodyPr/>
          <a:lstStyle/>
          <a:p>
            <a:r>
              <a:rPr lang="en-US" dirty="0" smtClean="0"/>
              <a:t>PDB in 15-Puzzle Problem</a:t>
            </a:r>
            <a:endParaRPr lang="en-US" dirty="0"/>
          </a:p>
        </p:txBody>
      </p:sp>
      <p:sp>
        <p:nvSpPr>
          <p:cNvPr id="3" name="Content Placeholder 2"/>
          <p:cNvSpPr>
            <a:spLocks noGrp="1"/>
          </p:cNvSpPr>
          <p:nvPr>
            <p:ph sz="quarter" idx="1"/>
          </p:nvPr>
        </p:nvSpPr>
        <p:spPr>
          <a:xfrm>
            <a:off x="457200" y="1600200"/>
            <a:ext cx="4152901" cy="762000"/>
          </a:xfrm>
        </p:spPr>
        <p:txBody>
          <a:bodyPr>
            <a:normAutofit/>
          </a:bodyPr>
          <a:lstStyle/>
          <a:p>
            <a:pPr marL="0" indent="0">
              <a:buNone/>
            </a:pPr>
            <a:r>
              <a:rPr lang="en-US" sz="2800" dirty="0" smtClean="0"/>
              <a:t>Target patterns</a:t>
            </a:r>
            <a:endParaRPr lang="en-US" sz="2800" dirty="0"/>
          </a:p>
        </p:txBody>
      </p:sp>
      <p:sp>
        <p:nvSpPr>
          <p:cNvPr id="8" name="TextBox 7"/>
          <p:cNvSpPr txBox="1"/>
          <p:nvPr/>
        </p:nvSpPr>
        <p:spPr>
          <a:xfrm>
            <a:off x="1227931" y="4473476"/>
            <a:ext cx="6248400" cy="1200329"/>
          </a:xfrm>
          <a:prstGeom prst="rect">
            <a:avLst/>
          </a:prstGeom>
          <a:noFill/>
        </p:spPr>
        <p:txBody>
          <a:bodyPr wrap="square" rtlCol="0">
            <a:spAutoFit/>
          </a:bodyPr>
          <a:lstStyle/>
          <a:p>
            <a:r>
              <a:rPr lang="en-US" dirty="0" smtClean="0"/>
              <a:t>For each pattern in a database, we compute the distance (minimum number of moves) to the target pattern using retrograde analysis. This distance is the cost of the pattern. </a:t>
            </a:r>
          </a:p>
          <a:p>
            <a:r>
              <a:rPr lang="en-US" dirty="0" smtClean="0"/>
              <a:t>Size of database: 16!/8! = 5.2</a:t>
            </a:r>
            <a:r>
              <a:rPr lang="en-US" dirty="0">
                <a:ea typeface="Adobe 繁黑體 Std B"/>
                <a:cs typeface="Arial" panose="020B0604020202020204" pitchFamily="34" charset="0"/>
                <a:sym typeface="Mathematica1"/>
              </a:rPr>
              <a:t>  </a:t>
            </a:r>
            <a:r>
              <a:rPr lang="en-US" dirty="0" smtClean="0"/>
              <a:t>10</a:t>
            </a:r>
            <a:r>
              <a:rPr lang="en-US" baseline="30000" dirty="0" smtClean="0"/>
              <a:t>8</a:t>
            </a:r>
            <a:r>
              <a:rPr lang="en-US" dirty="0" smtClean="0"/>
              <a:t> </a:t>
            </a:r>
          </a:p>
        </p:txBody>
      </p:sp>
      <p:cxnSp>
        <p:nvCxnSpPr>
          <p:cNvPr id="11" name="Straight Connector 10"/>
          <p:cNvCxnSpPr/>
          <p:nvPr/>
        </p:nvCxnSpPr>
        <p:spPr>
          <a:xfrm flipH="1">
            <a:off x="1600200" y="3023728"/>
            <a:ext cx="685800" cy="157207"/>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02074" y="3168295"/>
            <a:ext cx="2201069" cy="923330"/>
          </a:xfrm>
          <a:prstGeom prst="rect">
            <a:avLst/>
          </a:prstGeom>
          <a:noFill/>
        </p:spPr>
        <p:txBody>
          <a:bodyPr wrap="square" rtlCol="0">
            <a:spAutoFit/>
          </a:bodyPr>
          <a:lstStyle/>
          <a:p>
            <a:r>
              <a:rPr lang="en-US" dirty="0" smtClean="0"/>
              <a:t>After this, a smaller size problem need to be solved only</a:t>
            </a:r>
            <a:endParaRPr lang="en-US" dirty="0"/>
          </a:p>
        </p:txBody>
      </p:sp>
      <p:grpSp>
        <p:nvGrpSpPr>
          <p:cNvPr id="6" name="Group 5"/>
          <p:cNvGrpSpPr/>
          <p:nvPr/>
        </p:nvGrpSpPr>
        <p:grpSpPr>
          <a:xfrm>
            <a:off x="4895042" y="2286000"/>
            <a:ext cx="1563716" cy="2062984"/>
            <a:chOff x="4895042" y="2286000"/>
            <a:chExt cx="1563716" cy="2062984"/>
          </a:xfrm>
        </p:grpSpPr>
        <p:sp>
          <p:nvSpPr>
            <p:cNvPr id="7" name="TextBox 6"/>
            <p:cNvSpPr txBox="1"/>
            <p:nvPr/>
          </p:nvSpPr>
          <p:spPr>
            <a:xfrm>
              <a:off x="5257800" y="3979652"/>
              <a:ext cx="990600" cy="369332"/>
            </a:xfrm>
            <a:prstGeom prst="rect">
              <a:avLst/>
            </a:prstGeom>
            <a:noFill/>
          </p:spPr>
          <p:txBody>
            <a:bodyPr wrap="square" rtlCol="0">
              <a:spAutoFit/>
            </a:bodyPr>
            <a:lstStyle/>
            <a:p>
              <a:r>
                <a:rPr lang="en-US" dirty="0" smtClean="0"/>
                <a:t>Corner</a:t>
              </a:r>
              <a:endParaRPr lang="en-US" dirty="0"/>
            </a:p>
          </p:txBody>
        </p:sp>
        <p:graphicFrame>
          <p:nvGraphicFramePr>
            <p:cNvPr id="14" name="Content Placeholder 3"/>
            <p:cNvGraphicFramePr>
              <a:graphicFrameLocks/>
            </p:cNvGraphicFramePr>
            <p:nvPr>
              <p:extLst>
                <p:ext uri="{D42A27DB-BD31-4B8C-83A1-F6EECF244321}">
                  <p14:modId xmlns:p14="http://schemas.microsoft.com/office/powerpoint/2010/main" val="3819941983"/>
                </p:ext>
              </p:extLst>
            </p:nvPr>
          </p:nvGraphicFramePr>
          <p:xfrm>
            <a:off x="4895042" y="2286000"/>
            <a:ext cx="1563716" cy="1621628"/>
          </p:xfrm>
          <a:graphic>
            <a:graphicData uri="http://schemas.openxmlformats.org/drawingml/2006/table">
              <a:tbl>
                <a:tblPr firstRow="1" bandRow="1">
                  <a:tableStyleId>{5940675A-B579-460E-94D1-54222C63F5DA}</a:tableStyleId>
                </a:tblPr>
                <a:tblGrid>
                  <a:gridCol w="390929"/>
                  <a:gridCol w="390929"/>
                  <a:gridCol w="390929"/>
                  <a:gridCol w="390929"/>
                </a:tblGrid>
                <a:tr h="405407">
                  <a:tc>
                    <a:txBody>
                      <a:bodyPr/>
                      <a:lstStyle/>
                      <a:p>
                        <a:pPr algn="ctr">
                          <a:lnSpc>
                            <a:spcPct val="150000"/>
                          </a:lnSpc>
                        </a:pPr>
                        <a:endParaRPr lang="en-US" sz="1400" dirty="0"/>
                      </a:p>
                    </a:txBody>
                    <a:tcPr marL="69499" marR="69499" marT="34749" marB="34749">
                      <a:solidFill>
                        <a:schemeClr val="tx2"/>
                      </a:solidFill>
                    </a:tcPr>
                  </a:tc>
                  <a:tc>
                    <a:txBody>
                      <a:bodyPr/>
                      <a:lstStyle/>
                      <a:p>
                        <a:pPr algn="ctr">
                          <a:lnSpc>
                            <a:spcPct val="150000"/>
                          </a:lnSpc>
                        </a:pPr>
                        <a:endParaRPr lang="en-US" sz="1400"/>
                      </a:p>
                    </a:txBody>
                    <a:tcPr marL="69499" marR="69499" marT="34749" marB="34749"/>
                  </a:tc>
                  <a:tc>
                    <a:txBody>
                      <a:bodyPr/>
                      <a:lstStyle/>
                      <a:p>
                        <a:pPr algn="ctr">
                          <a:lnSpc>
                            <a:spcPct val="150000"/>
                          </a:lnSpc>
                        </a:pPr>
                        <a:endParaRPr lang="en-US" sz="1400"/>
                      </a:p>
                    </a:txBody>
                    <a:tcPr marL="69499" marR="69499" marT="34749" marB="34749"/>
                  </a:tc>
                  <a:tc>
                    <a:txBody>
                      <a:bodyPr/>
                      <a:lstStyle/>
                      <a:p>
                        <a:pPr algn="ctr">
                          <a:lnSpc>
                            <a:spcPct val="150000"/>
                          </a:lnSpc>
                        </a:pPr>
                        <a:endParaRPr lang="en-US" sz="1400" dirty="0"/>
                      </a:p>
                    </a:txBody>
                    <a:tcPr marL="69499" marR="69499" marT="34749" marB="34749"/>
                  </a:tc>
                </a:tr>
                <a:tr h="405407">
                  <a:tc>
                    <a:txBody>
                      <a:bodyPr/>
                      <a:lstStyle/>
                      <a:p>
                        <a:pPr algn="ctr">
                          <a:lnSpc>
                            <a:spcPct val="150000"/>
                          </a:lnSpc>
                        </a:pPr>
                        <a:endParaRPr lang="en-US" sz="1400"/>
                      </a:p>
                    </a:txBody>
                    <a:tcPr marL="69499" marR="69499" marT="34749" marB="34749"/>
                  </a:tc>
                  <a:tc>
                    <a:txBody>
                      <a:bodyPr/>
                      <a:lstStyle/>
                      <a:p>
                        <a:pPr algn="ctr">
                          <a:lnSpc>
                            <a:spcPct val="150000"/>
                          </a:lnSpc>
                        </a:pPr>
                        <a:endParaRPr lang="en-US" sz="1400"/>
                      </a:p>
                    </a:txBody>
                    <a:tcPr marL="69499" marR="69499" marT="34749" marB="34749"/>
                  </a:tc>
                  <a:tc>
                    <a:txBody>
                      <a:bodyPr/>
                      <a:lstStyle/>
                      <a:p>
                        <a:pPr algn="ctr">
                          <a:lnSpc>
                            <a:spcPct val="150000"/>
                          </a:lnSpc>
                        </a:pPr>
                        <a:endParaRPr lang="en-US" sz="1400" dirty="0"/>
                      </a:p>
                    </a:txBody>
                    <a:tcPr marL="69499" marR="69499" marT="34749" marB="34749"/>
                  </a:tc>
                  <a:tc>
                    <a:txBody>
                      <a:bodyPr/>
                      <a:lstStyle/>
                      <a:p>
                        <a:pPr algn="ctr">
                          <a:lnSpc>
                            <a:spcPct val="150000"/>
                          </a:lnSpc>
                        </a:pPr>
                        <a:endParaRPr lang="en-US" sz="1400" dirty="0"/>
                      </a:p>
                    </a:txBody>
                    <a:tcPr marL="69499" marR="69499" marT="34749" marB="34749"/>
                  </a:tc>
                </a:tr>
                <a:tr h="405407">
                  <a:tc>
                    <a:txBody>
                      <a:bodyPr/>
                      <a:lstStyle/>
                      <a:p>
                        <a:pPr algn="ctr">
                          <a:lnSpc>
                            <a:spcPct val="150000"/>
                          </a:lnSpc>
                        </a:pPr>
                        <a:r>
                          <a:rPr lang="en-US" sz="1400" dirty="0" smtClean="0"/>
                          <a:t>8</a:t>
                        </a:r>
                        <a:endParaRPr lang="en-US" sz="1400" dirty="0"/>
                      </a:p>
                    </a:txBody>
                    <a:tcPr marL="69499" marR="69499" marT="34749" marB="34749"/>
                  </a:tc>
                  <a:tc>
                    <a:txBody>
                      <a:bodyPr/>
                      <a:lstStyle/>
                      <a:p>
                        <a:pPr algn="ctr">
                          <a:lnSpc>
                            <a:spcPct val="150000"/>
                          </a:lnSpc>
                        </a:pPr>
                        <a:r>
                          <a:rPr lang="en-US" sz="1400" dirty="0" smtClean="0"/>
                          <a:t>9</a:t>
                        </a:r>
                        <a:endParaRPr lang="en-US" sz="1400" dirty="0"/>
                      </a:p>
                    </a:txBody>
                    <a:tcPr marL="69499" marR="69499" marT="34749" marB="34749"/>
                  </a:tc>
                  <a:tc>
                    <a:txBody>
                      <a:bodyPr/>
                      <a:lstStyle/>
                      <a:p>
                        <a:pPr algn="ctr">
                          <a:lnSpc>
                            <a:spcPct val="150000"/>
                          </a:lnSpc>
                        </a:pPr>
                        <a:r>
                          <a:rPr lang="en-US" sz="1400" dirty="0" smtClean="0"/>
                          <a:t>10</a:t>
                        </a:r>
                        <a:endParaRPr lang="en-US" sz="1400" dirty="0"/>
                      </a:p>
                    </a:txBody>
                    <a:tcPr marL="69499" marR="69499" marT="34749" marB="34749"/>
                  </a:tc>
                  <a:tc>
                    <a:txBody>
                      <a:bodyPr/>
                      <a:lstStyle/>
                      <a:p>
                        <a:pPr algn="ctr">
                          <a:lnSpc>
                            <a:spcPct val="150000"/>
                          </a:lnSpc>
                        </a:pPr>
                        <a:endParaRPr lang="en-US" sz="1400" dirty="0"/>
                      </a:p>
                    </a:txBody>
                    <a:tcPr marL="69499" marR="69499" marT="34749" marB="34749"/>
                  </a:tc>
                </a:tr>
                <a:tr h="405407">
                  <a:tc>
                    <a:txBody>
                      <a:bodyPr/>
                      <a:lstStyle/>
                      <a:p>
                        <a:pPr algn="ctr">
                          <a:lnSpc>
                            <a:spcPct val="150000"/>
                          </a:lnSpc>
                        </a:pPr>
                        <a:r>
                          <a:rPr lang="en-US" sz="1400" dirty="0" smtClean="0"/>
                          <a:t>12</a:t>
                        </a:r>
                        <a:endParaRPr lang="en-US" sz="1400" dirty="0"/>
                      </a:p>
                    </a:txBody>
                    <a:tcPr marL="69499" marR="69499" marT="34749" marB="34749"/>
                  </a:tc>
                  <a:tc>
                    <a:txBody>
                      <a:bodyPr/>
                      <a:lstStyle/>
                      <a:p>
                        <a:pPr algn="ctr">
                          <a:lnSpc>
                            <a:spcPct val="150000"/>
                          </a:lnSpc>
                        </a:pPr>
                        <a:r>
                          <a:rPr lang="en-US" sz="1400" dirty="0" smtClean="0"/>
                          <a:t>13</a:t>
                        </a:r>
                        <a:endParaRPr lang="en-US" sz="1400" dirty="0"/>
                      </a:p>
                    </a:txBody>
                    <a:tcPr marL="69499" marR="69499" marT="34749" marB="34749"/>
                  </a:tc>
                  <a:tc>
                    <a:txBody>
                      <a:bodyPr/>
                      <a:lstStyle/>
                      <a:p>
                        <a:pPr algn="ctr">
                          <a:lnSpc>
                            <a:spcPct val="150000"/>
                          </a:lnSpc>
                        </a:pPr>
                        <a:r>
                          <a:rPr lang="en-US" sz="1400" dirty="0" smtClean="0"/>
                          <a:t>14</a:t>
                        </a:r>
                        <a:endParaRPr lang="en-US" sz="1400" dirty="0"/>
                      </a:p>
                    </a:txBody>
                    <a:tcPr marL="69499" marR="69499" marT="34749" marB="34749"/>
                  </a:tc>
                  <a:tc>
                    <a:txBody>
                      <a:bodyPr/>
                      <a:lstStyle/>
                      <a:p>
                        <a:pPr algn="ctr">
                          <a:lnSpc>
                            <a:spcPct val="150000"/>
                          </a:lnSpc>
                        </a:pPr>
                        <a:r>
                          <a:rPr lang="en-US" sz="1400" dirty="0" smtClean="0"/>
                          <a:t>15</a:t>
                        </a:r>
                        <a:endParaRPr lang="en-US" sz="1400" dirty="0"/>
                      </a:p>
                    </a:txBody>
                    <a:tcPr marL="69499" marR="69499" marT="34749" marB="34749"/>
                  </a:tc>
                </a:tr>
              </a:tbl>
            </a:graphicData>
          </a:graphic>
        </p:graphicFrame>
      </p:grpSp>
      <p:sp>
        <p:nvSpPr>
          <p:cNvPr id="9" name="Rectangle 8"/>
          <p:cNvSpPr/>
          <p:nvPr/>
        </p:nvSpPr>
        <p:spPr>
          <a:xfrm>
            <a:off x="2457734" y="2275764"/>
            <a:ext cx="1174845" cy="1174845"/>
          </a:xfrm>
          <a:prstGeom prst="rect">
            <a:avLst/>
          </a:prstGeom>
          <a:noFill/>
          <a:ln>
            <a:solidFill>
              <a:srgbClr val="FF0000"/>
            </a:solidFill>
          </a:ln>
          <a:effectLst>
            <a:glow rad="101600">
              <a:schemeClr val="accent1">
                <a:satMod val="175000"/>
                <a:alpha val="40000"/>
              </a:schemeClr>
            </a:glow>
            <a:outerShdw blurRad="40000" dist="20000" dir="5400000" rotWithShape="0">
              <a:srgbClr val="000000">
                <a:alpha val="38000"/>
              </a:srgbClr>
            </a:outerShdw>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867429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fade">
                                      <p:cBhvr>
                                        <p:cTn id="20" dur="500"/>
                                        <p:tgtEl>
                                          <p:spTgt spid="12"/>
                                        </p:tgtEl>
                                      </p:cBhvr>
                                    </p:animEffect>
                                  </p:childTnLst>
                                </p:cTn>
                              </p:par>
                              <p:par>
                                <p:cTn id="21" presetID="10" presetClass="entr" presetSubtype="0" fill="hold" nodeType="with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500"/>
                                        <p:tgtEl>
                                          <p:spTgt spid="11"/>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5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960438"/>
          </a:xfrm>
        </p:spPr>
        <p:txBody>
          <a:bodyPr/>
          <a:lstStyle/>
          <a:p>
            <a:r>
              <a:rPr lang="en-US" dirty="0" smtClean="0"/>
              <a:t>Tight Lower Bound?</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629723523"/>
              </p:ext>
            </p:extLst>
          </p:nvPr>
        </p:nvGraphicFramePr>
        <p:xfrm>
          <a:off x="2185308" y="1905000"/>
          <a:ext cx="1396092" cy="1447800"/>
        </p:xfrm>
        <a:graphic>
          <a:graphicData uri="http://schemas.openxmlformats.org/drawingml/2006/table">
            <a:tbl>
              <a:tblPr firstRow="1" bandRow="1">
                <a:tableStyleId>{5940675A-B579-460E-94D1-54222C63F5DA}</a:tableStyleId>
              </a:tblPr>
              <a:tblGrid>
                <a:gridCol w="349023"/>
                <a:gridCol w="349023"/>
                <a:gridCol w="349023"/>
                <a:gridCol w="349023"/>
              </a:tblGrid>
              <a:tr h="361950">
                <a:tc>
                  <a:txBody>
                    <a:bodyPr/>
                    <a:lstStyle/>
                    <a:p>
                      <a:pPr algn="ctr">
                        <a:lnSpc>
                          <a:spcPct val="150000"/>
                        </a:lnSpc>
                      </a:pPr>
                      <a:endParaRPr lang="en-US" sz="1200" dirty="0"/>
                    </a:p>
                  </a:txBody>
                  <a:tcPr marL="62049" marR="62049" marT="31024" marB="31024">
                    <a:solidFill>
                      <a:schemeClr val="tx2"/>
                    </a:solidFill>
                  </a:tcPr>
                </a:tc>
                <a:tc>
                  <a:txBody>
                    <a:bodyPr/>
                    <a:lstStyle/>
                    <a:p>
                      <a:pPr algn="ctr">
                        <a:lnSpc>
                          <a:spcPct val="150000"/>
                        </a:lnSpc>
                      </a:pPr>
                      <a:endParaRPr lang="en-US" sz="1200"/>
                    </a:p>
                  </a:txBody>
                  <a:tcPr marL="62049" marR="62049" marT="31024" marB="31024"/>
                </a:tc>
                <a:tc>
                  <a:txBody>
                    <a:bodyPr/>
                    <a:lstStyle/>
                    <a:p>
                      <a:pPr algn="ctr">
                        <a:lnSpc>
                          <a:spcPct val="150000"/>
                        </a:lnSpc>
                      </a:pPr>
                      <a:endParaRPr lang="en-US" sz="1200"/>
                    </a:p>
                  </a:txBody>
                  <a:tcPr marL="62049" marR="62049" marT="31024" marB="31024"/>
                </a:tc>
                <a:tc>
                  <a:txBody>
                    <a:bodyPr/>
                    <a:lstStyle/>
                    <a:p>
                      <a:pPr algn="ctr">
                        <a:lnSpc>
                          <a:spcPct val="150000"/>
                        </a:lnSpc>
                      </a:pPr>
                      <a:r>
                        <a:rPr lang="en-US" sz="1200" dirty="0" smtClean="0"/>
                        <a:t>3</a:t>
                      </a:r>
                      <a:endParaRPr lang="en-US" sz="1200" dirty="0"/>
                    </a:p>
                  </a:txBody>
                  <a:tcPr marL="62049" marR="62049" marT="31024" marB="31024"/>
                </a:tc>
              </a:tr>
              <a:tr h="361950">
                <a:tc>
                  <a:txBody>
                    <a:bodyPr/>
                    <a:lstStyle/>
                    <a:p>
                      <a:pPr algn="ctr">
                        <a:lnSpc>
                          <a:spcPct val="150000"/>
                        </a:lnSpc>
                      </a:pPr>
                      <a:endParaRPr lang="en-US" sz="1200"/>
                    </a:p>
                  </a:txBody>
                  <a:tcPr marL="62049" marR="62049" marT="31024" marB="31024"/>
                </a:tc>
                <a:tc>
                  <a:txBody>
                    <a:bodyPr/>
                    <a:lstStyle/>
                    <a:p>
                      <a:pPr algn="ctr">
                        <a:lnSpc>
                          <a:spcPct val="150000"/>
                        </a:lnSpc>
                      </a:pPr>
                      <a:endParaRPr lang="en-US" sz="1200"/>
                    </a:p>
                  </a:txBody>
                  <a:tcPr marL="62049" marR="62049" marT="31024" marB="31024"/>
                </a:tc>
                <a:tc>
                  <a:txBody>
                    <a:bodyPr/>
                    <a:lstStyle/>
                    <a:p>
                      <a:pPr algn="ctr">
                        <a:lnSpc>
                          <a:spcPct val="150000"/>
                        </a:lnSpc>
                      </a:pPr>
                      <a:endParaRPr lang="en-US" sz="1200" dirty="0"/>
                    </a:p>
                  </a:txBody>
                  <a:tcPr marL="62049" marR="62049" marT="31024" marB="31024"/>
                </a:tc>
                <a:tc>
                  <a:txBody>
                    <a:bodyPr/>
                    <a:lstStyle/>
                    <a:p>
                      <a:pPr algn="ctr">
                        <a:lnSpc>
                          <a:spcPct val="150000"/>
                        </a:lnSpc>
                      </a:pPr>
                      <a:r>
                        <a:rPr lang="en-US" sz="1200" dirty="0" smtClean="0"/>
                        <a:t>7</a:t>
                      </a:r>
                      <a:endParaRPr lang="en-US" sz="1200" dirty="0"/>
                    </a:p>
                  </a:txBody>
                  <a:tcPr marL="62049" marR="62049" marT="31024" marB="31024"/>
                </a:tc>
              </a:tr>
              <a:tr h="361950">
                <a:tc>
                  <a:txBody>
                    <a:bodyPr/>
                    <a:lstStyle/>
                    <a:p>
                      <a:pPr algn="ctr">
                        <a:lnSpc>
                          <a:spcPct val="150000"/>
                        </a:lnSpc>
                      </a:pPr>
                      <a:endParaRPr lang="en-US" sz="1200"/>
                    </a:p>
                  </a:txBody>
                  <a:tcPr marL="62049" marR="62049" marT="31024" marB="31024"/>
                </a:tc>
                <a:tc>
                  <a:txBody>
                    <a:bodyPr/>
                    <a:lstStyle/>
                    <a:p>
                      <a:pPr algn="ctr">
                        <a:lnSpc>
                          <a:spcPct val="150000"/>
                        </a:lnSpc>
                      </a:pPr>
                      <a:endParaRPr lang="en-US" sz="1200"/>
                    </a:p>
                  </a:txBody>
                  <a:tcPr marL="62049" marR="62049" marT="31024" marB="31024"/>
                </a:tc>
                <a:tc>
                  <a:txBody>
                    <a:bodyPr/>
                    <a:lstStyle/>
                    <a:p>
                      <a:pPr algn="ctr">
                        <a:lnSpc>
                          <a:spcPct val="150000"/>
                        </a:lnSpc>
                      </a:pPr>
                      <a:endParaRPr lang="en-US" sz="1200" dirty="0"/>
                    </a:p>
                  </a:txBody>
                  <a:tcPr marL="62049" marR="62049" marT="31024" marB="31024"/>
                </a:tc>
                <a:tc>
                  <a:txBody>
                    <a:bodyPr/>
                    <a:lstStyle/>
                    <a:p>
                      <a:pPr algn="ctr">
                        <a:lnSpc>
                          <a:spcPct val="150000"/>
                        </a:lnSpc>
                      </a:pPr>
                      <a:r>
                        <a:rPr lang="en-US" sz="1200" dirty="0" smtClean="0"/>
                        <a:t>11</a:t>
                      </a:r>
                      <a:endParaRPr lang="en-US" sz="1200" dirty="0"/>
                    </a:p>
                  </a:txBody>
                  <a:tcPr marL="62049" marR="62049" marT="31024" marB="31024"/>
                </a:tc>
              </a:tr>
              <a:tr h="361950">
                <a:tc>
                  <a:txBody>
                    <a:bodyPr/>
                    <a:lstStyle/>
                    <a:p>
                      <a:pPr algn="ctr">
                        <a:lnSpc>
                          <a:spcPct val="150000"/>
                        </a:lnSpc>
                      </a:pPr>
                      <a:r>
                        <a:rPr lang="en-US" sz="1200" dirty="0" smtClean="0"/>
                        <a:t>12</a:t>
                      </a:r>
                      <a:endParaRPr lang="en-US" sz="1200" dirty="0"/>
                    </a:p>
                  </a:txBody>
                  <a:tcPr marL="62049" marR="62049" marT="31024" marB="31024"/>
                </a:tc>
                <a:tc>
                  <a:txBody>
                    <a:bodyPr/>
                    <a:lstStyle/>
                    <a:p>
                      <a:pPr algn="ctr">
                        <a:lnSpc>
                          <a:spcPct val="150000"/>
                        </a:lnSpc>
                      </a:pPr>
                      <a:r>
                        <a:rPr lang="en-US" sz="1200" dirty="0" smtClean="0"/>
                        <a:t>13</a:t>
                      </a:r>
                      <a:endParaRPr lang="en-US" sz="1200" dirty="0"/>
                    </a:p>
                  </a:txBody>
                  <a:tcPr marL="62049" marR="62049" marT="31024" marB="31024"/>
                </a:tc>
                <a:tc>
                  <a:txBody>
                    <a:bodyPr/>
                    <a:lstStyle/>
                    <a:p>
                      <a:pPr algn="ctr">
                        <a:lnSpc>
                          <a:spcPct val="150000"/>
                        </a:lnSpc>
                      </a:pPr>
                      <a:r>
                        <a:rPr lang="en-US" sz="1200" dirty="0" smtClean="0"/>
                        <a:t>14</a:t>
                      </a:r>
                      <a:endParaRPr lang="en-US" sz="1200" dirty="0"/>
                    </a:p>
                  </a:txBody>
                  <a:tcPr marL="62049" marR="62049" marT="31024" marB="31024"/>
                </a:tc>
                <a:tc>
                  <a:txBody>
                    <a:bodyPr/>
                    <a:lstStyle/>
                    <a:p>
                      <a:pPr algn="ctr">
                        <a:lnSpc>
                          <a:spcPct val="150000"/>
                        </a:lnSpc>
                      </a:pPr>
                      <a:r>
                        <a:rPr lang="en-US" sz="1200" dirty="0" smtClean="0"/>
                        <a:t>10</a:t>
                      </a:r>
                      <a:endParaRPr lang="en-US" sz="1200" dirty="0"/>
                    </a:p>
                  </a:txBody>
                  <a:tcPr marL="62049" marR="62049" marT="31024" marB="31024"/>
                </a:tc>
              </a:tr>
            </a:tbl>
          </a:graphicData>
        </a:graphic>
      </p:graphicFrame>
      <p:graphicFrame>
        <p:nvGraphicFramePr>
          <p:cNvPr id="5" name="Content Placeholder 3"/>
          <p:cNvGraphicFramePr>
            <a:graphicFrameLocks/>
          </p:cNvGraphicFramePr>
          <p:nvPr>
            <p:extLst>
              <p:ext uri="{D42A27DB-BD31-4B8C-83A1-F6EECF244321}">
                <p14:modId xmlns:p14="http://schemas.microsoft.com/office/powerpoint/2010/main" val="1086010453"/>
              </p:ext>
            </p:extLst>
          </p:nvPr>
        </p:nvGraphicFramePr>
        <p:xfrm>
          <a:off x="5385708" y="1905000"/>
          <a:ext cx="1371600" cy="1422400"/>
        </p:xfrm>
        <a:graphic>
          <a:graphicData uri="http://schemas.openxmlformats.org/drawingml/2006/table">
            <a:tbl>
              <a:tblPr firstRow="1" bandRow="1">
                <a:tableStyleId>{5940675A-B579-460E-94D1-54222C63F5DA}</a:tableStyleId>
              </a:tblPr>
              <a:tblGrid>
                <a:gridCol w="342900"/>
                <a:gridCol w="342900"/>
                <a:gridCol w="342900"/>
                <a:gridCol w="342900"/>
              </a:tblGrid>
              <a:tr h="355600">
                <a:tc>
                  <a:txBody>
                    <a:bodyPr/>
                    <a:lstStyle/>
                    <a:p>
                      <a:pPr algn="ctr">
                        <a:lnSpc>
                          <a:spcPct val="150000"/>
                        </a:lnSpc>
                      </a:pPr>
                      <a:endParaRPr lang="en-US" sz="1200" dirty="0"/>
                    </a:p>
                  </a:txBody>
                  <a:tcPr marL="60960" marR="60960" marT="30480" marB="30480">
                    <a:solidFill>
                      <a:schemeClr val="tx2"/>
                    </a:solidFill>
                  </a:tcPr>
                </a:tc>
                <a:tc>
                  <a:txBody>
                    <a:bodyPr/>
                    <a:lstStyle/>
                    <a:p>
                      <a:pPr algn="ctr">
                        <a:lnSpc>
                          <a:spcPct val="150000"/>
                        </a:lnSpc>
                      </a:pPr>
                      <a:endParaRPr lang="en-US" sz="1200"/>
                    </a:p>
                  </a:txBody>
                  <a:tcPr marL="60960" marR="60960" marT="30480" marB="30480"/>
                </a:tc>
                <a:tc>
                  <a:txBody>
                    <a:bodyPr/>
                    <a:lstStyle/>
                    <a:p>
                      <a:pPr algn="ctr">
                        <a:lnSpc>
                          <a:spcPct val="150000"/>
                        </a:lnSpc>
                      </a:pPr>
                      <a:endParaRPr lang="en-US" sz="1200"/>
                    </a:p>
                  </a:txBody>
                  <a:tcPr marL="60960" marR="60960" marT="30480" marB="30480"/>
                </a:tc>
                <a:tc>
                  <a:txBody>
                    <a:bodyPr/>
                    <a:lstStyle/>
                    <a:p>
                      <a:pPr algn="ctr">
                        <a:lnSpc>
                          <a:spcPct val="150000"/>
                        </a:lnSpc>
                      </a:pPr>
                      <a:r>
                        <a:rPr lang="en-US" sz="1200" dirty="0" smtClean="0"/>
                        <a:t>3</a:t>
                      </a:r>
                      <a:endParaRPr lang="en-US" sz="1200" dirty="0"/>
                    </a:p>
                  </a:txBody>
                  <a:tcPr marL="60960" marR="60960" marT="30480" marB="30480"/>
                </a:tc>
              </a:tr>
              <a:tr h="355600">
                <a:tc>
                  <a:txBody>
                    <a:bodyPr/>
                    <a:lstStyle/>
                    <a:p>
                      <a:pPr algn="ctr">
                        <a:lnSpc>
                          <a:spcPct val="150000"/>
                        </a:lnSpc>
                      </a:pPr>
                      <a:endParaRPr lang="en-US" sz="1200"/>
                    </a:p>
                  </a:txBody>
                  <a:tcPr marL="60960" marR="60960" marT="30480" marB="30480"/>
                </a:tc>
                <a:tc>
                  <a:txBody>
                    <a:bodyPr/>
                    <a:lstStyle/>
                    <a:p>
                      <a:pPr algn="ctr">
                        <a:lnSpc>
                          <a:spcPct val="150000"/>
                        </a:lnSpc>
                      </a:pPr>
                      <a:endParaRPr lang="en-US" sz="1200"/>
                    </a:p>
                  </a:txBody>
                  <a:tcPr marL="60960" marR="60960" marT="30480" marB="30480"/>
                </a:tc>
                <a:tc>
                  <a:txBody>
                    <a:bodyPr/>
                    <a:lstStyle/>
                    <a:p>
                      <a:pPr algn="ctr">
                        <a:lnSpc>
                          <a:spcPct val="150000"/>
                        </a:lnSpc>
                      </a:pPr>
                      <a:endParaRPr lang="en-US" sz="1200"/>
                    </a:p>
                  </a:txBody>
                  <a:tcPr marL="60960" marR="60960" marT="30480" marB="30480"/>
                </a:tc>
                <a:tc>
                  <a:txBody>
                    <a:bodyPr/>
                    <a:lstStyle/>
                    <a:p>
                      <a:pPr algn="ctr">
                        <a:lnSpc>
                          <a:spcPct val="150000"/>
                        </a:lnSpc>
                      </a:pPr>
                      <a:r>
                        <a:rPr lang="en-US" sz="1200" dirty="0" smtClean="0"/>
                        <a:t>7</a:t>
                      </a:r>
                      <a:endParaRPr lang="en-US" sz="1200" dirty="0"/>
                    </a:p>
                  </a:txBody>
                  <a:tcPr marL="60960" marR="60960" marT="30480" marB="30480"/>
                </a:tc>
              </a:tr>
              <a:tr h="355600">
                <a:tc>
                  <a:txBody>
                    <a:bodyPr/>
                    <a:lstStyle/>
                    <a:p>
                      <a:pPr algn="ctr">
                        <a:lnSpc>
                          <a:spcPct val="150000"/>
                        </a:lnSpc>
                      </a:pPr>
                      <a:endParaRPr lang="en-US" sz="1200"/>
                    </a:p>
                  </a:txBody>
                  <a:tcPr marL="60960" marR="60960" marT="30480" marB="30480"/>
                </a:tc>
                <a:tc>
                  <a:txBody>
                    <a:bodyPr/>
                    <a:lstStyle/>
                    <a:p>
                      <a:pPr algn="ctr">
                        <a:lnSpc>
                          <a:spcPct val="150000"/>
                        </a:lnSpc>
                      </a:pPr>
                      <a:endParaRPr lang="en-US" sz="1200"/>
                    </a:p>
                  </a:txBody>
                  <a:tcPr marL="60960" marR="60960" marT="30480" marB="30480"/>
                </a:tc>
                <a:tc>
                  <a:txBody>
                    <a:bodyPr/>
                    <a:lstStyle/>
                    <a:p>
                      <a:pPr algn="ctr">
                        <a:lnSpc>
                          <a:spcPct val="150000"/>
                        </a:lnSpc>
                      </a:pPr>
                      <a:r>
                        <a:rPr lang="en-US" sz="1200" dirty="0" smtClean="0"/>
                        <a:t>10</a:t>
                      </a:r>
                      <a:endParaRPr lang="en-US" sz="1200" dirty="0"/>
                    </a:p>
                  </a:txBody>
                  <a:tcPr marL="60960" marR="60960" marT="30480" marB="30480"/>
                </a:tc>
                <a:tc>
                  <a:txBody>
                    <a:bodyPr/>
                    <a:lstStyle/>
                    <a:p>
                      <a:pPr algn="ctr">
                        <a:lnSpc>
                          <a:spcPct val="150000"/>
                        </a:lnSpc>
                      </a:pPr>
                      <a:r>
                        <a:rPr lang="en-US" sz="1200" dirty="0" smtClean="0"/>
                        <a:t>11</a:t>
                      </a:r>
                      <a:endParaRPr lang="en-US" sz="1200" dirty="0"/>
                    </a:p>
                  </a:txBody>
                  <a:tcPr marL="60960" marR="60960" marT="30480" marB="30480"/>
                </a:tc>
              </a:tr>
              <a:tr h="355600">
                <a:tc>
                  <a:txBody>
                    <a:bodyPr/>
                    <a:lstStyle/>
                    <a:p>
                      <a:pPr algn="ctr">
                        <a:lnSpc>
                          <a:spcPct val="150000"/>
                        </a:lnSpc>
                      </a:pPr>
                      <a:r>
                        <a:rPr lang="en-US" sz="1200" dirty="0" smtClean="0"/>
                        <a:t>12</a:t>
                      </a:r>
                      <a:endParaRPr lang="en-US" sz="1200" dirty="0"/>
                    </a:p>
                  </a:txBody>
                  <a:tcPr marL="60960" marR="60960" marT="30480" marB="30480"/>
                </a:tc>
                <a:tc>
                  <a:txBody>
                    <a:bodyPr/>
                    <a:lstStyle/>
                    <a:p>
                      <a:pPr algn="ctr">
                        <a:lnSpc>
                          <a:spcPct val="150000"/>
                        </a:lnSpc>
                      </a:pPr>
                      <a:r>
                        <a:rPr lang="en-US" sz="1200" dirty="0" smtClean="0"/>
                        <a:t>13</a:t>
                      </a:r>
                      <a:endParaRPr lang="en-US" sz="1200" dirty="0"/>
                    </a:p>
                  </a:txBody>
                  <a:tcPr marL="60960" marR="60960" marT="30480" marB="30480"/>
                </a:tc>
                <a:tc>
                  <a:txBody>
                    <a:bodyPr/>
                    <a:lstStyle/>
                    <a:p>
                      <a:pPr algn="ctr">
                        <a:lnSpc>
                          <a:spcPct val="150000"/>
                        </a:lnSpc>
                      </a:pPr>
                      <a:r>
                        <a:rPr lang="en-US" sz="1200" dirty="0" smtClean="0"/>
                        <a:t>14</a:t>
                      </a:r>
                      <a:endParaRPr lang="en-US" sz="1200" dirty="0"/>
                    </a:p>
                  </a:txBody>
                  <a:tcPr marL="60960" marR="60960" marT="30480" marB="30480"/>
                </a:tc>
                <a:tc>
                  <a:txBody>
                    <a:bodyPr/>
                    <a:lstStyle/>
                    <a:p>
                      <a:pPr algn="ctr">
                        <a:lnSpc>
                          <a:spcPct val="150000"/>
                        </a:lnSpc>
                      </a:pPr>
                      <a:r>
                        <a:rPr lang="en-US" sz="1200" dirty="0" smtClean="0"/>
                        <a:t>15</a:t>
                      </a:r>
                      <a:endParaRPr lang="en-US" sz="1200" dirty="0"/>
                    </a:p>
                  </a:txBody>
                  <a:tcPr marL="60960" marR="60960" marT="30480" marB="30480"/>
                </a:tc>
              </a:tr>
            </a:tbl>
          </a:graphicData>
        </a:graphic>
      </p:graphicFrame>
      <p:cxnSp>
        <p:nvCxnSpPr>
          <p:cNvPr id="7" name="Straight Arrow Connector 6"/>
          <p:cNvCxnSpPr/>
          <p:nvPr/>
        </p:nvCxnSpPr>
        <p:spPr>
          <a:xfrm>
            <a:off x="3962400" y="2667000"/>
            <a:ext cx="99060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0" name="Straight Arrow Connector 9"/>
          <p:cNvCxnSpPr/>
          <p:nvPr/>
        </p:nvCxnSpPr>
        <p:spPr>
          <a:xfrm flipH="1">
            <a:off x="1779816" y="3488140"/>
            <a:ext cx="609600" cy="6096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graphicFrame>
        <p:nvGraphicFramePr>
          <p:cNvPr id="12" name="Content Placeholder 3"/>
          <p:cNvGraphicFramePr>
            <a:graphicFrameLocks/>
          </p:cNvGraphicFramePr>
          <p:nvPr>
            <p:extLst>
              <p:ext uri="{D42A27DB-BD31-4B8C-83A1-F6EECF244321}">
                <p14:modId xmlns:p14="http://schemas.microsoft.com/office/powerpoint/2010/main" val="995083367"/>
              </p:ext>
            </p:extLst>
          </p:nvPr>
        </p:nvGraphicFramePr>
        <p:xfrm>
          <a:off x="1042308" y="4419600"/>
          <a:ext cx="1469572" cy="1524000"/>
        </p:xfrm>
        <a:graphic>
          <a:graphicData uri="http://schemas.openxmlformats.org/drawingml/2006/table">
            <a:tbl>
              <a:tblPr firstRow="1" bandRow="1">
                <a:tableStyleId>{5940675A-B579-460E-94D1-54222C63F5DA}</a:tableStyleId>
              </a:tblPr>
              <a:tblGrid>
                <a:gridCol w="367393"/>
                <a:gridCol w="367393"/>
                <a:gridCol w="367393"/>
                <a:gridCol w="367393"/>
              </a:tblGrid>
              <a:tr h="381000">
                <a:tc>
                  <a:txBody>
                    <a:bodyPr/>
                    <a:lstStyle/>
                    <a:p>
                      <a:pPr algn="ctr">
                        <a:lnSpc>
                          <a:spcPct val="150000"/>
                        </a:lnSpc>
                      </a:pPr>
                      <a:endParaRPr lang="en-US" sz="1300" dirty="0"/>
                    </a:p>
                  </a:txBody>
                  <a:tcPr marL="65315" marR="65315" marT="32657" marB="32657">
                    <a:solidFill>
                      <a:schemeClr val="tx2"/>
                    </a:solidFill>
                  </a:tcPr>
                </a:tc>
                <a:tc>
                  <a:txBody>
                    <a:bodyPr/>
                    <a:lstStyle/>
                    <a:p>
                      <a:pPr algn="ctr">
                        <a:lnSpc>
                          <a:spcPct val="150000"/>
                        </a:lnSpc>
                      </a:pPr>
                      <a:endParaRPr lang="en-US" sz="1300"/>
                    </a:p>
                  </a:txBody>
                  <a:tcPr marL="65315" marR="65315" marT="32657" marB="32657"/>
                </a:tc>
                <a:tc>
                  <a:txBody>
                    <a:bodyPr/>
                    <a:lstStyle/>
                    <a:p>
                      <a:pPr algn="ctr">
                        <a:lnSpc>
                          <a:spcPct val="150000"/>
                        </a:lnSpc>
                      </a:pPr>
                      <a:endParaRPr lang="en-US" sz="1300"/>
                    </a:p>
                  </a:txBody>
                  <a:tcPr marL="65315" marR="65315" marT="32657" marB="32657"/>
                </a:tc>
                <a:tc>
                  <a:txBody>
                    <a:bodyPr/>
                    <a:lstStyle/>
                    <a:p>
                      <a:pPr algn="ctr">
                        <a:lnSpc>
                          <a:spcPct val="150000"/>
                        </a:lnSpc>
                      </a:pPr>
                      <a:r>
                        <a:rPr lang="en-US" sz="1300" dirty="0" smtClean="0"/>
                        <a:t>3</a:t>
                      </a:r>
                      <a:endParaRPr lang="en-US" sz="1300" dirty="0"/>
                    </a:p>
                  </a:txBody>
                  <a:tcPr marL="65315" marR="65315" marT="32657" marB="32657"/>
                </a:tc>
              </a:tr>
              <a:tr h="381000">
                <a:tc>
                  <a:txBody>
                    <a:bodyPr/>
                    <a:lstStyle/>
                    <a:p>
                      <a:pPr algn="ctr">
                        <a:lnSpc>
                          <a:spcPct val="150000"/>
                        </a:lnSpc>
                      </a:pPr>
                      <a:endParaRPr lang="en-US" sz="1300"/>
                    </a:p>
                  </a:txBody>
                  <a:tcPr marL="65315" marR="65315" marT="32657" marB="32657"/>
                </a:tc>
                <a:tc>
                  <a:txBody>
                    <a:bodyPr/>
                    <a:lstStyle/>
                    <a:p>
                      <a:pPr algn="ctr">
                        <a:lnSpc>
                          <a:spcPct val="150000"/>
                        </a:lnSpc>
                      </a:pPr>
                      <a:endParaRPr lang="en-US" sz="1300"/>
                    </a:p>
                  </a:txBody>
                  <a:tcPr marL="65315" marR="65315" marT="32657" marB="32657"/>
                </a:tc>
                <a:tc>
                  <a:txBody>
                    <a:bodyPr/>
                    <a:lstStyle/>
                    <a:p>
                      <a:pPr algn="ctr">
                        <a:lnSpc>
                          <a:spcPct val="150000"/>
                        </a:lnSpc>
                      </a:pPr>
                      <a:r>
                        <a:rPr lang="en-US" sz="1300" dirty="0" smtClean="0"/>
                        <a:t>15</a:t>
                      </a:r>
                      <a:endParaRPr lang="en-US" sz="1300" dirty="0"/>
                    </a:p>
                  </a:txBody>
                  <a:tcPr marL="65315" marR="65315" marT="32657" marB="32657"/>
                </a:tc>
                <a:tc>
                  <a:txBody>
                    <a:bodyPr/>
                    <a:lstStyle/>
                    <a:p>
                      <a:pPr algn="ctr">
                        <a:lnSpc>
                          <a:spcPct val="150000"/>
                        </a:lnSpc>
                      </a:pPr>
                      <a:r>
                        <a:rPr lang="en-US" sz="1300" dirty="0" smtClean="0"/>
                        <a:t>7</a:t>
                      </a:r>
                      <a:endParaRPr lang="en-US" sz="1300" dirty="0"/>
                    </a:p>
                  </a:txBody>
                  <a:tcPr marL="65315" marR="65315" marT="32657" marB="32657"/>
                </a:tc>
              </a:tr>
              <a:tr h="381000">
                <a:tc>
                  <a:txBody>
                    <a:bodyPr/>
                    <a:lstStyle/>
                    <a:p>
                      <a:pPr algn="ctr">
                        <a:lnSpc>
                          <a:spcPct val="150000"/>
                        </a:lnSpc>
                      </a:pPr>
                      <a:endParaRPr lang="en-US" sz="1300"/>
                    </a:p>
                  </a:txBody>
                  <a:tcPr marL="65315" marR="65315" marT="32657" marB="32657"/>
                </a:tc>
                <a:tc>
                  <a:txBody>
                    <a:bodyPr/>
                    <a:lstStyle/>
                    <a:p>
                      <a:pPr algn="ctr">
                        <a:lnSpc>
                          <a:spcPct val="150000"/>
                        </a:lnSpc>
                      </a:pPr>
                      <a:endParaRPr lang="en-US" sz="1300"/>
                    </a:p>
                  </a:txBody>
                  <a:tcPr marL="65315" marR="65315" marT="32657" marB="32657"/>
                </a:tc>
                <a:tc>
                  <a:txBody>
                    <a:bodyPr/>
                    <a:lstStyle/>
                    <a:p>
                      <a:pPr algn="ctr">
                        <a:lnSpc>
                          <a:spcPct val="150000"/>
                        </a:lnSpc>
                      </a:pPr>
                      <a:r>
                        <a:rPr lang="en-US" sz="1300" dirty="0" smtClean="0"/>
                        <a:t>11</a:t>
                      </a:r>
                      <a:endParaRPr lang="en-US" sz="1300" dirty="0"/>
                    </a:p>
                  </a:txBody>
                  <a:tcPr marL="65315" marR="65315" marT="32657" marB="32657"/>
                </a:tc>
                <a:tc>
                  <a:txBody>
                    <a:bodyPr/>
                    <a:lstStyle/>
                    <a:p>
                      <a:pPr algn="ctr">
                        <a:lnSpc>
                          <a:spcPct val="150000"/>
                        </a:lnSpc>
                      </a:pPr>
                      <a:r>
                        <a:rPr lang="en-US" sz="1300" dirty="0" smtClean="0"/>
                        <a:t>10</a:t>
                      </a:r>
                      <a:endParaRPr lang="en-US" sz="1300" dirty="0"/>
                    </a:p>
                  </a:txBody>
                  <a:tcPr marL="65315" marR="65315" marT="32657" marB="32657"/>
                </a:tc>
              </a:tr>
              <a:tr h="381000">
                <a:tc>
                  <a:txBody>
                    <a:bodyPr/>
                    <a:lstStyle/>
                    <a:p>
                      <a:pPr algn="ctr">
                        <a:lnSpc>
                          <a:spcPct val="150000"/>
                        </a:lnSpc>
                      </a:pPr>
                      <a:r>
                        <a:rPr lang="en-US" sz="1300" dirty="0" smtClean="0"/>
                        <a:t>12</a:t>
                      </a:r>
                      <a:endParaRPr lang="en-US" sz="1300" dirty="0"/>
                    </a:p>
                  </a:txBody>
                  <a:tcPr marL="65315" marR="65315" marT="32657" marB="32657"/>
                </a:tc>
                <a:tc>
                  <a:txBody>
                    <a:bodyPr/>
                    <a:lstStyle/>
                    <a:p>
                      <a:pPr algn="ctr">
                        <a:lnSpc>
                          <a:spcPct val="150000"/>
                        </a:lnSpc>
                      </a:pPr>
                      <a:r>
                        <a:rPr lang="en-US" sz="1300" dirty="0" smtClean="0"/>
                        <a:t>13</a:t>
                      </a:r>
                      <a:endParaRPr lang="en-US" sz="1300" dirty="0"/>
                    </a:p>
                  </a:txBody>
                  <a:tcPr marL="65315" marR="65315" marT="32657" marB="32657"/>
                </a:tc>
                <a:tc>
                  <a:txBody>
                    <a:bodyPr/>
                    <a:lstStyle/>
                    <a:p>
                      <a:pPr algn="ctr">
                        <a:lnSpc>
                          <a:spcPct val="150000"/>
                        </a:lnSpc>
                      </a:pPr>
                      <a:r>
                        <a:rPr lang="en-US" sz="1300" dirty="0" smtClean="0"/>
                        <a:t>14</a:t>
                      </a:r>
                      <a:endParaRPr lang="en-US" sz="1300" dirty="0"/>
                    </a:p>
                  </a:txBody>
                  <a:tcPr marL="65315" marR="65315" marT="32657" marB="32657"/>
                </a:tc>
                <a:tc>
                  <a:txBody>
                    <a:bodyPr/>
                    <a:lstStyle/>
                    <a:p>
                      <a:pPr algn="ctr">
                        <a:lnSpc>
                          <a:spcPct val="150000"/>
                        </a:lnSpc>
                      </a:pPr>
                      <a:endParaRPr lang="en-US" sz="1300" dirty="0"/>
                    </a:p>
                  </a:txBody>
                  <a:tcPr marL="65315" marR="65315" marT="32657" marB="32657"/>
                </a:tc>
              </a:tr>
            </a:tbl>
          </a:graphicData>
        </a:graphic>
      </p:graphicFrame>
      <p:graphicFrame>
        <p:nvGraphicFramePr>
          <p:cNvPr id="13" name="Content Placeholder 3"/>
          <p:cNvGraphicFramePr>
            <a:graphicFrameLocks/>
          </p:cNvGraphicFramePr>
          <p:nvPr>
            <p:extLst>
              <p:ext uri="{D42A27DB-BD31-4B8C-83A1-F6EECF244321}">
                <p14:modId xmlns:p14="http://schemas.microsoft.com/office/powerpoint/2010/main" val="1591424734"/>
              </p:ext>
            </p:extLst>
          </p:nvPr>
        </p:nvGraphicFramePr>
        <p:xfrm>
          <a:off x="3890141" y="4419600"/>
          <a:ext cx="1419368" cy="1471936"/>
        </p:xfrm>
        <a:graphic>
          <a:graphicData uri="http://schemas.openxmlformats.org/drawingml/2006/table">
            <a:tbl>
              <a:tblPr firstRow="1" bandRow="1">
                <a:tableStyleId>{5940675A-B579-460E-94D1-54222C63F5DA}</a:tableStyleId>
              </a:tblPr>
              <a:tblGrid>
                <a:gridCol w="354842"/>
                <a:gridCol w="354842"/>
                <a:gridCol w="354842"/>
                <a:gridCol w="354842"/>
              </a:tblGrid>
              <a:tr h="367984">
                <a:tc>
                  <a:txBody>
                    <a:bodyPr/>
                    <a:lstStyle/>
                    <a:p>
                      <a:pPr algn="ctr">
                        <a:lnSpc>
                          <a:spcPct val="150000"/>
                        </a:lnSpc>
                      </a:pPr>
                      <a:endParaRPr lang="en-US" sz="1300" dirty="0"/>
                    </a:p>
                  </a:txBody>
                  <a:tcPr marL="63083" marR="63083" marT="31541" marB="31541">
                    <a:solidFill>
                      <a:schemeClr val="tx2"/>
                    </a:solidFill>
                  </a:tcPr>
                </a:tc>
                <a:tc>
                  <a:txBody>
                    <a:bodyPr/>
                    <a:lstStyle/>
                    <a:p>
                      <a:pPr algn="ctr">
                        <a:lnSpc>
                          <a:spcPct val="150000"/>
                        </a:lnSpc>
                      </a:pPr>
                      <a:endParaRPr lang="en-US" sz="1300"/>
                    </a:p>
                  </a:txBody>
                  <a:tcPr marL="63083" marR="63083" marT="31541" marB="31541"/>
                </a:tc>
                <a:tc>
                  <a:txBody>
                    <a:bodyPr/>
                    <a:lstStyle/>
                    <a:p>
                      <a:pPr algn="ctr">
                        <a:lnSpc>
                          <a:spcPct val="150000"/>
                        </a:lnSpc>
                      </a:pPr>
                      <a:endParaRPr lang="en-US" sz="1300"/>
                    </a:p>
                  </a:txBody>
                  <a:tcPr marL="63083" marR="63083" marT="31541" marB="31541"/>
                </a:tc>
                <a:tc>
                  <a:txBody>
                    <a:bodyPr/>
                    <a:lstStyle/>
                    <a:p>
                      <a:pPr algn="ctr">
                        <a:lnSpc>
                          <a:spcPct val="150000"/>
                        </a:lnSpc>
                      </a:pPr>
                      <a:r>
                        <a:rPr lang="en-US" sz="1300" dirty="0" smtClean="0"/>
                        <a:t>3</a:t>
                      </a:r>
                      <a:endParaRPr lang="en-US" sz="1300" dirty="0"/>
                    </a:p>
                  </a:txBody>
                  <a:tcPr marL="63083" marR="63083" marT="31541" marB="31541"/>
                </a:tc>
              </a:tr>
              <a:tr h="367984">
                <a:tc>
                  <a:txBody>
                    <a:bodyPr/>
                    <a:lstStyle/>
                    <a:p>
                      <a:pPr algn="ctr">
                        <a:lnSpc>
                          <a:spcPct val="150000"/>
                        </a:lnSpc>
                      </a:pPr>
                      <a:endParaRPr lang="en-US" sz="1300"/>
                    </a:p>
                  </a:txBody>
                  <a:tcPr marL="63083" marR="63083" marT="31541" marB="31541"/>
                </a:tc>
                <a:tc>
                  <a:txBody>
                    <a:bodyPr/>
                    <a:lstStyle/>
                    <a:p>
                      <a:pPr algn="ctr">
                        <a:lnSpc>
                          <a:spcPct val="150000"/>
                        </a:lnSpc>
                      </a:pPr>
                      <a:endParaRPr lang="en-US" sz="1300"/>
                    </a:p>
                  </a:txBody>
                  <a:tcPr marL="63083" marR="63083" marT="31541" marB="31541"/>
                </a:tc>
                <a:tc>
                  <a:txBody>
                    <a:bodyPr/>
                    <a:lstStyle/>
                    <a:p>
                      <a:pPr algn="ctr">
                        <a:lnSpc>
                          <a:spcPct val="150000"/>
                        </a:lnSpc>
                      </a:pPr>
                      <a:r>
                        <a:rPr lang="en-US" sz="1300" dirty="0" smtClean="0"/>
                        <a:t>15</a:t>
                      </a:r>
                      <a:endParaRPr lang="en-US" sz="1300" dirty="0"/>
                    </a:p>
                  </a:txBody>
                  <a:tcPr marL="63083" marR="63083" marT="31541" marB="31541"/>
                </a:tc>
                <a:tc>
                  <a:txBody>
                    <a:bodyPr/>
                    <a:lstStyle/>
                    <a:p>
                      <a:pPr algn="ctr">
                        <a:lnSpc>
                          <a:spcPct val="150000"/>
                        </a:lnSpc>
                      </a:pPr>
                      <a:r>
                        <a:rPr lang="en-US" sz="1300" dirty="0" smtClean="0"/>
                        <a:t>7</a:t>
                      </a:r>
                      <a:endParaRPr lang="en-US" sz="1300" dirty="0"/>
                    </a:p>
                  </a:txBody>
                  <a:tcPr marL="63083" marR="63083" marT="31541" marB="31541"/>
                </a:tc>
              </a:tr>
              <a:tr h="367984">
                <a:tc>
                  <a:txBody>
                    <a:bodyPr/>
                    <a:lstStyle/>
                    <a:p>
                      <a:pPr algn="ctr">
                        <a:lnSpc>
                          <a:spcPct val="150000"/>
                        </a:lnSpc>
                      </a:pPr>
                      <a:endParaRPr lang="en-US" sz="1300"/>
                    </a:p>
                  </a:txBody>
                  <a:tcPr marL="63083" marR="63083" marT="31541" marB="31541"/>
                </a:tc>
                <a:tc>
                  <a:txBody>
                    <a:bodyPr/>
                    <a:lstStyle/>
                    <a:p>
                      <a:pPr algn="ctr">
                        <a:lnSpc>
                          <a:spcPct val="150000"/>
                        </a:lnSpc>
                      </a:pPr>
                      <a:r>
                        <a:rPr lang="en-US" sz="1300" dirty="0" smtClean="0"/>
                        <a:t>11</a:t>
                      </a:r>
                      <a:endParaRPr lang="en-US" sz="1300" dirty="0"/>
                    </a:p>
                  </a:txBody>
                  <a:tcPr marL="63083" marR="63083" marT="31541" marB="31541"/>
                </a:tc>
                <a:tc>
                  <a:txBody>
                    <a:bodyPr/>
                    <a:lstStyle/>
                    <a:p>
                      <a:pPr algn="ctr">
                        <a:lnSpc>
                          <a:spcPct val="150000"/>
                        </a:lnSpc>
                      </a:pPr>
                      <a:r>
                        <a:rPr lang="en-US" sz="1300" dirty="0" smtClean="0"/>
                        <a:t>10</a:t>
                      </a:r>
                      <a:endParaRPr lang="en-US" sz="1300" dirty="0"/>
                    </a:p>
                  </a:txBody>
                  <a:tcPr marL="63083" marR="63083" marT="31541" marB="31541"/>
                </a:tc>
                <a:tc>
                  <a:txBody>
                    <a:bodyPr/>
                    <a:lstStyle/>
                    <a:p>
                      <a:pPr algn="ctr">
                        <a:lnSpc>
                          <a:spcPct val="150000"/>
                        </a:lnSpc>
                      </a:pPr>
                      <a:endParaRPr lang="en-US" sz="1300" dirty="0"/>
                    </a:p>
                  </a:txBody>
                  <a:tcPr marL="63083" marR="63083" marT="31541" marB="31541"/>
                </a:tc>
              </a:tr>
              <a:tr h="367984">
                <a:tc>
                  <a:txBody>
                    <a:bodyPr/>
                    <a:lstStyle/>
                    <a:p>
                      <a:pPr algn="ctr">
                        <a:lnSpc>
                          <a:spcPct val="150000"/>
                        </a:lnSpc>
                      </a:pPr>
                      <a:r>
                        <a:rPr lang="en-US" sz="1300" dirty="0" smtClean="0"/>
                        <a:t>12</a:t>
                      </a:r>
                      <a:endParaRPr lang="en-US" sz="1300" dirty="0"/>
                    </a:p>
                  </a:txBody>
                  <a:tcPr marL="63083" marR="63083" marT="31541" marB="31541"/>
                </a:tc>
                <a:tc>
                  <a:txBody>
                    <a:bodyPr/>
                    <a:lstStyle/>
                    <a:p>
                      <a:pPr algn="ctr">
                        <a:lnSpc>
                          <a:spcPct val="150000"/>
                        </a:lnSpc>
                      </a:pPr>
                      <a:r>
                        <a:rPr lang="en-US" sz="1300" dirty="0" smtClean="0"/>
                        <a:t>13</a:t>
                      </a:r>
                      <a:endParaRPr lang="en-US" sz="1300" dirty="0"/>
                    </a:p>
                  </a:txBody>
                  <a:tcPr marL="63083" marR="63083" marT="31541" marB="31541"/>
                </a:tc>
                <a:tc>
                  <a:txBody>
                    <a:bodyPr/>
                    <a:lstStyle/>
                    <a:p>
                      <a:pPr algn="ctr">
                        <a:lnSpc>
                          <a:spcPct val="150000"/>
                        </a:lnSpc>
                      </a:pPr>
                      <a:r>
                        <a:rPr lang="en-US" sz="1300" dirty="0" smtClean="0"/>
                        <a:t>14</a:t>
                      </a:r>
                      <a:endParaRPr lang="en-US" sz="1300" dirty="0"/>
                    </a:p>
                  </a:txBody>
                  <a:tcPr marL="63083" marR="63083" marT="31541" marB="31541"/>
                </a:tc>
                <a:tc>
                  <a:txBody>
                    <a:bodyPr/>
                    <a:lstStyle/>
                    <a:p>
                      <a:pPr algn="ctr">
                        <a:lnSpc>
                          <a:spcPct val="150000"/>
                        </a:lnSpc>
                      </a:pPr>
                      <a:endParaRPr lang="en-US" sz="1300" dirty="0"/>
                    </a:p>
                  </a:txBody>
                  <a:tcPr marL="63083" marR="63083" marT="31541" marB="31541"/>
                </a:tc>
              </a:tr>
            </a:tbl>
          </a:graphicData>
        </a:graphic>
      </p:graphicFrame>
      <p:graphicFrame>
        <p:nvGraphicFramePr>
          <p:cNvPr id="14" name="Content Placeholder 3"/>
          <p:cNvGraphicFramePr>
            <a:graphicFrameLocks/>
          </p:cNvGraphicFramePr>
          <p:nvPr>
            <p:extLst>
              <p:ext uri="{D42A27DB-BD31-4B8C-83A1-F6EECF244321}">
                <p14:modId xmlns:p14="http://schemas.microsoft.com/office/powerpoint/2010/main" val="152167619"/>
              </p:ext>
            </p:extLst>
          </p:nvPr>
        </p:nvGraphicFramePr>
        <p:xfrm>
          <a:off x="6757308" y="4495800"/>
          <a:ext cx="1396092" cy="1447800"/>
        </p:xfrm>
        <a:graphic>
          <a:graphicData uri="http://schemas.openxmlformats.org/drawingml/2006/table">
            <a:tbl>
              <a:tblPr firstRow="1" bandRow="1">
                <a:tableStyleId>{5940675A-B579-460E-94D1-54222C63F5DA}</a:tableStyleId>
              </a:tblPr>
              <a:tblGrid>
                <a:gridCol w="349023"/>
                <a:gridCol w="349023"/>
                <a:gridCol w="349023"/>
                <a:gridCol w="349023"/>
              </a:tblGrid>
              <a:tr h="361950">
                <a:tc>
                  <a:txBody>
                    <a:bodyPr/>
                    <a:lstStyle/>
                    <a:p>
                      <a:pPr algn="ctr">
                        <a:lnSpc>
                          <a:spcPct val="150000"/>
                        </a:lnSpc>
                      </a:pPr>
                      <a:endParaRPr lang="en-US" sz="1200" dirty="0"/>
                    </a:p>
                  </a:txBody>
                  <a:tcPr marL="62049" marR="62049" marT="31024" marB="31024">
                    <a:solidFill>
                      <a:schemeClr val="tx2"/>
                    </a:solidFill>
                  </a:tcPr>
                </a:tc>
                <a:tc>
                  <a:txBody>
                    <a:bodyPr/>
                    <a:lstStyle/>
                    <a:p>
                      <a:pPr algn="ctr">
                        <a:lnSpc>
                          <a:spcPct val="150000"/>
                        </a:lnSpc>
                      </a:pPr>
                      <a:endParaRPr lang="en-US" sz="1200"/>
                    </a:p>
                  </a:txBody>
                  <a:tcPr marL="62049" marR="62049" marT="31024" marB="31024"/>
                </a:tc>
                <a:tc>
                  <a:txBody>
                    <a:bodyPr/>
                    <a:lstStyle/>
                    <a:p>
                      <a:pPr algn="ctr">
                        <a:lnSpc>
                          <a:spcPct val="150000"/>
                        </a:lnSpc>
                      </a:pPr>
                      <a:endParaRPr lang="en-US" sz="1200"/>
                    </a:p>
                  </a:txBody>
                  <a:tcPr marL="62049" marR="62049" marT="31024" marB="31024"/>
                </a:tc>
                <a:tc>
                  <a:txBody>
                    <a:bodyPr/>
                    <a:lstStyle/>
                    <a:p>
                      <a:pPr algn="ctr">
                        <a:lnSpc>
                          <a:spcPct val="150000"/>
                        </a:lnSpc>
                      </a:pPr>
                      <a:r>
                        <a:rPr lang="en-US" sz="1200" dirty="0" smtClean="0"/>
                        <a:t>3</a:t>
                      </a:r>
                      <a:endParaRPr lang="en-US" sz="1200" dirty="0"/>
                    </a:p>
                  </a:txBody>
                  <a:tcPr marL="62049" marR="62049" marT="31024" marB="31024"/>
                </a:tc>
              </a:tr>
              <a:tr h="361950">
                <a:tc>
                  <a:txBody>
                    <a:bodyPr/>
                    <a:lstStyle/>
                    <a:p>
                      <a:pPr algn="ctr">
                        <a:lnSpc>
                          <a:spcPct val="150000"/>
                        </a:lnSpc>
                      </a:pPr>
                      <a:endParaRPr lang="en-US" sz="1200"/>
                    </a:p>
                  </a:txBody>
                  <a:tcPr marL="62049" marR="62049" marT="31024" marB="31024"/>
                </a:tc>
                <a:tc>
                  <a:txBody>
                    <a:bodyPr/>
                    <a:lstStyle/>
                    <a:p>
                      <a:pPr algn="ctr">
                        <a:lnSpc>
                          <a:spcPct val="150000"/>
                        </a:lnSpc>
                      </a:pPr>
                      <a:r>
                        <a:rPr lang="en-US" sz="1200" dirty="0" smtClean="0"/>
                        <a:t>11</a:t>
                      </a:r>
                      <a:endParaRPr lang="en-US" sz="1200" dirty="0"/>
                    </a:p>
                  </a:txBody>
                  <a:tcPr marL="62049" marR="62049" marT="31024" marB="31024"/>
                </a:tc>
                <a:tc>
                  <a:txBody>
                    <a:bodyPr/>
                    <a:lstStyle/>
                    <a:p>
                      <a:pPr algn="ctr">
                        <a:lnSpc>
                          <a:spcPct val="150000"/>
                        </a:lnSpc>
                      </a:pPr>
                      <a:r>
                        <a:rPr lang="en-US" sz="1200" dirty="0" smtClean="0"/>
                        <a:t>15</a:t>
                      </a:r>
                      <a:endParaRPr lang="en-US" sz="1200" dirty="0"/>
                    </a:p>
                  </a:txBody>
                  <a:tcPr marL="62049" marR="62049" marT="31024" marB="31024"/>
                </a:tc>
                <a:tc>
                  <a:txBody>
                    <a:bodyPr/>
                    <a:lstStyle/>
                    <a:p>
                      <a:pPr algn="ctr">
                        <a:lnSpc>
                          <a:spcPct val="150000"/>
                        </a:lnSpc>
                      </a:pPr>
                      <a:r>
                        <a:rPr lang="en-US" sz="1200" dirty="0" smtClean="0"/>
                        <a:t>7</a:t>
                      </a:r>
                      <a:endParaRPr lang="en-US" sz="1200" dirty="0"/>
                    </a:p>
                  </a:txBody>
                  <a:tcPr marL="62049" marR="62049" marT="31024" marB="31024"/>
                </a:tc>
              </a:tr>
              <a:tr h="361950">
                <a:tc>
                  <a:txBody>
                    <a:bodyPr/>
                    <a:lstStyle/>
                    <a:p>
                      <a:pPr algn="ctr">
                        <a:lnSpc>
                          <a:spcPct val="150000"/>
                        </a:lnSpc>
                      </a:pPr>
                      <a:endParaRPr lang="en-US" sz="1200" dirty="0"/>
                    </a:p>
                  </a:txBody>
                  <a:tcPr marL="62049" marR="62049" marT="31024" marB="31024"/>
                </a:tc>
                <a:tc>
                  <a:txBody>
                    <a:bodyPr/>
                    <a:lstStyle/>
                    <a:p>
                      <a:pPr algn="ctr">
                        <a:lnSpc>
                          <a:spcPct val="150000"/>
                        </a:lnSpc>
                      </a:pPr>
                      <a:r>
                        <a:rPr lang="en-US" sz="1200" dirty="0" smtClean="0"/>
                        <a:t>10</a:t>
                      </a:r>
                      <a:endParaRPr lang="en-US" sz="1200" dirty="0"/>
                    </a:p>
                  </a:txBody>
                  <a:tcPr marL="62049" marR="62049" marT="31024" marB="31024"/>
                </a:tc>
                <a:tc>
                  <a:txBody>
                    <a:bodyPr/>
                    <a:lstStyle/>
                    <a:p>
                      <a:pPr algn="ctr">
                        <a:lnSpc>
                          <a:spcPct val="150000"/>
                        </a:lnSpc>
                      </a:pPr>
                      <a:endParaRPr lang="en-US" sz="1200" dirty="0"/>
                    </a:p>
                  </a:txBody>
                  <a:tcPr marL="62049" marR="62049" marT="31024" marB="31024"/>
                </a:tc>
                <a:tc>
                  <a:txBody>
                    <a:bodyPr/>
                    <a:lstStyle/>
                    <a:p>
                      <a:pPr algn="ctr">
                        <a:lnSpc>
                          <a:spcPct val="150000"/>
                        </a:lnSpc>
                      </a:pPr>
                      <a:endParaRPr lang="en-US" sz="1200" dirty="0"/>
                    </a:p>
                  </a:txBody>
                  <a:tcPr marL="62049" marR="62049" marT="31024" marB="31024"/>
                </a:tc>
              </a:tr>
              <a:tr h="361950">
                <a:tc>
                  <a:txBody>
                    <a:bodyPr/>
                    <a:lstStyle/>
                    <a:p>
                      <a:pPr algn="ctr">
                        <a:lnSpc>
                          <a:spcPct val="150000"/>
                        </a:lnSpc>
                      </a:pPr>
                      <a:r>
                        <a:rPr lang="en-US" sz="1200" dirty="0" smtClean="0"/>
                        <a:t>12</a:t>
                      </a:r>
                      <a:endParaRPr lang="en-US" sz="1200" dirty="0"/>
                    </a:p>
                  </a:txBody>
                  <a:tcPr marL="62049" marR="62049" marT="31024" marB="31024"/>
                </a:tc>
                <a:tc>
                  <a:txBody>
                    <a:bodyPr/>
                    <a:lstStyle/>
                    <a:p>
                      <a:pPr algn="ctr">
                        <a:lnSpc>
                          <a:spcPct val="150000"/>
                        </a:lnSpc>
                      </a:pPr>
                      <a:r>
                        <a:rPr lang="en-US" sz="1200" dirty="0" smtClean="0"/>
                        <a:t>13</a:t>
                      </a:r>
                      <a:endParaRPr lang="en-US" sz="1200" dirty="0"/>
                    </a:p>
                  </a:txBody>
                  <a:tcPr marL="62049" marR="62049" marT="31024" marB="31024"/>
                </a:tc>
                <a:tc>
                  <a:txBody>
                    <a:bodyPr/>
                    <a:lstStyle/>
                    <a:p>
                      <a:pPr algn="ctr">
                        <a:lnSpc>
                          <a:spcPct val="150000"/>
                        </a:lnSpc>
                      </a:pPr>
                      <a:r>
                        <a:rPr lang="en-US" sz="1200" dirty="0" smtClean="0"/>
                        <a:t>14</a:t>
                      </a:r>
                      <a:endParaRPr lang="en-US" sz="1200" dirty="0"/>
                    </a:p>
                  </a:txBody>
                  <a:tcPr marL="62049" marR="62049" marT="31024" marB="31024"/>
                </a:tc>
                <a:tc>
                  <a:txBody>
                    <a:bodyPr/>
                    <a:lstStyle/>
                    <a:p>
                      <a:pPr algn="ctr">
                        <a:lnSpc>
                          <a:spcPct val="150000"/>
                        </a:lnSpc>
                      </a:pPr>
                      <a:endParaRPr lang="en-US" sz="1200" dirty="0"/>
                    </a:p>
                  </a:txBody>
                  <a:tcPr marL="62049" marR="62049" marT="31024" marB="31024"/>
                </a:tc>
              </a:tr>
            </a:tbl>
          </a:graphicData>
        </a:graphic>
      </p:graphicFrame>
      <p:cxnSp>
        <p:nvCxnSpPr>
          <p:cNvPr id="16" name="Straight Arrow Connector 15"/>
          <p:cNvCxnSpPr/>
          <p:nvPr/>
        </p:nvCxnSpPr>
        <p:spPr>
          <a:xfrm>
            <a:off x="2871108" y="5181600"/>
            <a:ext cx="76200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8" name="Straight Arrow Connector 17"/>
          <p:cNvCxnSpPr/>
          <p:nvPr/>
        </p:nvCxnSpPr>
        <p:spPr>
          <a:xfrm>
            <a:off x="5690508" y="5228230"/>
            <a:ext cx="76200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9" name="Straight Arrow Connector 18"/>
          <p:cNvCxnSpPr/>
          <p:nvPr/>
        </p:nvCxnSpPr>
        <p:spPr>
          <a:xfrm flipH="1" flipV="1">
            <a:off x="6452508" y="3488140"/>
            <a:ext cx="609600" cy="6096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642953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1143000"/>
          </a:xfrm>
        </p:spPr>
        <p:txBody>
          <a:bodyPr/>
          <a:lstStyle/>
          <a:p>
            <a:r>
              <a:rPr lang="en-US" dirty="0" smtClean="0"/>
              <a:t>Improvement over Manhattan</a:t>
            </a:r>
            <a:endParaRPr lang="en-US" dirty="0"/>
          </a:p>
        </p:txBody>
      </p:sp>
      <p:pic>
        <p:nvPicPr>
          <p:cNvPr id="3074" name="Picture 2" descr="C:\Users\haorui\Desktop\Improve over manhatta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93990" y="2286000"/>
            <a:ext cx="5930309" cy="1690626"/>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E:\srxiaoj\网盘\COURSE\CSCE580\Project\Improve over manhattan 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3990" y="4300632"/>
            <a:ext cx="5876925" cy="179536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7341358" y="3112261"/>
            <a:ext cx="1600200" cy="646331"/>
          </a:xfrm>
          <a:prstGeom prst="rect">
            <a:avLst/>
          </a:prstGeom>
          <a:noFill/>
        </p:spPr>
        <p:txBody>
          <a:bodyPr wrap="square" rtlCol="0">
            <a:spAutoFit/>
          </a:bodyPr>
          <a:lstStyle/>
          <a:p>
            <a:r>
              <a:rPr lang="en-US" dirty="0" smtClean="0"/>
              <a:t>Heuristic value increases</a:t>
            </a:r>
            <a:endParaRPr lang="en-US" dirty="0"/>
          </a:p>
        </p:txBody>
      </p:sp>
      <p:cxnSp>
        <p:nvCxnSpPr>
          <p:cNvPr id="10" name="Straight Arrow Connector 9"/>
          <p:cNvCxnSpPr/>
          <p:nvPr/>
        </p:nvCxnSpPr>
        <p:spPr>
          <a:xfrm>
            <a:off x="7243052" y="4894202"/>
            <a:ext cx="0" cy="942098"/>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7251012" y="5042085"/>
            <a:ext cx="1600200" cy="646331"/>
          </a:xfrm>
          <a:prstGeom prst="rect">
            <a:avLst/>
          </a:prstGeom>
          <a:noFill/>
        </p:spPr>
        <p:txBody>
          <a:bodyPr wrap="square" rtlCol="0">
            <a:spAutoFit/>
          </a:bodyPr>
          <a:lstStyle/>
          <a:p>
            <a:r>
              <a:rPr lang="en-US" dirty="0" smtClean="0"/>
              <a:t>Number of nodes decreases</a:t>
            </a:r>
            <a:endParaRPr lang="en-US" dirty="0"/>
          </a:p>
        </p:txBody>
      </p:sp>
      <p:sp>
        <p:nvSpPr>
          <p:cNvPr id="4" name="Rectangle 3"/>
          <p:cNvSpPr/>
          <p:nvPr/>
        </p:nvSpPr>
        <p:spPr>
          <a:xfrm>
            <a:off x="990600" y="1182469"/>
            <a:ext cx="6454610" cy="646331"/>
          </a:xfrm>
          <a:prstGeom prst="rect">
            <a:avLst/>
          </a:prstGeom>
        </p:spPr>
        <p:txBody>
          <a:bodyPr wrap="square">
            <a:spAutoFit/>
          </a:bodyPr>
          <a:lstStyle/>
          <a:p>
            <a:r>
              <a:rPr lang="en-US" dirty="0"/>
              <a:t>In general, the larger the values of an admissible heuristic, the better the corresponding </a:t>
            </a:r>
            <a:r>
              <a:rPr lang="en-US" dirty="0" smtClean="0"/>
              <a:t>database should </a:t>
            </a:r>
            <a:r>
              <a:rPr lang="en-US" dirty="0"/>
              <a:t>be judged. </a:t>
            </a:r>
          </a:p>
        </p:txBody>
      </p:sp>
      <p:sp>
        <p:nvSpPr>
          <p:cNvPr id="3" name="Rectangle 2"/>
          <p:cNvSpPr/>
          <p:nvPr/>
        </p:nvSpPr>
        <p:spPr>
          <a:xfrm>
            <a:off x="964442" y="1838615"/>
            <a:ext cx="925253" cy="369332"/>
          </a:xfrm>
          <a:prstGeom prst="rect">
            <a:avLst/>
          </a:prstGeom>
        </p:spPr>
        <p:txBody>
          <a:bodyPr wrap="none">
            <a:spAutoFit/>
          </a:bodyPr>
          <a:lstStyle/>
          <a:p>
            <a:r>
              <a:rPr lang="en-US" dirty="0" smtClean="0"/>
              <a:t>100 tests</a:t>
            </a:r>
            <a:endParaRPr lang="en-US" dirty="0"/>
          </a:p>
        </p:txBody>
      </p:sp>
    </p:spTree>
    <p:extLst>
      <p:ext uri="{BB962C8B-B14F-4D97-AF65-F5344CB8AC3E}">
        <p14:creationId xmlns:p14="http://schemas.microsoft.com/office/powerpoint/2010/main" val="3264544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07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Rubik’s Cube</a:t>
            </a:r>
            <a:endParaRPr lang="en-US" dirty="0"/>
          </a:p>
        </p:txBody>
      </p:sp>
      <p:sp>
        <p:nvSpPr>
          <p:cNvPr id="4" name="TextBox 3"/>
          <p:cNvSpPr txBox="1"/>
          <p:nvPr/>
        </p:nvSpPr>
        <p:spPr>
          <a:xfrm>
            <a:off x="914400" y="2209800"/>
            <a:ext cx="4800600" cy="1292662"/>
          </a:xfrm>
          <a:prstGeom prst="rect">
            <a:avLst/>
          </a:prstGeom>
          <a:noFill/>
        </p:spPr>
        <p:txBody>
          <a:bodyPr wrap="square" rtlCol="0">
            <a:spAutoFit/>
          </a:bodyPr>
          <a:lstStyle/>
          <a:p>
            <a:r>
              <a:rPr lang="en-US" sz="2000" dirty="0" smtClean="0"/>
              <a:t>27 cubies: 26 visible</a:t>
            </a:r>
          </a:p>
          <a:p>
            <a:r>
              <a:rPr lang="en-US" sz="2000" dirty="0" smtClean="0"/>
              <a:t>8 corners: 3 color</a:t>
            </a:r>
          </a:p>
          <a:p>
            <a:r>
              <a:rPr lang="en-US" sz="2000" dirty="0" smtClean="0"/>
              <a:t>12 edges: 2 color</a:t>
            </a:r>
          </a:p>
          <a:p>
            <a:r>
              <a:rPr lang="en-US" dirty="0" smtClean="0">
                <a:solidFill>
                  <a:srgbClr val="FF0000"/>
                </a:solidFill>
              </a:rPr>
              <a:t>Number of States:</a:t>
            </a:r>
            <a:r>
              <a:rPr lang="en-US" dirty="0" smtClean="0"/>
              <a:t> </a:t>
            </a:r>
            <a:r>
              <a:rPr lang="en-US" dirty="0" smtClean="0">
                <a:cs typeface="Arial" panose="020B0604020202020204" pitchFamily="34" charset="0"/>
              </a:rPr>
              <a:t>8!</a:t>
            </a:r>
            <a:r>
              <a:rPr lang="en-US" dirty="0" smtClean="0">
                <a:ea typeface="Adobe 繁黑體 Std B"/>
                <a:cs typeface="Arial" panose="020B0604020202020204" pitchFamily="34" charset="0"/>
                <a:sym typeface="Mathematica1"/>
              </a:rPr>
              <a:t>3</a:t>
            </a:r>
            <a:r>
              <a:rPr lang="en-US" baseline="30000" dirty="0" smtClean="0">
                <a:ea typeface="Adobe 繁黑體 Std B"/>
                <a:cs typeface="Arial" panose="020B0604020202020204" pitchFamily="34" charset="0"/>
                <a:sym typeface="Mathematica1"/>
              </a:rPr>
              <a:t>8</a:t>
            </a:r>
            <a:r>
              <a:rPr lang="en-US" dirty="0" smtClean="0">
                <a:ea typeface="Adobe 繁黑體 Std B"/>
                <a:cs typeface="Arial" panose="020B0604020202020204" pitchFamily="34" charset="0"/>
                <a:sym typeface="Mathematica1"/>
              </a:rPr>
              <a:t>12!2</a:t>
            </a:r>
            <a:r>
              <a:rPr lang="en-US" baseline="30000" dirty="0" smtClean="0">
                <a:ea typeface="Adobe 繁黑體 Std B"/>
                <a:cs typeface="Arial" panose="020B0604020202020204" pitchFamily="34" charset="0"/>
                <a:sym typeface="Mathematica1"/>
              </a:rPr>
              <a:t>12</a:t>
            </a:r>
            <a:r>
              <a:rPr lang="en-US" dirty="0" smtClean="0">
                <a:ea typeface="Adobe 繁黑體 Std B"/>
                <a:cs typeface="Arial" panose="020B0604020202020204" pitchFamily="34" charset="0"/>
                <a:sym typeface="Mathematica1"/>
              </a:rPr>
              <a:t>/12  4.310</a:t>
            </a:r>
            <a:r>
              <a:rPr lang="en-US" baseline="30000" dirty="0" smtClean="0">
                <a:ea typeface="Adobe 繁黑體 Std B"/>
                <a:cs typeface="Arial" panose="020B0604020202020204" pitchFamily="34" charset="0"/>
                <a:sym typeface="Mathematica1"/>
              </a:rPr>
              <a:t>19</a:t>
            </a:r>
            <a:endParaRPr lang="en-US" baseline="30000" dirty="0">
              <a:cs typeface="Arial" panose="020B0604020202020204" pitchFamily="34" charset="0"/>
            </a:endParaRPr>
          </a:p>
        </p:txBody>
      </p:sp>
      <p:sp>
        <p:nvSpPr>
          <p:cNvPr id="12" name="TextBox 11"/>
          <p:cNvSpPr txBox="1"/>
          <p:nvPr/>
        </p:nvSpPr>
        <p:spPr>
          <a:xfrm>
            <a:off x="914400" y="3753685"/>
            <a:ext cx="2002279" cy="1200329"/>
          </a:xfrm>
          <a:prstGeom prst="rect">
            <a:avLst/>
          </a:prstGeom>
          <a:noFill/>
        </p:spPr>
        <p:txBody>
          <a:bodyPr wrap="none" rtlCol="0">
            <a:spAutoFit/>
          </a:bodyPr>
          <a:lstStyle/>
          <a:p>
            <a:r>
              <a:rPr lang="en-US" u="sng" dirty="0" smtClean="0">
                <a:solidFill>
                  <a:srgbClr val="FF0000"/>
                </a:solidFill>
              </a:rPr>
              <a:t>3 operations:</a:t>
            </a:r>
          </a:p>
          <a:p>
            <a:r>
              <a:rPr lang="en-US" dirty="0" smtClean="0"/>
              <a:t>90</a:t>
            </a:r>
            <a:r>
              <a:rPr lang="en-US" dirty="0" smtClean="0">
                <a:sym typeface="Symbol"/>
              </a:rPr>
              <a:t> clockwise</a:t>
            </a:r>
          </a:p>
          <a:p>
            <a:r>
              <a:rPr lang="en-US" dirty="0"/>
              <a:t>90</a:t>
            </a:r>
            <a:r>
              <a:rPr lang="en-US" dirty="0">
                <a:sym typeface="Symbol"/>
              </a:rPr>
              <a:t> </a:t>
            </a:r>
            <a:r>
              <a:rPr lang="en-US" dirty="0" smtClean="0">
                <a:sym typeface="Symbol"/>
              </a:rPr>
              <a:t>counterclockwise</a:t>
            </a:r>
            <a:endParaRPr lang="en-US" dirty="0">
              <a:sym typeface="Symbol"/>
            </a:endParaRPr>
          </a:p>
          <a:p>
            <a:r>
              <a:rPr lang="en-US" dirty="0" smtClean="0"/>
              <a:t>180</a:t>
            </a:r>
            <a:r>
              <a:rPr lang="en-US" dirty="0" smtClean="0">
                <a:sym typeface="Symbol"/>
              </a:rPr>
              <a:t></a:t>
            </a:r>
            <a:endParaRPr lang="en-US" dirty="0">
              <a:sym typeface="Symbo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19852" y="1905000"/>
            <a:ext cx="2333548" cy="1893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37384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
            <a:ext cx="7772400" cy="1143000"/>
          </a:xfrm>
        </p:spPr>
        <p:txBody>
          <a:bodyPr>
            <a:normAutofit/>
          </a:bodyPr>
          <a:lstStyle/>
          <a:p>
            <a:r>
              <a:rPr lang="en-US" dirty="0" smtClean="0"/>
              <a:t>Expanding Nodes for Rubik’s Cube</a:t>
            </a:r>
            <a:endParaRPr lang="en-US" dirty="0"/>
          </a:p>
        </p:txBody>
      </p:sp>
      <p:sp>
        <p:nvSpPr>
          <p:cNvPr id="4" name="TextBox 3"/>
          <p:cNvSpPr txBox="1"/>
          <p:nvPr/>
        </p:nvSpPr>
        <p:spPr>
          <a:xfrm>
            <a:off x="152400" y="1658034"/>
            <a:ext cx="1963038" cy="646331"/>
          </a:xfrm>
          <a:prstGeom prst="rect">
            <a:avLst/>
          </a:prstGeom>
          <a:noFill/>
        </p:spPr>
        <p:txBody>
          <a:bodyPr wrap="none" rtlCol="0">
            <a:spAutoFit/>
          </a:bodyPr>
          <a:lstStyle/>
          <a:p>
            <a:r>
              <a:rPr lang="en-US" dirty="0" smtClean="0"/>
              <a:t>Branching Factor  </a:t>
            </a:r>
          </a:p>
          <a:p>
            <a:r>
              <a:rPr lang="en-US" dirty="0" smtClean="0"/>
              <a:t>b = 3 </a:t>
            </a:r>
            <a:r>
              <a:rPr lang="en-US" dirty="0" smtClean="0">
                <a:sym typeface="Mathematica1"/>
              </a:rPr>
              <a:t></a:t>
            </a:r>
            <a:r>
              <a:rPr lang="en-US" dirty="0" smtClean="0"/>
              <a:t> 6 Faces = 18</a:t>
            </a:r>
          </a:p>
        </p:txBody>
      </p:sp>
      <p:cxnSp>
        <p:nvCxnSpPr>
          <p:cNvPr id="6" name="Straight Arrow Connector 5"/>
          <p:cNvCxnSpPr/>
          <p:nvPr/>
        </p:nvCxnSpPr>
        <p:spPr>
          <a:xfrm>
            <a:off x="1092160" y="2362200"/>
            <a:ext cx="0" cy="763729"/>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7" name="TextBox 6"/>
          <p:cNvSpPr txBox="1"/>
          <p:nvPr/>
        </p:nvSpPr>
        <p:spPr>
          <a:xfrm>
            <a:off x="709684" y="3261520"/>
            <a:ext cx="764953" cy="369332"/>
          </a:xfrm>
          <a:prstGeom prst="rect">
            <a:avLst/>
          </a:prstGeom>
          <a:noFill/>
        </p:spPr>
        <p:txBody>
          <a:bodyPr wrap="none" rtlCol="0">
            <a:spAutoFit/>
          </a:bodyPr>
          <a:lstStyle/>
          <a:p>
            <a:r>
              <a:rPr lang="en-US" dirty="0" smtClean="0"/>
              <a:t>b = 15</a:t>
            </a:r>
          </a:p>
        </p:txBody>
      </p:sp>
      <p:sp>
        <p:nvSpPr>
          <p:cNvPr id="9" name="TextBox 8"/>
          <p:cNvSpPr txBox="1"/>
          <p:nvPr/>
        </p:nvSpPr>
        <p:spPr>
          <a:xfrm>
            <a:off x="1616696" y="2466536"/>
            <a:ext cx="3207787" cy="646331"/>
          </a:xfrm>
          <a:prstGeom prst="rect">
            <a:avLst/>
          </a:prstGeom>
          <a:noFill/>
        </p:spPr>
        <p:txBody>
          <a:bodyPr wrap="square" rtlCol="0">
            <a:spAutoFit/>
          </a:bodyPr>
          <a:lstStyle/>
          <a:p>
            <a:r>
              <a:rPr lang="en-US" dirty="0" smtClean="0"/>
              <a:t>After first move, the second step cannot be on the same face</a:t>
            </a:r>
          </a:p>
        </p:txBody>
      </p:sp>
      <p:cxnSp>
        <p:nvCxnSpPr>
          <p:cNvPr id="10" name="Straight Arrow Connector 9"/>
          <p:cNvCxnSpPr/>
          <p:nvPr/>
        </p:nvCxnSpPr>
        <p:spPr>
          <a:xfrm>
            <a:off x="1092160" y="3777734"/>
            <a:ext cx="0" cy="519331"/>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1" name="TextBox 10"/>
          <p:cNvSpPr txBox="1"/>
          <p:nvPr/>
        </p:nvSpPr>
        <p:spPr>
          <a:xfrm>
            <a:off x="1749762" y="3530600"/>
            <a:ext cx="3207787" cy="646331"/>
          </a:xfrm>
          <a:prstGeom prst="rect">
            <a:avLst/>
          </a:prstGeom>
          <a:noFill/>
        </p:spPr>
        <p:txBody>
          <a:bodyPr wrap="square" rtlCol="0">
            <a:spAutoFit/>
          </a:bodyPr>
          <a:lstStyle/>
          <a:p>
            <a:r>
              <a:rPr lang="en-US" dirty="0" smtClean="0"/>
              <a:t>Forbid move that twist two faces in a row in opposite order</a:t>
            </a:r>
          </a:p>
        </p:txBody>
      </p:sp>
      <p:sp>
        <p:nvSpPr>
          <p:cNvPr id="12" name="TextBox 11"/>
          <p:cNvSpPr txBox="1"/>
          <p:nvPr/>
        </p:nvSpPr>
        <p:spPr>
          <a:xfrm>
            <a:off x="709684" y="4355068"/>
            <a:ext cx="1053494" cy="369332"/>
          </a:xfrm>
          <a:prstGeom prst="rect">
            <a:avLst/>
          </a:prstGeom>
          <a:noFill/>
        </p:spPr>
        <p:txBody>
          <a:bodyPr wrap="none" rtlCol="0">
            <a:spAutoFit/>
          </a:bodyPr>
          <a:lstStyle/>
          <a:p>
            <a:r>
              <a:rPr lang="en-US" dirty="0" smtClean="0"/>
              <a:t>b = 13.35</a:t>
            </a:r>
          </a:p>
        </p:txBody>
      </p:sp>
      <p:sp>
        <p:nvSpPr>
          <p:cNvPr id="13" name="TextBox 12"/>
          <p:cNvSpPr txBox="1"/>
          <p:nvPr/>
        </p:nvSpPr>
        <p:spPr>
          <a:xfrm>
            <a:off x="5183165" y="1370112"/>
            <a:ext cx="4119349" cy="5105400"/>
          </a:xfrm>
          <a:prstGeom prst="rect">
            <a:avLst/>
          </a:prstGeom>
          <a:noFill/>
        </p:spPr>
        <p:txBody>
          <a:bodyPr wrap="square" rtlCol="0">
            <a:spAutoFit/>
          </a:bodyPr>
          <a:lstStyle/>
          <a:p>
            <a:r>
              <a:rPr lang="en-US" sz="1600" dirty="0"/>
              <a:t>﻿Depth 	Nodes 	 </a:t>
            </a:r>
          </a:p>
          <a:p>
            <a:r>
              <a:rPr lang="en-US" sz="1600" dirty="0"/>
              <a:t>1 	18 	 </a:t>
            </a:r>
          </a:p>
          <a:p>
            <a:r>
              <a:rPr lang="en-US" sz="1600" dirty="0"/>
              <a:t>2 	243 	 </a:t>
            </a:r>
          </a:p>
          <a:p>
            <a:r>
              <a:rPr lang="en-US" sz="1600" dirty="0"/>
              <a:t>3 	3,240 	 </a:t>
            </a:r>
          </a:p>
          <a:p>
            <a:r>
              <a:rPr lang="en-US" sz="1600" dirty="0"/>
              <a:t>4 	43,254 	 </a:t>
            </a:r>
          </a:p>
          <a:p>
            <a:r>
              <a:rPr lang="en-US" sz="1600" dirty="0"/>
              <a:t>5 	577,368 	 </a:t>
            </a:r>
          </a:p>
          <a:p>
            <a:r>
              <a:rPr lang="en-US" sz="1600" dirty="0"/>
              <a:t>6 	7,706,988 	 </a:t>
            </a:r>
          </a:p>
          <a:p>
            <a:r>
              <a:rPr lang="en-US" sz="1600" dirty="0"/>
              <a:t>7 	102,876,480 	 </a:t>
            </a:r>
          </a:p>
          <a:p>
            <a:r>
              <a:rPr lang="en-US" sz="1600" dirty="0"/>
              <a:t>8 	1,373,243,544 	 </a:t>
            </a:r>
          </a:p>
          <a:p>
            <a:r>
              <a:rPr lang="en-US" sz="1600" dirty="0"/>
              <a:t>9 	18,330,699,168 	 </a:t>
            </a:r>
          </a:p>
          <a:p>
            <a:r>
              <a:rPr lang="en-US" sz="1600" dirty="0"/>
              <a:t>10 	244,686,773,808 	 </a:t>
            </a:r>
          </a:p>
          <a:p>
            <a:r>
              <a:rPr lang="en-US" sz="1600" dirty="0"/>
              <a:t>11 	3,266,193,870,720 	 </a:t>
            </a:r>
          </a:p>
          <a:p>
            <a:r>
              <a:rPr lang="en-US" sz="1600" dirty="0"/>
              <a:t>12 	43,598,688,377,184 	 </a:t>
            </a:r>
          </a:p>
          <a:p>
            <a:r>
              <a:rPr lang="en-US" sz="1600" dirty="0"/>
              <a:t>13	581,975,750,199,168 	 </a:t>
            </a:r>
          </a:p>
          <a:p>
            <a:r>
              <a:rPr lang="en-US" sz="1600" dirty="0"/>
              <a:t>14	7,768,485,393,179,328 	 </a:t>
            </a:r>
          </a:p>
          <a:p>
            <a:r>
              <a:rPr lang="en-US" sz="1600" dirty="0"/>
              <a:t>15	103,697,388,221,736,960 	 </a:t>
            </a:r>
          </a:p>
          <a:p>
            <a:r>
              <a:rPr lang="en-US" sz="1600" dirty="0"/>
              <a:t>16	1,384,201,395,738,071,424 	 </a:t>
            </a:r>
          </a:p>
          <a:p>
            <a:r>
              <a:rPr lang="en-US" sz="1600" dirty="0"/>
              <a:t>17	18,476,969,736,848,122,368 	 </a:t>
            </a:r>
          </a:p>
          <a:p>
            <a:r>
              <a:rPr lang="en-US" sz="1600" dirty="0"/>
              <a:t>18	246,639,261,965,462,754,048 	 </a:t>
            </a:r>
          </a:p>
        </p:txBody>
      </p:sp>
      <p:sp>
        <p:nvSpPr>
          <p:cNvPr id="15" name="Rectangle 14"/>
          <p:cNvSpPr/>
          <p:nvPr/>
        </p:nvSpPr>
        <p:spPr>
          <a:xfrm>
            <a:off x="5486400" y="6183124"/>
            <a:ext cx="3505200" cy="584775"/>
          </a:xfrm>
          <a:prstGeom prst="rect">
            <a:avLst/>
          </a:prstGeom>
        </p:spPr>
        <p:txBody>
          <a:bodyPr wrap="square">
            <a:spAutoFit/>
          </a:bodyPr>
          <a:lstStyle/>
          <a:p>
            <a:r>
              <a:rPr lang="en-US" sz="1600" b="1" dirty="0"/>
              <a:t>Nodes in search tree as a function of depth</a:t>
            </a:r>
          </a:p>
        </p:txBody>
      </p:sp>
      <p:grpSp>
        <p:nvGrpSpPr>
          <p:cNvPr id="5" name="Group 4"/>
          <p:cNvGrpSpPr/>
          <p:nvPr/>
        </p:nvGrpSpPr>
        <p:grpSpPr>
          <a:xfrm>
            <a:off x="996924" y="5486400"/>
            <a:ext cx="7993435" cy="646331"/>
            <a:chOff x="1131231" y="5518877"/>
            <a:chExt cx="7993435" cy="646331"/>
          </a:xfrm>
        </p:grpSpPr>
        <p:sp>
          <p:nvSpPr>
            <p:cNvPr id="16" name="Oval 15"/>
            <p:cNvSpPr/>
            <p:nvPr/>
          </p:nvSpPr>
          <p:spPr>
            <a:xfrm>
              <a:off x="5163831" y="5780276"/>
              <a:ext cx="3960835" cy="3157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flipH="1" flipV="1">
              <a:off x="3962400" y="5798867"/>
              <a:ext cx="1371600" cy="178684"/>
            </a:xfrm>
            <a:prstGeom prst="line">
              <a:avLst/>
            </a:prstGeom>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1131231" y="5518877"/>
              <a:ext cx="2432076" cy="646331"/>
            </a:xfrm>
            <a:prstGeom prst="rect">
              <a:avLst/>
            </a:prstGeom>
            <a:noFill/>
          </p:spPr>
          <p:txBody>
            <a:bodyPr wrap="none" rtlCol="0">
              <a:spAutoFit/>
            </a:bodyPr>
            <a:lstStyle/>
            <a:p>
              <a:r>
                <a:rPr lang="en-US" dirty="0" smtClean="0"/>
                <a:t>number of nodes </a:t>
              </a:r>
              <a:r>
                <a:rPr lang="en-US" dirty="0">
                  <a:ea typeface="Adobe 繁黑體 Std B"/>
                  <a:cs typeface="Arial" panose="020B0604020202020204" pitchFamily="34" charset="0"/>
                  <a:sym typeface="Mathematica1"/>
                </a:rPr>
                <a:t>2</a:t>
              </a:r>
              <a:r>
                <a:rPr lang="en-US" dirty="0" smtClean="0">
                  <a:ea typeface="Adobe 繁黑體 Std B"/>
                  <a:cs typeface="Arial" panose="020B0604020202020204" pitchFamily="34" charset="0"/>
                  <a:sym typeface="Mathematica1"/>
                </a:rPr>
                <a:t>.4710</a:t>
              </a:r>
              <a:r>
                <a:rPr lang="en-US" baseline="30000" dirty="0" smtClean="0">
                  <a:ea typeface="Adobe 繁黑體 Std B"/>
                  <a:cs typeface="Arial" panose="020B0604020202020204" pitchFamily="34" charset="0"/>
                  <a:sym typeface="Mathematica1"/>
                </a:rPr>
                <a:t>20</a:t>
              </a:r>
              <a:endParaRPr lang="en-US" baseline="30000" dirty="0">
                <a:cs typeface="Arial" panose="020B0604020202020204" pitchFamily="34" charset="0"/>
              </a:endParaRPr>
            </a:p>
            <a:p>
              <a:endParaRPr lang="en-US" dirty="0"/>
            </a:p>
          </p:txBody>
        </p:sp>
      </p:grpSp>
      <p:sp>
        <p:nvSpPr>
          <p:cNvPr id="3" name="Rectangle 2"/>
          <p:cNvSpPr/>
          <p:nvPr/>
        </p:nvSpPr>
        <p:spPr>
          <a:xfrm>
            <a:off x="3352800" y="5486400"/>
            <a:ext cx="1075936" cy="369332"/>
          </a:xfrm>
          <a:prstGeom prst="rect">
            <a:avLst/>
          </a:prstGeom>
        </p:spPr>
        <p:txBody>
          <a:bodyPr wrap="none">
            <a:spAutoFit/>
          </a:bodyPr>
          <a:lstStyle/>
          <a:p>
            <a:r>
              <a:rPr lang="en-US" dirty="0">
                <a:ea typeface="Adobe 繁黑體 Std B"/>
                <a:cs typeface="Arial" panose="020B0604020202020204" pitchFamily="34" charset="0"/>
                <a:sym typeface="Mathematica1"/>
              </a:rPr>
              <a:t>&gt; 4.310</a:t>
            </a:r>
            <a:r>
              <a:rPr lang="en-US" baseline="30000" dirty="0">
                <a:ea typeface="Adobe 繁黑體 Std B"/>
                <a:cs typeface="Arial" panose="020B0604020202020204" pitchFamily="34" charset="0"/>
                <a:sym typeface="Mathematica1"/>
              </a:rPr>
              <a:t>19</a:t>
            </a:r>
            <a:endParaRPr lang="en-US" dirty="0"/>
          </a:p>
        </p:txBody>
      </p:sp>
    </p:spTree>
    <p:extLst>
      <p:ext uri="{BB962C8B-B14F-4D97-AF65-F5344CB8AC3E}">
        <p14:creationId xmlns:p14="http://schemas.microsoft.com/office/powerpoint/2010/main" val="3149099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9" grpId="0"/>
      <p:bldP spid="11" grpId="0"/>
      <p:bldP spid="12" grpId="0"/>
      <p:bldP spid="13" grpId="0"/>
      <p:bldP spid="15" grpId="0"/>
      <p:bldP spid="3"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1350</TotalTime>
  <Words>1254</Words>
  <Application>Microsoft Office PowerPoint</Application>
  <PresentationFormat>On-screen Show (4:3)</PresentationFormat>
  <Paragraphs>265</Paragraphs>
  <Slides>24</Slides>
  <Notes>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Equity</vt:lpstr>
      <vt:lpstr>A* with Pattern Databases</vt:lpstr>
      <vt:lpstr>Background - Efforts on improving A*</vt:lpstr>
      <vt:lpstr>New Approach – Pattern Database</vt:lpstr>
      <vt:lpstr>(n2-1)-Puzzle Problem</vt:lpstr>
      <vt:lpstr>PDB in 15-Puzzle Problem</vt:lpstr>
      <vt:lpstr>Tight Lower Bound?</vt:lpstr>
      <vt:lpstr>Improvement over Manhattan</vt:lpstr>
      <vt:lpstr>Rubik’s Cube</vt:lpstr>
      <vt:lpstr>Expanding Nodes for Rubik’s Cube</vt:lpstr>
      <vt:lpstr>3D Manhattan vs. PDB</vt:lpstr>
      <vt:lpstr>Reduction of Nodes using PDB</vt:lpstr>
      <vt:lpstr>More improvements of PDB</vt:lpstr>
      <vt:lpstr>Multiple Pattern Databases</vt:lpstr>
      <vt:lpstr>Definitions</vt:lpstr>
      <vt:lpstr>Multiple Pattern Databases</vt:lpstr>
      <vt:lpstr>Experiment</vt:lpstr>
      <vt:lpstr>Experiment</vt:lpstr>
      <vt:lpstr>Rubik’s Cube</vt:lpstr>
      <vt:lpstr>Why performance is improved by multiple pattern databases</vt:lpstr>
      <vt:lpstr>Discussion</vt:lpstr>
      <vt:lpstr>Disjoint Pattern Databases</vt:lpstr>
      <vt:lpstr>Disjoint Pattern Databases</vt:lpstr>
      <vt:lpstr>References</vt:lpstr>
      <vt:lpstr>State of Art on PDB</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with Pattern Database</dc:title>
  <dc:creator>haorui</dc:creator>
  <cp:lastModifiedBy>mgv</cp:lastModifiedBy>
  <cp:revision>102</cp:revision>
  <cp:lastPrinted>2015-03-31T00:44:24Z</cp:lastPrinted>
  <dcterms:created xsi:type="dcterms:W3CDTF">2006-08-16T00:00:00Z</dcterms:created>
  <dcterms:modified xsi:type="dcterms:W3CDTF">2015-04-02T18:13:20Z</dcterms:modified>
</cp:coreProperties>
</file>