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  <p:sldId id="264" r:id="rId9"/>
    <p:sldId id="265" r:id="rId10"/>
    <p:sldId id="266" r:id="rId11"/>
    <p:sldId id="267" r:id="rId12"/>
    <p:sldId id="272" r:id="rId13"/>
    <p:sldId id="269" r:id="rId14"/>
    <p:sldId id="268" r:id="rId15"/>
    <p:sldId id="273" r:id="rId16"/>
    <p:sldId id="270" r:id="rId17"/>
    <p:sldId id="271" r:id="rId18"/>
    <p:sldId id="284" r:id="rId19"/>
    <p:sldId id="285" r:id="rId20"/>
    <p:sldId id="286" r:id="rId21"/>
    <p:sldId id="288" r:id="rId22"/>
    <p:sldId id="274" r:id="rId23"/>
    <p:sldId id="275" r:id="rId24"/>
    <p:sldId id="276" r:id="rId25"/>
    <p:sldId id="277" r:id="rId26"/>
    <p:sldId id="289" r:id="rId27"/>
    <p:sldId id="279" r:id="rId28"/>
    <p:sldId id="278" r:id="rId29"/>
    <p:sldId id="280" r:id="rId30"/>
    <p:sldId id="281" r:id="rId31"/>
    <p:sldId id="282" r:id="rId32"/>
    <p:sldId id="290" r:id="rId33"/>
    <p:sldId id="283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81" d="100"/>
          <a:sy n="81" d="100"/>
        </p:scale>
        <p:origin x="1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33CD2-C9A4-44BC-BE8F-8B282FC5B5A7}" type="datetimeFigureOut">
              <a:rPr lang="en-US"/>
              <a:t>3/26/2015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D1369-0484-4769-8607-7BECB833D0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1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585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62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42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1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259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662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87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60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25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54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9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63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90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2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70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D1369-0484-4769-8607-7BECB833D08F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06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755B-AAD2-4380-BD76-A78C0638D3D4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5657-3D81-4124-9F9F-CF947BC1A447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62028-054C-4499-B93E-129C8D45C385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6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68F-DB7F-4151-AD0D-F13178F5C4E7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42E76-11CF-4CF9-815A-354E945E58C4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D50E-3B10-4B03-B2C2-58692553905E}" type="datetime1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9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E4E2-26EB-4243-A0C1-736EF65F1412}" type="datetime1">
              <a:rPr lang="en-US" smtClean="0"/>
              <a:t>3/26/2015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4B5B-9E98-4658-A04F-ADAB514DEC1D}" type="datetime1">
              <a:rPr lang="en-US" smtClean="0"/>
              <a:t>3/26/2015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0F6E-9CED-4C2F-94E8-4BCB594C2A76}" type="datetime1">
              <a:rPr lang="en-US" smtClean="0"/>
              <a:t>3/26/2015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9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8D838-7EE2-4541-BD4A-8A9B452383D0}" type="datetime1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A4D7-2C02-4B18-969F-7796F498340A}" type="datetime1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43928-3234-44DC-9257-CC521F1DD121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3877" y="440719"/>
            <a:ext cx="9144000" cy="2387600"/>
          </a:xfrm>
        </p:spPr>
        <p:txBody>
          <a:bodyPr/>
          <a:lstStyle/>
          <a:p>
            <a:r>
              <a:rPr lang="en-US" dirty="0" smtClean="0"/>
              <a:t>Abstraction Transformation &amp; Heuristics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375" y="4366809"/>
            <a:ext cx="9144000" cy="1655762"/>
          </a:xfrm>
        </p:spPr>
        <p:txBody>
          <a:bodyPr/>
          <a:lstStyle/>
          <a:p>
            <a:r>
              <a:rPr lang="en-US" dirty="0" err="1" smtClean="0"/>
              <a:t>Md</a:t>
            </a:r>
            <a:r>
              <a:rPr lang="en-US" dirty="0" smtClean="0"/>
              <a:t> </a:t>
            </a:r>
            <a:r>
              <a:rPr lang="en-US" dirty="0" err="1" smtClean="0"/>
              <a:t>Modasshir</a:t>
            </a:r>
            <a:endParaRPr lang="en-US" dirty="0" smtClean="0"/>
          </a:p>
          <a:p>
            <a:r>
              <a:rPr lang="en-US" dirty="0" err="1" smtClean="0"/>
              <a:t>Sharmin</a:t>
            </a:r>
            <a:r>
              <a:rPr lang="en-US" dirty="0" smtClean="0"/>
              <a:t> Rahman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Abstraction Transformation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9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Definition: Abstraction Transformation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An abstraction transformation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 smtClean="0"/>
                  <a:t> maps states u in the concrete problem space to abstract states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 and concrete  actions a to abstract actions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217" t="-2241" r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Heuristics Defined By Abstraction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An abstraction of state space S is any state space such that :</a:t>
                </a:r>
              </a:p>
              <a:p>
                <a:pPr lvl="1"/>
                <a:r>
                  <a:rPr lang="en-US" dirty="0"/>
                  <a:t>for every state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𝑠</m:t>
                    </m:r>
                    <m:r>
                      <a:rPr lang="en-US" b="0" i="1" dirty="0" smtClean="0">
                        <a:latin typeface="Cambria Math"/>
                      </a:rPr>
                      <m:t> 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𝑆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/>
                  <a:t>there is a corresponding state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∅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</m:d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∈ ∅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</m:d>
                    <m:r>
                      <a:rPr lang="en-US" b="0" i="1" dirty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distance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  <a:ea typeface="Cambria Math"/>
                      </a:rPr>
                      <m:t>∅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/>
                        <a:ea typeface="Cambria Math"/>
                      </a:rPr>
                      <m:t>, ∅ 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≤ </m:t>
                    </m:r>
                  </m:oMath>
                </a14:m>
                <a:r>
                  <a:rPr lang="en-US" dirty="0" smtClean="0"/>
                  <a:t>distance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  <a:p>
                <a:r>
                  <a:rPr lang="en-US" dirty="0"/>
                  <a:t>Exact distances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∅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dirty="0"/>
                  <a:t>are </a:t>
                </a:r>
                <a:r>
                  <a:rPr lang="en-US" b="1" dirty="0"/>
                  <a:t>admissible</a:t>
                </a:r>
                <a:r>
                  <a:rPr lang="en-US" dirty="0"/>
                  <a:t> and </a:t>
                </a:r>
                <a:r>
                  <a:rPr lang="en-US" b="1" dirty="0"/>
                  <a:t>consistent</a:t>
                </a:r>
                <a:r>
                  <a:rPr lang="en-US" dirty="0"/>
                  <a:t> heuristics for searching in 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8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</a:t>
            </a:r>
            <a:r>
              <a:rPr lang="en-US" dirty="0"/>
              <a:t>Embedding and </a:t>
            </a:r>
            <a:r>
              <a:rPr lang="en-US" dirty="0" smtClean="0"/>
              <a:t>Homomorphism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An abstraction transformation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dirty="0" smtClean="0"/>
                  <a:t> is an embedding transformation if it adds edges to S such that the concrete and abstract state sets are the same; That is,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 smtClean="0"/>
                  <a:t>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 smtClean="0"/>
                  <a:t>. Homomorphism requires that for all edges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r>
                  <a:rPr lang="en-US" dirty="0" smtClean="0"/>
                  <a:t> in S, there must also be an edge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∅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 smtClean="0"/>
                  <a:t> in S’.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217" t="-2241" r="-1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Abstract Spaces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9915659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 smtClean="0"/>
                  <a:t>The solution in the abstract space can be used in 2 ways: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sz="2800" dirty="0"/>
                  <a:t>	</a:t>
                </a:r>
                <a:r>
                  <a:rPr lang="en-US" sz="2800" dirty="0" smtClean="0"/>
                  <a:t>The length of the abstract solution as a heuristic function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2800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sz="2800" dirty="0" smtClean="0"/>
                  <a:t>   The actual abstract plan as constraints for the concrete plan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9915659" cy="4351338"/>
              </a:xfrm>
              <a:blipFill rotWithShape="0">
                <a:blip r:embed="rId3"/>
                <a:stretch>
                  <a:fillRect l="-1599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7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Spurious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Introduces new path which does not exist in the concrete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Theorem: Admissibility and Consistency of Abstraction Heuristics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 S be a state space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′= ∅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dirty="0" smtClean="0"/>
                  <a:t> be any homomorphic abstraction transformation of S. Let heuristic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 for state u and goal t be defined as the length of the shortest path from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 in S’.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</m:oMath>
                </a14:m>
                <a:r>
                  <a:rPr lang="en-US" dirty="0" smtClean="0"/>
                  <a:t> is an admissible consistent heuristic function.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,……..,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 is the shortest solution in S,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,………,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 is a solution in S’, which cannot obviously be shorter than the optimal solution in S’.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Heuristics h is consistent if for all u and u’ in S,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dirty="0" smtClean="0"/>
                  <a:t> is the shortest path between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dirty="0" smtClean="0"/>
                  <a:t>	for </a:t>
                </a:r>
                <a:r>
                  <a:rPr lang="en-US" dirty="0"/>
                  <a:t>all </a:t>
                </a:r>
                <a:r>
                  <a:rPr lang="en-US" i="1" dirty="0"/>
                  <a:t>u </a:t>
                </a:r>
                <a:r>
                  <a:rPr lang="en-US" dirty="0"/>
                  <a:t>and </a:t>
                </a:r>
                <a:r>
                  <a:rPr lang="en-US" i="1" dirty="0"/>
                  <a:t>u</a:t>
                </a:r>
                <a:r>
                  <a:rPr lang="en-US" i="1" dirty="0" smtClean="0"/>
                  <a:t>’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⇒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𝑆𝑖𝑛𝑐𝑒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801" r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3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Abstraction based on State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 Abstraction</a:t>
            </a:r>
          </a:p>
          <a:p>
            <a:r>
              <a:rPr lang="en-US" dirty="0" smtClean="0"/>
              <a:t>Domain Abstraction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6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method of grouping states together</a:t>
            </a:r>
          </a:p>
          <a:p>
            <a:pPr lvl="1"/>
            <a:r>
              <a:rPr lang="en-US" dirty="0" smtClean="0"/>
              <a:t>The state </a:t>
            </a:r>
            <a:r>
              <a:rPr lang="en-US" b="1" i="1" dirty="0" smtClean="0"/>
              <a:t>u</a:t>
            </a:r>
            <a:r>
              <a:rPr lang="en-US" dirty="0" smtClean="0"/>
              <a:t> with the </a:t>
            </a:r>
            <a:r>
              <a:rPr lang="en-US" b="1" dirty="0" smtClean="0"/>
              <a:t>largest degree </a:t>
            </a:r>
            <a:r>
              <a:rPr lang="en-US" dirty="0" smtClean="0"/>
              <a:t>is grouped together with its neighbors within a certain distance (the “abstraction radius”) to form a single </a:t>
            </a:r>
            <a:r>
              <a:rPr lang="en-US" b="1" dirty="0" smtClean="0"/>
              <a:t>abstract state.</a:t>
            </a:r>
          </a:p>
          <a:p>
            <a:pPr lvl="1"/>
            <a:r>
              <a:rPr lang="en-US" dirty="0" smtClean="0"/>
              <a:t>The range of an </a:t>
            </a:r>
            <a:r>
              <a:rPr lang="en-US" b="1" dirty="0" smtClean="0"/>
              <a:t>abstract state </a:t>
            </a:r>
            <a:r>
              <a:rPr lang="en-US" dirty="0" smtClean="0"/>
              <a:t>consists of all states reachable from </a:t>
            </a:r>
            <a:r>
              <a:rPr lang="en-US" b="1" i="1" dirty="0" smtClean="0"/>
              <a:t>u </a:t>
            </a:r>
            <a:r>
              <a:rPr lang="en-US" i="1" dirty="0" smtClean="0"/>
              <a:t>within the </a:t>
            </a:r>
            <a:r>
              <a:rPr lang="en-US" b="1" i="1" dirty="0" smtClean="0"/>
              <a:t>abstract radius.</a:t>
            </a:r>
            <a:r>
              <a:rPr lang="en-US" b="1" dirty="0" smtClean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3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 will 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Abstraction Transformation</a:t>
            </a:r>
          </a:p>
          <a:p>
            <a:r>
              <a:rPr lang="en-US" dirty="0"/>
              <a:t>Valtorta's Theorem</a:t>
            </a:r>
          </a:p>
          <a:p>
            <a:r>
              <a:rPr lang="en-US" dirty="0"/>
              <a:t>Hierarchical A*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Abstraction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Mapping of labels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 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Relabels all constants in both concrete states and actions</a:t>
                </a:r>
              </a:p>
              <a:p>
                <a:pPr lvl="1"/>
                <a:r>
                  <a:rPr lang="en-US" dirty="0" smtClean="0"/>
                  <a:t>Abstract space consists of all states reachable from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dirty="0" smtClean="0"/>
                  <a:t> by applying sequence of abstract action.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0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Domain Abstraction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First Abstraction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∅1</m:t>
                    </m:r>
                  </m:oMath>
                </a14:m>
                <a:r>
                  <a:rPr lang="en-US" dirty="0"/>
                  <a:t>: Tiles 1, 2 and 7 are replace by don’t care symbol x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∅1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={0, 3, 4, 5, 6, 8}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Second Abstraction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∅2:</m:t>
                    </m:r>
                  </m:oMath>
                </a14:m>
                <a:r>
                  <a:rPr lang="en-US" dirty="0"/>
                  <a:t> Tiles 3 and 4 are mapped to y and 6 and 8 to z</a:t>
                </a:r>
              </a:p>
              <a:p>
                <a:pPr marL="228600" lvl="1">
                  <a:spcBef>
                    <a:spcPts val="1000"/>
                  </a:spcBef>
                </a:pPr>
                <a:r>
                  <a:rPr lang="en-US" dirty="0"/>
                  <a:t>Allows refinements of </a:t>
                </a:r>
                <a:r>
                  <a:rPr lang="en-US" b="1" dirty="0"/>
                  <a:t>Granularity </a:t>
                </a:r>
                <a:r>
                  <a:rPr lang="en-US" dirty="0"/>
                  <a:t>of</a:t>
                </a:r>
                <a:r>
                  <a:rPr lang="en-US" b="1" dirty="0"/>
                  <a:t> </a:t>
                </a:r>
                <a:r>
                  <a:rPr lang="en-US" dirty="0"/>
                  <a:t>relaxation: how many constants in the concrete domain are mapped to each constant in the abstract domain</a:t>
                </a:r>
              </a:p>
              <a:p>
                <a:pPr lvl="1"/>
                <a:r>
                  <a:rPr lang="en-US" dirty="0"/>
                  <a:t>Granularity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∅2 </m:t>
                    </m:r>
                  </m:oMath>
                </a14:m>
                <a:r>
                  <a:rPr lang="en-US" dirty="0"/>
                  <a:t>is: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,0, 5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={3, 2, 2, 1, 1}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74" t="-2503" r="-1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modasshm\Desktop\Domain Abstraction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0660" y="1980675"/>
            <a:ext cx="6888163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5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Valtorta’s Theorem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8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 u be any state necessarily expanded, when the problem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 is solved in S with BFS: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 smtClean="0"/>
                  <a:t> be any abstraction mapping; and the heuristic estimate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 be computed by blindly searching from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. If the problem is solved by the A* algorithm using h then either u itself will be expanded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 will be expanded.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3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If u is closed, it has already been expanded.</a:t>
                </a:r>
              </a:p>
              <a:p>
                <a:r>
                  <a:rPr lang="en-US" dirty="0" smtClean="0"/>
                  <a:t>If u is open,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 is computed by searching in S’ starting 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;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, the first step in this auxiliary search is to expand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; otherwise,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 smtClean="0"/>
                  <a:t>, and u itself is necessarily expanded.</a:t>
                </a:r>
              </a:p>
              <a:p>
                <a:r>
                  <a:rPr lang="en-US" dirty="0" smtClean="0"/>
                  <a:t>if u is unvisited, on every path from s to u, there must be a state that was added to open during search but never expanded.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6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6"/>
            <a:ext cx="10515600" cy="6651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Proof (continued)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888642"/>
                <a:ext cx="10515600" cy="5288321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Let v be any such state on the shortest path from s to u. be cause v was opened,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r>
                  <a:rPr lang="en-US" dirty="0" smtClean="0"/>
                  <a:t> must have been computed.</a:t>
                </a:r>
              </a:p>
              <a:p>
                <a:pPr marL="0" indent="0">
                  <a:buNone/>
                </a:pPr>
                <a:r>
                  <a:rPr lang="en-US" dirty="0" smtClean="0"/>
                  <a:t>We know that u is necessarily expanded by blind search, therefore,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ea typeface="Cambria Math" panose="02040503050406030204" pitchFamily="18" charset="0"/>
                  </a:rPr>
                  <a:t>For v is in the shortest path,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Since v was never expanded by A*, we get,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Combining the inequalities we get,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Since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dirty="0" smtClean="0"/>
                  <a:t> is an abstraction mapping, we know,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This proves 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 necessarily expanded.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88642"/>
                <a:ext cx="10515600" cy="5288321"/>
              </a:xfrm>
              <a:blipFill rotWithShape="0">
                <a:blip r:embed="rId2"/>
                <a:stretch>
                  <a:fillRect l="-1043" t="-2884" b="-2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1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Valtorta’s Theorem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4052" y="1258954"/>
            <a:ext cx="5505852" cy="531708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6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A*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0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Method, but applied differently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v"/>
                </a:pPr>
                <a:r>
                  <a:rPr lang="en-US" dirty="0" smtClean="0"/>
                  <a:t>Creates different level of abstraction transformation layers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…….</m:t>
                    </m:r>
                  </m:oMath>
                </a14:m>
                <a:endParaRPr lang="en-US" dirty="0" smtClean="0"/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en-US" dirty="0" smtClean="0"/>
                  <a:t>Whenever a heuristic value for a node u in the base level problem is requested, the abstract problem to find a shortest path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 is solved on demand.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en-US" dirty="0" smtClean="0"/>
                  <a:t>The search at level 2 uses a heuristic computed on a third level as the shortest path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and so on.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241" r="-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Layered abstraction in hierarchical A* with regard to current state u and goal state 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34" y="1074594"/>
            <a:ext cx="8086725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9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Admissibility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Consistency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Solution Preserving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Relaxed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Embedding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Homomorphism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Pitfalls and Remedy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overheads for repeatedly solving the same instances in the higher levels.</a:t>
            </a:r>
          </a:p>
          <a:p>
            <a:r>
              <a:rPr lang="en-US" dirty="0" smtClean="0"/>
              <a:t>Immediate solution is to cache the heuristic values of all the nodes in a shortest path computed at an abstract level.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4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Pitfalls and </a:t>
            </a:r>
            <a:r>
              <a:rPr lang="en-US" dirty="0" smtClean="0"/>
              <a:t>Remedy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resulting heuristic will no longer be monotone. This leads to reopening nodes, they can be closed even if no shortest path is found.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However, a node </a:t>
            </a:r>
            <a:r>
              <a:rPr lang="en-US" i="1" dirty="0" smtClean="0"/>
              <a:t>u </a:t>
            </a:r>
            <a:r>
              <a:rPr lang="en-US" dirty="0" smtClean="0"/>
              <a:t>can only be prematurely closed if every shortest path passes through same node v for which a shortest path is known.</a:t>
            </a:r>
          </a:p>
          <a:p>
            <a:r>
              <a:rPr lang="en-US" dirty="0" smtClean="0"/>
              <a:t>All nodes on the shortest path from v to t have already cached the exact estimate and hence will only be expanded once.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Edelkamp</a:t>
            </a:r>
            <a:r>
              <a:rPr lang="en-US" dirty="0"/>
              <a:t>, Stefan, and Stefan </a:t>
            </a:r>
            <a:r>
              <a:rPr lang="en-US" dirty="0" err="1"/>
              <a:t>Schroedl</a:t>
            </a:r>
            <a:r>
              <a:rPr lang="en-US" dirty="0"/>
              <a:t>. </a:t>
            </a:r>
            <a:r>
              <a:rPr lang="en-US" i="1" dirty="0"/>
              <a:t>Heuristic search: theory and applications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Holte</a:t>
            </a:r>
            <a:r>
              <a:rPr lang="en-US" dirty="0"/>
              <a:t>, Robert C., et al. "Hierarchical A*: Searching abstraction hierarchies efficiently." </a:t>
            </a:r>
            <a:r>
              <a:rPr lang="en-US" i="1" dirty="0"/>
              <a:t>AAAI/IAAI, Vol. 1</a:t>
            </a:r>
            <a:r>
              <a:rPr lang="en-US" dirty="0"/>
              <a:t>. 1996</a:t>
            </a:r>
            <a:r>
              <a:rPr lang="en-US" dirty="0" smtClean="0"/>
              <a:t>.</a:t>
            </a:r>
          </a:p>
          <a:p>
            <a:r>
              <a:rPr lang="en-US" dirty="0"/>
              <a:t>Yang, Fan, et al. "A general theory of additive state space </a:t>
            </a:r>
            <a:r>
              <a:rPr lang="en-US" dirty="0" err="1"/>
              <a:t>abstractions."</a:t>
            </a:r>
            <a:r>
              <a:rPr lang="en-US" i="1" dirty="0" err="1"/>
              <a:t>Journal</a:t>
            </a:r>
            <a:r>
              <a:rPr lang="en-US" i="1" dirty="0"/>
              <a:t> of Artificial Intelligence Research</a:t>
            </a:r>
            <a:r>
              <a:rPr lang="en-US" dirty="0"/>
              <a:t> (2008): 631-662.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443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modasshm\Desktop\powerpoint-questions-slide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293" y="1167815"/>
            <a:ext cx="7363252" cy="5046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2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Admissibility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latin typeface="Calibri" charset="0"/>
                  </a:rPr>
                  <a:t>A heuristic function is said to be</a:t>
                </a:r>
                <a:r>
                  <a:rPr lang="en-US" sz="1100" dirty="0">
                    <a:latin typeface="Calibri" charset="0"/>
                  </a:rPr>
                  <a:t> </a:t>
                </a:r>
                <a:r>
                  <a:rPr lang="en-US" dirty="0">
                    <a:latin typeface="Calibri" charset="0"/>
                  </a:rPr>
                  <a:t>admissible if it never overestimates the cost of reaching the goal.</a:t>
                </a:r>
              </a:p>
              <a:p>
                <a:pPr marL="0" indent="0">
                  <a:buNone/>
                </a:pPr>
                <a:r>
                  <a:rPr lang="en-US" b="1" dirty="0">
                    <a:latin typeface="Calibri" charset="0"/>
                  </a:rPr>
                  <a:t>n</a:t>
                </a:r>
                <a:r>
                  <a:rPr lang="en-US" dirty="0">
                    <a:latin typeface="Calibri" charset="0"/>
                  </a:rPr>
                  <a:t> is a node</a:t>
                </a:r>
              </a:p>
              <a:p>
                <a:pPr marL="0" indent="0">
                  <a:buNone/>
                </a:pPr>
                <a:r>
                  <a:rPr lang="en-US" b="1" dirty="0">
                    <a:latin typeface="Calibri" charset="0"/>
                  </a:rPr>
                  <a:t>h</a:t>
                </a:r>
                <a:r>
                  <a:rPr lang="en-US" dirty="0">
                    <a:latin typeface="Calibri" charset="0"/>
                  </a:rPr>
                  <a:t> is a heuristic</a:t>
                </a:r>
              </a:p>
              <a:p>
                <a:pPr marL="0" indent="0">
                  <a:buNone/>
                </a:pPr>
                <a:r>
                  <a:rPr lang="en-US" b="1" dirty="0">
                    <a:latin typeface="Calibri" charset="0"/>
                  </a:rPr>
                  <a:t>h(n)</a:t>
                </a:r>
                <a:r>
                  <a:rPr lang="en-US" dirty="0">
                    <a:latin typeface="Calibri" charset="0"/>
                  </a:rPr>
                  <a:t> is the cost indicated by </a:t>
                </a:r>
                <a:r>
                  <a:rPr lang="en-US" b="1" dirty="0">
                    <a:latin typeface="Calibri" charset="0"/>
                  </a:rPr>
                  <a:t>h</a:t>
                </a:r>
                <a:r>
                  <a:rPr lang="en-US" dirty="0">
                    <a:latin typeface="Calibri" charset="0"/>
                  </a:rPr>
                  <a:t> to reach a goal from </a:t>
                </a:r>
                <a:r>
                  <a:rPr lang="en-US" b="1" dirty="0">
                    <a:latin typeface="Calibri" charset="0"/>
                  </a:rPr>
                  <a:t>n</a:t>
                </a:r>
              </a:p>
              <a:p>
                <a:pPr marL="0" indent="0">
                  <a:buNone/>
                </a:pPr>
                <a:r>
                  <a:rPr lang="en-US" b="1" dirty="0">
                    <a:latin typeface="Calibri" charset="0"/>
                  </a:rPr>
                  <a:t>h*(n) </a:t>
                </a:r>
                <a:r>
                  <a:rPr lang="en-US" dirty="0">
                    <a:latin typeface="Calibri" charset="0"/>
                  </a:rPr>
                  <a:t>is the actual cost to reach a goal from </a:t>
                </a:r>
                <a:r>
                  <a:rPr lang="en-US" b="1" dirty="0">
                    <a:latin typeface="Calibri" charset="0"/>
                  </a:rPr>
                  <a:t>n</a:t>
                </a:r>
              </a:p>
              <a:p>
                <a:pPr marL="0" indent="0">
                  <a:buNone/>
                </a:pPr>
                <a:r>
                  <a:rPr lang="en-US" b="1" dirty="0">
                    <a:latin typeface="Calibri" charset="0"/>
                  </a:rPr>
                  <a:t>h(n)</a:t>
                </a:r>
                <a:r>
                  <a:rPr lang="en-US" dirty="0">
                    <a:latin typeface="Calibri" charset="0"/>
                  </a:rPr>
                  <a:t> is admissible </a:t>
                </a:r>
                <a:r>
                  <a:rPr lang="en-US" dirty="0" smtClean="0">
                    <a:latin typeface="Calibri" charset="0"/>
                  </a:rPr>
                  <a:t>if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h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∗(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latin typeface="Calibri" charset="0"/>
                </a:endParaRPr>
              </a:p>
              <a:p>
                <a:endParaRPr lang="en-US" dirty="0">
                  <a:latin typeface="Calibri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17" t="-2241" r="-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1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dirty="0" smtClean="0">
                    <a:latin typeface="Calibri" charset="0"/>
                  </a:rPr>
                  <a:t>A consistent (or monotone</a:t>
                </a:r>
                <a:r>
                  <a:rPr lang="en-US" dirty="0">
                    <a:latin typeface="Calibri" charset="0"/>
                  </a:rPr>
                  <a:t>) heuristic function</a:t>
                </a:r>
                <a:r>
                  <a:rPr lang="en-US" dirty="0"/>
                  <a:t> is a function that estimates the distance of a given state to a goal state, and that is always at most equal to the estimated distance from any neighboring vertex plus the step cost of reaching that neighbor.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h</m:t>
                    </m:r>
                  </m:oMath>
                </a14:m>
                <a:r>
                  <a:rPr lang="en-US" dirty="0">
                    <a:latin typeface="Calibri" charset="0"/>
                  </a:rPr>
                  <a:t> is the consistent heuristic function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i="1" dirty="0">
                    <a:latin typeface="Calibri" charset="0"/>
                  </a:rPr>
                  <a:t> </a:t>
                </a:r>
                <a:r>
                  <a:rPr lang="en-US" dirty="0">
                    <a:latin typeface="Calibri" charset="0"/>
                  </a:rPr>
                  <a:t>is any node in the graph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i="1" dirty="0">
                    <a:latin typeface="Calibri" charset="0"/>
                  </a:rPr>
                  <a:t> is any descendant of N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𝐺</m:t>
                    </m:r>
                  </m:oMath>
                </a14:m>
                <a:r>
                  <a:rPr lang="en-US" dirty="0">
                    <a:latin typeface="Calibri" charset="0"/>
                  </a:rPr>
                  <a:t> is any goal node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𝑐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𝑁</m:t>
                    </m:r>
                    <m:r>
                      <a:rPr lang="en-US" i="1" dirty="0" smtClean="0">
                        <a:latin typeface="Cambria Math"/>
                      </a:rPr>
                      <m:t>,</m:t>
                    </m:r>
                    <m:r>
                      <a:rPr lang="en-US" i="1" dirty="0" smtClean="0">
                        <a:latin typeface="Cambria Math"/>
                      </a:rPr>
                      <m:t>𝑃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latin typeface="Calibri" charset="0"/>
                  </a:rPr>
                  <a:t> is the cost of reaching node P from N</a:t>
                </a:r>
              </a:p>
              <a:p>
                <a:pPr marL="0" indent="0">
                  <a:buNone/>
                </a:pPr>
                <a:endParaRPr lang="en-US" dirty="0">
                  <a:latin typeface="Calibri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≤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</m:oMath>
                  </m:oMathPara>
                </a14:m>
                <a:endParaRPr lang="en-US" b="0" dirty="0" smtClean="0">
                  <a:latin typeface="Calibri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>
                  <a:latin typeface="Calibri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alibri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54" t="-2801" r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7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Preserving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While transforming, </a:t>
            </a:r>
            <a:r>
              <a:rPr lang="en-US" dirty="0" smtClean="0"/>
              <a:t>keeping </a:t>
            </a:r>
            <a:r>
              <a:rPr lang="en-US" dirty="0"/>
              <a:t>the existing solution path in the concrete </a:t>
            </a:r>
            <a:r>
              <a:rPr lang="en-US" dirty="0" smtClean="0"/>
              <a:t>problem is </a:t>
            </a:r>
            <a:r>
              <a:rPr lang="en-US" b="1" dirty="0" smtClean="0"/>
              <a:t>solution preserving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9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Relaxed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problem where constraints are dropped (</a:t>
            </a:r>
            <a:r>
              <a:rPr lang="en-US" dirty="0" smtClean="0"/>
              <a:t>e.g. removing </a:t>
            </a:r>
            <a:r>
              <a:rPr lang="en-US" dirty="0"/>
              <a:t>constraints on puzzle problem)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 means we can add new edges or merge </a:t>
            </a:r>
            <a:r>
              <a:rPr lang="en-US" dirty="0" smtClean="0"/>
              <a:t>existing nodes or both.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8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66" y="283399"/>
            <a:ext cx="10515600" cy="1325563"/>
          </a:xfrm>
        </p:spPr>
        <p:txBody>
          <a:bodyPr/>
          <a:lstStyle/>
          <a:p>
            <a:r>
              <a:rPr lang="en-US"/>
              <a:t>Embedding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bri" charset="0"/>
              </a:rPr>
              <a:t>Embedding: Drop some preconditions from the operators (creates “</a:t>
            </a:r>
            <a:r>
              <a:rPr lang="en-US" dirty="0" err="1">
                <a:latin typeface="Calibri" charset="0"/>
              </a:rPr>
              <a:t>supergraph</a:t>
            </a:r>
            <a:r>
              <a:rPr lang="en-US" dirty="0">
                <a:latin typeface="Calibri" charset="0"/>
              </a:rPr>
              <a:t>”)</a:t>
            </a:r>
            <a:br>
              <a:rPr lang="en-US" dirty="0">
                <a:latin typeface="Calibri" charset="0"/>
              </a:rPr>
            </a:br>
            <a:endParaRPr lang="en-US" dirty="0">
              <a:latin typeface="Calibri" charset="0"/>
            </a:endParaRPr>
          </a:p>
          <a:p>
            <a:pPr marL="0" indent="0">
              <a:buNone/>
            </a:pPr>
            <a:r>
              <a:rPr lang="en-US" dirty="0">
                <a:latin typeface="Calibri" charset="0"/>
              </a:rPr>
              <a:t>–  Preserves nodes, but creates extra edges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5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Homomorphism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bri" charset="0"/>
              </a:rPr>
              <a:t>Homomorphism: Drop distinctions between </a:t>
            </a:r>
            <a:r>
              <a:rPr lang="en-US">
                <a:latin typeface="Calibri" charset="0"/>
              </a:rPr>
              <a:t>objects </a:t>
            </a:r>
            <a:br>
              <a:rPr lang="en-US">
                <a:latin typeface="Calibri" charset="0"/>
              </a:rPr>
            </a:br>
            <a:endParaRPr lang="en-US">
              <a:latin typeface="Calibri" charset="0"/>
            </a:endParaRPr>
          </a:p>
          <a:p>
            <a:pPr marL="0" indent="0">
              <a:buNone/>
            </a:pPr>
            <a:r>
              <a:rPr lang="en-US" dirty="0">
                <a:latin typeface="Calibri" charset="0"/>
              </a:rPr>
              <a:t>–  Reduces set of nodes, preserves edges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7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789</Words>
  <Application>Microsoft Office PowerPoint</Application>
  <PresentationFormat>Widescreen</PresentationFormat>
  <Paragraphs>182</Paragraphs>
  <Slides>33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Wingdings</vt:lpstr>
      <vt:lpstr>Office Theme</vt:lpstr>
      <vt:lpstr>Abstraction Transformation &amp; Heuristics</vt:lpstr>
      <vt:lpstr>What we will cover</vt:lpstr>
      <vt:lpstr>Review</vt:lpstr>
      <vt:lpstr>Admissibility</vt:lpstr>
      <vt:lpstr>Consistency</vt:lpstr>
      <vt:lpstr>Solution Preserving</vt:lpstr>
      <vt:lpstr>Relaxed problem</vt:lpstr>
      <vt:lpstr>Embedding</vt:lpstr>
      <vt:lpstr>Homomorphism</vt:lpstr>
      <vt:lpstr>Abstraction Transformation</vt:lpstr>
      <vt:lpstr>Definition: Abstraction Transformation</vt:lpstr>
      <vt:lpstr>Heuristics Defined By Abstraction</vt:lpstr>
      <vt:lpstr>Definition: Embedding and Homomorphism</vt:lpstr>
      <vt:lpstr>Use of Abstract Spaces</vt:lpstr>
      <vt:lpstr>Spurious Paths</vt:lpstr>
      <vt:lpstr>Theorem: Admissibility and Consistency of Abstraction Heuristics</vt:lpstr>
      <vt:lpstr>Proof </vt:lpstr>
      <vt:lpstr>Types of Abstraction based on State Representation</vt:lpstr>
      <vt:lpstr>Star Abstraction</vt:lpstr>
      <vt:lpstr>Domain Abstraction</vt:lpstr>
      <vt:lpstr>Example of Domain Abstraction</vt:lpstr>
      <vt:lpstr>Valtorta’s Theorem</vt:lpstr>
      <vt:lpstr>Theorem</vt:lpstr>
      <vt:lpstr>Proof</vt:lpstr>
      <vt:lpstr>Proof (continued)</vt:lpstr>
      <vt:lpstr>Example of Valtorta’s Theorem</vt:lpstr>
      <vt:lpstr>Hierarchical A*</vt:lpstr>
      <vt:lpstr>Same Method, but applied differently</vt:lpstr>
      <vt:lpstr>Layered abstraction in hierarchical A* with regard to current state u and goal state t</vt:lpstr>
      <vt:lpstr>Pitfalls and Remedy</vt:lpstr>
      <vt:lpstr>Pitfalls and Remedy (Continued)</vt:lpstr>
      <vt:lpstr>References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Sharmin Rahman</dc:creator>
  <cp:lastModifiedBy>Md Modasshir</cp:lastModifiedBy>
  <cp:revision>40</cp:revision>
  <dcterms:created xsi:type="dcterms:W3CDTF">2012-07-27T01:16:44Z</dcterms:created>
  <dcterms:modified xsi:type="dcterms:W3CDTF">2015-03-26T16:55:11Z</dcterms:modified>
</cp:coreProperties>
</file>