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comments/comment1.xml" ContentType="application/vnd.openxmlformats-officedocument.presentationml.comments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9"/>
  </p:notesMasterIdLst>
  <p:sldIdLst>
    <p:sldId id="256" r:id="rId2"/>
    <p:sldId id="261" r:id="rId3"/>
    <p:sldId id="258" r:id="rId4"/>
    <p:sldId id="282" r:id="rId5"/>
    <p:sldId id="259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4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6" r:id="rId26"/>
    <p:sldId id="287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Srikar Nadipally" initials="S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85274" autoAdjust="0"/>
  </p:normalViewPr>
  <p:slideViewPr>
    <p:cSldViewPr snapToObjects="1">
      <p:cViewPr varScale="1">
        <p:scale>
          <a:sx n="87" d="100"/>
          <a:sy n="87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12-12-02T18:28:13.996" idx="1">
    <p:pos x="10" y="10"/>
    <p:text>An acoustic model is a file that contains statistical representations of each of the distinct sounds that makes up a word.  Each of these statistical representations is assigned a label called a phoneme. The English language has about 40 distinct sounds that are useful for speech recognition, and thus we have 40 different phonemes.
An acoustic model is created by taking a large database of speech (called a speech corpus) and using special training algorithms to create statistical representations for each phoneme in a language.  These statistical representations are called Hidden Markov Models ("HMM"s).  Each phoneme has its own HMM.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E471B-024F-8246-9A0F-7C9B79925A54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4AD37-DE80-6C4F-ADCA-F0B962AA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MERL –</a:t>
            </a:r>
            <a:r>
              <a:rPr lang="en-US" baseline="0" dirty="0" smtClean="0"/>
              <a:t> Mitsubishi Electric Research Labs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4AD37-DE80-6C4F-ADCA-F0B962AAAE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a high-pass filter because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allows the high frequency components to "pass through", while weakening or filtering out the low frequency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components.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4AD37-DE80-6C4F-ADCA-F0B962AAAE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4AD37-DE80-6C4F-ADCA-F0B962AAAE8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4AD37-DE80-6C4F-ADCA-F0B962AAAE8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7A525-C7D8-AD4D-A057-2D70C27F1F56}" type="datetimeFigureOut">
              <a:rPr lang="en-US" smtClean="0"/>
              <a:pPr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D2170-8E24-EB41-9822-F52D23D4B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comments" Target="../comments/commen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Speech Recognition with CMU Sphinx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Srikar Nadipally</a:t>
            </a:r>
          </a:p>
          <a:p>
            <a:r>
              <a:rPr lang="en-US" dirty="0" smtClean="0"/>
              <a:t>Hareesh </a:t>
            </a:r>
            <a:r>
              <a:rPr lang="en-US" dirty="0" err="1" smtClean="0"/>
              <a:t>Lingareddy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374900"/>
            <a:ext cx="4419600" cy="4406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5943600" cy="5257800"/>
          </a:xfrm>
        </p:spPr>
        <p:txBody>
          <a:bodyPr/>
          <a:lstStyle/>
          <a:p>
            <a:r>
              <a:rPr lang="en-US" dirty="0"/>
              <a:t>The data that drives </a:t>
            </a:r>
            <a:r>
              <a:rPr lang="en-US" dirty="0" smtClean="0"/>
              <a:t>the decoder</a:t>
            </a:r>
          </a:p>
          <a:p>
            <a:r>
              <a:rPr lang="en-US" dirty="0"/>
              <a:t>Consists of three sets </a:t>
            </a:r>
            <a:r>
              <a:rPr lang="en-US" dirty="0" smtClean="0"/>
              <a:t>of data:</a:t>
            </a:r>
          </a:p>
          <a:p>
            <a:pPr lvl="2"/>
            <a:r>
              <a:rPr lang="en-US" dirty="0"/>
              <a:t>Dictionary</a:t>
            </a:r>
          </a:p>
          <a:p>
            <a:pPr lvl="2"/>
            <a:r>
              <a:rPr lang="en-US" dirty="0"/>
              <a:t>Acoustic Model</a:t>
            </a:r>
          </a:p>
          <a:p>
            <a:pPr lvl="2"/>
            <a:r>
              <a:rPr lang="en-US" dirty="0"/>
              <a:t>Language </a:t>
            </a:r>
            <a:r>
              <a:rPr lang="en-US" dirty="0" smtClean="0"/>
              <a:t>Model</a:t>
            </a:r>
          </a:p>
          <a:p>
            <a:r>
              <a:rPr lang="en-US" dirty="0"/>
              <a:t>Needs to scale </a:t>
            </a:r>
            <a:r>
              <a:rPr lang="en-US" dirty="0" smtClean="0"/>
              <a:t>between the </a:t>
            </a:r>
            <a:r>
              <a:rPr lang="en-US" dirty="0"/>
              <a:t>three </a:t>
            </a:r>
            <a:r>
              <a:rPr lang="en-US" dirty="0" smtClean="0"/>
              <a:t>application types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668" y="1054100"/>
            <a:ext cx="2975331" cy="4279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Maps words to pronunciations</a:t>
            </a:r>
          </a:p>
          <a:p>
            <a:r>
              <a:rPr lang="en-US" dirty="0"/>
              <a:t>Provides word </a:t>
            </a:r>
            <a:r>
              <a:rPr lang="en-US" dirty="0" smtClean="0"/>
              <a:t>classification information </a:t>
            </a:r>
            <a:r>
              <a:rPr lang="en-US" dirty="0"/>
              <a:t>(such as part-of</a:t>
            </a:r>
            <a:r>
              <a:rPr lang="en-US" dirty="0" smtClean="0"/>
              <a:t>- speech</a:t>
            </a:r>
            <a:r>
              <a:rPr lang="en-US" dirty="0"/>
              <a:t>)</a:t>
            </a:r>
          </a:p>
          <a:p>
            <a:r>
              <a:rPr lang="en-US" dirty="0"/>
              <a:t>Single word may have </a:t>
            </a:r>
            <a:r>
              <a:rPr lang="en-US" dirty="0" smtClean="0"/>
              <a:t>multiple pronunciations</a:t>
            </a:r>
            <a:endParaRPr lang="en-US" dirty="0"/>
          </a:p>
          <a:p>
            <a:r>
              <a:rPr lang="en-US" dirty="0"/>
              <a:t>Pronunciations represented </a:t>
            </a:r>
            <a:r>
              <a:rPr lang="en-US" dirty="0" smtClean="0"/>
              <a:t>as phones </a:t>
            </a:r>
            <a:r>
              <a:rPr lang="en-US" dirty="0"/>
              <a:t>or other units</a:t>
            </a:r>
          </a:p>
          <a:p>
            <a:r>
              <a:rPr lang="en-US" dirty="0"/>
              <a:t>Can vary in size from a </a:t>
            </a:r>
            <a:r>
              <a:rPr lang="en-US" dirty="0" smtClean="0"/>
              <a:t>dozen words </a:t>
            </a:r>
            <a:r>
              <a:rPr lang="en-US" dirty="0"/>
              <a:t>to &gt;100,000 words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 Model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 anchor="ctr">
            <a:normAutofit/>
          </a:bodyPr>
          <a:lstStyle/>
          <a:p>
            <a:r>
              <a:rPr lang="en-US" sz="2400" dirty="0" smtClean="0"/>
              <a:t>Describes </a:t>
            </a:r>
            <a:r>
              <a:rPr lang="en-US" sz="2400" dirty="0"/>
              <a:t>what is likely to </a:t>
            </a:r>
            <a:r>
              <a:rPr lang="en-US" sz="2400" dirty="0" smtClean="0"/>
              <a:t>be spoken </a:t>
            </a:r>
            <a:r>
              <a:rPr lang="en-US" sz="2400" dirty="0"/>
              <a:t>in a particular context</a:t>
            </a:r>
          </a:p>
          <a:p>
            <a:r>
              <a:rPr lang="en-US" sz="2400" dirty="0"/>
              <a:t>Uses stochastic </a:t>
            </a:r>
            <a:r>
              <a:rPr lang="en-US" sz="2400" dirty="0" smtClean="0"/>
              <a:t>approach. Word </a:t>
            </a:r>
            <a:r>
              <a:rPr lang="en-US" sz="2400" dirty="0"/>
              <a:t>transitions are defined </a:t>
            </a:r>
            <a:r>
              <a:rPr lang="en-US" sz="2400" dirty="0" smtClean="0"/>
              <a:t>in terms </a:t>
            </a:r>
            <a:r>
              <a:rPr lang="en-US" sz="2400" dirty="0"/>
              <a:t>of </a:t>
            </a:r>
            <a:r>
              <a:rPr lang="en-US" sz="2400" dirty="0" smtClean="0"/>
              <a:t>transition</a:t>
            </a:r>
            <a:r>
              <a:rPr lang="en-US" sz="2400" dirty="0"/>
              <a:t> </a:t>
            </a:r>
            <a:r>
              <a:rPr lang="en-US" sz="2400" dirty="0" smtClean="0"/>
              <a:t>probabilities</a:t>
            </a:r>
            <a:endParaRPr lang="en-US" sz="2400" dirty="0"/>
          </a:p>
          <a:p>
            <a:r>
              <a:rPr lang="en-US" sz="2400" dirty="0"/>
              <a:t>Helps to constrain the </a:t>
            </a:r>
            <a:r>
              <a:rPr lang="en-US" sz="2400" dirty="0" smtClean="0"/>
              <a:t>search space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900" y="1417638"/>
            <a:ext cx="3340100" cy="471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Grammars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Probabilistic context-free grammar</a:t>
            </a:r>
          </a:p>
          <a:p>
            <a:r>
              <a:rPr lang="en-US" dirty="0"/>
              <a:t>Relatively small number of states</a:t>
            </a:r>
          </a:p>
          <a:p>
            <a:r>
              <a:rPr lang="en-US" dirty="0"/>
              <a:t>Appropriate for command and control </a:t>
            </a:r>
            <a:r>
              <a:rPr lang="en-US" dirty="0" smtClean="0"/>
              <a:t>applications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86200"/>
            <a:ext cx="8407400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N-gram Language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Probability of word N dependent on word N-1, N-2, ...</a:t>
            </a:r>
          </a:p>
          <a:p>
            <a:r>
              <a:rPr lang="en-US" sz="2400" dirty="0"/>
              <a:t>Bigrams and trigrams most commonly used</a:t>
            </a:r>
          </a:p>
          <a:p>
            <a:r>
              <a:rPr lang="en-US" sz="2400" dirty="0"/>
              <a:t>Used for large vocabulary applications such as dictation</a:t>
            </a:r>
          </a:p>
          <a:p>
            <a:r>
              <a:rPr lang="en-US" sz="2400" dirty="0"/>
              <a:t>Typically trained by very large (millions of words) corpus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440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700" y="3073400"/>
            <a:ext cx="2451100" cy="378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Acoustic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Database of statistical models</a:t>
            </a:r>
          </a:p>
          <a:p>
            <a:r>
              <a:rPr lang="en-US" sz="2400" dirty="0"/>
              <a:t>Each statistical model represents </a:t>
            </a:r>
            <a:r>
              <a:rPr lang="en-US" sz="2400" dirty="0" smtClean="0"/>
              <a:t>a single </a:t>
            </a:r>
            <a:r>
              <a:rPr lang="en-US" sz="2400" dirty="0"/>
              <a:t>unit of speech such as </a:t>
            </a:r>
            <a:r>
              <a:rPr lang="en-US" sz="2400" dirty="0" smtClean="0"/>
              <a:t>a word </a:t>
            </a:r>
            <a:r>
              <a:rPr lang="en-US" sz="2400" dirty="0"/>
              <a:t>or phoneme</a:t>
            </a:r>
          </a:p>
          <a:p>
            <a:r>
              <a:rPr lang="en-US" sz="2400" dirty="0"/>
              <a:t>Acoustic Models </a:t>
            </a:r>
            <a:r>
              <a:rPr lang="en-US" sz="2400" dirty="0" smtClean="0"/>
              <a:t>are created</a:t>
            </a:r>
            <a:r>
              <a:rPr lang="en-US" sz="2400" dirty="0"/>
              <a:t>/trained by analyzing </a:t>
            </a:r>
            <a:r>
              <a:rPr lang="en-US" sz="2400" dirty="0" smtClean="0"/>
              <a:t>large corpora </a:t>
            </a:r>
            <a:r>
              <a:rPr lang="en-US" sz="2400" dirty="0"/>
              <a:t>of labeled speech</a:t>
            </a:r>
          </a:p>
          <a:p>
            <a:r>
              <a:rPr lang="en-US" sz="2400" dirty="0"/>
              <a:t>Acoustic Models can be </a:t>
            </a:r>
            <a:r>
              <a:rPr lang="en-US" sz="2400" dirty="0" smtClean="0"/>
              <a:t>speaker dependent </a:t>
            </a:r>
          </a:p>
          <a:p>
            <a:pPr>
              <a:buNone/>
            </a:pPr>
            <a:r>
              <a:rPr lang="en-US" sz="2400" dirty="0" smtClean="0"/>
              <a:t>     or speaker </a:t>
            </a:r>
            <a:r>
              <a:rPr lang="en-US" sz="2400" dirty="0" smtClean="0"/>
              <a:t>independent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457200" y="762000"/>
            <a:ext cx="7034213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dirty="0"/>
              <a:t>A Markov Model (Markov Chain) is: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endParaRPr lang="en-US" sz="1800" dirty="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dirty="0"/>
              <a:t> similar to a finite-state automata, with </a:t>
            </a:r>
            <a:r>
              <a:rPr lang="en-US" i="1" dirty="0"/>
              <a:t>probabilities</a:t>
            </a:r>
            <a:r>
              <a:rPr lang="en-US" dirty="0"/>
              <a:t> of </a:t>
            </a:r>
            <a:br>
              <a:rPr lang="en-US" dirty="0"/>
            </a:br>
            <a:r>
              <a:rPr lang="en-US" dirty="0"/>
              <a:t>   transitioning from one state to another: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endParaRPr lang="en-US" dirty="0"/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365125" y="193674"/>
            <a:ext cx="7940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 dirty="0"/>
              <a:t>What is a Markov Model?</a:t>
            </a:r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27100" y="2235200"/>
            <a:ext cx="6583363" cy="2444750"/>
            <a:chOff x="584" y="1472"/>
            <a:chExt cx="4147" cy="154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92" y="1960"/>
              <a:ext cx="779" cy="419"/>
              <a:chOff x="1076" y="1744"/>
              <a:chExt cx="779" cy="419"/>
            </a:xfrm>
          </p:grpSpPr>
          <p:sp>
            <p:nvSpPr>
              <p:cNvPr id="90118" name="Oval 6"/>
              <p:cNvSpPr>
                <a:spLocks noChangeArrowheads="1"/>
              </p:cNvSpPr>
              <p:nvPr/>
            </p:nvSpPr>
            <p:spPr bwMode="auto">
              <a:xfrm>
                <a:off x="1076" y="1744"/>
                <a:ext cx="427" cy="419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119" name="Line 7"/>
              <p:cNvSpPr>
                <a:spLocks noChangeShapeType="1"/>
              </p:cNvSpPr>
              <p:nvPr/>
            </p:nvSpPr>
            <p:spPr bwMode="auto">
              <a:xfrm>
                <a:off x="1502" y="1957"/>
                <a:ext cx="35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662" y="1958"/>
              <a:ext cx="779" cy="419"/>
              <a:chOff x="1076" y="1744"/>
              <a:chExt cx="779" cy="419"/>
            </a:xfrm>
          </p:grpSpPr>
          <p:sp>
            <p:nvSpPr>
              <p:cNvPr id="90121" name="Oval 9"/>
              <p:cNvSpPr>
                <a:spLocks noChangeArrowheads="1"/>
              </p:cNvSpPr>
              <p:nvPr/>
            </p:nvSpPr>
            <p:spPr bwMode="auto">
              <a:xfrm>
                <a:off x="1076" y="1744"/>
                <a:ext cx="427" cy="419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122" name="Line 10"/>
              <p:cNvSpPr>
                <a:spLocks noChangeShapeType="1"/>
              </p:cNvSpPr>
              <p:nvPr/>
            </p:nvSpPr>
            <p:spPr bwMode="auto">
              <a:xfrm>
                <a:off x="1502" y="1957"/>
                <a:ext cx="35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448" y="1958"/>
              <a:ext cx="779" cy="419"/>
              <a:chOff x="1076" y="1744"/>
              <a:chExt cx="779" cy="419"/>
            </a:xfrm>
          </p:grpSpPr>
          <p:sp>
            <p:nvSpPr>
              <p:cNvPr id="90124" name="Oval 12"/>
              <p:cNvSpPr>
                <a:spLocks noChangeArrowheads="1"/>
              </p:cNvSpPr>
              <p:nvPr/>
            </p:nvSpPr>
            <p:spPr bwMode="auto">
              <a:xfrm>
                <a:off x="1076" y="1744"/>
                <a:ext cx="427" cy="419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125" name="Line 13"/>
              <p:cNvSpPr>
                <a:spLocks noChangeShapeType="1"/>
              </p:cNvSpPr>
              <p:nvPr/>
            </p:nvSpPr>
            <p:spPr bwMode="auto">
              <a:xfrm>
                <a:off x="1502" y="1957"/>
                <a:ext cx="35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3226" y="1958"/>
              <a:ext cx="779" cy="419"/>
              <a:chOff x="1076" y="1744"/>
              <a:chExt cx="779" cy="419"/>
            </a:xfrm>
          </p:grpSpPr>
          <p:sp>
            <p:nvSpPr>
              <p:cNvPr id="90127" name="Oval 15"/>
              <p:cNvSpPr>
                <a:spLocks noChangeArrowheads="1"/>
              </p:cNvSpPr>
              <p:nvPr/>
            </p:nvSpPr>
            <p:spPr bwMode="auto">
              <a:xfrm>
                <a:off x="1076" y="1744"/>
                <a:ext cx="427" cy="419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128" name="Line 16"/>
              <p:cNvSpPr>
                <a:spLocks noChangeShapeType="1"/>
              </p:cNvSpPr>
              <p:nvPr/>
            </p:nvSpPr>
            <p:spPr bwMode="auto">
              <a:xfrm>
                <a:off x="1502" y="1957"/>
                <a:ext cx="35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0129" name="Oval 17"/>
            <p:cNvSpPr>
              <a:spLocks noChangeArrowheads="1"/>
            </p:cNvSpPr>
            <p:nvPr/>
          </p:nvSpPr>
          <p:spPr bwMode="auto">
            <a:xfrm>
              <a:off x="4004" y="1958"/>
              <a:ext cx="427" cy="419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130" name="Freeform 18"/>
            <p:cNvSpPr>
              <a:spLocks/>
            </p:cNvSpPr>
            <p:nvPr/>
          </p:nvSpPr>
          <p:spPr bwMode="auto">
            <a:xfrm>
              <a:off x="1290" y="1709"/>
              <a:ext cx="1184" cy="373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206" y="167"/>
                </a:cxn>
                <a:cxn ang="0">
                  <a:pos x="436" y="36"/>
                </a:cxn>
                <a:cxn ang="0">
                  <a:pos x="625" y="11"/>
                </a:cxn>
                <a:cxn ang="0">
                  <a:pos x="888" y="101"/>
                </a:cxn>
                <a:cxn ang="0">
                  <a:pos x="1184" y="364"/>
                </a:cxn>
              </a:cxnLst>
              <a:rect l="0" t="0" r="r" b="b"/>
              <a:pathLst>
                <a:path w="1184" h="373">
                  <a:moveTo>
                    <a:pt x="0" y="373"/>
                  </a:moveTo>
                  <a:cubicBezTo>
                    <a:pt x="66" y="298"/>
                    <a:pt x="133" y="223"/>
                    <a:pt x="206" y="167"/>
                  </a:cubicBezTo>
                  <a:cubicBezTo>
                    <a:pt x="279" y="111"/>
                    <a:pt x="366" y="62"/>
                    <a:pt x="436" y="36"/>
                  </a:cubicBezTo>
                  <a:cubicBezTo>
                    <a:pt x="506" y="10"/>
                    <a:pt x="550" y="0"/>
                    <a:pt x="625" y="11"/>
                  </a:cubicBezTo>
                  <a:cubicBezTo>
                    <a:pt x="700" y="22"/>
                    <a:pt x="795" y="42"/>
                    <a:pt x="888" y="101"/>
                  </a:cubicBezTo>
                  <a:cubicBezTo>
                    <a:pt x="981" y="160"/>
                    <a:pt x="1082" y="262"/>
                    <a:pt x="1184" y="364"/>
                  </a:cubicBez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131" name="Freeform 19"/>
            <p:cNvSpPr>
              <a:spLocks/>
            </p:cNvSpPr>
            <p:nvPr/>
          </p:nvSpPr>
          <p:spPr bwMode="auto">
            <a:xfrm>
              <a:off x="2849" y="1690"/>
              <a:ext cx="1184" cy="373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206" y="167"/>
                </a:cxn>
                <a:cxn ang="0">
                  <a:pos x="436" y="36"/>
                </a:cxn>
                <a:cxn ang="0">
                  <a:pos x="625" y="11"/>
                </a:cxn>
                <a:cxn ang="0">
                  <a:pos x="888" y="101"/>
                </a:cxn>
                <a:cxn ang="0">
                  <a:pos x="1184" y="364"/>
                </a:cxn>
              </a:cxnLst>
              <a:rect l="0" t="0" r="r" b="b"/>
              <a:pathLst>
                <a:path w="1184" h="373">
                  <a:moveTo>
                    <a:pt x="0" y="373"/>
                  </a:moveTo>
                  <a:cubicBezTo>
                    <a:pt x="66" y="298"/>
                    <a:pt x="133" y="223"/>
                    <a:pt x="206" y="167"/>
                  </a:cubicBezTo>
                  <a:cubicBezTo>
                    <a:pt x="279" y="111"/>
                    <a:pt x="366" y="62"/>
                    <a:pt x="436" y="36"/>
                  </a:cubicBezTo>
                  <a:cubicBezTo>
                    <a:pt x="506" y="10"/>
                    <a:pt x="550" y="0"/>
                    <a:pt x="625" y="11"/>
                  </a:cubicBezTo>
                  <a:cubicBezTo>
                    <a:pt x="700" y="22"/>
                    <a:pt x="795" y="42"/>
                    <a:pt x="888" y="101"/>
                  </a:cubicBezTo>
                  <a:cubicBezTo>
                    <a:pt x="981" y="160"/>
                    <a:pt x="1082" y="262"/>
                    <a:pt x="1184" y="364"/>
                  </a:cubicBez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132" name="Freeform 20"/>
            <p:cNvSpPr>
              <a:spLocks/>
            </p:cNvSpPr>
            <p:nvPr/>
          </p:nvSpPr>
          <p:spPr bwMode="auto">
            <a:xfrm>
              <a:off x="3253" y="2369"/>
              <a:ext cx="398" cy="460"/>
            </a:xfrm>
            <a:custGeom>
              <a:avLst/>
              <a:gdLst/>
              <a:ahLst/>
              <a:cxnLst>
                <a:cxn ang="0">
                  <a:pos x="248" y="0"/>
                </a:cxn>
                <a:cxn ang="0">
                  <a:pos x="363" y="156"/>
                </a:cxn>
                <a:cxn ang="0">
                  <a:pos x="371" y="337"/>
                </a:cxn>
                <a:cxn ang="0">
                  <a:pos x="199" y="460"/>
                </a:cxn>
                <a:cxn ang="0">
                  <a:pos x="26" y="337"/>
                </a:cxn>
                <a:cxn ang="0">
                  <a:pos x="43" y="132"/>
                </a:cxn>
                <a:cxn ang="0">
                  <a:pos x="158" y="8"/>
                </a:cxn>
              </a:cxnLst>
              <a:rect l="0" t="0" r="r" b="b"/>
              <a:pathLst>
                <a:path w="398" h="460">
                  <a:moveTo>
                    <a:pt x="248" y="0"/>
                  </a:moveTo>
                  <a:cubicBezTo>
                    <a:pt x="267" y="26"/>
                    <a:pt x="343" y="100"/>
                    <a:pt x="363" y="156"/>
                  </a:cubicBezTo>
                  <a:cubicBezTo>
                    <a:pt x="383" y="212"/>
                    <a:pt x="398" y="286"/>
                    <a:pt x="371" y="337"/>
                  </a:cubicBezTo>
                  <a:cubicBezTo>
                    <a:pt x="344" y="388"/>
                    <a:pt x="256" y="460"/>
                    <a:pt x="199" y="460"/>
                  </a:cubicBezTo>
                  <a:cubicBezTo>
                    <a:pt x="142" y="460"/>
                    <a:pt x="52" y="392"/>
                    <a:pt x="26" y="337"/>
                  </a:cubicBezTo>
                  <a:cubicBezTo>
                    <a:pt x="0" y="282"/>
                    <a:pt x="21" y="187"/>
                    <a:pt x="43" y="132"/>
                  </a:cubicBezTo>
                  <a:cubicBezTo>
                    <a:pt x="65" y="77"/>
                    <a:pt x="134" y="34"/>
                    <a:pt x="158" y="8"/>
                  </a:cubicBez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133" name="Freeform 21"/>
            <p:cNvSpPr>
              <a:spLocks/>
            </p:cNvSpPr>
            <p:nvPr/>
          </p:nvSpPr>
          <p:spPr bwMode="auto">
            <a:xfrm>
              <a:off x="1681" y="2366"/>
              <a:ext cx="398" cy="460"/>
            </a:xfrm>
            <a:custGeom>
              <a:avLst/>
              <a:gdLst/>
              <a:ahLst/>
              <a:cxnLst>
                <a:cxn ang="0">
                  <a:pos x="248" y="0"/>
                </a:cxn>
                <a:cxn ang="0">
                  <a:pos x="363" y="156"/>
                </a:cxn>
                <a:cxn ang="0">
                  <a:pos x="371" y="337"/>
                </a:cxn>
                <a:cxn ang="0">
                  <a:pos x="199" y="460"/>
                </a:cxn>
                <a:cxn ang="0">
                  <a:pos x="26" y="337"/>
                </a:cxn>
                <a:cxn ang="0">
                  <a:pos x="43" y="132"/>
                </a:cxn>
                <a:cxn ang="0">
                  <a:pos x="158" y="8"/>
                </a:cxn>
              </a:cxnLst>
              <a:rect l="0" t="0" r="r" b="b"/>
              <a:pathLst>
                <a:path w="398" h="460">
                  <a:moveTo>
                    <a:pt x="248" y="0"/>
                  </a:moveTo>
                  <a:cubicBezTo>
                    <a:pt x="267" y="26"/>
                    <a:pt x="343" y="100"/>
                    <a:pt x="363" y="156"/>
                  </a:cubicBezTo>
                  <a:cubicBezTo>
                    <a:pt x="383" y="212"/>
                    <a:pt x="398" y="286"/>
                    <a:pt x="371" y="337"/>
                  </a:cubicBezTo>
                  <a:cubicBezTo>
                    <a:pt x="344" y="388"/>
                    <a:pt x="256" y="460"/>
                    <a:pt x="199" y="460"/>
                  </a:cubicBezTo>
                  <a:cubicBezTo>
                    <a:pt x="142" y="460"/>
                    <a:pt x="52" y="392"/>
                    <a:pt x="26" y="337"/>
                  </a:cubicBezTo>
                  <a:cubicBezTo>
                    <a:pt x="0" y="282"/>
                    <a:pt x="21" y="187"/>
                    <a:pt x="43" y="132"/>
                  </a:cubicBezTo>
                  <a:cubicBezTo>
                    <a:pt x="65" y="77"/>
                    <a:pt x="134" y="34"/>
                    <a:pt x="158" y="8"/>
                  </a:cubicBez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134" name="Text Box 22"/>
            <p:cNvSpPr txBox="1">
              <a:spLocks noChangeArrowheads="1"/>
            </p:cNvSpPr>
            <p:nvPr/>
          </p:nvSpPr>
          <p:spPr bwMode="auto">
            <a:xfrm>
              <a:off x="960" y="2042"/>
              <a:ext cx="287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S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90135" name="Text Box 23"/>
            <p:cNvSpPr txBox="1">
              <a:spLocks noChangeArrowheads="1"/>
            </p:cNvSpPr>
            <p:nvPr/>
          </p:nvSpPr>
          <p:spPr bwMode="auto">
            <a:xfrm>
              <a:off x="4075" y="2035"/>
              <a:ext cx="287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S</a:t>
              </a:r>
              <a:r>
                <a:rPr lang="en-US" baseline="-25000"/>
                <a:t>5</a:t>
              </a:r>
              <a:endParaRPr lang="en-US"/>
            </a:p>
          </p:txBody>
        </p:sp>
        <p:sp>
          <p:nvSpPr>
            <p:cNvPr id="90136" name="Text Box 24"/>
            <p:cNvSpPr txBox="1">
              <a:spLocks noChangeArrowheads="1"/>
            </p:cNvSpPr>
            <p:nvPr/>
          </p:nvSpPr>
          <p:spPr bwMode="auto">
            <a:xfrm>
              <a:off x="1724" y="2034"/>
              <a:ext cx="287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S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90137" name="Text Box 25"/>
            <p:cNvSpPr txBox="1">
              <a:spLocks noChangeArrowheads="1"/>
            </p:cNvSpPr>
            <p:nvPr/>
          </p:nvSpPr>
          <p:spPr bwMode="auto">
            <a:xfrm>
              <a:off x="2516" y="2042"/>
              <a:ext cx="287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S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90138" name="Text Box 26"/>
            <p:cNvSpPr txBox="1">
              <a:spLocks noChangeArrowheads="1"/>
            </p:cNvSpPr>
            <p:nvPr/>
          </p:nvSpPr>
          <p:spPr bwMode="auto">
            <a:xfrm>
              <a:off x="3295" y="2034"/>
              <a:ext cx="287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S</a:t>
              </a:r>
              <a:r>
                <a:rPr lang="en-US" baseline="-25000"/>
                <a:t>4</a:t>
              </a:r>
              <a:endParaRPr lang="en-US"/>
            </a:p>
          </p:txBody>
        </p:sp>
        <p:sp>
          <p:nvSpPr>
            <p:cNvPr id="90139" name="AutoShape 27"/>
            <p:cNvSpPr>
              <a:spLocks noChangeArrowheads="1"/>
            </p:cNvSpPr>
            <p:nvPr/>
          </p:nvSpPr>
          <p:spPr bwMode="auto">
            <a:xfrm>
              <a:off x="584" y="2051"/>
              <a:ext cx="295" cy="246"/>
            </a:xfrm>
            <a:prstGeom prst="rightArrow">
              <a:avLst>
                <a:gd name="adj1" fmla="val 43093"/>
                <a:gd name="adj2" fmla="val 43087"/>
              </a:avLst>
            </a:prstGeom>
            <a:noFill/>
            <a:ln w="22225">
              <a:solidFill>
                <a:schemeClr val="tx1"/>
              </a:solidFill>
              <a:miter lim="800000"/>
              <a:headEnd/>
              <a:tailEnd type="none" w="med" len="lg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140" name="AutoShape 28"/>
            <p:cNvSpPr>
              <a:spLocks noChangeArrowheads="1"/>
            </p:cNvSpPr>
            <p:nvPr/>
          </p:nvSpPr>
          <p:spPr bwMode="auto">
            <a:xfrm>
              <a:off x="4436" y="2059"/>
              <a:ext cx="295" cy="246"/>
            </a:xfrm>
            <a:prstGeom prst="rightArrow">
              <a:avLst>
                <a:gd name="adj1" fmla="val 43093"/>
                <a:gd name="adj2" fmla="val 43087"/>
              </a:avLst>
            </a:prstGeom>
            <a:noFill/>
            <a:ln w="22225">
              <a:solidFill>
                <a:schemeClr val="tx1"/>
              </a:solidFill>
              <a:miter lim="800000"/>
              <a:headEnd/>
              <a:tailEnd type="none" w="med" len="lg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141" name="Text Box 29"/>
            <p:cNvSpPr txBox="1">
              <a:spLocks noChangeArrowheads="1"/>
            </p:cNvSpPr>
            <p:nvPr/>
          </p:nvSpPr>
          <p:spPr bwMode="auto">
            <a:xfrm>
              <a:off x="1718" y="1488"/>
              <a:ext cx="356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0.5</a:t>
              </a:r>
            </a:p>
          </p:txBody>
        </p:sp>
        <p:sp>
          <p:nvSpPr>
            <p:cNvPr id="90142" name="Text Box 30"/>
            <p:cNvSpPr txBox="1">
              <a:spLocks noChangeArrowheads="1"/>
            </p:cNvSpPr>
            <p:nvPr/>
          </p:nvSpPr>
          <p:spPr bwMode="auto">
            <a:xfrm>
              <a:off x="1298" y="2139"/>
              <a:ext cx="356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0.5</a:t>
              </a:r>
            </a:p>
          </p:txBody>
        </p:sp>
        <p:sp>
          <p:nvSpPr>
            <p:cNvPr id="90143" name="Text Box 31"/>
            <p:cNvSpPr txBox="1">
              <a:spLocks noChangeArrowheads="1"/>
            </p:cNvSpPr>
            <p:nvPr/>
          </p:nvSpPr>
          <p:spPr bwMode="auto">
            <a:xfrm>
              <a:off x="2054" y="2131"/>
              <a:ext cx="356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0.3</a:t>
              </a:r>
            </a:p>
          </p:txBody>
        </p:sp>
        <p:sp>
          <p:nvSpPr>
            <p:cNvPr id="90144" name="Text Box 32"/>
            <p:cNvSpPr txBox="1">
              <a:spLocks noChangeArrowheads="1"/>
            </p:cNvSpPr>
            <p:nvPr/>
          </p:nvSpPr>
          <p:spPr bwMode="auto">
            <a:xfrm>
              <a:off x="1898" y="2747"/>
              <a:ext cx="356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0.7</a:t>
              </a:r>
            </a:p>
          </p:txBody>
        </p:sp>
        <p:sp>
          <p:nvSpPr>
            <p:cNvPr id="90145" name="Text Box 33"/>
            <p:cNvSpPr txBox="1">
              <a:spLocks noChangeArrowheads="1"/>
            </p:cNvSpPr>
            <p:nvPr/>
          </p:nvSpPr>
          <p:spPr bwMode="auto">
            <a:xfrm>
              <a:off x="3262" y="1472"/>
              <a:ext cx="356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0.1</a:t>
              </a:r>
            </a:p>
          </p:txBody>
        </p:sp>
        <p:sp>
          <p:nvSpPr>
            <p:cNvPr id="90146" name="Text Box 34"/>
            <p:cNvSpPr txBox="1">
              <a:spLocks noChangeArrowheads="1"/>
            </p:cNvSpPr>
            <p:nvPr/>
          </p:nvSpPr>
          <p:spPr bwMode="auto">
            <a:xfrm>
              <a:off x="2837" y="2139"/>
              <a:ext cx="356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0.9</a:t>
              </a:r>
            </a:p>
          </p:txBody>
        </p:sp>
        <p:sp>
          <p:nvSpPr>
            <p:cNvPr id="90147" name="Text Box 35"/>
            <p:cNvSpPr txBox="1">
              <a:spLocks noChangeArrowheads="1"/>
            </p:cNvSpPr>
            <p:nvPr/>
          </p:nvSpPr>
          <p:spPr bwMode="auto">
            <a:xfrm>
              <a:off x="3625" y="2138"/>
              <a:ext cx="356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0.8</a:t>
              </a:r>
            </a:p>
          </p:txBody>
        </p:sp>
        <p:sp>
          <p:nvSpPr>
            <p:cNvPr id="90148" name="Text Box 36"/>
            <p:cNvSpPr txBox="1">
              <a:spLocks noChangeArrowheads="1"/>
            </p:cNvSpPr>
            <p:nvPr/>
          </p:nvSpPr>
          <p:spPr bwMode="auto">
            <a:xfrm>
              <a:off x="3526" y="2715"/>
              <a:ext cx="356" cy="265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med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/>
                <a:t>0.2</a:t>
              </a:r>
            </a:p>
          </p:txBody>
        </p:sp>
      </p:grpSp>
      <p:sp>
        <p:nvSpPr>
          <p:cNvPr id="90149" name="Text Box 37"/>
          <p:cNvSpPr txBox="1">
            <a:spLocks noChangeArrowheads="1"/>
          </p:cNvSpPr>
          <p:nvPr/>
        </p:nvSpPr>
        <p:spPr bwMode="auto">
          <a:xfrm>
            <a:off x="466725" y="4954588"/>
            <a:ext cx="6821488" cy="996950"/>
          </a:xfrm>
          <a:prstGeom prst="rect">
            <a:avLst/>
          </a:prstGeom>
          <a:noFill/>
          <a:ln w="22225">
            <a:noFill/>
            <a:miter lim="800000"/>
            <a:headEnd/>
            <a:tailEnd type="none" w="med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/>
              <a:t> transition from state to state at discrete time intervals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endParaRPr lang="en-US" sz="180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/>
              <a:t> can only be in 1 state at any given time</a:t>
            </a:r>
          </a:p>
        </p:txBody>
      </p:sp>
      <p:sp>
        <p:nvSpPr>
          <p:cNvPr id="90150" name="Text Box 38"/>
          <p:cNvSpPr txBox="1">
            <a:spLocks noChangeArrowheads="1"/>
          </p:cNvSpPr>
          <p:nvPr/>
        </p:nvSpPr>
        <p:spPr bwMode="auto">
          <a:xfrm>
            <a:off x="6878638" y="2859088"/>
            <a:ext cx="565150" cy="420687"/>
          </a:xfrm>
          <a:prstGeom prst="rect">
            <a:avLst/>
          </a:prstGeom>
          <a:noFill/>
          <a:ln w="22225">
            <a:noFill/>
            <a:miter lim="800000"/>
            <a:headEnd/>
            <a:tailEnd type="none" w="med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1.0</a:t>
            </a:r>
          </a:p>
        </p:txBody>
      </p:sp>
      <p:sp>
        <p:nvSpPr>
          <p:cNvPr id="41" name="Text Box 1028"/>
          <p:cNvSpPr txBox="1">
            <a:spLocks noChangeArrowheads="1"/>
          </p:cNvSpPr>
          <p:nvPr/>
        </p:nvSpPr>
        <p:spPr bwMode="auto">
          <a:xfrm>
            <a:off x="0" y="6545263"/>
            <a:ext cx="5105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folHlink"/>
                </a:solidFill>
              </a:rPr>
              <a:t>http://www.cslu.ogi.edu/people/hosom/cs552/</a:t>
            </a:r>
            <a:endParaRPr lang="en-US" sz="14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Markov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Hidden Markov Models represent </a:t>
            </a:r>
            <a:r>
              <a:rPr lang="en-US" dirty="0" smtClean="0"/>
              <a:t>each unit </a:t>
            </a:r>
            <a:r>
              <a:rPr lang="en-US" dirty="0"/>
              <a:t>of speech in the Acoustic Model</a:t>
            </a:r>
          </a:p>
          <a:p>
            <a:r>
              <a:rPr lang="en-US" dirty="0" err="1"/>
              <a:t>HMMs</a:t>
            </a:r>
            <a:r>
              <a:rPr lang="en-US" dirty="0"/>
              <a:t> are used by a scorer to </a:t>
            </a:r>
            <a:r>
              <a:rPr lang="en-US" dirty="0" smtClean="0"/>
              <a:t>calculate the </a:t>
            </a:r>
            <a:r>
              <a:rPr lang="en-US" dirty="0"/>
              <a:t>acoustic probability for a </a:t>
            </a:r>
            <a:r>
              <a:rPr lang="en-US" dirty="0" smtClean="0"/>
              <a:t>particular unit </a:t>
            </a:r>
            <a:r>
              <a:rPr lang="en-US" dirty="0"/>
              <a:t>of speech</a:t>
            </a:r>
          </a:p>
          <a:p>
            <a:r>
              <a:rPr lang="en-US" dirty="0"/>
              <a:t>A Typical HMM uses 3 states to model </a:t>
            </a:r>
            <a:r>
              <a:rPr lang="en-US" dirty="0" smtClean="0"/>
              <a:t>a single </a:t>
            </a:r>
            <a:r>
              <a:rPr lang="en-US" dirty="0"/>
              <a:t>context dependent phoneme</a:t>
            </a:r>
          </a:p>
          <a:p>
            <a:r>
              <a:rPr lang="en-US" dirty="0"/>
              <a:t>Each state of an HMM is represented </a:t>
            </a:r>
            <a:r>
              <a:rPr lang="en-US" dirty="0" smtClean="0"/>
              <a:t>by a </a:t>
            </a:r>
            <a:r>
              <a:rPr lang="en-US" dirty="0"/>
              <a:t>set of Gaussian mixture </a:t>
            </a:r>
            <a:r>
              <a:rPr lang="en-US" dirty="0" smtClean="0"/>
              <a:t>density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Mixtures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r>
              <a:rPr lang="en-US" dirty="0"/>
              <a:t>Gaussian mixture density functions represent </a:t>
            </a:r>
            <a:r>
              <a:rPr lang="en-US" dirty="0" smtClean="0"/>
              <a:t>each state </a:t>
            </a:r>
            <a:r>
              <a:rPr lang="en-US" dirty="0"/>
              <a:t>in an HMM</a:t>
            </a:r>
          </a:p>
          <a:p>
            <a:r>
              <a:rPr lang="en-US" dirty="0"/>
              <a:t>Each set of Gaussian mixtures is called a </a:t>
            </a:r>
            <a:r>
              <a:rPr lang="en-US" dirty="0" err="1"/>
              <a:t>senone</a:t>
            </a:r>
            <a:endParaRPr lang="en-US" dirty="0"/>
          </a:p>
          <a:p>
            <a:r>
              <a:rPr lang="en-US" dirty="0" err="1"/>
              <a:t>HMMs</a:t>
            </a:r>
            <a:r>
              <a:rPr lang="en-US" dirty="0"/>
              <a:t> can share </a:t>
            </a:r>
            <a:r>
              <a:rPr lang="en-US" dirty="0" err="1"/>
              <a:t>senones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4343400"/>
            <a:ext cx="69723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Decoder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200"/>
            <a:ext cx="9144000" cy="42036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Speech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Speech Recognition System converts a speech signal in to textual representation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Decoder - heart of the</a:t>
            </a:r>
            <a:br>
              <a:rPr lang="en-US" dirty="0"/>
            </a:br>
            <a:r>
              <a:rPr lang="en-US" dirty="0"/>
              <a:t>recognizer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Selects next set of likely states</a:t>
            </a:r>
          </a:p>
          <a:p>
            <a:r>
              <a:rPr lang="en-US" dirty="0"/>
              <a:t>Scores incoming features against </a:t>
            </a:r>
            <a:r>
              <a:rPr lang="en-US" dirty="0" smtClean="0"/>
              <a:t>these states</a:t>
            </a:r>
            <a:endParaRPr lang="en-US" dirty="0"/>
          </a:p>
          <a:p>
            <a:r>
              <a:rPr lang="en-US" dirty="0"/>
              <a:t>Prunes low scoring states</a:t>
            </a:r>
          </a:p>
          <a:p>
            <a:r>
              <a:rPr lang="en-US" dirty="0"/>
              <a:t>Generates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Decoder Overview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838200"/>
            <a:ext cx="8153400" cy="566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next set of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Uses Grammar to select next set of </a:t>
            </a:r>
            <a:r>
              <a:rPr lang="en-US" dirty="0" smtClean="0"/>
              <a:t>possible words</a:t>
            </a:r>
            <a:endParaRPr lang="en-US" dirty="0"/>
          </a:p>
          <a:p>
            <a:r>
              <a:rPr lang="en-US" dirty="0"/>
              <a:t>Uses dictionary to collect pronunciations </a:t>
            </a:r>
            <a:r>
              <a:rPr lang="en-US" dirty="0" smtClean="0"/>
              <a:t>for words</a:t>
            </a:r>
            <a:endParaRPr lang="en-US" dirty="0"/>
          </a:p>
          <a:p>
            <a:r>
              <a:rPr lang="en-US" dirty="0"/>
              <a:t>Uses Acoustic Model to collect </a:t>
            </a:r>
            <a:r>
              <a:rPr lang="en-US" dirty="0" err="1"/>
              <a:t>HMMs</a:t>
            </a:r>
            <a:r>
              <a:rPr lang="en-US" dirty="0"/>
              <a:t> </a:t>
            </a:r>
            <a:r>
              <a:rPr lang="en-US" dirty="0" smtClean="0"/>
              <a:t>for each </a:t>
            </a:r>
            <a:r>
              <a:rPr lang="en-US" dirty="0"/>
              <a:t>pronunciation</a:t>
            </a:r>
          </a:p>
          <a:p>
            <a:r>
              <a:rPr lang="en-US" dirty="0"/>
              <a:t>Uses transition probabilities in </a:t>
            </a:r>
            <a:r>
              <a:rPr lang="en-US" dirty="0" err="1"/>
              <a:t>HMMs</a:t>
            </a:r>
            <a:r>
              <a:rPr lang="en-US" dirty="0"/>
              <a:t> </a:t>
            </a:r>
            <a:r>
              <a:rPr lang="en-US" dirty="0" smtClean="0"/>
              <a:t>to select </a:t>
            </a:r>
            <a:r>
              <a:rPr lang="en-US" dirty="0"/>
              <a:t>next set of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HMMS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2550"/>
            <a:ext cx="9144000" cy="5505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HMMS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17638"/>
            <a:ext cx="9144000" cy="5440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Text Box 2"/>
          <p:cNvSpPr txBox="1">
            <a:spLocks noChangeArrowheads="1"/>
          </p:cNvSpPr>
          <p:nvPr/>
        </p:nvSpPr>
        <p:spPr bwMode="auto">
          <a:xfrm>
            <a:off x="365125" y="193675"/>
            <a:ext cx="420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 u="sng"/>
              <a:t>Search Strategies: Tree Search</a:t>
            </a:r>
          </a:p>
        </p:txBody>
      </p:sp>
      <p:sp>
        <p:nvSpPr>
          <p:cNvPr id="452611" name="Text Box 3"/>
          <p:cNvSpPr txBox="1">
            <a:spLocks noChangeArrowheads="1"/>
          </p:cNvSpPr>
          <p:nvPr/>
        </p:nvSpPr>
        <p:spPr bwMode="auto">
          <a:xfrm>
            <a:off x="444500" y="608013"/>
            <a:ext cx="8701088" cy="1077912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227013" indent="-227013" eaLnBrk="0" hangingPunct="0">
              <a:lnSpc>
                <a:spcPct val="90000"/>
              </a:lnSpc>
              <a:buFontTx/>
              <a:buChar char="•"/>
            </a:pPr>
            <a:r>
              <a:rPr lang="en-US"/>
              <a:t>Can reduce number of connections by taking advantage of</a:t>
            </a:r>
            <a:br>
              <a:rPr lang="en-US"/>
            </a:br>
            <a:r>
              <a:rPr lang="en-US"/>
              <a:t>redundancy in beginnings of words (with large enough vocabulary):</a:t>
            </a:r>
          </a:p>
          <a:p>
            <a:pPr marL="227013" indent="-227013" eaLnBrk="0" hangingPunct="0">
              <a:lnSpc>
                <a:spcPct val="90000"/>
              </a:lnSpc>
              <a:buFontTx/>
              <a:buChar char="•"/>
            </a:pPr>
            <a:endParaRPr lang="en-US"/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4959350" y="6165850"/>
            <a:ext cx="15557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 (washed)</a:t>
            </a:r>
          </a:p>
        </p:txBody>
      </p:sp>
      <p:sp>
        <p:nvSpPr>
          <p:cNvPr id="452613" name="Text Box 5"/>
          <p:cNvSpPr txBox="1">
            <a:spLocks noChangeArrowheads="1"/>
          </p:cNvSpPr>
          <p:nvPr/>
        </p:nvSpPr>
        <p:spPr bwMode="auto">
          <a:xfrm>
            <a:off x="4959350" y="2622550"/>
            <a:ext cx="15557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n (dan)</a:t>
            </a:r>
          </a:p>
        </p:txBody>
      </p:sp>
      <p:sp>
        <p:nvSpPr>
          <p:cNvPr id="452614" name="Text Box 6"/>
          <p:cNvSpPr txBox="1">
            <a:spLocks noChangeArrowheads="1"/>
          </p:cNvSpPr>
          <p:nvPr/>
        </p:nvSpPr>
        <p:spPr bwMode="auto">
          <a:xfrm>
            <a:off x="6916738" y="3213100"/>
            <a:ext cx="14128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z (dishes)</a:t>
            </a:r>
          </a:p>
        </p:txBody>
      </p:sp>
      <p:sp>
        <p:nvSpPr>
          <p:cNvPr id="452615" name="Text Box 7"/>
          <p:cNvSpPr txBox="1">
            <a:spLocks noChangeArrowheads="1"/>
          </p:cNvSpPr>
          <p:nvPr/>
        </p:nvSpPr>
        <p:spPr bwMode="auto">
          <a:xfrm>
            <a:off x="4959350" y="1441450"/>
            <a:ext cx="15557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er (after)</a:t>
            </a:r>
          </a:p>
        </p:txBody>
      </p:sp>
      <p:sp>
        <p:nvSpPr>
          <p:cNvPr id="452616" name="Text Box 8"/>
          <p:cNvSpPr txBox="1">
            <a:spLocks noChangeArrowheads="1"/>
          </p:cNvSpPr>
          <p:nvPr/>
        </p:nvSpPr>
        <p:spPr bwMode="auto">
          <a:xfrm>
            <a:off x="4959350" y="3821113"/>
            <a:ext cx="15557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er (dinner)</a:t>
            </a:r>
          </a:p>
        </p:txBody>
      </p:sp>
      <p:sp>
        <p:nvSpPr>
          <p:cNvPr id="452618" name="Text Box 10"/>
          <p:cNvSpPr txBox="1">
            <a:spLocks noChangeArrowheads="1"/>
          </p:cNvSpPr>
          <p:nvPr/>
        </p:nvSpPr>
        <p:spPr bwMode="auto">
          <a:xfrm>
            <a:off x="4959350" y="4984750"/>
            <a:ext cx="15557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r (car)</a:t>
            </a:r>
          </a:p>
        </p:txBody>
      </p:sp>
      <p:sp>
        <p:nvSpPr>
          <p:cNvPr id="452619" name="Text Box 11"/>
          <p:cNvSpPr txBox="1">
            <a:spLocks noChangeArrowheads="1"/>
          </p:cNvSpPr>
          <p:nvPr/>
        </p:nvSpPr>
        <p:spPr bwMode="auto">
          <a:xfrm>
            <a:off x="4959350" y="2032000"/>
            <a:ext cx="15557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 (alice)</a:t>
            </a:r>
          </a:p>
        </p:txBody>
      </p:sp>
      <p:sp>
        <p:nvSpPr>
          <p:cNvPr id="452620" name="Text Box 12"/>
          <p:cNvSpPr txBox="1">
            <a:spLocks noChangeArrowheads="1"/>
          </p:cNvSpPr>
          <p:nvPr/>
        </p:nvSpPr>
        <p:spPr bwMode="auto">
          <a:xfrm>
            <a:off x="4959350" y="5575300"/>
            <a:ext cx="15557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ch (lunch)</a:t>
            </a:r>
          </a:p>
        </p:txBody>
      </p:sp>
      <p:sp>
        <p:nvSpPr>
          <p:cNvPr id="452621" name="Oval 13"/>
          <p:cNvSpPr>
            <a:spLocks noChangeArrowheads="1"/>
          </p:cNvSpPr>
          <p:nvPr/>
        </p:nvSpPr>
        <p:spPr bwMode="auto">
          <a:xfrm>
            <a:off x="371475" y="3852863"/>
            <a:ext cx="182563" cy="1825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22" name="Oval 14"/>
          <p:cNvSpPr>
            <a:spLocks noChangeArrowheads="1"/>
          </p:cNvSpPr>
          <p:nvPr/>
        </p:nvSpPr>
        <p:spPr bwMode="auto">
          <a:xfrm>
            <a:off x="8682038" y="3862388"/>
            <a:ext cx="182562" cy="1825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42" name="Text Box 34"/>
          <p:cNvSpPr txBox="1">
            <a:spLocks noChangeArrowheads="1"/>
          </p:cNvSpPr>
          <p:nvPr/>
        </p:nvSpPr>
        <p:spPr bwMode="auto">
          <a:xfrm>
            <a:off x="1098550" y="226060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ae</a:t>
            </a:r>
          </a:p>
        </p:txBody>
      </p:sp>
      <p:sp>
        <p:nvSpPr>
          <p:cNvPr id="452645" name="Text Box 37"/>
          <p:cNvSpPr txBox="1">
            <a:spLocks noChangeArrowheads="1"/>
          </p:cNvSpPr>
          <p:nvPr/>
        </p:nvSpPr>
        <p:spPr bwMode="auto">
          <a:xfrm>
            <a:off x="1098550" y="2852738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52647" name="Text Box 39"/>
          <p:cNvSpPr txBox="1">
            <a:spLocks noChangeArrowheads="1"/>
          </p:cNvSpPr>
          <p:nvPr/>
        </p:nvSpPr>
        <p:spPr bwMode="auto">
          <a:xfrm>
            <a:off x="1098550" y="3444875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dh</a:t>
            </a:r>
          </a:p>
        </p:txBody>
      </p:sp>
      <p:sp>
        <p:nvSpPr>
          <p:cNvPr id="452648" name="Text Box 40"/>
          <p:cNvSpPr txBox="1">
            <a:spLocks noChangeArrowheads="1"/>
          </p:cNvSpPr>
          <p:nvPr/>
        </p:nvSpPr>
        <p:spPr bwMode="auto">
          <a:xfrm>
            <a:off x="1098550" y="4037013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k</a:t>
            </a:r>
          </a:p>
        </p:txBody>
      </p:sp>
      <p:sp>
        <p:nvSpPr>
          <p:cNvPr id="452649" name="Text Box 41"/>
          <p:cNvSpPr txBox="1">
            <a:spLocks noChangeArrowheads="1"/>
          </p:cNvSpPr>
          <p:nvPr/>
        </p:nvSpPr>
        <p:spPr bwMode="auto">
          <a:xfrm>
            <a:off x="1098550" y="462915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452650" name="Text Box 42"/>
          <p:cNvSpPr txBox="1">
            <a:spLocks noChangeArrowheads="1"/>
          </p:cNvSpPr>
          <p:nvPr/>
        </p:nvSpPr>
        <p:spPr bwMode="auto">
          <a:xfrm>
            <a:off x="1098550" y="5222875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452652" name="Text Box 44"/>
          <p:cNvSpPr txBox="1">
            <a:spLocks noChangeArrowheads="1"/>
          </p:cNvSpPr>
          <p:nvPr/>
        </p:nvSpPr>
        <p:spPr bwMode="auto">
          <a:xfrm>
            <a:off x="2293938" y="1441450"/>
            <a:ext cx="76676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52653" name="Text Box 45"/>
          <p:cNvSpPr txBox="1">
            <a:spLocks noChangeArrowheads="1"/>
          </p:cNvSpPr>
          <p:nvPr/>
        </p:nvSpPr>
        <p:spPr bwMode="auto">
          <a:xfrm>
            <a:off x="2293938" y="2032000"/>
            <a:ext cx="76676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452654" name="Text Box 46"/>
          <p:cNvSpPr txBox="1">
            <a:spLocks noChangeArrowheads="1"/>
          </p:cNvSpPr>
          <p:nvPr/>
        </p:nvSpPr>
        <p:spPr bwMode="auto">
          <a:xfrm>
            <a:off x="2293938" y="2622550"/>
            <a:ext cx="76676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/>
              <a:t>ae</a:t>
            </a:r>
            <a:endParaRPr lang="en-US" dirty="0"/>
          </a:p>
        </p:txBody>
      </p:sp>
      <p:sp>
        <p:nvSpPr>
          <p:cNvPr id="452655" name="Text Box 47"/>
          <p:cNvSpPr txBox="1">
            <a:spLocks noChangeArrowheads="1"/>
          </p:cNvSpPr>
          <p:nvPr/>
        </p:nvSpPr>
        <p:spPr bwMode="auto">
          <a:xfrm>
            <a:off x="2293938" y="3213100"/>
            <a:ext cx="76676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ih</a:t>
            </a:r>
          </a:p>
        </p:txBody>
      </p:sp>
      <p:sp>
        <p:nvSpPr>
          <p:cNvPr id="452656" name="Text Box 48"/>
          <p:cNvSpPr txBox="1">
            <a:spLocks noChangeArrowheads="1"/>
          </p:cNvSpPr>
          <p:nvPr/>
        </p:nvSpPr>
        <p:spPr bwMode="auto">
          <a:xfrm>
            <a:off x="2293938" y="4394200"/>
            <a:ext cx="12096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ax (the)</a:t>
            </a:r>
          </a:p>
        </p:txBody>
      </p:sp>
      <p:sp>
        <p:nvSpPr>
          <p:cNvPr id="452657" name="Text Box 49"/>
          <p:cNvSpPr txBox="1">
            <a:spLocks noChangeArrowheads="1"/>
          </p:cNvSpPr>
          <p:nvPr/>
        </p:nvSpPr>
        <p:spPr bwMode="auto">
          <a:xfrm>
            <a:off x="2293938" y="4984750"/>
            <a:ext cx="76676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aa</a:t>
            </a:r>
          </a:p>
        </p:txBody>
      </p:sp>
      <p:sp>
        <p:nvSpPr>
          <p:cNvPr id="452658" name="Text Box 50"/>
          <p:cNvSpPr txBox="1">
            <a:spLocks noChangeArrowheads="1"/>
          </p:cNvSpPr>
          <p:nvPr/>
        </p:nvSpPr>
        <p:spPr bwMode="auto">
          <a:xfrm>
            <a:off x="2293938" y="5575300"/>
            <a:ext cx="76676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ah</a:t>
            </a:r>
          </a:p>
        </p:txBody>
      </p:sp>
      <p:sp>
        <p:nvSpPr>
          <p:cNvPr id="452659" name="Text Box 51"/>
          <p:cNvSpPr txBox="1">
            <a:spLocks noChangeArrowheads="1"/>
          </p:cNvSpPr>
          <p:nvPr/>
        </p:nvSpPr>
        <p:spPr bwMode="auto">
          <a:xfrm>
            <a:off x="2293938" y="6165850"/>
            <a:ext cx="76676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aa</a:t>
            </a:r>
          </a:p>
        </p:txBody>
      </p:sp>
      <p:sp>
        <p:nvSpPr>
          <p:cNvPr id="452664" name="Text Box 56"/>
          <p:cNvSpPr txBox="1">
            <a:spLocks noChangeArrowheads="1"/>
          </p:cNvSpPr>
          <p:nvPr/>
        </p:nvSpPr>
        <p:spPr bwMode="auto">
          <a:xfrm>
            <a:off x="3603625" y="144145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452665" name="Text Box 57"/>
          <p:cNvSpPr txBox="1">
            <a:spLocks noChangeArrowheads="1"/>
          </p:cNvSpPr>
          <p:nvPr/>
        </p:nvSpPr>
        <p:spPr bwMode="auto">
          <a:xfrm>
            <a:off x="3603625" y="203200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ih</a:t>
            </a:r>
          </a:p>
        </p:txBody>
      </p:sp>
      <p:sp>
        <p:nvSpPr>
          <p:cNvPr id="452666" name="Text Box 58"/>
          <p:cNvSpPr txBox="1">
            <a:spLocks noChangeArrowheads="1"/>
          </p:cNvSpPr>
          <p:nvPr/>
        </p:nvSpPr>
        <p:spPr bwMode="auto">
          <a:xfrm>
            <a:off x="3603625" y="321310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sh</a:t>
            </a:r>
          </a:p>
        </p:txBody>
      </p:sp>
      <p:sp>
        <p:nvSpPr>
          <p:cNvPr id="452667" name="Text Box 59"/>
          <p:cNvSpPr txBox="1">
            <a:spLocks noChangeArrowheads="1"/>
          </p:cNvSpPr>
          <p:nvPr/>
        </p:nvSpPr>
        <p:spPr bwMode="auto">
          <a:xfrm>
            <a:off x="4959350" y="321310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ih</a:t>
            </a:r>
          </a:p>
        </p:txBody>
      </p:sp>
      <p:sp>
        <p:nvSpPr>
          <p:cNvPr id="452668" name="Text Box 60"/>
          <p:cNvSpPr txBox="1">
            <a:spLocks noChangeArrowheads="1"/>
          </p:cNvSpPr>
          <p:nvPr/>
        </p:nvSpPr>
        <p:spPr bwMode="auto">
          <a:xfrm>
            <a:off x="3603625" y="382270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452669" name="Text Box 61"/>
          <p:cNvSpPr txBox="1">
            <a:spLocks noChangeArrowheads="1"/>
          </p:cNvSpPr>
          <p:nvPr/>
        </p:nvSpPr>
        <p:spPr bwMode="auto">
          <a:xfrm>
            <a:off x="3603625" y="557530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452670" name="Text Box 62"/>
          <p:cNvSpPr txBox="1">
            <a:spLocks noChangeArrowheads="1"/>
          </p:cNvSpPr>
          <p:nvPr/>
        </p:nvSpPr>
        <p:spPr bwMode="auto">
          <a:xfrm>
            <a:off x="3603625" y="6165850"/>
            <a:ext cx="7667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sh</a:t>
            </a:r>
          </a:p>
        </p:txBody>
      </p:sp>
      <p:sp>
        <p:nvSpPr>
          <p:cNvPr id="452671" name="Line 63"/>
          <p:cNvSpPr>
            <a:spLocks noChangeShapeType="1"/>
          </p:cNvSpPr>
          <p:nvPr/>
        </p:nvSpPr>
        <p:spPr bwMode="auto">
          <a:xfrm flipV="1">
            <a:off x="571500" y="2514600"/>
            <a:ext cx="528638" cy="142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72" name="Line 64"/>
          <p:cNvSpPr>
            <a:spLocks noChangeShapeType="1"/>
          </p:cNvSpPr>
          <p:nvPr/>
        </p:nvSpPr>
        <p:spPr bwMode="auto">
          <a:xfrm flipV="1">
            <a:off x="557213" y="3114675"/>
            <a:ext cx="528637" cy="823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73" name="Line 65"/>
          <p:cNvSpPr>
            <a:spLocks noChangeShapeType="1"/>
          </p:cNvSpPr>
          <p:nvPr/>
        </p:nvSpPr>
        <p:spPr bwMode="auto">
          <a:xfrm flipV="1">
            <a:off x="557213" y="3700463"/>
            <a:ext cx="542925" cy="238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74" name="Line 66"/>
          <p:cNvSpPr>
            <a:spLocks noChangeShapeType="1"/>
          </p:cNvSpPr>
          <p:nvPr/>
        </p:nvSpPr>
        <p:spPr bwMode="auto">
          <a:xfrm>
            <a:off x="571500" y="3938588"/>
            <a:ext cx="514350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75" name="Line 67"/>
          <p:cNvSpPr>
            <a:spLocks noChangeShapeType="1"/>
          </p:cNvSpPr>
          <p:nvPr/>
        </p:nvSpPr>
        <p:spPr bwMode="auto">
          <a:xfrm>
            <a:off x="557213" y="3938588"/>
            <a:ext cx="542925" cy="962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76" name="Line 68"/>
          <p:cNvSpPr>
            <a:spLocks noChangeShapeType="1"/>
          </p:cNvSpPr>
          <p:nvPr/>
        </p:nvSpPr>
        <p:spPr bwMode="auto">
          <a:xfrm>
            <a:off x="571500" y="3938588"/>
            <a:ext cx="528638" cy="151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77" name="Line 69"/>
          <p:cNvSpPr>
            <a:spLocks noChangeShapeType="1"/>
          </p:cNvSpPr>
          <p:nvPr/>
        </p:nvSpPr>
        <p:spPr bwMode="auto">
          <a:xfrm flipV="1">
            <a:off x="1871663" y="1671638"/>
            <a:ext cx="428625" cy="814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78" name="Line 70"/>
          <p:cNvSpPr>
            <a:spLocks noChangeShapeType="1"/>
          </p:cNvSpPr>
          <p:nvPr/>
        </p:nvSpPr>
        <p:spPr bwMode="auto">
          <a:xfrm flipV="1">
            <a:off x="1871663" y="2300288"/>
            <a:ext cx="428625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79" name="Line 71"/>
          <p:cNvSpPr>
            <a:spLocks noChangeShapeType="1"/>
          </p:cNvSpPr>
          <p:nvPr/>
        </p:nvSpPr>
        <p:spPr bwMode="auto">
          <a:xfrm flipV="1">
            <a:off x="1871663" y="2886075"/>
            <a:ext cx="428625" cy="214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0" name="Line 72"/>
          <p:cNvSpPr>
            <a:spLocks noChangeShapeType="1"/>
          </p:cNvSpPr>
          <p:nvPr/>
        </p:nvSpPr>
        <p:spPr bwMode="auto">
          <a:xfrm>
            <a:off x="1871663" y="3700463"/>
            <a:ext cx="428625" cy="957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1" name="Line 73"/>
          <p:cNvSpPr>
            <a:spLocks noChangeShapeType="1"/>
          </p:cNvSpPr>
          <p:nvPr/>
        </p:nvSpPr>
        <p:spPr bwMode="auto">
          <a:xfrm>
            <a:off x="1871663" y="3114675"/>
            <a:ext cx="428625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2" name="Line 74"/>
          <p:cNvSpPr>
            <a:spLocks noChangeShapeType="1"/>
          </p:cNvSpPr>
          <p:nvPr/>
        </p:nvSpPr>
        <p:spPr bwMode="auto">
          <a:xfrm>
            <a:off x="1871663" y="4300538"/>
            <a:ext cx="428625" cy="957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3" name="Line 75"/>
          <p:cNvSpPr>
            <a:spLocks noChangeShapeType="1"/>
          </p:cNvSpPr>
          <p:nvPr/>
        </p:nvSpPr>
        <p:spPr bwMode="auto">
          <a:xfrm>
            <a:off x="1871663" y="4900613"/>
            <a:ext cx="428625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4" name="Line 76"/>
          <p:cNvSpPr>
            <a:spLocks noChangeShapeType="1"/>
          </p:cNvSpPr>
          <p:nvPr/>
        </p:nvSpPr>
        <p:spPr bwMode="auto">
          <a:xfrm>
            <a:off x="1871663" y="5472113"/>
            <a:ext cx="42862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5" name="Line 77"/>
          <p:cNvSpPr>
            <a:spLocks noChangeShapeType="1"/>
          </p:cNvSpPr>
          <p:nvPr/>
        </p:nvSpPr>
        <p:spPr bwMode="auto">
          <a:xfrm>
            <a:off x="3057525" y="1700213"/>
            <a:ext cx="542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6" name="Line 78"/>
          <p:cNvSpPr>
            <a:spLocks noChangeShapeType="1"/>
          </p:cNvSpPr>
          <p:nvPr/>
        </p:nvSpPr>
        <p:spPr bwMode="auto">
          <a:xfrm>
            <a:off x="3057525" y="2257425"/>
            <a:ext cx="542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7" name="Line 79"/>
          <p:cNvSpPr>
            <a:spLocks noChangeShapeType="1"/>
          </p:cNvSpPr>
          <p:nvPr/>
        </p:nvSpPr>
        <p:spPr bwMode="auto">
          <a:xfrm>
            <a:off x="4371975" y="1700213"/>
            <a:ext cx="585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89" name="Line 81"/>
          <p:cNvSpPr>
            <a:spLocks noChangeShapeType="1"/>
          </p:cNvSpPr>
          <p:nvPr/>
        </p:nvSpPr>
        <p:spPr bwMode="auto">
          <a:xfrm>
            <a:off x="4371975" y="2257425"/>
            <a:ext cx="585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0" name="Line 82"/>
          <p:cNvSpPr>
            <a:spLocks noChangeShapeType="1"/>
          </p:cNvSpPr>
          <p:nvPr/>
        </p:nvSpPr>
        <p:spPr bwMode="auto">
          <a:xfrm>
            <a:off x="3057525" y="28575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1" name="Line 83"/>
          <p:cNvSpPr>
            <a:spLocks noChangeShapeType="1"/>
          </p:cNvSpPr>
          <p:nvPr/>
        </p:nvSpPr>
        <p:spPr bwMode="auto">
          <a:xfrm>
            <a:off x="3057525" y="3457575"/>
            <a:ext cx="542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2" name="Line 84"/>
          <p:cNvSpPr>
            <a:spLocks noChangeShapeType="1"/>
          </p:cNvSpPr>
          <p:nvPr/>
        </p:nvSpPr>
        <p:spPr bwMode="auto">
          <a:xfrm>
            <a:off x="4371975" y="3443288"/>
            <a:ext cx="585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3" name="Line 85"/>
          <p:cNvSpPr>
            <a:spLocks noChangeShapeType="1"/>
          </p:cNvSpPr>
          <p:nvPr/>
        </p:nvSpPr>
        <p:spPr bwMode="auto">
          <a:xfrm>
            <a:off x="3057525" y="5229225"/>
            <a:ext cx="1914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4" name="Line 86"/>
          <p:cNvSpPr>
            <a:spLocks noChangeShapeType="1"/>
          </p:cNvSpPr>
          <p:nvPr/>
        </p:nvSpPr>
        <p:spPr bwMode="auto">
          <a:xfrm>
            <a:off x="3057525" y="5815013"/>
            <a:ext cx="542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5" name="Line 87"/>
          <p:cNvSpPr>
            <a:spLocks noChangeShapeType="1"/>
          </p:cNvSpPr>
          <p:nvPr/>
        </p:nvSpPr>
        <p:spPr bwMode="auto">
          <a:xfrm>
            <a:off x="3057525" y="6400800"/>
            <a:ext cx="542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6" name="Line 88"/>
          <p:cNvSpPr>
            <a:spLocks noChangeShapeType="1"/>
          </p:cNvSpPr>
          <p:nvPr/>
        </p:nvSpPr>
        <p:spPr bwMode="auto">
          <a:xfrm>
            <a:off x="4371975" y="5815013"/>
            <a:ext cx="585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7" name="Line 89"/>
          <p:cNvSpPr>
            <a:spLocks noChangeShapeType="1"/>
          </p:cNvSpPr>
          <p:nvPr/>
        </p:nvSpPr>
        <p:spPr bwMode="auto">
          <a:xfrm>
            <a:off x="4371975" y="6386513"/>
            <a:ext cx="585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699" name="Line 91"/>
          <p:cNvSpPr>
            <a:spLocks noChangeShapeType="1"/>
          </p:cNvSpPr>
          <p:nvPr/>
        </p:nvSpPr>
        <p:spPr bwMode="auto">
          <a:xfrm>
            <a:off x="4371975" y="4043363"/>
            <a:ext cx="585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0" name="Line 92"/>
          <p:cNvSpPr>
            <a:spLocks noChangeShapeType="1"/>
          </p:cNvSpPr>
          <p:nvPr/>
        </p:nvSpPr>
        <p:spPr bwMode="auto">
          <a:xfrm>
            <a:off x="3057525" y="3471863"/>
            <a:ext cx="542925" cy="600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2" name="Line 94"/>
          <p:cNvSpPr>
            <a:spLocks noChangeShapeType="1"/>
          </p:cNvSpPr>
          <p:nvPr/>
        </p:nvSpPr>
        <p:spPr bwMode="auto">
          <a:xfrm>
            <a:off x="5729288" y="3443288"/>
            <a:ext cx="1185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3" name="Freeform 95"/>
          <p:cNvSpPr>
            <a:spLocks/>
          </p:cNvSpPr>
          <p:nvPr/>
        </p:nvSpPr>
        <p:spPr bwMode="auto">
          <a:xfrm>
            <a:off x="6515100" y="1666875"/>
            <a:ext cx="2243138" cy="2190750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720" y="75"/>
              </a:cxn>
              <a:cxn ang="0">
                <a:pos x="1215" y="453"/>
              </a:cxn>
              <a:cxn ang="0">
                <a:pos x="1413" y="1380"/>
              </a:cxn>
            </a:cxnLst>
            <a:rect l="0" t="0" r="r" b="b"/>
            <a:pathLst>
              <a:path w="1413" h="1380">
                <a:moveTo>
                  <a:pt x="0" y="3"/>
                </a:moveTo>
                <a:cubicBezTo>
                  <a:pt x="120" y="15"/>
                  <a:pt x="518" y="0"/>
                  <a:pt x="720" y="75"/>
                </a:cubicBezTo>
                <a:cubicBezTo>
                  <a:pt x="922" y="150"/>
                  <a:pt x="1100" y="236"/>
                  <a:pt x="1215" y="453"/>
                </a:cubicBezTo>
                <a:cubicBezTo>
                  <a:pt x="1330" y="670"/>
                  <a:pt x="1382" y="1030"/>
                  <a:pt x="1413" y="138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4" name="Freeform 96"/>
          <p:cNvSpPr>
            <a:spLocks/>
          </p:cNvSpPr>
          <p:nvPr/>
        </p:nvSpPr>
        <p:spPr bwMode="auto">
          <a:xfrm>
            <a:off x="6515100" y="2271713"/>
            <a:ext cx="2214563" cy="1571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48" y="63"/>
              </a:cxn>
              <a:cxn ang="0">
                <a:pos x="1143" y="315"/>
              </a:cxn>
              <a:cxn ang="0">
                <a:pos x="1395" y="990"/>
              </a:cxn>
            </a:cxnLst>
            <a:rect l="0" t="0" r="r" b="b"/>
            <a:pathLst>
              <a:path w="1395" h="990">
                <a:moveTo>
                  <a:pt x="0" y="0"/>
                </a:moveTo>
                <a:cubicBezTo>
                  <a:pt x="108" y="10"/>
                  <a:pt x="458" y="11"/>
                  <a:pt x="648" y="63"/>
                </a:cubicBezTo>
                <a:cubicBezTo>
                  <a:pt x="838" y="115"/>
                  <a:pt x="1019" y="161"/>
                  <a:pt x="1143" y="315"/>
                </a:cubicBezTo>
                <a:cubicBezTo>
                  <a:pt x="1267" y="469"/>
                  <a:pt x="1336" y="733"/>
                  <a:pt x="1395" y="9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5" name="Freeform 97"/>
          <p:cNvSpPr>
            <a:spLocks/>
          </p:cNvSpPr>
          <p:nvPr/>
        </p:nvSpPr>
        <p:spPr bwMode="auto">
          <a:xfrm>
            <a:off x="6515100" y="2830513"/>
            <a:ext cx="2185988" cy="1041400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756" y="26"/>
              </a:cxn>
              <a:cxn ang="0">
                <a:pos x="1188" y="170"/>
              </a:cxn>
              <a:cxn ang="0">
                <a:pos x="1377" y="656"/>
              </a:cxn>
            </a:cxnLst>
            <a:rect l="0" t="0" r="r" b="b"/>
            <a:pathLst>
              <a:path w="1377" h="656">
                <a:moveTo>
                  <a:pt x="0" y="17"/>
                </a:moveTo>
                <a:cubicBezTo>
                  <a:pt x="279" y="8"/>
                  <a:pt x="558" y="0"/>
                  <a:pt x="756" y="26"/>
                </a:cubicBezTo>
                <a:cubicBezTo>
                  <a:pt x="954" y="52"/>
                  <a:pt x="1084" y="65"/>
                  <a:pt x="1188" y="170"/>
                </a:cubicBezTo>
                <a:cubicBezTo>
                  <a:pt x="1292" y="275"/>
                  <a:pt x="1334" y="465"/>
                  <a:pt x="1377" y="6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6" name="Freeform 98"/>
          <p:cNvSpPr>
            <a:spLocks/>
          </p:cNvSpPr>
          <p:nvPr/>
        </p:nvSpPr>
        <p:spPr bwMode="auto">
          <a:xfrm>
            <a:off x="6515100" y="4014788"/>
            <a:ext cx="2171700" cy="1200150"/>
          </a:xfrm>
          <a:custGeom>
            <a:avLst/>
            <a:gdLst/>
            <a:ahLst/>
            <a:cxnLst>
              <a:cxn ang="0">
                <a:pos x="0" y="756"/>
              </a:cxn>
              <a:cxn ang="0">
                <a:pos x="666" y="567"/>
              </a:cxn>
              <a:cxn ang="0">
                <a:pos x="1368" y="0"/>
              </a:cxn>
            </a:cxnLst>
            <a:rect l="0" t="0" r="r" b="b"/>
            <a:pathLst>
              <a:path w="1368" h="756">
                <a:moveTo>
                  <a:pt x="0" y="756"/>
                </a:moveTo>
                <a:cubicBezTo>
                  <a:pt x="219" y="724"/>
                  <a:pt x="438" y="693"/>
                  <a:pt x="666" y="567"/>
                </a:cubicBezTo>
                <a:cubicBezTo>
                  <a:pt x="894" y="441"/>
                  <a:pt x="1131" y="220"/>
                  <a:pt x="1368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7" name="Freeform 99"/>
          <p:cNvSpPr>
            <a:spLocks/>
          </p:cNvSpPr>
          <p:nvPr/>
        </p:nvSpPr>
        <p:spPr bwMode="auto">
          <a:xfrm>
            <a:off x="6515100" y="4043363"/>
            <a:ext cx="2200275" cy="1771650"/>
          </a:xfrm>
          <a:custGeom>
            <a:avLst/>
            <a:gdLst/>
            <a:ahLst/>
            <a:cxnLst>
              <a:cxn ang="0">
                <a:pos x="0" y="1116"/>
              </a:cxn>
              <a:cxn ang="0">
                <a:pos x="720" y="936"/>
              </a:cxn>
              <a:cxn ang="0">
                <a:pos x="1251" y="369"/>
              </a:cxn>
              <a:cxn ang="0">
                <a:pos x="1386" y="0"/>
              </a:cxn>
            </a:cxnLst>
            <a:rect l="0" t="0" r="r" b="b"/>
            <a:pathLst>
              <a:path w="1386" h="1116">
                <a:moveTo>
                  <a:pt x="0" y="1116"/>
                </a:moveTo>
                <a:cubicBezTo>
                  <a:pt x="256" y="1088"/>
                  <a:pt x="512" y="1060"/>
                  <a:pt x="720" y="936"/>
                </a:cubicBezTo>
                <a:cubicBezTo>
                  <a:pt x="928" y="812"/>
                  <a:pt x="1140" y="525"/>
                  <a:pt x="1251" y="369"/>
                </a:cubicBezTo>
                <a:cubicBezTo>
                  <a:pt x="1362" y="213"/>
                  <a:pt x="1365" y="61"/>
                  <a:pt x="138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8" name="Freeform 100"/>
          <p:cNvSpPr>
            <a:spLocks/>
          </p:cNvSpPr>
          <p:nvPr/>
        </p:nvSpPr>
        <p:spPr bwMode="auto">
          <a:xfrm>
            <a:off x="6515100" y="4057650"/>
            <a:ext cx="2243138" cy="2357438"/>
          </a:xfrm>
          <a:custGeom>
            <a:avLst/>
            <a:gdLst/>
            <a:ahLst/>
            <a:cxnLst>
              <a:cxn ang="0">
                <a:pos x="0" y="1485"/>
              </a:cxn>
              <a:cxn ang="0">
                <a:pos x="675" y="1341"/>
              </a:cxn>
              <a:cxn ang="0">
                <a:pos x="1233" y="774"/>
              </a:cxn>
              <a:cxn ang="0">
                <a:pos x="1413" y="0"/>
              </a:cxn>
            </a:cxnLst>
            <a:rect l="0" t="0" r="r" b="b"/>
            <a:pathLst>
              <a:path w="1413" h="1485">
                <a:moveTo>
                  <a:pt x="0" y="1485"/>
                </a:moveTo>
                <a:cubicBezTo>
                  <a:pt x="235" y="1472"/>
                  <a:pt x="470" y="1460"/>
                  <a:pt x="675" y="1341"/>
                </a:cubicBezTo>
                <a:cubicBezTo>
                  <a:pt x="880" y="1222"/>
                  <a:pt x="1110" y="997"/>
                  <a:pt x="1233" y="774"/>
                </a:cubicBezTo>
                <a:cubicBezTo>
                  <a:pt x="1356" y="551"/>
                  <a:pt x="1384" y="275"/>
                  <a:pt x="1413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09" name="Line 101"/>
          <p:cNvSpPr>
            <a:spLocks noChangeShapeType="1"/>
          </p:cNvSpPr>
          <p:nvPr/>
        </p:nvSpPr>
        <p:spPr bwMode="auto">
          <a:xfrm>
            <a:off x="8329613" y="3457575"/>
            <a:ext cx="376237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10" name="Line 102"/>
          <p:cNvSpPr>
            <a:spLocks noChangeShapeType="1"/>
          </p:cNvSpPr>
          <p:nvPr/>
        </p:nvSpPr>
        <p:spPr bwMode="auto">
          <a:xfrm flipV="1">
            <a:off x="6515100" y="3957638"/>
            <a:ext cx="2190750" cy="100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11" name="Freeform 103"/>
          <p:cNvSpPr>
            <a:spLocks/>
          </p:cNvSpPr>
          <p:nvPr/>
        </p:nvSpPr>
        <p:spPr bwMode="auto">
          <a:xfrm>
            <a:off x="3500438" y="4000500"/>
            <a:ext cx="5186362" cy="663575"/>
          </a:xfrm>
          <a:custGeom>
            <a:avLst/>
            <a:gdLst/>
            <a:ahLst/>
            <a:cxnLst>
              <a:cxn ang="0">
                <a:pos x="0" y="405"/>
              </a:cxn>
              <a:cxn ang="0">
                <a:pos x="2412" y="405"/>
              </a:cxn>
              <a:cxn ang="0">
                <a:pos x="2817" y="324"/>
              </a:cxn>
              <a:cxn ang="0">
                <a:pos x="2925" y="252"/>
              </a:cxn>
              <a:cxn ang="0">
                <a:pos x="3267" y="0"/>
              </a:cxn>
            </a:cxnLst>
            <a:rect l="0" t="0" r="r" b="b"/>
            <a:pathLst>
              <a:path w="3267" h="418">
                <a:moveTo>
                  <a:pt x="0" y="405"/>
                </a:moveTo>
                <a:cubicBezTo>
                  <a:pt x="402" y="405"/>
                  <a:pt x="1943" y="418"/>
                  <a:pt x="2412" y="405"/>
                </a:cubicBezTo>
                <a:cubicBezTo>
                  <a:pt x="2881" y="392"/>
                  <a:pt x="2731" y="350"/>
                  <a:pt x="2817" y="324"/>
                </a:cubicBezTo>
                <a:cubicBezTo>
                  <a:pt x="2903" y="298"/>
                  <a:pt x="2850" y="306"/>
                  <a:pt x="2925" y="252"/>
                </a:cubicBezTo>
                <a:cubicBezTo>
                  <a:pt x="3000" y="198"/>
                  <a:pt x="3196" y="52"/>
                  <a:pt x="3267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2712" name="Freeform 104"/>
          <p:cNvSpPr>
            <a:spLocks/>
          </p:cNvSpPr>
          <p:nvPr/>
        </p:nvSpPr>
        <p:spPr bwMode="auto">
          <a:xfrm>
            <a:off x="428625" y="3865563"/>
            <a:ext cx="8582025" cy="2903537"/>
          </a:xfrm>
          <a:custGeom>
            <a:avLst/>
            <a:gdLst/>
            <a:ahLst/>
            <a:cxnLst>
              <a:cxn ang="0">
                <a:pos x="5319" y="49"/>
              </a:cxn>
              <a:cxn ang="0">
                <a:pos x="5382" y="166"/>
              </a:cxn>
              <a:cxn ang="0">
                <a:pos x="5175" y="1048"/>
              </a:cxn>
              <a:cxn ang="0">
                <a:pos x="4626" y="1642"/>
              </a:cxn>
              <a:cxn ang="0">
                <a:pos x="3420" y="1795"/>
              </a:cxn>
              <a:cxn ang="0">
                <a:pos x="954" y="1741"/>
              </a:cxn>
              <a:cxn ang="0">
                <a:pos x="288" y="1264"/>
              </a:cxn>
              <a:cxn ang="0">
                <a:pos x="45" y="364"/>
              </a:cxn>
              <a:cxn ang="0">
                <a:pos x="18" y="112"/>
              </a:cxn>
            </a:cxnLst>
            <a:rect l="0" t="0" r="r" b="b"/>
            <a:pathLst>
              <a:path w="5406" h="1829">
                <a:moveTo>
                  <a:pt x="5319" y="49"/>
                </a:moveTo>
                <a:cubicBezTo>
                  <a:pt x="5329" y="68"/>
                  <a:pt x="5406" y="0"/>
                  <a:pt x="5382" y="166"/>
                </a:cubicBezTo>
                <a:cubicBezTo>
                  <a:pt x="5358" y="332"/>
                  <a:pt x="5301" y="802"/>
                  <a:pt x="5175" y="1048"/>
                </a:cubicBezTo>
                <a:cubicBezTo>
                  <a:pt x="5049" y="1294"/>
                  <a:pt x="4918" y="1517"/>
                  <a:pt x="4626" y="1642"/>
                </a:cubicBezTo>
                <a:cubicBezTo>
                  <a:pt x="4334" y="1767"/>
                  <a:pt x="4032" y="1779"/>
                  <a:pt x="3420" y="1795"/>
                </a:cubicBezTo>
                <a:cubicBezTo>
                  <a:pt x="2808" y="1811"/>
                  <a:pt x="1476" y="1829"/>
                  <a:pt x="954" y="1741"/>
                </a:cubicBezTo>
                <a:cubicBezTo>
                  <a:pt x="432" y="1653"/>
                  <a:pt x="439" y="1493"/>
                  <a:pt x="288" y="1264"/>
                </a:cubicBezTo>
                <a:cubicBezTo>
                  <a:pt x="137" y="1035"/>
                  <a:pt x="90" y="556"/>
                  <a:pt x="45" y="364"/>
                </a:cubicBezTo>
                <a:cubicBezTo>
                  <a:pt x="0" y="172"/>
                  <a:pt x="24" y="165"/>
                  <a:pt x="18" y="11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5" name="Text Box 1028"/>
          <p:cNvSpPr txBox="1">
            <a:spLocks noChangeArrowheads="1"/>
          </p:cNvSpPr>
          <p:nvPr/>
        </p:nvSpPr>
        <p:spPr bwMode="auto">
          <a:xfrm>
            <a:off x="0" y="6545263"/>
            <a:ext cx="5105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folHlink"/>
                </a:solidFill>
              </a:rPr>
              <a:t>http://www.cslu.ogi.edu/people/hosom/cs552/</a:t>
            </a:r>
            <a:endParaRPr lang="en-US" sz="14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860596"/>
            <a:ext cx="563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Questions</a:t>
            </a:r>
            <a:endParaRPr lang="en-US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2514600"/>
            <a:ext cx="1325603" cy="1569660"/>
          </a:xfrm>
          <a:prstGeom prst="rect">
            <a:avLst/>
          </a:prstGeom>
          <a:noFill/>
          <a:effectLst>
            <a:outerShdw blurRad="152400" dist="317500" dir="5400000" sx="90000" sy="-19000">
              <a:srgbClr val="000000">
                <a:alpha val="20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9600" dirty="0" smtClean="0">
                <a:effectLst>
                  <a:outerShdw blurRad="60007" dir="2040000" sy="-30000" kx="-800400" algn="bl">
                    <a:srgbClr val="000000">
                      <a:alpha val="20000"/>
                    </a:srgbClr>
                  </a:outerShdw>
                  <a:reflection stA="0" endPos="0" dir="5400000" sy="-100000" algn="bl" rotWithShape="0"/>
                </a:effectLst>
              </a:rPr>
              <a:t>??</a:t>
            </a:r>
            <a:endParaRPr lang="en-US" sz="9600" dirty="0">
              <a:effectLst>
                <a:outerShdw blurRad="60007" dir="2040000" sy="-30000" kx="-800400" algn="bl">
                  <a:srgbClr val="000000">
                    <a:alpha val="20000"/>
                  </a:srgbClr>
                </a:outerShdw>
                <a:reflection stA="0" endPos="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CMU Sphinx Project,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http</a:t>
            </a:r>
            <a:r>
              <a:rPr lang="en-US" dirty="0" smtClean="0"/>
              <a:t>://</a:t>
            </a:r>
            <a:r>
              <a:rPr lang="en-US" dirty="0" smtClean="0"/>
              <a:t>cmusphinx.sourceforge.net</a:t>
            </a:r>
          </a:p>
          <a:p>
            <a:r>
              <a:rPr lang="en-US" dirty="0" err="1" smtClean="0"/>
              <a:t>Vox</a:t>
            </a:r>
            <a:r>
              <a:rPr lang="en-US" dirty="0" smtClean="0"/>
              <a:t> Forge Project,</a:t>
            </a:r>
          </a:p>
          <a:p>
            <a:pPr>
              <a:buNone/>
            </a:pPr>
            <a:r>
              <a:rPr lang="en-US" dirty="0" smtClean="0"/>
              <a:t>	http://</a:t>
            </a:r>
            <a:r>
              <a:rPr lang="en-US" dirty="0" err="1" smtClean="0"/>
              <a:t>www.voxforge.org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C0E-B441-204E-A3E4-144F3925011E}" type="slidenum">
              <a:rPr lang="en-US"/>
              <a:pPr/>
              <a:t>3</a:t>
            </a:fld>
            <a:r>
              <a:rPr lang="en-US"/>
              <a:t> of 23</a:t>
            </a:r>
          </a:p>
        </p:txBody>
      </p:sp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Types of speech recognition</a:t>
            </a: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Isolated words</a:t>
            </a:r>
          </a:p>
          <a:p>
            <a:r>
              <a:rPr lang="en-US" dirty="0"/>
              <a:t>Connected words</a:t>
            </a:r>
          </a:p>
          <a:p>
            <a:r>
              <a:rPr lang="en-US" dirty="0"/>
              <a:t>Continuous speech</a:t>
            </a:r>
          </a:p>
          <a:p>
            <a:r>
              <a:rPr lang="en-US" dirty="0"/>
              <a:t>Spontaneous speech (automatic speech recognition)</a:t>
            </a:r>
          </a:p>
          <a:p>
            <a:r>
              <a:rPr lang="en-US" dirty="0"/>
              <a:t>Voice verification and </a:t>
            </a:r>
            <a:r>
              <a:rPr lang="en-US" dirty="0" smtClean="0"/>
              <a:t>identification (</a:t>
            </a:r>
            <a:r>
              <a:rPr lang="en-US" dirty="0"/>
              <a:t>u</a:t>
            </a:r>
            <a:r>
              <a:rPr lang="en-US" dirty="0" smtClean="0"/>
              <a:t>sed in Bio-Metrics)</a:t>
            </a:r>
            <a:endParaRPr lang="en-US" dirty="0"/>
          </a:p>
        </p:txBody>
      </p:sp>
      <p:sp>
        <p:nvSpPr>
          <p:cNvPr id="29700" name="Text Box 1028"/>
          <p:cNvSpPr txBox="1">
            <a:spLocks noChangeArrowheads="1"/>
          </p:cNvSpPr>
          <p:nvPr/>
        </p:nvSpPr>
        <p:spPr bwMode="auto">
          <a:xfrm>
            <a:off x="0" y="6553200"/>
            <a:ext cx="51054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folHlink"/>
                </a:solidFill>
              </a:rPr>
              <a:t>Fundamentals of Speech Recognition". L. </a:t>
            </a:r>
            <a:r>
              <a:rPr lang="en-US" sz="1400" dirty="0" err="1">
                <a:solidFill>
                  <a:schemeClr val="folHlink"/>
                </a:solidFill>
              </a:rPr>
              <a:t>Rabiner</a:t>
            </a:r>
            <a:r>
              <a:rPr lang="en-US" sz="1400" dirty="0">
                <a:solidFill>
                  <a:schemeClr val="folHlink"/>
                </a:solidFill>
              </a:rPr>
              <a:t> &amp; B. </a:t>
            </a:r>
            <a:r>
              <a:rPr lang="en-US" sz="1400" dirty="0" err="1">
                <a:solidFill>
                  <a:schemeClr val="folHlink"/>
                </a:solidFill>
              </a:rPr>
              <a:t>Juang</a:t>
            </a:r>
            <a:r>
              <a:rPr lang="en-US" sz="1400" dirty="0">
                <a:solidFill>
                  <a:schemeClr val="folHlink"/>
                </a:solidFill>
              </a:rPr>
              <a:t>. 1993</a:t>
            </a:r>
          </a:p>
          <a:p>
            <a:pPr>
              <a:spcBef>
                <a:spcPct val="50000"/>
              </a:spcBef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Speech Production and Perception Process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5486400"/>
          </a:xfrm>
          <a:prstGeom prst="rect">
            <a:avLst/>
          </a:prstGeom>
        </p:spPr>
      </p:pic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0" y="6553200"/>
            <a:ext cx="51054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folHlink"/>
                </a:solidFill>
              </a:rPr>
              <a:t>Fundamentals of Speech Recognition". L. </a:t>
            </a:r>
            <a:r>
              <a:rPr lang="en-US" sz="1400" dirty="0" err="1">
                <a:solidFill>
                  <a:schemeClr val="folHlink"/>
                </a:solidFill>
              </a:rPr>
              <a:t>Rabiner</a:t>
            </a:r>
            <a:r>
              <a:rPr lang="en-US" sz="1400" dirty="0">
                <a:solidFill>
                  <a:schemeClr val="folHlink"/>
                </a:solidFill>
              </a:rPr>
              <a:t> &amp; B. </a:t>
            </a:r>
            <a:r>
              <a:rPr lang="en-US" sz="1400" dirty="0" err="1">
                <a:solidFill>
                  <a:schemeClr val="folHlink"/>
                </a:solidFill>
              </a:rPr>
              <a:t>Juang</a:t>
            </a:r>
            <a:r>
              <a:rPr lang="en-US" sz="1400" dirty="0">
                <a:solidFill>
                  <a:schemeClr val="folHlink"/>
                </a:solidFill>
              </a:rPr>
              <a:t>. 1993</a:t>
            </a:r>
          </a:p>
          <a:p>
            <a:pPr>
              <a:spcBef>
                <a:spcPct val="50000"/>
              </a:spcBef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AE93-9BAA-C24B-8D26-8ABF18E05A52}" type="slidenum">
              <a:rPr lang="en-US"/>
              <a:pPr/>
              <a:t>5</a:t>
            </a:fld>
            <a:r>
              <a:rPr lang="en-US"/>
              <a:t> of 23</a:t>
            </a:r>
          </a:p>
        </p:txBody>
      </p:sp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Speech recognition – uses and applications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Dictation </a:t>
            </a:r>
          </a:p>
          <a:p>
            <a:r>
              <a:rPr lang="en-US"/>
              <a:t>Command and control</a:t>
            </a:r>
          </a:p>
          <a:p>
            <a:r>
              <a:rPr lang="en-US"/>
              <a:t>Telephony</a:t>
            </a:r>
          </a:p>
          <a:p>
            <a:r>
              <a:rPr lang="en-US"/>
              <a:t>Medical/disabilities</a:t>
            </a:r>
          </a:p>
        </p:txBody>
      </p:sp>
      <p:sp>
        <p:nvSpPr>
          <p:cNvPr id="30724" name="Text Box 1028"/>
          <p:cNvSpPr txBox="1">
            <a:spLocks noChangeArrowheads="1"/>
          </p:cNvSpPr>
          <p:nvPr/>
        </p:nvSpPr>
        <p:spPr bwMode="auto">
          <a:xfrm>
            <a:off x="0" y="6545263"/>
            <a:ext cx="51054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folHlink"/>
                </a:solidFill>
              </a:rPr>
              <a:t>Fundamentals of Speech Recognition". L. </a:t>
            </a:r>
            <a:r>
              <a:rPr lang="en-US" sz="1400" dirty="0" err="1">
                <a:solidFill>
                  <a:schemeClr val="folHlink"/>
                </a:solidFill>
              </a:rPr>
              <a:t>Rabiner</a:t>
            </a:r>
            <a:r>
              <a:rPr lang="en-US" sz="1400" dirty="0">
                <a:solidFill>
                  <a:schemeClr val="folHlink"/>
                </a:solidFill>
              </a:rPr>
              <a:t> &amp; B. </a:t>
            </a:r>
            <a:r>
              <a:rPr lang="en-US" sz="1400" dirty="0" err="1">
                <a:solidFill>
                  <a:schemeClr val="folHlink"/>
                </a:solidFill>
              </a:rPr>
              <a:t>Juang</a:t>
            </a:r>
            <a:r>
              <a:rPr lang="en-US" sz="1400" dirty="0">
                <a:solidFill>
                  <a:schemeClr val="folHlink"/>
                </a:solidFill>
              </a:rPr>
              <a:t>. 1993</a:t>
            </a:r>
          </a:p>
          <a:p>
            <a:pPr>
              <a:spcBef>
                <a:spcPct val="50000"/>
              </a:spcBef>
            </a:pPr>
            <a:endParaRPr lang="en-US" sz="14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at a Glance</a:t>
            </a:r>
            <a:r>
              <a:rPr lang="en-US" dirty="0" smtClean="0"/>
              <a:t> - </a:t>
            </a:r>
            <a:r>
              <a:rPr lang="en-US" dirty="0"/>
              <a:t>Sphinx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Description</a:t>
            </a:r>
          </a:p>
          <a:p>
            <a:pPr lvl="1">
              <a:buFont typeface="Courier New"/>
              <a:buChar char="o"/>
            </a:pPr>
            <a:r>
              <a:rPr lang="en-US" dirty="0"/>
              <a:t>Speech recognition written entirely in the </a:t>
            </a:r>
            <a:r>
              <a:rPr lang="en-US" dirty="0" err="1" smtClean="0"/>
              <a:t>Java</a:t>
            </a:r>
            <a:r>
              <a:rPr lang="en-US" baseline="30000" dirty="0" err="1" smtClean="0"/>
              <a:t>TM</a:t>
            </a:r>
            <a:endParaRPr lang="en-US" baseline="30000" dirty="0" smtClean="0"/>
          </a:p>
          <a:p>
            <a:pPr lvl="1">
              <a:buNone/>
            </a:pPr>
            <a:r>
              <a:rPr lang="en-US" dirty="0" smtClean="0"/>
              <a:t>    programming </a:t>
            </a:r>
            <a:r>
              <a:rPr lang="en-US" dirty="0"/>
              <a:t>language</a:t>
            </a:r>
          </a:p>
          <a:p>
            <a:pPr lvl="1">
              <a:buFont typeface="Courier New"/>
              <a:buChar char="o"/>
            </a:pPr>
            <a:r>
              <a:rPr lang="en-US" dirty="0"/>
              <a:t>Based upon Sphinx developed at CMU</a:t>
            </a:r>
            <a:r>
              <a:rPr lang="en-US" dirty="0" smtClean="0"/>
              <a:t>:</a:t>
            </a:r>
          </a:p>
          <a:p>
            <a:pPr lvl="2">
              <a:buFont typeface="Courier New"/>
              <a:buChar char="o"/>
            </a:pPr>
            <a:r>
              <a:rPr lang="en-US" dirty="0"/>
              <a:t>www.speech.cs.cmu.edu/sphinx/</a:t>
            </a:r>
            <a:endParaRPr lang="en-US" dirty="0" smtClean="0"/>
          </a:p>
          <a:p>
            <a:r>
              <a:rPr lang="en-US" dirty="0"/>
              <a:t>Goals</a:t>
            </a:r>
          </a:p>
          <a:p>
            <a:pPr lvl="1">
              <a:buFont typeface="Courier New"/>
              <a:buChar char="o"/>
            </a:pPr>
            <a:r>
              <a:rPr lang="en-US" dirty="0"/>
              <a:t>Highly flexible recognizer</a:t>
            </a:r>
          </a:p>
          <a:p>
            <a:pPr lvl="1">
              <a:buFont typeface="Courier New"/>
              <a:buChar char="o"/>
            </a:pPr>
            <a:r>
              <a:rPr lang="en-US" dirty="0"/>
              <a:t>Performance equal to or exceeding Sphinx 3</a:t>
            </a:r>
          </a:p>
          <a:p>
            <a:pPr lvl="1">
              <a:buFont typeface="Courier New"/>
              <a:buChar char="o"/>
            </a:pPr>
            <a:r>
              <a:rPr lang="en-US" dirty="0"/>
              <a:t>Collaborate with researchers at CMU and MERL</a:t>
            </a:r>
            <a:r>
              <a:rPr lang="en-US" dirty="0" smtClean="0"/>
              <a:t>, Sun </a:t>
            </a:r>
            <a:r>
              <a:rPr lang="en-US" dirty="0"/>
              <a:t>Microsystems and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Recognizer Work?</a:t>
            </a:r>
          </a:p>
        </p:txBody>
      </p:sp>
      <p:pic>
        <p:nvPicPr>
          <p:cNvPr id="4" name="Content Placeholder 3" descr="Screen shot 2012-12-02 at 4.59.45 P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7178" y="1600200"/>
            <a:ext cx="5569644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Sphinx 4 Architecture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144000" cy="5029200"/>
          </a:xfrm>
          <a:prstGeom prst="rect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80530"/>
            <a:ext cx="4572000" cy="56774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Front-End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Transforms speech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waveform </a:t>
            </a:r>
            <a:r>
              <a:rPr lang="en-US" dirty="0"/>
              <a:t>into features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used </a:t>
            </a:r>
            <a:r>
              <a:rPr lang="en-US" dirty="0"/>
              <a:t>by </a:t>
            </a:r>
            <a:r>
              <a:rPr lang="en-US" dirty="0" smtClean="0"/>
              <a:t>recognition</a:t>
            </a:r>
          </a:p>
          <a:p>
            <a:r>
              <a:rPr lang="en-US" dirty="0"/>
              <a:t>Features are sets of </a:t>
            </a:r>
            <a:r>
              <a:rPr lang="en-US" dirty="0" err="1"/>
              <a:t>mel</a:t>
            </a:r>
            <a:r>
              <a:rPr lang="en-US" dirty="0"/>
              <a:t>-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frequency </a:t>
            </a:r>
            <a:r>
              <a:rPr lang="en-US" dirty="0" err="1"/>
              <a:t>cepstrum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coefficients </a:t>
            </a:r>
            <a:r>
              <a:rPr lang="en-US" dirty="0"/>
              <a:t>(MFCC</a:t>
            </a:r>
            <a:r>
              <a:rPr lang="en-US" dirty="0" smtClean="0"/>
              <a:t>)</a:t>
            </a:r>
          </a:p>
          <a:p>
            <a:r>
              <a:rPr lang="en-US" dirty="0"/>
              <a:t>MFCC model human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auditory system</a:t>
            </a:r>
          </a:p>
          <a:p>
            <a:r>
              <a:rPr lang="en-US" dirty="0"/>
              <a:t>Front-End is a set of signal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processing filters</a:t>
            </a:r>
          </a:p>
          <a:p>
            <a:r>
              <a:rPr lang="en-US" dirty="0" smtClean="0"/>
              <a:t>Pluggable </a:t>
            </a:r>
            <a:r>
              <a:rPr lang="en-US" dirty="0"/>
              <a:t>architecture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845</Words>
  <Application>Microsoft Macintosh PowerPoint</Application>
  <PresentationFormat>On-screen Show (4:3)</PresentationFormat>
  <Paragraphs>168</Paragraphs>
  <Slides>27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Speech Recognition with CMU Sphinx</vt:lpstr>
      <vt:lpstr>What is Speech Recognition</vt:lpstr>
      <vt:lpstr>Types of speech recognition</vt:lpstr>
      <vt:lpstr>Speech Production and Perception Process</vt:lpstr>
      <vt:lpstr>Speech recognition – uses and applications</vt:lpstr>
      <vt:lpstr>Project at a Glance - Sphinx 4</vt:lpstr>
      <vt:lpstr>How does a Recognizer Work?</vt:lpstr>
      <vt:lpstr>Sphinx 4 Architecture</vt:lpstr>
      <vt:lpstr>Front-End</vt:lpstr>
      <vt:lpstr>Knowledge Base</vt:lpstr>
      <vt:lpstr>Dictionary</vt:lpstr>
      <vt:lpstr>Language Model </vt:lpstr>
      <vt:lpstr>Command Grammars</vt:lpstr>
      <vt:lpstr>N-gram Language Models</vt:lpstr>
      <vt:lpstr>Acoustic Models</vt:lpstr>
      <vt:lpstr>Slide 16</vt:lpstr>
      <vt:lpstr>Hidden Markov Model</vt:lpstr>
      <vt:lpstr>Gaussian Mixtures</vt:lpstr>
      <vt:lpstr>The Decoder</vt:lpstr>
      <vt:lpstr>Decoder - heart of the recognizer</vt:lpstr>
      <vt:lpstr>Decoder Overview</vt:lpstr>
      <vt:lpstr>Selecting next set of states</vt:lpstr>
      <vt:lpstr>Sentence HMMS</vt:lpstr>
      <vt:lpstr>Sentence HMMS</vt:lpstr>
      <vt:lpstr>Slide 25</vt:lpstr>
      <vt:lpstr>Slide 26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Recognition with CMU Sphinx</dc:title>
  <dc:creator>Srikar Nadipally</dc:creator>
  <cp:lastModifiedBy>Srikar Nadipally</cp:lastModifiedBy>
  <cp:revision>42</cp:revision>
  <dcterms:created xsi:type="dcterms:W3CDTF">2012-12-04T04:54:04Z</dcterms:created>
  <dcterms:modified xsi:type="dcterms:W3CDTF">2012-12-04T18:28:20Z</dcterms:modified>
</cp:coreProperties>
</file>