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65"/>
  </p:notesMasterIdLst>
  <p:sldIdLst>
    <p:sldId id="256" r:id="rId2"/>
    <p:sldId id="257" r:id="rId3"/>
    <p:sldId id="398" r:id="rId4"/>
    <p:sldId id="334" r:id="rId5"/>
    <p:sldId id="335" r:id="rId6"/>
    <p:sldId id="426" r:id="rId7"/>
    <p:sldId id="401" r:id="rId8"/>
    <p:sldId id="260" r:id="rId9"/>
    <p:sldId id="261" r:id="rId10"/>
    <p:sldId id="262" r:id="rId11"/>
    <p:sldId id="336" r:id="rId12"/>
    <p:sldId id="264" r:id="rId13"/>
    <p:sldId id="265" r:id="rId14"/>
    <p:sldId id="439" r:id="rId15"/>
    <p:sldId id="399" r:id="rId16"/>
    <p:sldId id="432" r:id="rId17"/>
    <p:sldId id="337" r:id="rId18"/>
    <p:sldId id="403" r:id="rId19"/>
    <p:sldId id="282" r:id="rId20"/>
    <p:sldId id="447" r:id="rId21"/>
    <p:sldId id="445" r:id="rId22"/>
    <p:sldId id="446" r:id="rId23"/>
    <p:sldId id="283" r:id="rId24"/>
    <p:sldId id="428" r:id="rId25"/>
    <p:sldId id="425" r:id="rId26"/>
    <p:sldId id="433" r:id="rId27"/>
    <p:sldId id="429" r:id="rId28"/>
    <p:sldId id="406" r:id="rId29"/>
    <p:sldId id="422" r:id="rId30"/>
    <p:sldId id="431" r:id="rId31"/>
    <p:sldId id="435" r:id="rId32"/>
    <p:sldId id="423" r:id="rId33"/>
    <p:sldId id="424" r:id="rId34"/>
    <p:sldId id="352" r:id="rId35"/>
    <p:sldId id="459" r:id="rId36"/>
    <p:sldId id="353" r:id="rId37"/>
    <p:sldId id="449" r:id="rId38"/>
    <p:sldId id="450" r:id="rId39"/>
    <p:sldId id="407" r:id="rId40"/>
    <p:sldId id="408" r:id="rId41"/>
    <p:sldId id="457" r:id="rId42"/>
    <p:sldId id="453" r:id="rId43"/>
    <p:sldId id="452" r:id="rId44"/>
    <p:sldId id="454" r:id="rId45"/>
    <p:sldId id="456" r:id="rId46"/>
    <p:sldId id="460" r:id="rId47"/>
    <p:sldId id="410" r:id="rId48"/>
    <p:sldId id="411" r:id="rId49"/>
    <p:sldId id="458" r:id="rId50"/>
    <p:sldId id="412" r:id="rId51"/>
    <p:sldId id="413" r:id="rId52"/>
    <p:sldId id="414" r:id="rId53"/>
    <p:sldId id="415" r:id="rId54"/>
    <p:sldId id="416" r:id="rId55"/>
    <p:sldId id="419" r:id="rId56"/>
    <p:sldId id="440" r:id="rId57"/>
    <p:sldId id="441" r:id="rId58"/>
    <p:sldId id="442" r:id="rId59"/>
    <p:sldId id="443" r:id="rId60"/>
    <p:sldId id="444" r:id="rId61"/>
    <p:sldId id="455" r:id="rId62"/>
    <p:sldId id="430" r:id="rId63"/>
    <p:sldId id="461" r:id="rId6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60"/>
  </p:normalViewPr>
  <p:slideViewPr>
    <p:cSldViewPr>
      <p:cViewPr varScale="1">
        <p:scale>
          <a:sx n="107" d="100"/>
          <a:sy n="107" d="100"/>
        </p:scale>
        <p:origin x="-11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image" Target="../media/image53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95146DC-B145-46C2-87E4-CFCF28A2142B}" type="datetimeFigureOut">
              <a:rPr lang="en-US"/>
              <a:pPr>
                <a:defRPr/>
              </a:pPr>
              <a:t>11/7/2012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752D7A1-92BE-4AE2-9C80-25E8D4744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55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180888A-E4A2-44F0-A52E-A60BF9687109}" type="slidenum">
              <a:rPr lang="en-US" smtClean="0"/>
              <a:pPr eaLnBrk="1" hangingPunct="1"/>
              <a:t>26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0642500 h 528"/>
                <a:gd name="T6" fmla="*/ 12003212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98A1CC1A-6394-4AFC-811A-F0561055F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5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29DA-D2E3-432A-8845-58E7EF7AB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126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D581A2-3764-4B55-A800-9614AB941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012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5DED9-748E-4E1A-9766-593DE846B9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13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30212-1613-4391-81A6-5884D2E122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0080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95400"/>
            <a:ext cx="4038600" cy="23383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86188"/>
            <a:ext cx="4038600" cy="23399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A9855-6834-42C0-AC35-8D2C9F7FCD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154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57D49-E681-4885-B1A8-C7F1F60DD0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58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446F46-62C6-4E9A-8333-ED67A71BA4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3833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DE108C3-9749-47E2-ADB6-9A6D11583B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142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4C0295-8A67-4EC8-B705-7BDAE58DD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3623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9A7D45D-4147-4204-956C-4A3B54A52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46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3898B8-B1D1-403B-A300-9537014834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43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C040CEC-C4D6-4D43-A603-1BF55A82E6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2509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C4BC1B9-C4E5-4346-BD55-A2D8B6D1C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929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6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250F26F-77AF-4AFC-9370-A6FCFADA7C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32" r:id="rId2"/>
    <p:sldLayoutId id="2147483740" r:id="rId3"/>
    <p:sldLayoutId id="2147483741" r:id="rId4"/>
    <p:sldLayoutId id="2147483742" r:id="rId5"/>
    <p:sldLayoutId id="2147483743" r:id="rId6"/>
    <p:sldLayoutId id="2147483733" r:id="rId7"/>
    <p:sldLayoutId id="2147483744" r:id="rId8"/>
    <p:sldLayoutId id="2147483745" r:id="rId9"/>
    <p:sldLayoutId id="2147483734" r:id="rId10"/>
    <p:sldLayoutId id="2147483735" r:id="rId11"/>
    <p:sldLayoutId id="2147483736" r:id="rId12"/>
    <p:sldLayoutId id="2147483737" r:id="rId13"/>
    <p:sldLayoutId id="2147483738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2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9.png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42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53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png"/><Relationship Id="rId4" Type="http://schemas.openxmlformats.org/officeDocument/2006/relationships/oleObject" Target="../embeddings/oleObject1.bin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5.png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3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59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3.w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5.w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Computer Vision</a:t>
            </a:r>
            <a:br>
              <a:rPr lang="en-US" smtClean="0"/>
            </a:br>
            <a:r>
              <a:rPr lang="en-US" smtClean="0"/>
              <a:t>Machine Learning</a:t>
            </a:r>
            <a:br>
              <a:rPr lang="en-US" smtClean="0"/>
            </a:br>
            <a:r>
              <a:rPr lang="en-US" smtClean="0"/>
              <a:t>Features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smtClean="0"/>
              <a:t>Presented By</a:t>
            </a:r>
          </a:p>
          <a:p>
            <a:pPr marR="0" eaLnBrk="1" hangingPunct="1"/>
            <a:r>
              <a:rPr lang="en-US" smtClean="0"/>
              <a:t>Dr. Keith Haynes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Some objects have the ability to change shape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Deformability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667000"/>
            <a:ext cx="19145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886200"/>
            <a:ext cx="2857500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95600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Computational Complexity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010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There are many possible objects</a:t>
            </a:r>
          </a:p>
          <a:p>
            <a:pPr eaLnBrk="1" hangingPunct="1"/>
            <a:r>
              <a:rPr lang="en-US" sz="2800" smtClean="0"/>
              <a:t>Scale</a:t>
            </a:r>
          </a:p>
          <a:p>
            <a:pPr eaLnBrk="1" hangingPunct="1"/>
            <a:r>
              <a:rPr lang="en-US" sz="2800" smtClean="0"/>
              <a:t>Orientation</a:t>
            </a:r>
          </a:p>
        </p:txBody>
      </p:sp>
      <p:graphicFrame>
        <p:nvGraphicFramePr>
          <p:cNvPr id="14340" name="Object 1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066800" y="3962400"/>
          <a:ext cx="2832100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6" name="Photo Editor Photo" r:id="rId3" imgW="5552381" imgH="4285714" progId="MSPhotoEd.3">
                  <p:embed/>
                </p:oleObj>
              </mc:Choice>
              <mc:Fallback>
                <p:oleObj name="Photo Editor Photo" r:id="rId3" imgW="5552381" imgH="4285714" progId="MSPhotoEd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962400"/>
                        <a:ext cx="2832100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1" name="Object 14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14925" y="3938588"/>
          <a:ext cx="3105150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7" name="Photo Editor Photo" r:id="rId5" imgW="4544059" imgH="3200000" progId="MSPhotoEd.3">
                  <p:embed/>
                </p:oleObj>
              </mc:Choice>
              <mc:Fallback>
                <p:oleObj name="Photo Editor Photo" r:id="rId5" imgW="4544059" imgH="3200000" progId="MSPhotoEd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4925" y="3938588"/>
                        <a:ext cx="3105150" cy="2187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170363"/>
          </a:xfrm>
          <a:noFill/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Crux of the Problem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50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3886200" y="2819400"/>
          <a:ext cx="11430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0" name="Photo Editor Photo" r:id="rId3" imgW="6133333" imgH="6133333" progId="MSPhotoEd.3">
                  <p:embed/>
                </p:oleObj>
              </mc:Choice>
              <mc:Fallback>
                <p:oleObj name="Photo Editor Photo" r:id="rId3" imgW="6133333" imgH="6133333" progId="MSPhotoEd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2819400"/>
                        <a:ext cx="11430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smtClean="0"/>
              <a:t>As the dimensions increase, the volume of the space increases exponentially</a:t>
            </a:r>
          </a:p>
          <a:p>
            <a:pPr eaLnBrk="1" hangingPunct="1"/>
            <a:r>
              <a:rPr lang="en-US" sz="2800" smtClean="0"/>
              <a:t>The data points occupy a volume that is mainly empty.</a:t>
            </a:r>
          </a:p>
          <a:p>
            <a:pPr eaLnBrk="1" hangingPunct="1"/>
            <a:r>
              <a:rPr lang="en-US" sz="2800" smtClean="0"/>
              <a:t>Under these conditions, tasks such as estimating a probability distribution function become very difficult. </a:t>
            </a:r>
          </a:p>
          <a:p>
            <a:pPr eaLnBrk="1" hangingPunct="1"/>
            <a:r>
              <a:rPr lang="en-US" sz="2800" smtClean="0"/>
              <a:t>In high dimensions the training sets may not provide adequate coverage of the space.</a:t>
            </a:r>
          </a:p>
          <a:p>
            <a:pPr eaLnBrk="1" hangingPunct="1"/>
            <a:endParaRPr lang="en-US" sz="2800" smtClean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Curse of Dimensionality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Machine learning is the science of getting computers to act without being explicitly programmed. </a:t>
            </a:r>
          </a:p>
          <a:p>
            <a:pPr eaLnBrk="1" hangingPunct="1"/>
            <a:r>
              <a:rPr lang="en-US" smtClean="0"/>
              <a:t>Applications</a:t>
            </a:r>
          </a:p>
          <a:p>
            <a:pPr lvl="1" eaLnBrk="1" hangingPunct="1"/>
            <a:r>
              <a:rPr lang="en-US" smtClean="0"/>
              <a:t>self-driving cars</a:t>
            </a:r>
          </a:p>
          <a:p>
            <a:pPr lvl="1" eaLnBrk="1" hangingPunct="1"/>
            <a:r>
              <a:rPr lang="en-US" smtClean="0"/>
              <a:t>speech recognition</a:t>
            </a:r>
          </a:p>
          <a:p>
            <a:pPr lvl="1" eaLnBrk="1" hangingPunct="1"/>
            <a:r>
              <a:rPr lang="en-US" smtClean="0"/>
              <a:t>effective web search</a:t>
            </a:r>
          </a:p>
          <a:p>
            <a:pPr lvl="1" eaLnBrk="1" hangingPunct="1"/>
            <a:r>
              <a:rPr lang="en-US" smtClean="0"/>
              <a:t>understanding of the human genome</a:t>
            </a:r>
          </a:p>
        </p:txBody>
      </p:sp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Machine Learning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170363"/>
          </a:xfrm>
          <a:noFill/>
        </p:spPr>
      </p:pic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Humans Don’t Understand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Model-Based</a:t>
            </a:r>
          </a:p>
          <a:p>
            <a:pPr lvl="1" eaLnBrk="1" hangingPunct="1"/>
            <a:r>
              <a:rPr lang="en-US" smtClean="0"/>
              <a:t>Uses 3D models to generate images</a:t>
            </a:r>
          </a:p>
          <a:p>
            <a:pPr lvl="1" eaLnBrk="1" hangingPunct="1"/>
            <a:r>
              <a:rPr lang="en-US" smtClean="0"/>
              <a:t>Original and rendered images compared for classification</a:t>
            </a:r>
          </a:p>
          <a:p>
            <a:pPr eaLnBrk="1" hangingPunct="1"/>
            <a:r>
              <a:rPr lang="en-US" smtClean="0"/>
              <a:t>Appearance-Based</a:t>
            </a:r>
          </a:p>
          <a:p>
            <a:pPr lvl="1" eaLnBrk="1" hangingPunct="1"/>
            <a:r>
              <a:rPr lang="en-US" smtClean="0"/>
              <a:t>Learns how to classify image via training examples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Computer Vision Approaches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57313" y="1647825"/>
            <a:ext cx="6429375" cy="4192588"/>
          </a:xfrm>
          <a:noFill/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The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b="1" smtClean="0"/>
              <a:t>Features</a:t>
            </a:r>
            <a:r>
              <a:rPr lang="en-US" smtClean="0"/>
              <a:t> are learned through example images, usually known as a training set</a:t>
            </a:r>
          </a:p>
          <a:p>
            <a:pPr eaLnBrk="1" hangingPunct="1"/>
            <a:r>
              <a:rPr lang="en-US" smtClean="0"/>
              <a:t>3D Models are not needed</a:t>
            </a:r>
          </a:p>
          <a:p>
            <a:pPr eaLnBrk="1" hangingPunct="1"/>
            <a:r>
              <a:rPr lang="en-US" smtClean="0"/>
              <a:t>Utilizes machine learning and statistical analysis</a:t>
            </a:r>
          </a:p>
          <a:p>
            <a:pPr eaLnBrk="1" hangingPunct="1"/>
            <a:endParaRPr lang="en-US" smtClean="0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Appearance-Based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Introduction</a:t>
            </a:r>
          </a:p>
          <a:p>
            <a:pPr eaLnBrk="1" hangingPunct="1"/>
            <a:r>
              <a:rPr lang="en-US" smtClean="0"/>
              <a:t>Appearance-Based Approach</a:t>
            </a:r>
          </a:p>
          <a:p>
            <a:pPr eaLnBrk="1" hangingPunct="1"/>
            <a:r>
              <a:rPr lang="en-US" smtClean="0"/>
              <a:t>Features</a:t>
            </a:r>
          </a:p>
          <a:p>
            <a:pPr eaLnBrk="1" hangingPunct="1"/>
            <a:r>
              <a:rPr lang="en-US" smtClean="0"/>
              <a:t>Classifiers</a:t>
            </a:r>
          </a:p>
          <a:p>
            <a:pPr eaLnBrk="1" hangingPunct="1"/>
            <a:r>
              <a:rPr lang="en-US" smtClean="0"/>
              <a:t>Face Detection Walkthrough</a:t>
            </a:r>
          </a:p>
          <a:p>
            <a:pPr eaLnBrk="1" hangingPunct="1"/>
            <a:r>
              <a:rPr lang="en-US" smtClean="0"/>
              <a:t>Questions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Outline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Training Sets</a:t>
            </a:r>
            <a:endParaRPr lang="en-US" dirty="0"/>
          </a:p>
        </p:txBody>
      </p:sp>
      <p:sp>
        <p:nvSpPr>
          <p:cNvPr id="28675" name="Text Placeholder 4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ORL (Face recognition)</a:t>
            </a:r>
          </a:p>
        </p:txBody>
      </p:sp>
      <p:graphicFrame>
        <p:nvGraphicFramePr>
          <p:cNvPr id="29700" name="Object 4"/>
          <p:cNvGraphicFramePr>
            <a:graphicFrameLocks noChangeAspect="1"/>
          </p:cNvGraphicFramePr>
          <p:nvPr/>
        </p:nvGraphicFramePr>
        <p:xfrm>
          <a:off x="722313" y="1295400"/>
          <a:ext cx="7688262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6" name="Bitmap Image" r:id="rId3" imgW="5114286" imgH="2553056" progId="Paint.Picture">
                  <p:embed/>
                </p:oleObj>
              </mc:Choice>
              <mc:Fallback>
                <p:oleObj name="Bitmap Image" r:id="rId3" imgW="5114286" imgH="2553056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2313" y="1295400"/>
                        <a:ext cx="7688262" cy="383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701" name="Object 5"/>
          <p:cNvGraphicFramePr>
            <a:graphicFrameLocks noChangeAspect="1"/>
          </p:cNvGraphicFramePr>
          <p:nvPr/>
        </p:nvGraphicFramePr>
        <p:xfrm>
          <a:off x="685800" y="5400675"/>
          <a:ext cx="7761288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27" name="Bitmap Image" r:id="rId5" imgW="5144218" imgH="561905" progId="Paint.Picture">
                  <p:embed/>
                </p:oleObj>
              </mc:Choice>
              <mc:Fallback>
                <p:oleObj name="Bitmap Image" r:id="rId5" imgW="5144218" imgH="561905" progId="Paint.Picture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400675"/>
                        <a:ext cx="7761288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229600" cy="4381500"/>
          </a:xfrm>
          <a:noFill/>
        </p:spPr>
      </p:pic>
      <p:sp>
        <p:nvSpPr>
          <p:cNvPr id="501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COIL-100 (Object Recognition)</a:t>
            </a:r>
          </a:p>
        </p:txBody>
      </p:sp>
      <p:pic>
        <p:nvPicPr>
          <p:cNvPr id="30724" name="Picture 8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5562600"/>
            <a:ext cx="4038600" cy="12160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</a:t>
            </a:r>
            <a:r>
              <a:rPr lang="en-US" b="1" smtClean="0"/>
              <a:t>feature</a:t>
            </a:r>
            <a:r>
              <a:rPr lang="en-US" smtClean="0"/>
              <a:t> is a calculation performed on a portion of an image that yields a number</a:t>
            </a:r>
          </a:p>
          <a:p>
            <a:pPr eaLnBrk="1" hangingPunct="1"/>
            <a:r>
              <a:rPr lang="en-US" smtClean="0"/>
              <a:t>Features are used to represent the entity being analyzed.</a:t>
            </a:r>
          </a:p>
          <a:p>
            <a:pPr eaLnBrk="1" hangingPunct="1"/>
            <a:endParaRPr lang="en-US" smtClean="0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Image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170363"/>
          </a:xfr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Image</a:t>
            </a:r>
          </a:p>
        </p:txBody>
      </p:sp>
      <p:graphicFrame>
        <p:nvGraphicFramePr>
          <p:cNvPr id="2" name="Objec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543963740"/>
              </p:ext>
            </p:extLst>
          </p:nvPr>
        </p:nvGraphicFramePr>
        <p:xfrm>
          <a:off x="7924800" y="609600"/>
          <a:ext cx="631843" cy="5651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52" name="Photo Editor Photo" r:id="rId4" imgW="6133333" imgH="6133333" progId="MSPhotoEd.3">
                  <p:embed/>
                </p:oleObj>
              </mc:Choice>
              <mc:Fallback>
                <p:oleObj name="Photo Editor Photo" r:id="rId4" imgW="6133333" imgH="6133333" progId="MSPhotoEd.3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609600"/>
                        <a:ext cx="631843" cy="56514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Haar Features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Computes the difference between sums of two or more areas</a:t>
            </a:r>
          </a:p>
          <a:p>
            <a:pPr eaLnBrk="1" hangingPunct="1"/>
            <a:r>
              <a:rPr lang="en-US" sz="2800" dirty="0" smtClean="0"/>
              <a:t>Edge detector</a:t>
            </a:r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495550"/>
            <a:ext cx="4038600" cy="2735263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29600" cy="4170363"/>
          </a:xfrm>
          <a:noFill/>
        </p:spPr>
      </p:pic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Image</a:t>
            </a:r>
          </a:p>
        </p:txBody>
      </p:sp>
      <p:sp>
        <p:nvSpPr>
          <p:cNvPr id="2" name="Rectangle 1"/>
          <p:cNvSpPr/>
          <p:nvPr/>
        </p:nvSpPr>
        <p:spPr>
          <a:xfrm>
            <a:off x="457200" y="1600200"/>
            <a:ext cx="609600" cy="685800"/>
          </a:xfrm>
          <a:prstGeom prst="rect">
            <a:avLst/>
          </a:prstGeom>
          <a:solidFill>
            <a:schemeClr val="accent1"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066800" y="1600200"/>
            <a:ext cx="685800" cy="685800"/>
          </a:xfrm>
          <a:prstGeom prst="rect">
            <a:avLst/>
          </a:prstGeom>
          <a:solidFill>
            <a:srgbClr val="92D050">
              <a:alpha val="6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801938" y="4041775"/>
            <a:ext cx="1008062" cy="682625"/>
            <a:chOff x="2802255" y="4042410"/>
            <a:chExt cx="1007746" cy="681990"/>
          </a:xfrm>
        </p:grpSpPr>
        <p:sp>
          <p:nvSpPr>
            <p:cNvPr id="4" name="Rectangle 3"/>
            <p:cNvSpPr/>
            <p:nvPr/>
          </p:nvSpPr>
          <p:spPr>
            <a:xfrm>
              <a:off x="2802255" y="4042410"/>
              <a:ext cx="1007746" cy="342581"/>
            </a:xfrm>
            <a:prstGeom prst="rect">
              <a:avLst/>
            </a:prstGeom>
            <a:solidFill>
              <a:schemeClr val="accent1">
                <a:alpha val="4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802255" y="4384991"/>
              <a:ext cx="1007746" cy="339409"/>
            </a:xfrm>
            <a:prstGeom prst="rect">
              <a:avLst/>
            </a:prstGeom>
            <a:solidFill>
              <a:srgbClr val="92D050">
                <a:alpha val="48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77838" y="1758950"/>
            <a:ext cx="568325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199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125538" y="1752600"/>
            <a:ext cx="5683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527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3900" y="1062038"/>
            <a:ext cx="801688" cy="461962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-328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0" y="4029075"/>
            <a:ext cx="569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414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048000" y="4384675"/>
            <a:ext cx="569913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152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057400" y="4114800"/>
            <a:ext cx="698500" cy="461963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shade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/>
              <a:t>262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486400" y="6096000"/>
            <a:ext cx="609599" cy="369332"/>
            <a:chOff x="5486400" y="6096000"/>
            <a:chExt cx="609599" cy="369332"/>
          </a:xfrm>
        </p:grpSpPr>
        <p:sp>
          <p:nvSpPr>
            <p:cNvPr id="14" name="TextBox 13"/>
            <p:cNvSpPr txBox="1"/>
            <p:nvPr/>
          </p:nvSpPr>
          <p:spPr>
            <a:xfrm>
              <a:off x="5486400" y="6096000"/>
              <a:ext cx="319318" cy="36933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+</a:t>
              </a:r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98458" y="6096000"/>
              <a:ext cx="297541" cy="369332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-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Feature representation is determined by: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 the task being performed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performance constraints such as accuracy and calculation time.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/>
              <a:t>Two Groups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Global – feature uses the entire image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en-US" dirty="0" smtClean="0"/>
              <a:t>Local – feature uses parts of the image</a:t>
            </a:r>
          </a:p>
          <a:p>
            <a:pPr marL="0" indent="0" eaLnBrk="1" fontAlgn="auto" hangingPunct="1">
              <a:spcAft>
                <a:spcPts val="0"/>
              </a:spcAft>
              <a:buFontTx/>
              <a:buNone/>
              <a:defRPr/>
            </a:pPr>
            <a:endParaRPr lang="en-US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en-US" dirty="0" smtClean="0"/>
          </a:p>
        </p:txBody>
      </p:sp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Image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Local Features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153400" cy="4830763"/>
          </a:xfrm>
        </p:spPr>
        <p:txBody>
          <a:bodyPr/>
          <a:lstStyle/>
          <a:p>
            <a:pPr eaLnBrk="1" hangingPunct="1"/>
            <a:r>
              <a:rPr lang="en-US" sz="2800" dirty="0" smtClean="0"/>
              <a:t>Attempts to identify the critical areas from a set of images for class discrimination</a:t>
            </a:r>
          </a:p>
          <a:p>
            <a:pPr eaLnBrk="1" hangingPunct="1"/>
            <a:r>
              <a:rPr lang="en-US" sz="2800" dirty="0"/>
              <a:t>How are critical areas </a:t>
            </a:r>
            <a:r>
              <a:rPr lang="en-US" sz="2800" dirty="0" smtClean="0"/>
              <a:t>identified</a:t>
            </a:r>
            <a:r>
              <a:rPr lang="en-US" sz="2800" dirty="0"/>
              <a:t>?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Requires an exhaustive search of possible sub-windows</a:t>
            </a:r>
            <a:endParaRPr lang="en-US" sz="2400" dirty="0" smtClean="0"/>
          </a:p>
          <a:p>
            <a:pPr eaLnBrk="1" hangingPunct="1"/>
            <a:endParaRPr lang="en-US" sz="2800" dirty="0" smtClean="0"/>
          </a:p>
        </p:txBody>
      </p:sp>
      <p:graphicFrame>
        <p:nvGraphicFramePr>
          <p:cNvPr id="3789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945152727"/>
              </p:ext>
            </p:extLst>
          </p:nvPr>
        </p:nvGraphicFramePr>
        <p:xfrm>
          <a:off x="5791200" y="3429000"/>
          <a:ext cx="2600325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7" name="Photo Editor Photo" r:id="rId3" imgW="2600000" imgH="2971429" progId="MSPhotoEd.3">
                  <p:embed/>
                </p:oleObj>
              </mc:Choice>
              <mc:Fallback>
                <p:oleObj name="Photo Editor Photo" r:id="rId3" imgW="2600000" imgH="2971429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429000"/>
                        <a:ext cx="2600325" cy="297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Rectangular Features</a:t>
            </a:r>
          </a:p>
        </p:txBody>
      </p:sp>
      <p:sp>
        <p:nvSpPr>
          <p:cNvPr id="41987" name="TextBox 1"/>
          <p:cNvSpPr txBox="1">
            <a:spLocks noChangeArrowheads="1"/>
          </p:cNvSpPr>
          <p:nvPr/>
        </p:nvSpPr>
        <p:spPr bwMode="auto">
          <a:xfrm>
            <a:off x="808038" y="5662613"/>
            <a:ext cx="7477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2MP image has 922,944,480,000 possible features and took 16.45 min </a:t>
            </a:r>
          </a:p>
        </p:txBody>
      </p:sp>
      <p:pic>
        <p:nvPicPr>
          <p:cNvPr id="3891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38" y="1327150"/>
            <a:ext cx="7551737" cy="420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Computer vision is a field that includes methods for acquiring, processing, analyzing, and understanding images.</a:t>
            </a:r>
          </a:p>
          <a:p>
            <a:pPr eaLnBrk="1" hangingPunct="1"/>
            <a:r>
              <a:rPr lang="en-US" smtClean="0"/>
              <a:t>What does that mean?</a:t>
            </a:r>
          </a:p>
          <a:p>
            <a:pPr eaLnBrk="1" hangingPunct="1"/>
            <a:r>
              <a:rPr lang="en-US" smtClean="0"/>
              <a:t>What are some computer vision task?</a:t>
            </a:r>
          </a:p>
        </p:txBody>
      </p:sp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Computer 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single Haar feature is a weak classifier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A set of features can form a strong classifier</a:t>
            </a:r>
          </a:p>
        </p:txBody>
      </p:sp>
      <p:sp>
        <p:nvSpPr>
          <p:cNvPr id="2867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Features and Classification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62" name="Object 9"/>
          <p:cNvGraphicFramePr>
            <a:graphicFrameLocks noGrp="1" noChangeAspect="1"/>
          </p:cNvGraphicFramePr>
          <p:nvPr>
            <p:ph idx="1"/>
          </p:nvPr>
        </p:nvGraphicFramePr>
        <p:xfrm>
          <a:off x="1100138" y="1409700"/>
          <a:ext cx="6942137" cy="4600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6" name="Photo Editor Photo" r:id="rId3" imgW="6942857" imgH="4600000" progId="MSPhotoEd.3">
                  <p:embed/>
                </p:oleObj>
              </mc:Choice>
              <mc:Fallback>
                <p:oleObj name="Photo Editor Photo" r:id="rId3" imgW="6942857" imgH="4600000" progId="MSPhotoEd.3">
                  <p:embed/>
                  <p:pic>
                    <p:nvPicPr>
                      <p:cNvPr id="0" name="Object 9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0138" y="1409700"/>
                        <a:ext cx="6942137" cy="4600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69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Haar Feature Effectiveness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1790700"/>
            <a:ext cx="4098925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Sets of Features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Exhaustive Search</a:t>
            </a:r>
          </a:p>
          <a:p>
            <a:pPr lvl="1" eaLnBrk="1" hangingPunct="1"/>
            <a:r>
              <a:rPr lang="en-US" smtClean="0"/>
              <a:t>For 5 features 5.9x10</a:t>
            </a:r>
            <a:r>
              <a:rPr lang="en-US" baseline="30000" smtClean="0"/>
              <a:t>24 </a:t>
            </a:r>
            <a:r>
              <a:rPr lang="en-US" smtClean="0"/>
              <a:t>unique sets</a:t>
            </a:r>
          </a:p>
          <a:p>
            <a:pPr eaLnBrk="1" hangingPunct="1"/>
            <a:r>
              <a:rPr lang="en-US" smtClean="0"/>
              <a:t>Find best features one at a time.</a:t>
            </a:r>
          </a:p>
          <a:p>
            <a:pPr lvl="1" eaLnBrk="1" hangingPunct="1"/>
            <a:r>
              <a:rPr lang="en-US" smtClean="0"/>
              <a:t>Find the first best feature</a:t>
            </a:r>
          </a:p>
          <a:p>
            <a:pPr lvl="1" eaLnBrk="1" hangingPunct="1"/>
            <a:r>
              <a:rPr lang="en-US" smtClean="0"/>
              <a:t>Find the feature that works best with the first feature, and so on</a:t>
            </a:r>
          </a:p>
          <a:p>
            <a:pPr lvl="1" eaLnBrk="1" hangingPunct="1"/>
            <a:r>
              <a:rPr lang="en-US" smtClean="0"/>
              <a:t>For 5 features 449,990 sets searched</a:t>
            </a:r>
          </a:p>
          <a:p>
            <a:pPr eaLnBrk="1" hangingPunct="1"/>
            <a:r>
              <a:rPr lang="en-US" smtClean="0"/>
              <a:t>Increase step size</a:t>
            </a:r>
          </a:p>
        </p:txBody>
      </p:sp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Search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1714500" y="1600200"/>
            <a:ext cx="5715000" cy="441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Example Features</a:t>
            </a:r>
          </a:p>
        </p:txBody>
      </p:sp>
      <p:grpSp>
        <p:nvGrpSpPr>
          <p:cNvPr id="44036" name="Group 4"/>
          <p:cNvGrpSpPr>
            <a:grpSpLocks/>
          </p:cNvGrpSpPr>
          <p:nvPr/>
        </p:nvGrpSpPr>
        <p:grpSpPr bwMode="auto">
          <a:xfrm>
            <a:off x="2038350" y="1943100"/>
            <a:ext cx="5067300" cy="3733800"/>
            <a:chOff x="1464" y="1200"/>
            <a:chExt cx="2616" cy="1920"/>
          </a:xfrm>
        </p:grpSpPr>
        <p:pic>
          <p:nvPicPr>
            <p:cNvPr id="44038" name="Picture 5" descr="i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20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39" name="Picture 6" descr="i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120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0" name="Picture 7" descr="i1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20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1" name="Picture 8" descr="i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20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2" name="Picture 9" descr="i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3" name="Picture 10" descr="i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4" name="Picture 11" descr="i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5" name="Picture 12" descr="i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192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6" name="Picture 13" descr="i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64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7" name="Picture 14" descr="i8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4" y="264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8" name="Picture 15" descr="i9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0" y="264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49" name="Picture 16" descr="i10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2640"/>
              <a:ext cx="48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4037" name="Text Box 17"/>
          <p:cNvSpPr txBox="1">
            <a:spLocks noChangeArrowheads="1"/>
          </p:cNvSpPr>
          <p:nvPr/>
        </p:nvSpPr>
        <p:spPr bwMode="auto">
          <a:xfrm>
            <a:off x="3581400" y="6096000"/>
            <a:ext cx="395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Together they form a strong classifier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199" y="1600201"/>
            <a:ext cx="6014779" cy="3047999"/>
          </a:xfrm>
          <a:noFill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Feature Extraction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519779" y="4736297"/>
            <a:ext cx="16850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Original Image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532312" y="3200400"/>
            <a:ext cx="2097417" cy="3057525"/>
            <a:chOff x="6532312" y="3200400"/>
            <a:chExt cx="2097417" cy="3057525"/>
          </a:xfrm>
        </p:grpSpPr>
        <p:pic>
          <p:nvPicPr>
            <p:cNvPr id="6246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290" y="3962400"/>
              <a:ext cx="619125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ight Arrow 2"/>
            <p:cNvSpPr/>
            <p:nvPr/>
          </p:nvSpPr>
          <p:spPr>
            <a:xfrm rot="1828400">
              <a:off x="6532312" y="4710421"/>
              <a:ext cx="978408" cy="4846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7649974" y="3200400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Feature</a:t>
              </a:r>
            </a:p>
            <a:p>
              <a:pPr algn="ctr"/>
              <a:r>
                <a:rPr lang="en-US" dirty="0" smtClean="0"/>
                <a:t>Set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785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Feature selection is important, is application dependent</a:t>
            </a:r>
          </a:p>
          <a:p>
            <a:pPr eaLnBrk="1" hangingPunct="1"/>
            <a:r>
              <a:rPr lang="en-US" smtClean="0"/>
              <a:t>Statistical methods very useful with high dimensionality</a:t>
            </a:r>
          </a:p>
          <a:p>
            <a:pPr eaLnBrk="1" hangingPunct="1"/>
            <a:r>
              <a:rPr lang="en-US" smtClean="0"/>
              <a:t>Local identify discriminating areas or features images</a:t>
            </a:r>
          </a:p>
          <a:p>
            <a:pPr eaLnBrk="1" hangingPunct="1"/>
            <a:r>
              <a:rPr lang="en-US" smtClean="0"/>
              <a:t>No universal solution</a:t>
            </a:r>
          </a:p>
          <a:p>
            <a:pPr eaLnBrk="1" hangingPunct="1"/>
            <a:r>
              <a:rPr lang="en-US" smtClean="0"/>
              <a:t>Features can be combined</a:t>
            </a:r>
          </a:p>
        </p:txBody>
      </p:sp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 Classifier</a:t>
            </a:r>
            <a:endParaRPr lang="en-US" dirty="0"/>
          </a:p>
        </p:txBody>
      </p:sp>
      <p:sp>
        <p:nvSpPr>
          <p:cNvPr id="46083" name="Text Placeholder 4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Classifiers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Linear Discriminant Analysis</a:t>
            </a:r>
          </a:p>
          <a:p>
            <a:pPr eaLnBrk="1" hangingPunct="1"/>
            <a:r>
              <a:rPr lang="en-US" smtClean="0"/>
              <a:t>Fisher Discriminant Analysis</a:t>
            </a:r>
          </a:p>
          <a:p>
            <a:pPr eaLnBrk="1" hangingPunct="1"/>
            <a:r>
              <a:rPr lang="en-US" smtClean="0"/>
              <a:t>Bayesian Classifier</a:t>
            </a:r>
          </a:p>
          <a:p>
            <a:pPr eaLnBrk="1" hangingPunct="1"/>
            <a:r>
              <a:rPr lang="en-US" smtClean="0"/>
              <a:t>Neural Networks</a:t>
            </a:r>
          </a:p>
          <a:p>
            <a:pPr eaLnBrk="1" hangingPunct="1"/>
            <a:r>
              <a:rPr lang="en-US" smtClean="0"/>
              <a:t>K-Nearest Neighbor Classifier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8229600" cy="5287963"/>
          </a:xfrm>
        </p:spPr>
        <p:txBody>
          <a:bodyPr/>
          <a:lstStyle/>
          <a:p>
            <a:pPr eaLnBrk="1" hangingPunct="1"/>
            <a:r>
              <a:rPr lang="en-US" smtClean="0"/>
              <a:t>Features can used to form a coordinate space called the feature space.</a:t>
            </a:r>
          </a:p>
          <a:p>
            <a:pPr eaLnBrk="1" hangingPunct="1"/>
            <a:r>
              <a:rPr lang="en-US" smtClean="0"/>
              <a:t>Euclidean distance is used as the metric</a:t>
            </a:r>
          </a:p>
          <a:p>
            <a:pPr eaLnBrk="1" hangingPunct="1"/>
            <a:endParaRPr lang="en-US" smtClean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Nearest Neighbor Classification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48134" name="Object 6"/>
          <p:cNvGraphicFramePr>
            <a:graphicFrameLocks noChangeAspect="1"/>
          </p:cNvGraphicFramePr>
          <p:nvPr/>
        </p:nvGraphicFramePr>
        <p:xfrm>
          <a:off x="1524000" y="3962400"/>
          <a:ext cx="6105525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7" name="Equation" r:id="rId3" imgW="2222500" imgH="292100" progId="Equation.3">
                  <p:embed/>
                </p:oleObj>
              </mc:Choice>
              <mc:Fallback>
                <p:oleObj name="Equation" r:id="rId3" imgW="2222500" imgH="2921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962400"/>
                        <a:ext cx="6105525" cy="815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Detection</a:t>
            </a:r>
          </a:p>
        </p:txBody>
      </p:sp>
      <p:pic>
        <p:nvPicPr>
          <p:cNvPr id="12291" name="Picture 4" descr="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160838"/>
            <a:ext cx="350520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5" descr="aerosmit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3505200" cy="243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3" name="Line 6"/>
          <p:cNvSpPr>
            <a:spLocks noChangeShapeType="1"/>
          </p:cNvSpPr>
          <p:nvPr/>
        </p:nvSpPr>
        <p:spPr bwMode="auto">
          <a:xfrm>
            <a:off x="4267200" y="3962400"/>
            <a:ext cx="609600" cy="304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609600" y="4191000"/>
            <a:ext cx="363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Are there any faces in this image?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smtClean="0"/>
              <a:t>Feature Selection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smtClean="0"/>
              <a:t>The distance is not used directly for feature selection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higher the ratio, the better the filter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In order to prevent one class from dominating, an exponential function was used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smtClean="0"/>
              <a:t>The sum of function for all test images was used for selection</a:t>
            </a:r>
          </a:p>
        </p:txBody>
      </p:sp>
      <p:pic>
        <p:nvPicPr>
          <p:cNvPr id="49156" name="Picture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447800"/>
            <a:ext cx="4038600" cy="4319588"/>
          </a:xfrm>
          <a:noFill/>
        </p:spPr>
      </p:pic>
      <p:sp>
        <p:nvSpPr>
          <p:cNvPr id="49157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59" name="Rectangle 6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0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9161" name="Text Box 8"/>
          <p:cNvSpPr txBox="1">
            <a:spLocks noChangeArrowheads="1"/>
          </p:cNvSpPr>
          <p:nvPr/>
        </p:nvSpPr>
        <p:spPr bwMode="auto">
          <a:xfrm>
            <a:off x="6019800" y="6248400"/>
            <a:ext cx="276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[Liu, Srivastava, Gallivan]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en-US"/>
              <a:t>Feature Space Examples</a:t>
            </a:r>
          </a:p>
        </p:txBody>
      </p:sp>
      <p:pic>
        <p:nvPicPr>
          <p:cNvPr id="124931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6438" y="3962400"/>
            <a:ext cx="2449512" cy="2206625"/>
          </a:xfrm>
          <a:noFill/>
          <a:ln/>
        </p:spPr>
      </p:pic>
      <p:pic>
        <p:nvPicPr>
          <p:cNvPr id="1249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51288"/>
            <a:ext cx="2449513" cy="222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700" y="3967163"/>
            <a:ext cx="2449513" cy="2205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" name="Group 3"/>
          <p:cNvGrpSpPr/>
          <p:nvPr/>
        </p:nvGrpSpPr>
        <p:grpSpPr>
          <a:xfrm>
            <a:off x="533400" y="1371600"/>
            <a:ext cx="2710999" cy="2549186"/>
            <a:chOff x="533400" y="1371600"/>
            <a:chExt cx="2710999" cy="2549186"/>
          </a:xfrm>
        </p:grpSpPr>
        <p:pic>
          <p:nvPicPr>
            <p:cNvPr id="124934" name="Picture 6"/>
            <p:cNvPicPr>
              <a:picLocks noGrp="1" noChangeAspect="1" noChangeArrowheads="1"/>
            </p:cNvPicPr>
            <p:nvPr>
              <p:ph sz="half" idx="1"/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06438" y="1371600"/>
              <a:ext cx="2449512" cy="2205038"/>
            </a:xfrm>
            <a:noFill/>
            <a:ln/>
          </p:spPr>
        </p:pic>
        <p:sp>
          <p:nvSpPr>
            <p:cNvPr id="124937" name="Text Box 9"/>
            <p:cNvSpPr txBox="1">
              <a:spLocks noChangeArrowheads="1"/>
            </p:cNvSpPr>
            <p:nvPr/>
          </p:nvSpPr>
          <p:spPr bwMode="auto">
            <a:xfrm>
              <a:off x="533400" y="3551454"/>
              <a:ext cx="2710999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Separation and grouping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505200" y="1400175"/>
            <a:ext cx="2449513" cy="2510870"/>
            <a:chOff x="3505200" y="1400175"/>
            <a:chExt cx="2449513" cy="2510870"/>
          </a:xfrm>
        </p:grpSpPr>
        <p:pic>
          <p:nvPicPr>
            <p:cNvPr id="124935" name="Picture 7"/>
            <p:cNvPicPr>
              <a:picLocks noGrp="1" noChangeAspect="1" noChangeArrowheads="1"/>
            </p:cNvPicPr>
            <p:nvPr>
              <p:ph sz="quarter" idx="2"/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505200" y="1400175"/>
              <a:ext cx="2449513" cy="2205038"/>
            </a:xfrm>
            <a:noFill/>
            <a:ln/>
          </p:spPr>
        </p:pic>
        <p:sp>
          <p:nvSpPr>
            <p:cNvPr id="124938" name="Text Box 10"/>
            <p:cNvSpPr txBox="1">
              <a:spLocks noChangeArrowheads="1"/>
            </p:cNvSpPr>
            <p:nvPr/>
          </p:nvSpPr>
          <p:spPr bwMode="auto">
            <a:xfrm>
              <a:off x="3618113" y="3541713"/>
              <a:ext cx="222368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Better Classification</a:t>
              </a:r>
              <a:endParaRPr lang="en-US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238368" y="1400175"/>
            <a:ext cx="2698175" cy="2510870"/>
            <a:chOff x="6238368" y="1400175"/>
            <a:chExt cx="2698175" cy="2510870"/>
          </a:xfrm>
        </p:grpSpPr>
        <p:pic>
          <p:nvPicPr>
            <p:cNvPr id="124936" name="Picture 8"/>
            <p:cNvPicPr>
              <a:picLocks noGrp="1" noChangeAspect="1" noChangeArrowheads="1"/>
            </p:cNvPicPr>
            <p:nvPr>
              <p:ph sz="quarter" idx="3"/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362700" y="1400175"/>
              <a:ext cx="2449513" cy="2206625"/>
            </a:xfrm>
            <a:noFill/>
            <a:ln/>
          </p:spPr>
        </p:pic>
        <p:sp>
          <p:nvSpPr>
            <p:cNvPr id="124939" name="Text Box 11"/>
            <p:cNvSpPr txBox="1">
              <a:spLocks noChangeArrowheads="1"/>
            </p:cNvSpPr>
            <p:nvPr/>
          </p:nvSpPr>
          <p:spPr bwMode="auto">
            <a:xfrm>
              <a:off x="6238368" y="3541713"/>
              <a:ext cx="2698175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dirty="0" smtClean="0"/>
                <a:t>Low Classification Rates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168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4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4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Rapid Classification Tree</a:t>
            </a:r>
          </a:p>
        </p:txBody>
      </p:sp>
      <p:sp>
        <p:nvSpPr>
          <p:cNvPr id="51203" name="Text Placeholder 7"/>
          <p:cNvSpPr>
            <a:spLocks noGrp="1"/>
          </p:cNvSpPr>
          <p:nvPr>
            <p:ph type="body" idx="1"/>
          </p:nvPr>
        </p:nvSpPr>
        <p:spPr>
          <a:xfrm>
            <a:off x="3922713" y="2932113"/>
            <a:ext cx="4572000" cy="145415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“Divide and Conquer”</a:t>
            </a:r>
          </a:p>
          <a:p>
            <a:pPr eaLnBrk="1" hangingPunct="1"/>
            <a:r>
              <a:rPr lang="en-US" smtClean="0"/>
              <a:t>Instead of trying to solve a difficult problem all at once, divide it into several parts</a:t>
            </a:r>
          </a:p>
          <a:p>
            <a:pPr eaLnBrk="1" hangingPunct="1"/>
            <a:r>
              <a:rPr lang="en-US" smtClean="0"/>
              <a:t>Each of the resulting parts should be easier to solve than the original problem</a:t>
            </a:r>
          </a:p>
          <a:p>
            <a:pPr eaLnBrk="1" hangingPunct="1"/>
            <a:r>
              <a:rPr lang="en-US" smtClean="0"/>
              <a:t>Perform classifications fast 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Rapid Classification Tree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RCT</a:t>
            </a:r>
          </a:p>
        </p:txBody>
      </p:sp>
      <p:pic>
        <p:nvPicPr>
          <p:cNvPr id="532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6425" y="1295400"/>
            <a:ext cx="5391150" cy="48307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Principal Component Analysis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smtClean="0"/>
              <a:t>Classical technique that is widely used for image compression and recognition</a:t>
            </a:r>
          </a:p>
          <a:p>
            <a:r>
              <a:rPr lang="en-US" sz="2800" smtClean="0"/>
              <a:t>Produces features with a dimensionality significantly less than that of the original images</a:t>
            </a:r>
          </a:p>
          <a:p>
            <a:r>
              <a:rPr lang="en-US" sz="2800" smtClean="0"/>
              <a:t>Reduction is performed without a substantial loss of the data contained in the image</a:t>
            </a:r>
          </a:p>
          <a:p>
            <a:r>
              <a:rPr lang="en-US" sz="2800" smtClean="0"/>
              <a:t>Analysis is based on the variance of dataset</a:t>
            </a:r>
          </a:p>
          <a:p>
            <a:pPr lvl="1"/>
            <a:r>
              <a:rPr lang="en-US" sz="2400" smtClean="0"/>
              <a:t>Variance implies a distinction in class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PCA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1965050" y="1995735"/>
            <a:ext cx="979755" cy="3057525"/>
            <a:chOff x="7649974" y="3200400"/>
            <a:chExt cx="979755" cy="3057525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0290" y="3962400"/>
              <a:ext cx="619125" cy="2295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7649974" y="3200400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Feature</a:t>
              </a:r>
            </a:p>
            <a:p>
              <a:pPr algn="ctr"/>
              <a:r>
                <a:rPr lang="en-US" dirty="0" smtClean="0"/>
                <a:t>Set</a:t>
              </a:r>
              <a:endParaRPr lang="en-US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019800" y="2581558"/>
            <a:ext cx="1454244" cy="2886435"/>
            <a:chOff x="5449840" y="2627557"/>
            <a:chExt cx="1454244" cy="2886435"/>
          </a:xfrm>
        </p:grpSpPr>
        <p:pic>
          <p:nvPicPr>
            <p:cNvPr id="6349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423551"/>
              <a:ext cx="619125" cy="962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5449840" y="4590662"/>
              <a:ext cx="145424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Lower</a:t>
              </a:r>
            </a:p>
            <a:p>
              <a:pPr algn="ctr"/>
              <a:r>
                <a:rPr lang="en-US" dirty="0" smtClean="0"/>
                <a:t>Dimensional</a:t>
              </a:r>
            </a:p>
            <a:p>
              <a:pPr algn="ctr"/>
              <a:r>
                <a:rPr lang="en-US" dirty="0" smtClean="0"/>
                <a:t>Space</a:t>
              </a:r>
              <a:endParaRPr lang="en-US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87084" y="2627557"/>
              <a:ext cx="9797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Feature</a:t>
              </a:r>
            </a:p>
            <a:p>
              <a:pPr algn="ctr"/>
              <a:r>
                <a:rPr lang="en-US" dirty="0" smtClean="0"/>
                <a:t>Set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3857401" y="3443065"/>
            <a:ext cx="1023037" cy="83099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PCA</a:t>
            </a:r>
          </a:p>
          <a:p>
            <a:pPr algn="ctr"/>
            <a:r>
              <a:rPr lang="en-US" sz="2400" dirty="0" smtClean="0"/>
              <a:t>Matrix</a:t>
            </a:r>
            <a:endParaRPr lang="en-US" sz="2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3048000" y="3643887"/>
                <a:ext cx="54053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3643887"/>
                <a:ext cx="540533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ight Arrow 15"/>
          <p:cNvSpPr/>
          <p:nvPr/>
        </p:nvSpPr>
        <p:spPr>
          <a:xfrm>
            <a:off x="5221550" y="3736143"/>
            <a:ext cx="798250" cy="36856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13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4830763"/>
          </a:xfrm>
        </p:spPr>
        <p:txBody>
          <a:bodyPr/>
          <a:lstStyle/>
          <a:p>
            <a:pPr eaLnBrk="1" hangingPunct="1"/>
            <a:r>
              <a:rPr lang="en-US" dirty="0" smtClean="0"/>
              <a:t>In many cases, the PCA reduction was not sufficient</a:t>
            </a:r>
          </a:p>
          <a:p>
            <a:pPr eaLnBrk="1" hangingPunct="1"/>
            <a:r>
              <a:rPr lang="en-US" dirty="0" smtClean="0"/>
              <a:t>Improving the performance of the reduction matrix is necessary</a:t>
            </a:r>
          </a:p>
          <a:p>
            <a:pPr eaLnBrk="1" hangingPunct="1"/>
            <a:r>
              <a:rPr lang="en-US" dirty="0" smtClean="0"/>
              <a:t>Four methods were implemented</a:t>
            </a:r>
          </a:p>
          <a:p>
            <a:pPr lvl="1" eaLnBrk="1" hangingPunct="1"/>
            <a:r>
              <a:rPr lang="en-US" dirty="0" smtClean="0"/>
              <a:t>Gradient Search</a:t>
            </a:r>
          </a:p>
          <a:p>
            <a:pPr lvl="1" eaLnBrk="1" hangingPunct="1"/>
            <a:r>
              <a:rPr lang="en-US" dirty="0" smtClean="0"/>
              <a:t>Random or Vibration Search</a:t>
            </a:r>
          </a:p>
          <a:p>
            <a:pPr lvl="2" eaLnBrk="1" hangingPunct="1"/>
            <a:r>
              <a:rPr lang="en-US" dirty="0" smtClean="0"/>
              <a:t>Variation of the Metropolis Algorithm</a:t>
            </a:r>
          </a:p>
          <a:p>
            <a:pPr lvl="1" eaLnBrk="1" hangingPunct="1"/>
            <a:r>
              <a:rPr lang="en-US" dirty="0" smtClean="0"/>
              <a:t>Neighborhood Component Analysis</a:t>
            </a:r>
          </a:p>
          <a:p>
            <a:pPr lvl="1" eaLnBrk="1" hangingPunct="1"/>
            <a:r>
              <a:rPr lang="en-US" dirty="0" smtClean="0"/>
              <a:t>Stochastic Gradient Search</a:t>
            </a: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3. Reduction Optimization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2" name="Object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82861551"/>
              </p:ext>
            </p:extLst>
          </p:nvPr>
        </p:nvGraphicFramePr>
        <p:xfrm>
          <a:off x="4114800" y="1524000"/>
          <a:ext cx="38385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8" name="Photo Editor Photo" r:id="rId3" imgW="3839111" imgH="2314286" progId="MSPhotoEd.3">
                  <p:embed/>
                </p:oleObj>
              </mc:Choice>
              <mc:Fallback>
                <p:oleObj name="Photo Editor Photo" r:id="rId3" imgW="3839111" imgH="2314286" progId="MSPhotoEd.3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1524000"/>
                        <a:ext cx="3838575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Optimization Search</a:t>
            </a:r>
          </a:p>
        </p:txBody>
      </p:sp>
      <p:sp>
        <p:nvSpPr>
          <p:cNvPr id="56324" name="Rectangle 1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371600"/>
            <a:ext cx="8229600" cy="4525963"/>
          </a:xfrm>
        </p:spPr>
        <p:txBody>
          <a:bodyPr/>
          <a:lstStyle/>
          <a:p>
            <a:pPr eaLnBrk="1" hangingPunct="1"/>
            <a:r>
              <a:rPr lang="en-US" dirty="0" smtClean="0"/>
              <a:t>Data reduction occurs via a matrix multiplication</a:t>
            </a:r>
          </a:p>
          <a:p>
            <a:pPr lvl="1" eaLnBrk="1" hangingPunct="1"/>
            <a:r>
              <a:rPr lang="en-US" b="1" dirty="0" smtClean="0"/>
              <a:t>x</a:t>
            </a:r>
            <a:r>
              <a:rPr lang="en-US" dirty="0" smtClean="0">
                <a:cs typeface="Times New Roman" pitchFamily="18" charset="0"/>
              </a:rPr>
              <a:t>′</a:t>
            </a:r>
            <a:r>
              <a:rPr lang="en-US" dirty="0" smtClean="0"/>
              <a:t> = </a:t>
            </a:r>
            <a:r>
              <a:rPr lang="en-US" b="1" dirty="0" err="1" smtClean="0"/>
              <a:t>xA</a:t>
            </a:r>
            <a:endParaRPr lang="en-US" b="1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Optimization is achieved by </a:t>
            </a:r>
          </a:p>
          <a:p>
            <a:pPr lvl="1" eaLnBrk="1" hangingPunct="1"/>
            <a:r>
              <a:rPr lang="en-US" dirty="0" smtClean="0"/>
              <a:t>defining F as a function </a:t>
            </a:r>
            <a:r>
              <a:rPr lang="en-US" b="1" dirty="0" smtClean="0"/>
              <a:t>A</a:t>
            </a:r>
            <a:r>
              <a:rPr lang="en-US" dirty="0" smtClean="0"/>
              <a:t>, F(</a:t>
            </a:r>
            <a:r>
              <a:rPr lang="en-US" b="1" dirty="0" smtClean="0"/>
              <a:t>A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Changing </a:t>
            </a:r>
            <a:r>
              <a:rPr lang="en-US" b="1" dirty="0" smtClean="0"/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http://upload.wikimedia.org/wikipedia/commons/thumb/0/0f/Gradient2.svg/300px-Gradient2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981200"/>
            <a:ext cx="5158842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987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OR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3016250" cy="36576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13315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3962400" y="2819400"/>
          <a:ext cx="11303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4" name="Photo Editor Photo" r:id="rId4" imgW="1647619" imgH="2000000" progId="MSPhotoEd.3">
                  <p:embed/>
                </p:oleObj>
              </mc:Choice>
              <mc:Fallback>
                <p:oleObj name="Photo Editor Photo" r:id="rId4" imgW="1647619" imgH="2000000" progId="MSPhotoEd.3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2819400"/>
                        <a:ext cx="11303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Recognition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3429000" y="3200400"/>
            <a:ext cx="48101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000"/>
              <a:t>+</a:t>
            </a:r>
          </a:p>
        </p:txBody>
      </p:sp>
      <p:sp>
        <p:nvSpPr>
          <p:cNvPr id="13318" name="Line 9"/>
          <p:cNvSpPr>
            <a:spLocks noChangeShapeType="1"/>
          </p:cNvSpPr>
          <p:nvPr/>
        </p:nvSpPr>
        <p:spPr bwMode="auto">
          <a:xfrm>
            <a:off x="5257800" y="3581400"/>
            <a:ext cx="533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9" name="Text Box 10"/>
          <p:cNvSpPr txBox="1">
            <a:spLocks noChangeArrowheads="1"/>
          </p:cNvSpPr>
          <p:nvPr/>
        </p:nvSpPr>
        <p:spPr bwMode="auto">
          <a:xfrm>
            <a:off x="6248400" y="3124200"/>
            <a:ext cx="1084263" cy="955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/>
              <a:t>Class</a:t>
            </a:r>
          </a:p>
          <a:p>
            <a:pPr eaLnBrk="1" hangingPunct="1"/>
            <a:r>
              <a:rPr lang="en-US" sz="2800"/>
              <a:t>Label</a:t>
            </a:r>
          </a:p>
        </p:txBody>
      </p:sp>
      <p:sp>
        <p:nvSpPr>
          <p:cNvPr id="13320" name="Text Box 11"/>
          <p:cNvSpPr txBox="1">
            <a:spLocks noChangeArrowheads="1"/>
          </p:cNvSpPr>
          <p:nvPr/>
        </p:nvSpPr>
        <p:spPr bwMode="auto">
          <a:xfrm>
            <a:off x="609600" y="5486400"/>
            <a:ext cx="2292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Database of Classes</a:t>
            </a:r>
          </a:p>
        </p:txBody>
      </p:sp>
      <p:sp>
        <p:nvSpPr>
          <p:cNvPr id="13321" name="Text Box 12"/>
          <p:cNvSpPr txBox="1">
            <a:spLocks noChangeArrowheads="1"/>
          </p:cNvSpPr>
          <p:nvPr/>
        </p:nvSpPr>
        <p:spPr bwMode="auto">
          <a:xfrm>
            <a:off x="4022725" y="4303713"/>
            <a:ext cx="946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/>
              <a:t>Test</a:t>
            </a:r>
          </a:p>
          <a:p>
            <a:pPr algn="ctr" eaLnBrk="1" hangingPunct="1"/>
            <a:r>
              <a:rPr lang="en-US"/>
              <a:t>Subject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734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609600" y="1676400"/>
          <a:ext cx="3838575" cy="231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6" name="Photo Editor Photo" r:id="rId3" imgW="3839111" imgH="2314286" progId="MSPhotoEd.3">
                  <p:embed/>
                </p:oleObj>
              </mc:Choice>
              <mc:Fallback>
                <p:oleObj name="Photo Editor Photo" r:id="rId3" imgW="3839111" imgH="2314286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76400"/>
                        <a:ext cx="3838575" cy="2314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Gradient Search</a:t>
            </a:r>
          </a:p>
        </p:txBody>
      </p:sp>
      <p:graphicFrame>
        <p:nvGraphicFramePr>
          <p:cNvPr id="57348" name="Object 5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4648200" y="1828800"/>
          <a:ext cx="4037013" cy="198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7" name="Photo Editor Photo" r:id="rId5" imgW="4123810" imgH="2029108" progId="MSPhotoEd.3">
                  <p:embed/>
                </p:oleObj>
              </mc:Choice>
              <mc:Fallback>
                <p:oleObj name="Photo Editor Photo" r:id="rId5" imgW="4123810" imgH="2029108" progId="MSPhotoEd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4037013" cy="1985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7349" name="Object 6"/>
          <p:cNvGraphicFramePr>
            <a:graphicFrameLocks noGrp="1" noChangeAspect="1"/>
          </p:cNvGraphicFramePr>
          <p:nvPr>
            <p:ph sz="quarter" idx="4294967295"/>
          </p:nvPr>
        </p:nvGraphicFramePr>
        <p:xfrm>
          <a:off x="2362200" y="4267200"/>
          <a:ext cx="374332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88" name="Photo Editor Photo" r:id="rId7" imgW="3742857" imgH="1057423" progId="MSPhotoEd.3">
                  <p:embed/>
                </p:oleObj>
              </mc:Choice>
              <mc:Fallback>
                <p:oleObj name="Photo Editor Photo" r:id="rId7" imgW="3742857" imgH="1057423" progId="MSPhotoEd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267200"/>
                        <a:ext cx="3743325" cy="1057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Gradient Search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77200" cy="4830763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800" smtClean="0"/>
              <a:t>Can be computationally expensive</a:t>
            </a:r>
          </a:p>
          <a:p>
            <a:pPr eaLnBrk="1" hangingPunct="1"/>
            <a:r>
              <a:rPr lang="en-US" sz="2800" smtClean="0"/>
              <a:t>Does not provide a means to escape a local maximum</a:t>
            </a:r>
          </a:p>
        </p:txBody>
      </p:sp>
      <p:pic>
        <p:nvPicPr>
          <p:cNvPr id="5837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3276600"/>
            <a:ext cx="5064125" cy="32448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Stochastic Search</a:t>
            </a:r>
          </a:p>
        </p:txBody>
      </p:sp>
      <p:sp>
        <p:nvSpPr>
          <p:cNvPr id="59395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95400"/>
            <a:ext cx="8001000" cy="4830763"/>
          </a:xfrm>
        </p:spPr>
        <p:txBody>
          <a:bodyPr/>
          <a:lstStyle/>
          <a:p>
            <a:pPr eaLnBrk="1" hangingPunct="1"/>
            <a:r>
              <a:rPr lang="en-US" sz="2800" smtClean="0"/>
              <a:t>Makes a guess</a:t>
            </a:r>
          </a:p>
          <a:p>
            <a:pPr eaLnBrk="1" hangingPunct="1"/>
            <a:r>
              <a:rPr lang="en-US" sz="2800" smtClean="0"/>
              <a:t>Guesses are fast</a:t>
            </a:r>
          </a:p>
          <a:p>
            <a:pPr eaLnBrk="1" hangingPunct="1"/>
            <a:r>
              <a:rPr lang="en-US" sz="2800" smtClean="0"/>
              <a:t>There is a possibility of escaping a local maximum</a:t>
            </a:r>
          </a:p>
        </p:txBody>
      </p:sp>
      <p:pic>
        <p:nvPicPr>
          <p:cNvPr id="59396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60938" y="3300413"/>
            <a:ext cx="3413125" cy="2185987"/>
          </a:xfrm>
          <a:noFill/>
        </p:spPr>
      </p:pic>
      <p:pic>
        <p:nvPicPr>
          <p:cNvPr id="59397" name="Picture 1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3657600"/>
            <a:ext cx="3343275" cy="23399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418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28600" y="2743200"/>
          <a:ext cx="8685213" cy="3563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33" name="Photo Editor Photo" r:id="rId3" imgW="9240540" imgH="3790476" progId="MSPhotoEd.3">
                  <p:embed/>
                </p:oleObj>
              </mc:Choice>
              <mc:Fallback>
                <p:oleObj name="Photo Editor Photo" r:id="rId3" imgW="9240540" imgH="3790476" progId="MSPhotoEd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743200"/>
                        <a:ext cx="8685213" cy="3563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Stochastic Search</a:t>
            </a:r>
          </a:p>
        </p:txBody>
      </p:sp>
      <p:sp>
        <p:nvSpPr>
          <p:cNvPr id="6042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Restricting the search area increases the probability of finding an increasing path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If all data at the node can be classified accurately</a:t>
            </a:r>
          </a:p>
          <a:p>
            <a:pPr lvl="1" eaLnBrk="1" hangingPunct="1"/>
            <a:r>
              <a:rPr lang="en-US" sz="2000" smtClean="0"/>
              <a:t>The classification decision is stored as leaf nodes</a:t>
            </a:r>
          </a:p>
          <a:p>
            <a:pPr lvl="1" eaLnBrk="1" hangingPunct="1"/>
            <a:r>
              <a:rPr lang="en-US" sz="2000" smtClean="0"/>
              <a:t>No further processing occurs down this branch of the tree. </a:t>
            </a:r>
          </a:p>
          <a:p>
            <a:pPr eaLnBrk="1" hangingPunct="1"/>
            <a:r>
              <a:rPr lang="en-US" sz="2400" smtClean="0"/>
              <a:t>If data cannot be classified accurately</a:t>
            </a:r>
          </a:p>
          <a:p>
            <a:pPr lvl="1" eaLnBrk="1" hangingPunct="1"/>
            <a:r>
              <a:rPr lang="en-US" sz="2000" smtClean="0"/>
              <a:t>The problem then becomes a clustering one.</a:t>
            </a:r>
          </a:p>
          <a:p>
            <a:pPr lvl="1" eaLnBrk="1" hangingPunct="1"/>
            <a:r>
              <a:rPr lang="en-US" sz="2000" smtClean="0"/>
              <a:t>Accuracy is now defined in terms of clusters, not classes.</a:t>
            </a:r>
          </a:p>
          <a:p>
            <a:pPr eaLnBrk="1" hangingPunct="1"/>
            <a:r>
              <a:rPr lang="en-US" sz="2400" smtClean="0"/>
              <a:t>The accuracy achieved through class level clustering will always be no worse than that of individual classes and in most cases, will be higher. </a:t>
            </a: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Clustering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319338"/>
            <a:ext cx="8915400" cy="2711450"/>
          </a:xfrm>
          <a:noFill/>
        </p:spPr>
      </p:pic>
      <p:sp>
        <p:nvSpPr>
          <p:cNvPr id="4813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Clustering Process</a:t>
            </a:r>
          </a:p>
        </p:txBody>
      </p:sp>
      <p:sp>
        <p:nvSpPr>
          <p:cNvPr id="2" name="Rectangle 1"/>
          <p:cNvSpPr/>
          <p:nvPr/>
        </p:nvSpPr>
        <p:spPr>
          <a:xfrm>
            <a:off x="6553200" y="2286000"/>
            <a:ext cx="2514600" cy="3505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52800" y="2286000"/>
            <a:ext cx="5715000" cy="3276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308100"/>
            <a:ext cx="5562600" cy="5008563"/>
          </a:xfrm>
          <a:noFill/>
        </p:spPr>
      </p:pic>
      <p:sp>
        <p:nvSpPr>
          <p:cNvPr id="1597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8200" y="2070100"/>
            <a:ext cx="7772400" cy="3414713"/>
          </a:xfrm>
          <a:noFill/>
        </p:spPr>
      </p:pic>
      <p:sp>
        <p:nvSpPr>
          <p:cNvPr id="1628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Generated RCT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1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14400" y="1481138"/>
            <a:ext cx="4643438" cy="4525962"/>
          </a:xfrm>
          <a:noFill/>
        </p:spPr>
      </p:pic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Decomposition</a:t>
            </a:r>
          </a:p>
        </p:txBody>
      </p:sp>
      <p:pic>
        <p:nvPicPr>
          <p:cNvPr id="65540" name="Picture 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67400" y="457200"/>
            <a:ext cx="2852738" cy="12525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89125" y="1295400"/>
            <a:ext cx="5365750" cy="4830763"/>
          </a:xfrm>
          <a:noFill/>
        </p:spPr>
      </p:pic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Decomposition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2400" y="1601788"/>
            <a:ext cx="6297613" cy="4217987"/>
          </a:xfrm>
          <a:noFill/>
        </p:spPr>
      </p:pic>
      <p:sp>
        <p:nvSpPr>
          <p:cNvPr id="717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Pattern Recognition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481138"/>
            <a:ext cx="4206875" cy="4525962"/>
          </a:xfrm>
          <a:noFill/>
        </p:spPr>
      </p:pic>
      <p:sp>
        <p:nvSpPr>
          <p:cNvPr id="15667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Decomposition</a:t>
            </a:r>
          </a:p>
        </p:txBody>
      </p:sp>
      <p:pic>
        <p:nvPicPr>
          <p:cNvPr id="67588" name="Picture 1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298450"/>
            <a:ext cx="3309937" cy="14541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1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1905000"/>
            <a:ext cx="7696200" cy="3200400"/>
          </a:xfrm>
          <a:noFill/>
        </p:spPr>
      </p:pic>
      <p:sp>
        <p:nvSpPr>
          <p:cNvPr id="172038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Classifier Comparisons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 eaLnBrk="1" hangingPunct="1">
              <a:buFont typeface="Wingdings 3" pitchFamily="18" charset="2"/>
              <a:buNone/>
            </a:pPr>
            <a:r>
              <a:rPr lang="en-US" sz="2000" smtClean="0"/>
              <a:t>X. Liu, A. Srivastava, K. Gallivan, Optimal linear representations of images for object recognition, IEEE Transactions on Pattern Analysis and Machine Intelligence, May 2004, pp. 662-666.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200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2000" smtClean="0"/>
              <a:t>Haynes, K., Liu, X., Mio, W.,  (2006). Object Recognition Using Rapid Classification Trees. 2006 International Conference on Image Processing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200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2000" smtClean="0"/>
              <a:t>Haynes, K. (2011). Using Image Steganography to Establish Covert Communication Channels. International Journal of Computer Science and Information Security, Vol. 9, No. 9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2000" smtClean="0"/>
          </a:p>
          <a:p>
            <a:pPr marL="0" indent="0" eaLnBrk="1" hangingPunct="1">
              <a:buFont typeface="Wingdings 3" pitchFamily="18" charset="2"/>
              <a:buNone/>
            </a:pPr>
            <a:r>
              <a:rPr lang="en-US" sz="2000" smtClean="0"/>
              <a:t>Duda, R., Hart, P., Stork, D. (2001). Pattern Classification. Wiley-Interscience Publications, NY</a:t>
            </a:r>
          </a:p>
          <a:p>
            <a:pPr marL="0" indent="0" eaLnBrk="1" hangingPunct="1">
              <a:buFont typeface="Wingdings 3" pitchFamily="18" charset="2"/>
              <a:buNone/>
            </a:pPr>
            <a:endParaRPr lang="en-US" sz="2000" smtClean="0"/>
          </a:p>
        </p:txBody>
      </p:sp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References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59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Computer Vision a difficult problem</a:t>
            </a:r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smtClean="0"/>
              <a:t>Images vary due to the relative camera-object pose</a:t>
            </a:r>
          </a:p>
          <a:p>
            <a:pPr eaLnBrk="1" hangingPunct="1"/>
            <a:r>
              <a:rPr lang="en-US" smtClean="0"/>
              <a:t>Frontal, profile, etc.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Pose</a:t>
            </a: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478213"/>
            <a:ext cx="233362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514600"/>
            <a:ext cx="2657475" cy="400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Components may vary in:</a:t>
            </a:r>
          </a:p>
          <a:p>
            <a:pPr lvl="1" eaLnBrk="1" hangingPunct="1"/>
            <a:r>
              <a:rPr lang="en-US" smtClean="0"/>
              <a:t>Size</a:t>
            </a:r>
          </a:p>
          <a:p>
            <a:pPr lvl="1" eaLnBrk="1" hangingPunct="1"/>
            <a:r>
              <a:rPr lang="en-US" smtClean="0"/>
              <a:t>Shape</a:t>
            </a:r>
          </a:p>
          <a:p>
            <a:pPr lvl="1" eaLnBrk="1" hangingPunct="1"/>
            <a:r>
              <a:rPr lang="en-US" smtClean="0"/>
              <a:t>Color</a:t>
            </a:r>
          </a:p>
          <a:p>
            <a:pPr lvl="1" eaLnBrk="1" hangingPunct="1"/>
            <a:r>
              <a:rPr lang="en-US" smtClean="0"/>
              <a:t>texture</a:t>
            </a:r>
          </a:p>
          <a:p>
            <a:pPr lvl="2" eaLnBrk="1" hangingPunct="1">
              <a:buFontTx/>
              <a:buNone/>
            </a:pP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mtClean="0"/>
              <a:t>Structural Components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470400"/>
            <a:ext cx="221138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286000"/>
            <a:ext cx="28575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81400"/>
            <a:ext cx="1600200" cy="239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6" name="Picture 8" descr="http://www.fantastikresimler.net/wp-content/uploads/2010/11/fat-girl-face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238500"/>
            <a:ext cx="28321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2874</TotalTime>
  <Words>1084</Words>
  <Application>Microsoft Office PowerPoint</Application>
  <PresentationFormat>On-screen Show (4:3)</PresentationFormat>
  <Paragraphs>220</Paragraphs>
  <Slides>63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Concourse</vt:lpstr>
      <vt:lpstr>Photo Editor Photo</vt:lpstr>
      <vt:lpstr>Bitmap Image</vt:lpstr>
      <vt:lpstr>Equation</vt:lpstr>
      <vt:lpstr>Computer Vision Machine Learning Features</vt:lpstr>
      <vt:lpstr>Outline</vt:lpstr>
      <vt:lpstr>Computer Vision</vt:lpstr>
      <vt:lpstr>Detection</vt:lpstr>
      <vt:lpstr>Recognition</vt:lpstr>
      <vt:lpstr>Pattern Recognition System</vt:lpstr>
      <vt:lpstr>Computer Vision a difficult problem</vt:lpstr>
      <vt:lpstr>Pose</vt:lpstr>
      <vt:lpstr>Structural Components</vt:lpstr>
      <vt:lpstr>Deformability</vt:lpstr>
      <vt:lpstr>Computational Complexity</vt:lpstr>
      <vt:lpstr>Crux of the Problem</vt:lpstr>
      <vt:lpstr>PowerPoint Presentation</vt:lpstr>
      <vt:lpstr>Curse of Dimensionality</vt:lpstr>
      <vt:lpstr>Machine Learning</vt:lpstr>
      <vt:lpstr>Humans Don’t Understand</vt:lpstr>
      <vt:lpstr>Computer Vision Approaches</vt:lpstr>
      <vt:lpstr>The Concept</vt:lpstr>
      <vt:lpstr>Appearance-Based Approach</vt:lpstr>
      <vt:lpstr>Training Sets</vt:lpstr>
      <vt:lpstr>ORL (Face recognition)</vt:lpstr>
      <vt:lpstr>COIL-100 (Object Recognition)</vt:lpstr>
      <vt:lpstr>Image Features</vt:lpstr>
      <vt:lpstr>Image</vt:lpstr>
      <vt:lpstr>Haar Features</vt:lpstr>
      <vt:lpstr>Image</vt:lpstr>
      <vt:lpstr>Image Features</vt:lpstr>
      <vt:lpstr>Local Features</vt:lpstr>
      <vt:lpstr>Rectangular Features</vt:lpstr>
      <vt:lpstr>Features and Classification</vt:lpstr>
      <vt:lpstr>Haar Feature Effectiveness</vt:lpstr>
      <vt:lpstr>Sets of Features</vt:lpstr>
      <vt:lpstr>Search Method</vt:lpstr>
      <vt:lpstr>Example Features</vt:lpstr>
      <vt:lpstr>Feature Extraction</vt:lpstr>
      <vt:lpstr>Summary</vt:lpstr>
      <vt:lpstr>The Classifier</vt:lpstr>
      <vt:lpstr>Types of Classifiers</vt:lpstr>
      <vt:lpstr>Nearest Neighbor Classification</vt:lpstr>
      <vt:lpstr>Feature Selection</vt:lpstr>
      <vt:lpstr>Feature Space Examples</vt:lpstr>
      <vt:lpstr>Rapid Classification Tree</vt:lpstr>
      <vt:lpstr>Rapid Classification Tree</vt:lpstr>
      <vt:lpstr>Example RCT</vt:lpstr>
      <vt:lpstr>Principal Component Analysis </vt:lpstr>
      <vt:lpstr>PCA</vt:lpstr>
      <vt:lpstr>3. Reduction Optimization</vt:lpstr>
      <vt:lpstr>Optimization Search</vt:lpstr>
      <vt:lpstr>PowerPoint Presentation</vt:lpstr>
      <vt:lpstr>Gradient Search</vt:lpstr>
      <vt:lpstr>Gradient Search</vt:lpstr>
      <vt:lpstr>Stochastic Search</vt:lpstr>
      <vt:lpstr>Stochastic Search</vt:lpstr>
      <vt:lpstr>Clustering</vt:lpstr>
      <vt:lpstr>Clustering Process</vt:lpstr>
      <vt:lpstr>Decomposition</vt:lpstr>
      <vt:lpstr>Generated RCT</vt:lpstr>
      <vt:lpstr>Decomposition</vt:lpstr>
      <vt:lpstr>Decomposition</vt:lpstr>
      <vt:lpstr>Decomposition</vt:lpstr>
      <vt:lpstr>Classifier Comparisons</vt:lpstr>
      <vt:lpstr>References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Area Exam</dc:title>
  <dc:creator>Keith Haynes</dc:creator>
  <cp:lastModifiedBy>Keith</cp:lastModifiedBy>
  <cp:revision>183</cp:revision>
  <dcterms:created xsi:type="dcterms:W3CDTF">2005-07-06T19:38:12Z</dcterms:created>
  <dcterms:modified xsi:type="dcterms:W3CDTF">2012-11-08T02:01:55Z</dcterms:modified>
</cp:coreProperties>
</file>