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25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30" Target="slides/slide25.xml"/><Relationship Type="http://schemas.openxmlformats.org/officeDocument/2006/relationships/slide" Id="rId12" Target="slides/slide7.xml"/><Relationship Type="http://schemas.openxmlformats.org/officeDocument/2006/relationships/slide" Id="rId13" Target="slides/slide8.xml"/><Relationship Type="http://schemas.openxmlformats.org/officeDocument/2006/relationships/slide" Id="rId10" Target="slides/slide5.xml"/><Relationship Type="http://schemas.openxmlformats.org/officeDocument/2006/relationships/slide" Id="rId11" Target="slides/slide6.xml"/><Relationship Type="http://schemas.openxmlformats.org/officeDocument/2006/relationships/slide" Id="rId29" Target="slides/slide24.xml"/><Relationship Type="http://schemas.openxmlformats.org/officeDocument/2006/relationships/slide" Id="rId26" Target="slides/slide21.xml"/><Relationship Type="http://schemas.openxmlformats.org/officeDocument/2006/relationships/slide" Id="rId25" Target="slides/slide20.xml"/><Relationship Type="http://schemas.openxmlformats.org/officeDocument/2006/relationships/slide" Id="rId28" Target="slides/slide23.xml"/><Relationship Type="http://schemas.openxmlformats.org/officeDocument/2006/relationships/slide" Id="rId27" Target="slides/slide22.xml"/><Relationship Type="http://schemas.openxmlformats.org/officeDocument/2006/relationships/presProps" Id="rId2" Target="presProps.xml"/><Relationship Type="http://schemas.openxmlformats.org/officeDocument/2006/relationships/slide" Id="rId21" Target="slides/slide16.xml"/><Relationship Type="http://schemas.openxmlformats.org/officeDocument/2006/relationships/theme" Id="rId1" Target="theme/theme3.xml"/><Relationship Type="http://schemas.openxmlformats.org/officeDocument/2006/relationships/slide" Id="rId22" Target="slides/slide17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8.xml"/><Relationship Type="http://schemas.openxmlformats.org/officeDocument/2006/relationships/tableStyles" Id="rId3" Target="tableStyles.xml"/><Relationship Type="http://schemas.openxmlformats.org/officeDocument/2006/relationships/slide" Id="rId24" Target="slides/slide19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" id="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so did we decide who is presenting what slides?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1" id="8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center corner: calculates the minimum number of moves to get the center positions in place and adds the minumum number of moves to get the corners in place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7" id="8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3" id="9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want each column to add to a specific number</a:t>
            </a:r>
          </a:p>
          <a:p>
            <a:pPr rtl="0" lvl="0">
              <a:buNone/>
            </a:pPr>
            <a:r>
              <a:rPr lang="en"/>
              <a:t>rotate each disk to change the values of the column</a:t>
            </a:r>
          </a:p>
          <a:p>
            <a:pPr rtl="0" lvl="0">
              <a:buNone/>
            </a:pPr>
            <a:r>
              <a:rPr lang="en"/>
              <a:t>so opposite columns can be combined to greatly reduce the size of the search tree</a:t>
            </a:r>
          </a:p>
          <a:p>
            <a:pPr rtl="0" lvl="0">
              <a:buNone/>
            </a:pPr>
            <a:r>
              <a:rPr lang="en"/>
              <a:t>if the total for "all numbers" doesn't add up, then it is impossible for the problem to be solved</a:t>
            </a:r>
          </a:p>
          <a:p>
            <a:pPr>
              <a:buNone/>
            </a:pPr>
            <a:r>
              <a:rPr lang="en"/>
              <a:t>fools disk has many solutions with the same value, so the heuristic simply removes arrangements that can't work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9" id="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5" id="10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the certain distance is called the "abstraction radius"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1" id="11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5" id="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6" id="11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7" id="11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1" id="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2" id="12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3" id="12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200">
                <a:solidFill>
                  <a:schemeClr val="dk1"/>
                </a:solidFill>
              </a:rPr>
              <a:t>Problem with this version: to solve a single base level problem, this technique must solve other problems at each level of abstraction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9" id="12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the 8 state spaces = appendix C of main paper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3" id="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4" id="13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5" id="13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9" id="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0" id="14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1" id="14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5" id="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6" id="14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7" id="14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1" id="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2" id="15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3" id="1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Method in paper: run hierarchical A* with abstractions set to 2-5 (or larger values for larger search spaces).  This eventually caused the number of nodes expanded to reach a minimum, after which increasing the radius after this point would increase the number of nodes expanded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7" id="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8" id="1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9" id="1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4" id="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5" id="1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6" id="1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just wanted to add this in because they mentioned it in the paper, even though i think they said they could make their code more efficient to make the CPU time go down.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0" id="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1" id="17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72" id="17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9" id="3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7" id="5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9" id="6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mention trivial vs non-trivial. every problem has a trivial/useless solution such as h(n) = 1 for all 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an abstracting transformation might be allowing tiles to overlap each other in the 8 puzzle</a:t>
            </a:r>
          </a:p>
          <a:p>
            <a:pPr rtl="0" lvl="0">
              <a:buNone/>
            </a:pPr>
            <a:r>
              <a:rPr lang="en"/>
              <a:t>reduce cost = adding a shortcut so the heuristic's found path is guaranteed to be &lt;= to the actual path</a:t>
            </a:r>
          </a:p>
          <a:p>
            <a:pPr rtl="0" lvl="0">
              <a:buNone/>
            </a:pPr>
            <a:r>
              <a:rPr lang="en"/>
              <a:t>expand goals = ?? adding more goal states so they are easier to find?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redundant nodes: after the problem is abstracted/relaxed nodes, some nodes become redundant and can be removed</a:t>
            </a:r>
          </a:p>
          <a:p>
            <a:pPr rtl="0" lvl="0">
              <a:buNone/>
            </a:pPr>
            <a:r>
              <a:rPr lang="en"/>
              <a:t>irrelevant nodes: if the goal node is simplified, then nodes leading to it may only alter values not specified in the node, in which case these nodes can be dropped. EX: a simplified goal node for the 8 puzzle only specifies where tile 1 should be, so any node that doesn't deal with moving tile 1 can be dropped because it is irrelevant to that goal.</a:t>
            </a:r>
          </a:p>
          <a:p>
            <a:pPr rtl="0" lvl="0">
              <a:buNone/>
            </a:pPr>
            <a:r>
              <a:rPr lang="en"/>
              <a:t>effective: 1 or more orders of magnitude improvement over exhaustive search</a:t>
            </a:r>
          </a:p>
          <a:p>
            <a:pPr>
              <a:buNone/>
            </a:pPr>
            <a:r>
              <a:rPr lang="en"/>
              <a:t>if a solution can't be found in the abstracted layer, then it can't be found in the original version as the abstraction is a simplified/easier version of the problem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1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2.xml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2.xml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5.png"/></Relationships>
</file>

<file path=ppt/slides/_rels/slide2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2.xml"/><Relationship Type="http://schemas.openxmlformats.org/officeDocument/2006/relationships/slideLayout" Id="rId1" Target="../slideLayouts/slideLayout2.xml"/></Relationships>
</file>

<file path=ppt/slides/_rels/slide2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2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2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5.xml"/><Relationship Type="http://schemas.openxmlformats.org/officeDocument/2006/relationships/slideLayout" Id="rId1" Target="../slideLayouts/slideLayout1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Finding Heuristics Using Abstraction</a:t>
            </a:r>
          </a:p>
        </p:txBody>
      </p:sp>
      <p:sp>
        <p:nvSpPr>
          <p:cNvPr name="Shape 24" id="24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Kenny Denmark</a:t>
            </a:r>
          </a:p>
          <a:p>
            <a:pPr rtl="0" lvl="0">
              <a:buNone/>
            </a:pPr>
            <a:r>
              <a:rPr lang="en"/>
              <a:t>Jason Isenhower</a:t>
            </a:r>
          </a:p>
          <a:p>
            <a:pPr rtl="0" lvl="0">
              <a:buNone/>
            </a:pPr>
            <a:r>
              <a:rPr lang="en"/>
              <a:t>Ross Roessler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Rubik's Cube</a:t>
            </a:r>
          </a:p>
        </p:txBody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First non-trivial heuristic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Explored only 10^-15 % of the abstracted space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8 orders of magnitude faster than breadth-first search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Center-Corner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Fool's Disk</a:t>
            </a:r>
          </a:p>
        </p:txBody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Explored 2.4% of the abstracted space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45 times fewer states than exhaustive search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Diameters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Fool's Disk</a:t>
            </a:r>
          </a:p>
        </p:txBody>
      </p:sp>
      <p:sp>
        <p:nvSpPr>
          <p:cNvPr name="Shape 90" id="90"/>
          <p:cNvSpPr/>
          <p:nvPr/>
        </p:nvSpPr>
        <p:spPr>
          <a:xfrm>
            <a:off y="1417637" x="76200"/>
            <a:ext cy="5191125" cx="8991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4" id="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5" id="95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Hierarchical Search Using A*</a:t>
            </a:r>
          </a:p>
        </p:txBody>
      </p:sp>
      <p:sp>
        <p:nvSpPr>
          <p:cNvPr name="Shape 96" id="96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Max-degree STAR Abstraction Technique</a:t>
            </a:r>
          </a:p>
        </p:txBody>
      </p:sp>
      <p:sp>
        <p:nvSpPr>
          <p:cNvPr name="Shape 102" id="10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state with the largest degree (most adjacent nodes) is grouped together with its neighbors within a certain distance to form a single abstract state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repeated until all states have been assigned to some abstract state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not suitable for search spaces in which different operators have different costs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Building the Abstraction Hierarchy</a:t>
            </a:r>
          </a:p>
        </p:txBody>
      </p:sp>
      <p:sp>
        <p:nvSpPr>
          <p:cNvPr name="Shape 108" id="10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Base level is original problem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 generate abstraction hierarchy, max-degree abstraction technique is used first on the base level, and then recursively on each level of abstraction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highest level will be trivial (only one state)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Combining Sources of Heuristic Information</a:t>
            </a:r>
          </a:p>
        </p:txBody>
      </p:sp>
      <p:sp>
        <p:nvSpPr>
          <p:cNvPr name="Shape 114" id="11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 combine multiple sources of heuristic information, take their maximum.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This is guaranteed to be admissible if the individual heuristics are admissible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may not be monotone even if individual heuristics are monotone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8" id="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9" id="1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Naive Hierarchical A*</a:t>
            </a:r>
          </a:p>
        </p:txBody>
      </p:sp>
      <p:sp>
        <p:nvSpPr>
          <p:cNvPr name="Shape 120" id="12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At each step of algorithm, a state is removed from OPEN list and "expanded"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for a state S to be added to the OPEN list, h(S) must be known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h(S) is computed by searching the next higher level of abstraction and combining that information with other estimates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4" id="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5" id="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br>
              <a:rPr lang="en"/>
            </a:br>
            <a:r>
              <a:rPr lang="en"/>
              <a:t>Testing Method</a:t>
            </a:r>
          </a:p>
        </p:txBody>
      </p:sp>
      <p:sp>
        <p:nvSpPr>
          <p:cNvPr name="Shape 126" id="12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various hierarchical A* techniques were evaluated empirically on 8 state spaces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Test problems for each state space were generated by choosing 100 pairs of states at random (S1 and S2)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These states define 2 problems to be solved: &lt;start=S1,goal=S2&gt;,&lt;start=S2,goal=S1&gt;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Average number of nodes expanded over these 200 tests is used as a metric for comparison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0" id="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1" id="1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Blind Search vs. Naive Hierarchical A*</a:t>
            </a:r>
          </a:p>
        </p:txBody>
      </p:sp>
      <p:sp>
        <p:nvSpPr>
          <p:cNvPr name="Shape 132" id="132"/>
          <p:cNvSpPr/>
          <p:nvPr/>
        </p:nvSpPr>
        <p:spPr>
          <a:xfrm>
            <a:off y="1764503" x="0"/>
            <a:ext cy="4796443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A* uses heuristics for efficient searching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Initially, heuristics provided by "expert"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Challenge is to have program create heuristics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6" id="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7" id="1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Caching</a:t>
            </a:r>
          </a:p>
        </p:txBody>
      </p:sp>
      <p:sp>
        <p:nvSpPr>
          <p:cNvPr name="Shape 138" id="13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h*-caching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optimal-path caching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P-g caching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2" id="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3" id="1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Table 2</a:t>
            </a:r>
          </a:p>
        </p:txBody>
      </p:sp>
      <p:sp>
        <p:nvSpPr>
          <p:cNvPr name="Shape 144" id="144"/>
          <p:cNvSpPr/>
          <p:nvPr/>
        </p:nvSpPr>
        <p:spPr>
          <a:xfrm>
            <a:off y="1549508" x="0"/>
            <a:ext cy="4520982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8" id="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9" id="1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Abstraction Granularity</a:t>
            </a:r>
          </a:p>
        </p:txBody>
      </p:sp>
      <p:sp>
        <p:nvSpPr>
          <p:cNvPr name="Shape 150" id="15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 the previous table, the abstraction radius was 2 (state is grouped with its immediate neighbors)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Positive effects of increasing radius: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abstract spaces contain fewer states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single abstract search produces heuristic values for more states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Negative effects of increasing radius:</a:t>
            </a:r>
          </a:p>
          <a:p>
            <a:pPr indent="-381000" marL="91440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heuristic is less discriminating (less useful)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4" id="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5" id="1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Table 3</a:t>
            </a:r>
          </a:p>
        </p:txBody>
      </p:sp>
      <p:sp>
        <p:nvSpPr>
          <p:cNvPr name="Shape 156" id="156"/>
          <p:cNvSpPr/>
          <p:nvPr/>
        </p:nvSpPr>
        <p:spPr>
          <a:xfrm>
            <a:off y="1778693" x="0"/>
            <a:ext cy="3910213" cx="9143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0" id="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1" id="1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Key Point- CPU Seconds</a:t>
            </a:r>
          </a:p>
        </p:txBody>
      </p:sp>
      <p:sp>
        <p:nvSpPr>
          <p:cNvPr name="Shape 162" id="162"/>
          <p:cNvSpPr txBox="1"/>
          <p:nvPr>
            <p:ph type="body" idx="1"/>
          </p:nvPr>
        </p:nvSpPr>
        <p:spPr>
          <a:xfrm>
            <a:off y="1600200" x="457200"/>
            <a:ext cy="4967700" cx="56066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Node expansions generally less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CPU seconds generally more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Node expansions not necessarily best measurement of efficiency?</a:t>
            </a:r>
          </a:p>
        </p:txBody>
      </p:sp>
      <p:sp>
        <p:nvSpPr>
          <p:cNvPr name="Shape 163" id="163"/>
          <p:cNvSpPr/>
          <p:nvPr/>
        </p:nvSpPr>
        <p:spPr>
          <a:xfrm>
            <a:off y="2350112" x="6581775"/>
            <a:ext cy="3724275" cx="2105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7" id="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8" id="16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  <p:sp>
        <p:nvSpPr>
          <p:cNvPr name="Shape 169" id="169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4" id="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" id="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Valtorta's Theorem</a:t>
            </a:r>
          </a:p>
        </p:txBody>
      </p:sp>
      <p:sp>
        <p:nvSpPr>
          <p:cNvPr name="Shape 36" id="3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Every node expanded by blind search (BFS, Dijkstra's) in the original graph will be expanded either when generating the heuristic using blind search, or in the actual A* search.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You can never win, you always expand as many or more nodes.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Valtorta's Barrier</a:t>
            </a:r>
          </a:p>
        </p:txBody>
      </p:sp>
      <p:sp>
        <p:nvSpPr>
          <p:cNvPr name="Shape 42" id="4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Number of nodes expanded when blindly searching a space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Cannot be broken using an embedded transformation for heuristics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Abstractions</a:t>
            </a:r>
          </a:p>
        </p:txBody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Embedded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adds more transitions (edges) to the system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ex. constraint relaxation in Towers of Hanoi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Homomorphic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merges groups of states and transitions into one state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can possibly break Valtorta's barrier!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/>
        </p:nvSpPr>
        <p:spPr>
          <a:xfrm>
            <a:off y="571500" x="762000"/>
            <a:ext cy="5715000" cx="7620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54" id="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Embedded Heuristic Example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Homomorphic Example</a:t>
            </a:r>
          </a:p>
        </p:txBody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N x N grid</a:t>
            </a:r>
          </a:p>
          <a:p>
            <a:pPr rtl="0" lvl="0">
              <a:buNone/>
            </a:pPr>
            <a:r>
              <a:rPr lang="en"/>
              <a:t>Get from bottom left (1,1) to bottom right (N,1)</a:t>
            </a:r>
          </a:p>
          <a:p>
            <a:pPr rtl="0" lvl="0">
              <a:buNone/>
            </a:pPr>
            <a:r>
              <a:rPr lang="en"/>
              <a:t>Required N</a:t>
            </a:r>
            <a:r>
              <a:rPr lang="en" baseline="30000"/>
              <a:t>2 </a:t>
            </a:r>
            <a:r>
              <a:rPr lang="en"/>
              <a:t>expansions for blind search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Homomorphic mapping- ignore 2nd coordinate</a:t>
            </a:r>
          </a:p>
          <a:p>
            <a:pPr>
              <a:buNone/>
            </a:pPr>
            <a:r>
              <a:rPr lang="en"/>
              <a:t>Requires N expansions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Admissible vs Monotone</a:t>
            </a:r>
          </a:p>
        </p:txBody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Admissible: gives a cost for reaching the goal from the current node that is that is less or equal to the actual cost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Monotone: same as admissible but also never requires backtracking. The cost takes into account both the distance travelled and the distance remaining.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Absolver II</a:t>
            </a:r>
          </a:p>
        </p:txBody>
      </p:sp>
      <p:sp>
        <p:nvSpPr>
          <p:cNvPr name="Shape 72" id="7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Find heuristics for a given problem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Uses abstracting transformations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reduce cost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expand goals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Reduces tree size using speedups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removes redundant and irrelevant nodes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Found admissible heuristics for 6 of the 13 problems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Found 8 new ones, 5 of which were effective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Creates hierarchies of abstraction to find heuristics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