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95" r:id="rId7"/>
    <p:sldId id="296" r:id="rId8"/>
    <p:sldId id="261" r:id="rId9"/>
    <p:sldId id="297" r:id="rId10"/>
    <p:sldId id="298" r:id="rId11"/>
    <p:sldId id="262" r:id="rId12"/>
    <p:sldId id="263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266" r:id="rId22"/>
    <p:sldId id="267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99" r:id="rId32"/>
    <p:sldId id="300" r:id="rId33"/>
    <p:sldId id="277" r:id="rId34"/>
    <p:sldId id="278" r:id="rId35"/>
    <p:sldId id="279" r:id="rId36"/>
    <p:sldId id="280" r:id="rId37"/>
    <p:sldId id="301" r:id="rId38"/>
    <p:sldId id="304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9" r:id="rId47"/>
    <p:sldId id="288" r:id="rId48"/>
    <p:sldId id="290" r:id="rId49"/>
    <p:sldId id="291" r:id="rId50"/>
    <p:sldId id="302" r:id="rId51"/>
    <p:sldId id="292" r:id="rId52"/>
    <p:sldId id="293" r:id="rId53"/>
    <p:sldId id="29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76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21B0B-64D8-4A2A-89B5-5D430FDF339D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99C9A-FF5A-4E04-8B21-FA9A286FFA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4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9C9A-FF5A-4E04-8B21-FA9A286FFAD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5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9C9A-FF5A-4E04-8B21-FA9A286FFAD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5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407-AF55-4143-B3AB-193F7CE2DDD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6CE2-9014-4D6C-B63D-E99016397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407-AF55-4143-B3AB-193F7CE2DDD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6CE2-9014-4D6C-B63D-E9901639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407-AF55-4143-B3AB-193F7CE2DDD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6CE2-9014-4D6C-B63D-E9901639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407-AF55-4143-B3AB-193F7CE2DDD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6CE2-9014-4D6C-B63D-E9901639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407-AF55-4143-B3AB-193F7CE2DDD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6CE2-9014-4D6C-B63D-E9901639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407-AF55-4143-B3AB-193F7CE2DDD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6CE2-9014-4D6C-B63D-E9901639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407-AF55-4143-B3AB-193F7CE2DDD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6CE2-9014-4D6C-B63D-E9901639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407-AF55-4143-B3AB-193F7CE2DDD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6CE2-9014-4D6C-B63D-E9901639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407-AF55-4143-B3AB-193F7CE2DDD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6CE2-9014-4D6C-B63D-E9901639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407-AF55-4143-B3AB-193F7CE2DDD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6CE2-9014-4D6C-B63D-E99016397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BAFE407-AF55-4143-B3AB-193F7CE2DDD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9F86CE2-9014-4D6C-B63D-E9901639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BAFE407-AF55-4143-B3AB-193F7CE2DDD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9F86CE2-9014-4D6C-B63D-E9901639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685800" y="2438400"/>
            <a:ext cx="8077200" cy="9174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Emotional Representation in A.I.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8077200" cy="99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562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Bridgette Parsons and </a:t>
            </a:r>
            <a:r>
              <a:rPr lang="en-US" dirty="0" err="1" smtClean="0"/>
              <a:t>Dhaval</a:t>
            </a:r>
            <a:r>
              <a:rPr lang="en-US" dirty="0" smtClean="0"/>
              <a:t> </a:t>
            </a:r>
            <a:r>
              <a:rPr lang="en-US" dirty="0" err="1" smtClean="0"/>
              <a:t>Salvi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Simulation Examples</a:t>
            </a:r>
          </a:p>
          <a:p>
            <a:pPr algn="ctr"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Virtual Patient – psychiatric training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“Steve” – multicultural gesture interpretation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66320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Emotional modeling example – Julie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819400"/>
            <a:ext cx="3810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 Overview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905000"/>
            <a:ext cx="8269287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Case-Based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 and Features of Case-Based Reasoning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4894" y="3124200"/>
            <a:ext cx="632019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41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Case-Based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 and Features of Case-Based Reasoning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31837"/>
            <a:ext cx="6705600" cy="345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21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Case-Based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CBR System versus Rule-Based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438400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Knowledge acquisition task is a time-consuming aspect of Rule-Based system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Acquiring domain specific information and converting it into some formal representation can be a huge task 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some situations with less well understood domains , formalization of the knowledge cannot be done at all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Case-Based systems require significantly less knowledge acquisition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It does not have the necessity of extracting a formal domain model from set of past cases.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CBR is applicable in domains with insufficient cases to extract a domain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Case-Based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CBR versus Human Reasoning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895600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CBR can be seen as a reflection of particular type of human reasoning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CBR can be used in arguing a point of view similar to human reasoning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Partial use of past cases to support a current case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CBR is similar to human problem solving behavior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37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Case-Based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25609"/>
          </a:xfrm>
        </p:spPr>
        <p:txBody>
          <a:bodyPr/>
          <a:lstStyle/>
          <a:p>
            <a:r>
              <a:rPr lang="en-US" dirty="0" smtClean="0"/>
              <a:t>CBR Life Cycle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81200"/>
            <a:ext cx="6324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77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Case-Based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Guidelines for use of Case-Based Reasoning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5908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Does the domain have an underlying model?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Are there exceptions and novel cases?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 cases recur?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Is there significant benefit in adapting past solutions?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Are relevant previous cases obtainable?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54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Case-Based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of using Case-Based Reasoning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5908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Reducing the Knowledge acquisition task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Avoiding repeating mistakes made in the past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Providing flexibility in knowledge modeling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Reasoning in domains that have not been fully understood, defined or modeled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Making predictions of the probable success of a preferred solution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Learning over time</a:t>
            </a:r>
          </a:p>
        </p:txBody>
      </p:sp>
    </p:spTree>
    <p:extLst>
      <p:ext uri="{BB962C8B-B14F-4D97-AF65-F5344CB8AC3E}">
        <p14:creationId xmlns:p14="http://schemas.microsoft.com/office/powerpoint/2010/main" val="35054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Terminology for Non-Gamers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Case-Based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of using Case-Based Reasoning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590800"/>
            <a:ext cx="792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Reasoning in a domain with a small body of knowledge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Reasoning with incomplete or imprecise data and concepts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Avoiding repeating all the steps that need to be taken to arrive at a solution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Reflecting human reasoning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Extending to many different purposes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52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OCEAN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OCEAN Model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Openness – open to new experiences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OCEAN Model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Openness – open to new experiences</a:t>
            </a:r>
          </a:p>
          <a:p>
            <a:pPr>
              <a:buNone/>
            </a:pPr>
            <a:r>
              <a:rPr lang="en-US" dirty="0" smtClean="0"/>
              <a:t>Conscientiousness – disciplined, organized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OCEAN Model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Openness – open to new experiences</a:t>
            </a:r>
          </a:p>
          <a:p>
            <a:pPr>
              <a:buNone/>
            </a:pPr>
            <a:r>
              <a:rPr lang="en-US" dirty="0" smtClean="0"/>
              <a:t>Conscientiousness – disciplined, organized</a:t>
            </a:r>
          </a:p>
          <a:p>
            <a:pPr>
              <a:buNone/>
            </a:pPr>
            <a:r>
              <a:rPr lang="en-US" dirty="0" smtClean="0"/>
              <a:t>Extraversion – seek company of others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OCEAN Model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Openness – open to new experiences</a:t>
            </a:r>
          </a:p>
          <a:p>
            <a:pPr>
              <a:buNone/>
            </a:pPr>
            <a:r>
              <a:rPr lang="en-US" dirty="0" smtClean="0"/>
              <a:t>Conscientiousness – disciplined, organized</a:t>
            </a:r>
          </a:p>
          <a:p>
            <a:pPr>
              <a:buNone/>
            </a:pPr>
            <a:r>
              <a:rPr lang="en-US" dirty="0" smtClean="0"/>
              <a:t>Extraversion – seek company of others</a:t>
            </a:r>
          </a:p>
          <a:p>
            <a:pPr>
              <a:buNone/>
            </a:pPr>
            <a:r>
              <a:rPr lang="en-US" dirty="0" smtClean="0"/>
              <a:t>Agreeableness – cooperation, compassion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OCEAN Model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Openness – open to new experiences</a:t>
            </a:r>
          </a:p>
          <a:p>
            <a:pPr>
              <a:buNone/>
            </a:pPr>
            <a:r>
              <a:rPr lang="en-US" dirty="0" smtClean="0"/>
              <a:t>Conscientiousness – disciplined, organized</a:t>
            </a:r>
          </a:p>
          <a:p>
            <a:pPr>
              <a:buNone/>
            </a:pPr>
            <a:r>
              <a:rPr lang="en-US" dirty="0" smtClean="0"/>
              <a:t>Extraversion – seek company of others</a:t>
            </a:r>
          </a:p>
          <a:p>
            <a:pPr>
              <a:buNone/>
            </a:pPr>
            <a:r>
              <a:rPr lang="en-US" dirty="0" smtClean="0"/>
              <a:t>Agreeableness – cooperation, compassion</a:t>
            </a:r>
          </a:p>
          <a:p>
            <a:pPr>
              <a:buNone/>
            </a:pPr>
            <a:r>
              <a:rPr lang="en-US" dirty="0" smtClean="0"/>
              <a:t>Neuroticism – anxiety, emotional imbalance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Personality is generally static.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Personality is generally static.</a:t>
            </a:r>
          </a:p>
          <a:p>
            <a:pPr>
              <a:buNone/>
            </a:pPr>
            <a:r>
              <a:rPr lang="en-US" dirty="0" smtClean="0"/>
              <a:t>When using the OCEAN model, it is encoded as a 5-tuple, with each factor expressed as a decimal between 0 and 1 to indicate a percentage.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5682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Personality is generally static.</a:t>
            </a:r>
          </a:p>
          <a:p>
            <a:pPr>
              <a:buNone/>
            </a:pPr>
            <a:r>
              <a:rPr lang="en-US" dirty="0" smtClean="0"/>
              <a:t>When using the OCEAN model, it is encoded as a 5-tuple, with each factor expressed as a decimal between 0 and 1 to indicate a percentage.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43400"/>
            <a:ext cx="3124200" cy="212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dirty="0" smtClean="0"/>
              <a:t>Terminology for Non-Gamers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PC – Player Character: The character played by the gamer or user of the simulation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Personality affects emotions by changing the interpretation of events.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Personality affects emotions by changing the interpretation of events.</a:t>
            </a:r>
          </a:p>
          <a:p>
            <a:pPr>
              <a:buNone/>
            </a:pPr>
            <a:r>
              <a:rPr lang="en-US" dirty="0" smtClean="0"/>
              <a:t>Personality affects which goals are important.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Personality affects emotions by changing the interpretation of events.</a:t>
            </a:r>
          </a:p>
          <a:p>
            <a:pPr>
              <a:buNone/>
            </a:pPr>
            <a:r>
              <a:rPr lang="en-US" dirty="0" smtClean="0"/>
              <a:t>Personality affects which goals are important.</a:t>
            </a:r>
          </a:p>
          <a:p>
            <a:pPr>
              <a:buNone/>
            </a:pPr>
            <a:r>
              <a:rPr lang="en-US" dirty="0" smtClean="0"/>
              <a:t>Personality directly affects the probability of certain behaviors.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OCC model (</a:t>
            </a:r>
            <a:r>
              <a:rPr lang="en-US" dirty="0" err="1" smtClean="0"/>
              <a:t>Ortony</a:t>
            </a:r>
            <a:r>
              <a:rPr lang="en-US" dirty="0" smtClean="0"/>
              <a:t>, </a:t>
            </a:r>
            <a:r>
              <a:rPr lang="en-US" dirty="0" err="1" smtClean="0"/>
              <a:t>Clore</a:t>
            </a:r>
            <a:r>
              <a:rPr lang="en-US" dirty="0" smtClean="0"/>
              <a:t>, and Collins)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73940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OCC model (</a:t>
            </a:r>
            <a:r>
              <a:rPr lang="en-US" dirty="0" err="1" smtClean="0"/>
              <a:t>Ortony</a:t>
            </a:r>
            <a:r>
              <a:rPr lang="en-US" dirty="0" smtClean="0"/>
              <a:t>, </a:t>
            </a:r>
            <a:r>
              <a:rPr lang="en-US" dirty="0" err="1" smtClean="0"/>
              <a:t>Clore</a:t>
            </a:r>
            <a:r>
              <a:rPr lang="en-US" dirty="0" smtClean="0"/>
              <a:t>, and Collins)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6918156" cy="37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Alternatives to the OCC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Alternatives to the OCC model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Basic emotional model – model of 5 or 6 basic emotions, either as states or with scales from 0 to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Alternatives to the OCC model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Basic emotional model – model of 5 or 6 basic emotions, either as states or with scales from 0 to 1</a:t>
            </a:r>
          </a:p>
          <a:p>
            <a:pPr>
              <a:buNone/>
            </a:pPr>
            <a:r>
              <a:rPr lang="en-US" dirty="0" smtClean="0"/>
              <a:t>Families of emotions – Anger, Sadness, Fear, Enjoyment, Love, Surprise, Disgust, Shame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Alternatives to the OCC model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Basic emotional model – model of 5 or 6 basic emotions, either as states or with scales from 0 to 1</a:t>
            </a:r>
          </a:p>
          <a:p>
            <a:pPr>
              <a:buNone/>
            </a:pPr>
            <a:r>
              <a:rPr lang="en-US" dirty="0" smtClean="0"/>
              <a:t>Families of emotions – Anger, Sadness, Fear, Enjoyment, Love, Surprise, Disgust, Shame</a:t>
            </a:r>
          </a:p>
          <a:p>
            <a:pPr>
              <a:buNone/>
            </a:pPr>
            <a:r>
              <a:rPr lang="en-US" dirty="0" smtClean="0"/>
              <a:t>Blended emotions – model of more than one emotion at once</a:t>
            </a:r>
          </a:p>
        </p:txBody>
      </p:sp>
    </p:spTree>
    <p:extLst>
      <p:ext uri="{BB962C8B-B14F-4D97-AF65-F5344CB8AC3E}">
        <p14:creationId xmlns:p14="http://schemas.microsoft.com/office/powerpoint/2010/main" val="38772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Emotions are affected by: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dirty="0" smtClean="0"/>
              <a:t>Terminology for Non-Gamers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PC – Player Character: The character played by the gamer or user of the simulation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NPC – Non-player Character: Any character controlled by the computer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Emotions are affected by: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Goal achievement or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Emotions are affected by: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Goal achievement or failure</a:t>
            </a:r>
          </a:p>
          <a:p>
            <a:pPr>
              <a:buNone/>
            </a:pPr>
            <a:r>
              <a:rPr lang="en-US" dirty="0" smtClean="0"/>
              <a:t>	Current experiences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Emotions are affected by: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Goal achievement or failure</a:t>
            </a:r>
          </a:p>
          <a:p>
            <a:pPr>
              <a:buNone/>
            </a:pPr>
            <a:r>
              <a:rPr lang="en-US" dirty="0" smtClean="0"/>
              <a:t>	Current experiences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Neurochemicals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Emotions are affected by: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Goal achievement or failure</a:t>
            </a:r>
          </a:p>
          <a:p>
            <a:pPr>
              <a:buNone/>
            </a:pPr>
            <a:r>
              <a:rPr lang="en-US" dirty="0" smtClean="0"/>
              <a:t>	Current experiences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Neurochemicals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Current mood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Emotions affect behavior and mood.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Emotions affect behavior and mood.</a:t>
            </a:r>
          </a:p>
          <a:p>
            <a:pPr>
              <a:buNone/>
            </a:pPr>
            <a:r>
              <a:rPr lang="en-US" dirty="0" smtClean="0"/>
              <a:t>They are generally expressed as a k-</a:t>
            </a:r>
            <a:r>
              <a:rPr lang="en-US" dirty="0" err="1" smtClean="0"/>
              <a:t>tuple</a:t>
            </a:r>
            <a:r>
              <a:rPr lang="en-US" dirty="0" smtClean="0"/>
              <a:t>, where k is the number of emotions represented.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Emotions affect behavior and mood.</a:t>
            </a:r>
          </a:p>
          <a:p>
            <a:pPr>
              <a:buNone/>
            </a:pPr>
            <a:r>
              <a:rPr lang="en-US" dirty="0" smtClean="0"/>
              <a:t>They are generally expressed as a k-</a:t>
            </a:r>
            <a:r>
              <a:rPr lang="en-US" dirty="0" err="1" smtClean="0"/>
              <a:t>tuple</a:t>
            </a:r>
            <a:r>
              <a:rPr lang="en-US" dirty="0" smtClean="0"/>
              <a:t>, where k is the number of emotions represented.</a:t>
            </a:r>
          </a:p>
          <a:p>
            <a:pPr>
              <a:buNone/>
            </a:pPr>
            <a:r>
              <a:rPr lang="en-US" dirty="0" smtClean="0"/>
              <a:t>Emotions decay over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Mood vs.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Mood is more simple to represent than emotion.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Mood vs.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Mood is more simple to represent than emotion.</a:t>
            </a:r>
          </a:p>
          <a:p>
            <a:pPr>
              <a:buNone/>
            </a:pPr>
            <a:r>
              <a:rPr lang="en-US" dirty="0" smtClean="0"/>
              <a:t>It is frequently represented simply in terms of “good mood” vs. “bad mood.”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Mood vs.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Mood is more simple to represent than emotion.</a:t>
            </a:r>
          </a:p>
          <a:p>
            <a:pPr>
              <a:buNone/>
            </a:pPr>
            <a:r>
              <a:rPr lang="en-US" dirty="0" smtClean="0"/>
              <a:t>It is frequently represented simply in terms of “good mood” vs. “bad mood.”</a:t>
            </a:r>
          </a:p>
          <a:p>
            <a:pPr>
              <a:buNone/>
            </a:pPr>
            <a:r>
              <a:rPr lang="en-US" dirty="0" smtClean="0"/>
              <a:t>Mood decays more slowly than emotion.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Video Game Examples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Mood vs.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Mood is more simple to represent than emotion.</a:t>
            </a:r>
          </a:p>
          <a:p>
            <a:pPr>
              <a:buNone/>
            </a:pPr>
            <a:r>
              <a:rPr lang="en-US" dirty="0" smtClean="0"/>
              <a:t>It is frequently represented simply in terms of “good mood” vs. “bad mood.”</a:t>
            </a:r>
          </a:p>
          <a:p>
            <a:pPr>
              <a:buNone/>
            </a:pPr>
            <a:r>
              <a:rPr lang="en-US" dirty="0" smtClean="0"/>
              <a:t>Mood decays more slowly than emotion.</a:t>
            </a:r>
          </a:p>
          <a:p>
            <a:pPr>
              <a:buNone/>
            </a:pPr>
            <a:r>
              <a:rPr lang="en-US" dirty="0" smtClean="0"/>
              <a:t>Some emotional models ignore mood.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of Emotional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66320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Julie with extraversion at 90%: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514600"/>
            <a:ext cx="76091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324600"/>
            <a:ext cx="739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“Generic Personality and Emotion Simulation for Conversational Agents” by </a:t>
            </a:r>
            <a:r>
              <a:rPr lang="en-US" sz="1000" dirty="0" err="1" smtClean="0"/>
              <a:t>Egges</a:t>
            </a:r>
            <a:r>
              <a:rPr lang="en-US" sz="1000" dirty="0" smtClean="0"/>
              <a:t>, </a:t>
            </a:r>
            <a:r>
              <a:rPr lang="en-US" sz="1000" dirty="0" err="1" smtClean="0"/>
              <a:t>Kshirsagar</a:t>
            </a:r>
            <a:r>
              <a:rPr lang="en-US" sz="1000" dirty="0" smtClean="0"/>
              <a:t>, and </a:t>
            </a:r>
            <a:r>
              <a:rPr lang="en-US" sz="1000" dirty="0" err="1" smtClean="0"/>
              <a:t>Magnenat-Thalmann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of Emotional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870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Julie with Neuroticism at 90%: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32363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324600"/>
            <a:ext cx="739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“Generic Personality and Emotion Simulation for Conversational Agents” by </a:t>
            </a:r>
            <a:r>
              <a:rPr lang="en-US" sz="1000" dirty="0" err="1" smtClean="0"/>
              <a:t>Egges</a:t>
            </a:r>
            <a:r>
              <a:rPr lang="en-US" sz="1000" dirty="0" smtClean="0"/>
              <a:t>, </a:t>
            </a:r>
            <a:r>
              <a:rPr lang="en-US" sz="1000" dirty="0" err="1" smtClean="0"/>
              <a:t>Kshirsagar</a:t>
            </a:r>
            <a:r>
              <a:rPr lang="en-US" sz="1000" dirty="0" smtClean="0"/>
              <a:t>, and </a:t>
            </a:r>
            <a:r>
              <a:rPr lang="en-US" sz="1000" dirty="0" err="1" smtClean="0"/>
              <a:t>Magnenat-Thalmann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dirty="0" err="1" smtClean="0"/>
              <a:t>Bartneck</a:t>
            </a:r>
            <a:r>
              <a:rPr lang="en-US" sz="1600" dirty="0" smtClean="0"/>
              <a:t>, </a:t>
            </a:r>
            <a:r>
              <a:rPr lang="en-US" sz="1600" dirty="0" err="1" smtClean="0"/>
              <a:t>Christoph</a:t>
            </a:r>
            <a:r>
              <a:rPr lang="en-US" sz="1600" dirty="0" smtClean="0"/>
              <a:t>, “Integrating the OCC Model of Emotions in Embodied Characters”, </a:t>
            </a:r>
            <a:r>
              <a:rPr lang="en-US" sz="1600" i="1" dirty="0" smtClean="0"/>
              <a:t>Workshop on Conversational Characters (2002).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Bhandari</a:t>
            </a:r>
            <a:r>
              <a:rPr lang="en-US" sz="1600" dirty="0" smtClean="0"/>
              <a:t>, </a:t>
            </a:r>
            <a:r>
              <a:rPr lang="en-US" sz="1600" dirty="0" err="1" smtClean="0"/>
              <a:t>Shruti</a:t>
            </a:r>
            <a:r>
              <a:rPr lang="en-US" sz="1600" dirty="0" smtClean="0"/>
              <a:t>, “Conversational Case-Based Reasoning”, Lehigh University, PowerPoint Presentation.</a:t>
            </a:r>
          </a:p>
          <a:p>
            <a:pPr>
              <a:buNone/>
            </a:pPr>
            <a:r>
              <a:rPr lang="en-US" sz="1600" dirty="0" err="1" smtClean="0"/>
              <a:t>Eckman</a:t>
            </a:r>
            <a:r>
              <a:rPr lang="en-US" sz="1600" dirty="0" smtClean="0"/>
              <a:t>, Paul, “An Argument for Basic Emotions”, </a:t>
            </a:r>
            <a:r>
              <a:rPr lang="en-US" sz="1600" i="1" dirty="0" smtClean="0"/>
              <a:t>Cognition and Emotion 6.3(1992): </a:t>
            </a:r>
            <a:r>
              <a:rPr lang="en-US" sz="1600" dirty="0" smtClean="0"/>
              <a:t>169-200.</a:t>
            </a:r>
          </a:p>
          <a:p>
            <a:pPr>
              <a:buNone/>
            </a:pPr>
            <a:r>
              <a:rPr lang="en-US" sz="1600" dirty="0" err="1" smtClean="0"/>
              <a:t>Egges</a:t>
            </a:r>
            <a:r>
              <a:rPr lang="en-US" sz="1600" dirty="0" smtClean="0"/>
              <a:t>, </a:t>
            </a:r>
            <a:r>
              <a:rPr lang="en-US" sz="1600" dirty="0" err="1" smtClean="0"/>
              <a:t>Arjan</a:t>
            </a:r>
            <a:r>
              <a:rPr lang="en-US" sz="1600" dirty="0" smtClean="0"/>
              <a:t>; </a:t>
            </a:r>
            <a:r>
              <a:rPr lang="en-US" sz="1600" dirty="0" err="1" smtClean="0"/>
              <a:t>Kshirsagar</a:t>
            </a:r>
            <a:r>
              <a:rPr lang="en-US" sz="1600" dirty="0" smtClean="0"/>
              <a:t>, </a:t>
            </a:r>
            <a:r>
              <a:rPr lang="en-US" sz="1600" dirty="0" err="1" smtClean="0"/>
              <a:t>Sumedha</a:t>
            </a:r>
            <a:r>
              <a:rPr lang="en-US" sz="1600" dirty="0" smtClean="0"/>
              <a:t>; and </a:t>
            </a:r>
            <a:r>
              <a:rPr lang="en-US" sz="1600" dirty="0" err="1" smtClean="0"/>
              <a:t>Magnenat-Thalmann</a:t>
            </a:r>
            <a:r>
              <a:rPr lang="en-US" sz="1600" dirty="0" smtClean="0"/>
              <a:t>, Nadia, “Generic Personality and Emotion Simulation for Conversational  Agents”, </a:t>
            </a:r>
            <a:r>
              <a:rPr lang="en-US" sz="1600" i="1" dirty="0" smtClean="0"/>
              <a:t>Wiley Online Library (2004): </a:t>
            </a:r>
            <a:r>
              <a:rPr lang="en-US" sz="1600" dirty="0" smtClean="0"/>
              <a:t>1-39.</a:t>
            </a:r>
          </a:p>
          <a:p>
            <a:pPr>
              <a:buNone/>
            </a:pPr>
            <a:r>
              <a:rPr lang="en-US" sz="1600" dirty="0" smtClean="0"/>
              <a:t>Pal, </a:t>
            </a:r>
            <a:r>
              <a:rPr lang="en-US" sz="1600" dirty="0" err="1" smtClean="0"/>
              <a:t>Sankar</a:t>
            </a:r>
            <a:r>
              <a:rPr lang="en-US" sz="1600" dirty="0" smtClean="0"/>
              <a:t> K., and </a:t>
            </a:r>
            <a:r>
              <a:rPr lang="en-US" sz="1600" dirty="0" err="1" smtClean="0"/>
              <a:t>Shiu</a:t>
            </a:r>
            <a:r>
              <a:rPr lang="en-US" sz="1600" dirty="0" smtClean="0"/>
              <a:t>, Simon C. K.  </a:t>
            </a:r>
            <a:r>
              <a:rPr lang="en-US" sz="1600" i="1" dirty="0" smtClean="0"/>
              <a:t>Foundations of Soft Cased-Based Reasoning.  </a:t>
            </a:r>
            <a:r>
              <a:rPr lang="en-US" sz="1600" dirty="0" smtClean="0"/>
              <a:t>Hoboken, New Jersey: Wiley-</a:t>
            </a:r>
            <a:r>
              <a:rPr lang="en-US" sz="1600" dirty="0" err="1" smtClean="0"/>
              <a:t>Interscience</a:t>
            </a:r>
            <a:r>
              <a:rPr lang="en-US" sz="1600" dirty="0" smtClean="0"/>
              <a:t>, </a:t>
            </a:r>
            <a:r>
              <a:rPr lang="en-US" sz="1600" smtClean="0"/>
              <a:t>2004.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Parunak</a:t>
            </a:r>
            <a:r>
              <a:rPr lang="en-US" sz="1600" dirty="0" smtClean="0"/>
              <a:t>, H. Van Dyke; </a:t>
            </a:r>
            <a:r>
              <a:rPr lang="en-US" sz="1600" dirty="0" err="1" smtClean="0"/>
              <a:t>Bisson</a:t>
            </a:r>
            <a:r>
              <a:rPr lang="en-US" sz="1600" dirty="0" smtClean="0"/>
              <a:t>, Robert; </a:t>
            </a:r>
            <a:r>
              <a:rPr lang="en-US" sz="1600" dirty="0" err="1" smtClean="0"/>
              <a:t>Brueckner</a:t>
            </a:r>
            <a:r>
              <a:rPr lang="en-US" sz="1600" dirty="0" smtClean="0"/>
              <a:t>, Sven; Matthews, Robert ; and </a:t>
            </a:r>
            <a:r>
              <a:rPr lang="en-US" sz="1600" dirty="0" err="1" smtClean="0"/>
              <a:t>Sauter</a:t>
            </a:r>
            <a:r>
              <a:rPr lang="en-US" sz="1600" dirty="0" smtClean="0"/>
              <a:t>, John “A Model of Emotions for Situated Agents”, </a:t>
            </a:r>
            <a:r>
              <a:rPr lang="en-US" sz="1600" i="1" dirty="0" smtClean="0"/>
              <a:t>Proceedings of AAMAS (2006)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dirty="0" err="1" smtClean="0"/>
              <a:t>Stanfill</a:t>
            </a:r>
            <a:r>
              <a:rPr lang="en-US" sz="1600" dirty="0" smtClean="0"/>
              <a:t>, Craig, and Waltz, David, “Toward Memory-Based Reasoning”, </a:t>
            </a:r>
            <a:r>
              <a:rPr lang="en-US" sz="1600" i="1" dirty="0" smtClean="0"/>
              <a:t>Communications of the ACM 29.12 (1986): </a:t>
            </a:r>
            <a:r>
              <a:rPr lang="en-US" sz="1600" dirty="0" smtClean="0"/>
              <a:t>1213-1228.</a:t>
            </a:r>
          </a:p>
          <a:p>
            <a:pPr>
              <a:buNone/>
            </a:pPr>
            <a:r>
              <a:rPr lang="en-US" sz="1600" dirty="0" err="1" smtClean="0"/>
              <a:t>Velásquez</a:t>
            </a:r>
            <a:r>
              <a:rPr lang="en-US" sz="1600" dirty="0" smtClean="0"/>
              <a:t>, Juan D., “Modeling Emotions and Other Motivations in Synthetic Agents”, </a:t>
            </a:r>
            <a:r>
              <a:rPr lang="en-US" sz="1600" i="1" dirty="0" smtClean="0"/>
              <a:t>Proceedings of the National Conference on Artificial Intelligence (1997).</a:t>
            </a:r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Video Game Examples</a:t>
            </a:r>
          </a:p>
          <a:p>
            <a:pPr algn="ctr"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err="1" smtClean="0"/>
              <a:t>Everquest</a:t>
            </a:r>
            <a:r>
              <a:rPr lang="en-US" sz="3600" dirty="0" smtClean="0"/>
              <a:t> – broken scripting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Video Game Examples</a:t>
            </a:r>
          </a:p>
          <a:p>
            <a:pPr algn="ctr"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err="1" smtClean="0"/>
              <a:t>Everquest</a:t>
            </a:r>
            <a:r>
              <a:rPr lang="en-US" sz="3600" dirty="0" smtClean="0"/>
              <a:t> – broken scripting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The Sims Online – </a:t>
            </a:r>
            <a:r>
              <a:rPr lang="en-US" sz="3600" dirty="0" err="1" smtClean="0"/>
              <a:t>griefing</a:t>
            </a:r>
            <a:endParaRPr lang="en-US" sz="3600" dirty="0" smtClean="0"/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Simulation Examples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Simulation Examples</a:t>
            </a:r>
          </a:p>
          <a:p>
            <a:pPr algn="ctr"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Virtual Patient – psychiatric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263</TotalTime>
  <Words>1325</Words>
  <Application>Microsoft Office PowerPoint</Application>
  <PresentationFormat>On-screen Show (4:3)</PresentationFormat>
  <Paragraphs>244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Module</vt:lpstr>
      <vt:lpstr>Emotional Representation in A.I. 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Model Overview</vt:lpstr>
      <vt:lpstr>Model Overview</vt:lpstr>
      <vt:lpstr>Case-Based Reasoning</vt:lpstr>
      <vt:lpstr>Case-Based Reasoning</vt:lpstr>
      <vt:lpstr>Case-Based Reasoning</vt:lpstr>
      <vt:lpstr>Case-Based Reasoning</vt:lpstr>
      <vt:lpstr>Case-Based Reasoning</vt:lpstr>
      <vt:lpstr>Case-Based Reasoning</vt:lpstr>
      <vt:lpstr>Case-Based Reasoning</vt:lpstr>
      <vt:lpstr>Case-Based Reasoning</vt:lpstr>
      <vt:lpstr>Modeling Personality</vt:lpstr>
      <vt:lpstr>Modeling Personality</vt:lpstr>
      <vt:lpstr>Modeling Personality</vt:lpstr>
      <vt:lpstr>Modeling Personality</vt:lpstr>
      <vt:lpstr>Modeling Personality</vt:lpstr>
      <vt:lpstr>Modeling Personality</vt:lpstr>
      <vt:lpstr>Modeling Personality</vt:lpstr>
      <vt:lpstr>Modeling Personality</vt:lpstr>
      <vt:lpstr>Modeling Personality</vt:lpstr>
      <vt:lpstr>Modeling Personality</vt:lpstr>
      <vt:lpstr>Modeling Personality</vt:lpstr>
      <vt:lpstr>Modeling Personality</vt:lpstr>
      <vt:lpstr>Modeling Emotion</vt:lpstr>
      <vt:lpstr>Modeling Emotion</vt:lpstr>
      <vt:lpstr>Modeling Emotion</vt:lpstr>
      <vt:lpstr>Modeling Emotion</vt:lpstr>
      <vt:lpstr>Modeling Emotion</vt:lpstr>
      <vt:lpstr>Modeling Emotion</vt:lpstr>
      <vt:lpstr>Modeling Emotion</vt:lpstr>
      <vt:lpstr>Modeling Emotion</vt:lpstr>
      <vt:lpstr>Modeling Emotion</vt:lpstr>
      <vt:lpstr>Modeling Emotion</vt:lpstr>
      <vt:lpstr>Modeling Emotion</vt:lpstr>
      <vt:lpstr>Modeling Emotion</vt:lpstr>
      <vt:lpstr>Modeling Emotion</vt:lpstr>
      <vt:lpstr>Modeling Emotion</vt:lpstr>
      <vt:lpstr>Mood vs. Emotion</vt:lpstr>
      <vt:lpstr>Mood vs. Emotion</vt:lpstr>
      <vt:lpstr>Mood vs. Emotion</vt:lpstr>
      <vt:lpstr>Mood vs. Emotion</vt:lpstr>
      <vt:lpstr>Example of Emotional Model</vt:lpstr>
      <vt:lpstr>Example of Emotional Model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Representation in A.I.</dc:title>
  <dc:creator>Bridgette</dc:creator>
  <cp:lastModifiedBy>Bridgette</cp:lastModifiedBy>
  <cp:revision>33</cp:revision>
  <dcterms:created xsi:type="dcterms:W3CDTF">2011-11-26T21:39:46Z</dcterms:created>
  <dcterms:modified xsi:type="dcterms:W3CDTF">2011-12-01T14:44:27Z</dcterms:modified>
</cp:coreProperties>
</file>