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256" r:id="rId2"/>
    <p:sldId id="257" r:id="rId3"/>
    <p:sldId id="267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2" r:id="rId13"/>
    <p:sldId id="269" r:id="rId14"/>
    <p:sldId id="270" r:id="rId15"/>
    <p:sldId id="271" r:id="rId16"/>
    <p:sldId id="273" r:id="rId17"/>
    <p:sldId id="274" r:id="rId18"/>
    <p:sldId id="26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7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pPr/>
              <a:t>12/1/11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12/1/11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12/1/11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12/1/11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12/1/11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12/1/11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12/1/11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pPr/>
              <a:t>12/1/11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12/1/11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12/1/11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12/1/11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12/1/11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12/1/11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12/1/11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pPr/>
              <a:t>12/1/11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jpe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cbi.nlm.nih.gov/pubmed/9533596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Model-based Automatic Detection of the Anterior and Posterior Commissures on MRI Scans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err="1" smtClean="0"/>
              <a:t>Babak</a:t>
            </a:r>
            <a:r>
              <a:rPr lang="en-US" dirty="0" smtClean="0"/>
              <a:t> A. </a:t>
            </a:r>
            <a:r>
              <a:rPr lang="en-US" dirty="0" err="1" smtClean="0"/>
              <a:t>Ardekani</a:t>
            </a:r>
            <a:r>
              <a:rPr lang="en-US" dirty="0" smtClean="0"/>
              <a:t> and Alvin H. Bachman</a:t>
            </a:r>
          </a:p>
          <a:p>
            <a:pPr algn="r"/>
            <a:endParaRPr lang="en-US" dirty="0" smtClean="0"/>
          </a:p>
          <a:p>
            <a:pPr algn="r"/>
            <a:r>
              <a:rPr lang="en-US" dirty="0" smtClean="0"/>
              <a:t>Presented by Dazhou Guo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13552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rotation, the </a:t>
            </a:r>
            <a:r>
              <a:rPr lang="en-US" dirty="0" err="1" smtClean="0"/>
              <a:t>voxel</a:t>
            </a:r>
            <a:r>
              <a:rPr lang="en-US" dirty="0" smtClean="0"/>
              <a:t> values that fall in the cylindrical region are organized as vectors, denoted by:</a:t>
            </a:r>
            <a:r>
              <a:rPr lang="en-US" dirty="0" smtClean="0"/>
              <a:t> </a:t>
            </a:r>
            <a:r>
              <a:rPr lang="en-US" dirty="0" err="1" smtClean="0"/>
              <a:t>T</a:t>
            </a:r>
            <a:r>
              <a:rPr lang="en-US" b="1" i="1" baseline="-25000" dirty="0" err="1" smtClean="0"/>
              <a:t>aiα</a:t>
            </a:r>
            <a:r>
              <a:rPr lang="en-US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T</a:t>
            </a:r>
            <a:r>
              <a:rPr lang="en-US" i="1" baseline="-25000" dirty="0" err="1" smtClean="0"/>
              <a:t>piα</a:t>
            </a:r>
            <a:r>
              <a:rPr lang="en-US" dirty="0" smtClean="0"/>
              <a:t>, and</a:t>
            </a:r>
            <a:r>
              <a:rPr lang="en-US" dirty="0" smtClean="0"/>
              <a:t> </a:t>
            </a:r>
            <a:r>
              <a:rPr lang="en-US" dirty="0" err="1" smtClean="0"/>
              <a:t>T</a:t>
            </a:r>
            <a:r>
              <a:rPr lang="en-US" b="1" i="1" baseline="-25000" dirty="0" err="1" smtClean="0"/>
              <a:t>miα</a:t>
            </a:r>
            <a:r>
              <a:rPr lang="en-US" dirty="0" smtClean="0"/>
              <a:t> </a:t>
            </a:r>
            <a:r>
              <a:rPr lang="en-US" dirty="0" smtClean="0"/>
              <a:t>corresponding to the cylinders centered around the AC, PC, and MPJ, respectively. Thus, for example, the elements of vector</a:t>
            </a:r>
            <a:r>
              <a:rPr lang="en-US" dirty="0" smtClean="0"/>
              <a:t> </a:t>
            </a:r>
            <a:r>
              <a:rPr lang="en-US" dirty="0" err="1" smtClean="0"/>
              <a:t>T</a:t>
            </a:r>
            <a:r>
              <a:rPr lang="en-US" i="1" baseline="-25000" dirty="0" err="1" smtClean="0"/>
              <a:t>piα</a:t>
            </a:r>
            <a:r>
              <a:rPr lang="en-US" dirty="0" smtClean="0"/>
              <a:t> </a:t>
            </a:r>
            <a:r>
              <a:rPr lang="en-US" dirty="0" smtClean="0"/>
              <a:t>are </a:t>
            </a:r>
            <a:r>
              <a:rPr lang="en-US" dirty="0" err="1" smtClean="0"/>
              <a:t>voxel</a:t>
            </a:r>
            <a:r>
              <a:rPr lang="en-US" dirty="0" smtClean="0"/>
              <a:t> values inside the cylinder centered around the PC in model </a:t>
            </a:r>
            <a:r>
              <a:rPr lang="en-US" i="1" dirty="0" err="1" smtClean="0"/>
              <a:t>i</a:t>
            </a:r>
            <a:r>
              <a:rPr lang="en-US" dirty="0" smtClean="0"/>
              <a:t> after undergoing a rotation of </a:t>
            </a:r>
            <a:r>
              <a:rPr lang="en-US" i="1" dirty="0" err="1" smtClean="0"/>
              <a:t>α</a:t>
            </a:r>
            <a:r>
              <a:rPr lang="en-US" dirty="0" smtClean="0"/>
              <a:t> degrees about the axis of the cylinder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M is the Number </a:t>
            </a:r>
            <a:r>
              <a:rPr lang="en-US" dirty="0" smtClean="0"/>
              <a:t>input model images.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05498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Phase</a:t>
            </a:r>
            <a:endParaRPr lang="en-US" dirty="0"/>
          </a:p>
        </p:txBody>
      </p:sp>
      <p:pic>
        <p:nvPicPr>
          <p:cNvPr id="4" name="Content Placeholder 3" descr="屏幕快照 2011-12-01 下午2.38.16.png"/>
          <p:cNvPicPr>
            <a:picLocks noGrp="1" noChangeAspect="1"/>
          </p:cNvPicPr>
          <p:nvPr>
            <p:ph idx="1"/>
          </p:nvPr>
        </p:nvPicPr>
        <p:blipFill>
          <a:blip r:embed="rId2"/>
          <a:srcRect l="-89165" r="-8916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96900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results of the training procedure are the mean position vector of the MPJ:</a:t>
            </a:r>
            <a:r>
              <a:rPr lang="en-US" dirty="0" smtClean="0"/>
              <a:t> P</a:t>
            </a:r>
            <a:r>
              <a:rPr lang="en-US" i="1" baseline="-25000" dirty="0" smtClean="0"/>
              <a:t>m</a:t>
            </a:r>
            <a:r>
              <a:rPr lang="en-US" dirty="0" smtClean="0"/>
              <a:t> </a:t>
            </a:r>
            <a:r>
              <a:rPr lang="en-US" dirty="0" smtClean="0"/>
              <a:t>the mean displacement vector between the MPJ and the AC:</a:t>
            </a:r>
            <a:r>
              <a:rPr lang="en-US" dirty="0" smtClean="0"/>
              <a:t> </a:t>
            </a:r>
            <a:r>
              <a:rPr lang="en-US" dirty="0" err="1" smtClean="0"/>
              <a:t>T</a:t>
            </a:r>
            <a:r>
              <a:rPr lang="en-US" i="1" baseline="-25000" dirty="0" err="1" smtClean="0"/>
              <a:t>ma</a:t>
            </a:r>
            <a:r>
              <a:rPr lang="en-US" dirty="0" smtClean="0"/>
              <a:t>, the mean displacement vector between the MPJ and PC:</a:t>
            </a:r>
            <a:r>
              <a:rPr lang="en-US" dirty="0" smtClean="0"/>
              <a:t> </a:t>
            </a:r>
            <a:r>
              <a:rPr lang="en-US" dirty="0" err="1" smtClean="0"/>
              <a:t>T</a:t>
            </a:r>
            <a:r>
              <a:rPr lang="en-US" i="1" baseline="-25000" dirty="0" err="1" smtClean="0"/>
              <a:t>mp</a:t>
            </a:r>
            <a:r>
              <a:rPr lang="en-US" dirty="0" smtClean="0"/>
              <a:t>, and </a:t>
            </a:r>
            <a:r>
              <a:rPr lang="en-US" i="1" dirty="0" smtClean="0"/>
              <a:t>N</a:t>
            </a:r>
            <a:r>
              <a:rPr lang="en-US" dirty="0" smtClean="0"/>
              <a:t> average template vectors for different pitch angles </a:t>
            </a:r>
            <a:r>
              <a:rPr lang="en-US" i="1" dirty="0" err="1" smtClean="0"/>
              <a:t>α</a:t>
            </a:r>
            <a:r>
              <a:rPr lang="en-US" dirty="0" smtClean="0"/>
              <a:t> for the AC, PC, and the MPJ:</a:t>
            </a:r>
            <a:r>
              <a:rPr lang="en-US" dirty="0" smtClean="0"/>
              <a:t> </a:t>
            </a:r>
            <a:r>
              <a:rPr lang="en-US" dirty="0" err="1" smtClean="0"/>
              <a:t>T</a:t>
            </a:r>
            <a:r>
              <a:rPr lang="en-US" i="1" baseline="-25000" dirty="0" err="1" smtClean="0"/>
              <a:t>aα</a:t>
            </a:r>
            <a:r>
              <a:rPr lang="en-US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T</a:t>
            </a:r>
            <a:r>
              <a:rPr lang="en-US" i="1" baseline="-25000" dirty="0" err="1" smtClean="0"/>
              <a:t>pα</a:t>
            </a:r>
            <a:r>
              <a:rPr lang="en-US" dirty="0" smtClean="0"/>
              <a:t>, and</a:t>
            </a:r>
            <a:r>
              <a:rPr lang="en-US" dirty="0" smtClean="0"/>
              <a:t> </a:t>
            </a:r>
            <a:r>
              <a:rPr lang="en-US" dirty="0" err="1" smtClean="0"/>
              <a:t>T</a:t>
            </a:r>
            <a:r>
              <a:rPr lang="en-US" i="1" baseline="-25000" dirty="0" err="1" smtClean="0"/>
              <a:t>mα</a:t>
            </a:r>
            <a:r>
              <a:rPr lang="en-US" dirty="0" smtClean="0"/>
              <a:t>. This information is saved in a “model file” that is recalled during automatic AC/PC detection.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Detection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mean position vector</a:t>
            </a:r>
            <a:r>
              <a:rPr lang="en-US" dirty="0" smtClean="0"/>
              <a:t> P</a:t>
            </a:r>
            <a:r>
              <a:rPr lang="en-US" i="1" baseline="-25000" dirty="0" smtClean="0"/>
              <a:t>m</a:t>
            </a:r>
            <a:r>
              <a:rPr lang="en-US" dirty="0" smtClean="0"/>
              <a:t> </a:t>
            </a:r>
            <a:r>
              <a:rPr lang="en-US" dirty="0" smtClean="0"/>
              <a:t>and the set of templates</a:t>
            </a:r>
            <a:r>
              <a:rPr lang="en-US" dirty="0" smtClean="0"/>
              <a:t> </a:t>
            </a:r>
            <a:r>
              <a:rPr lang="en-US" dirty="0" err="1" smtClean="0"/>
              <a:t>T</a:t>
            </a:r>
            <a:r>
              <a:rPr lang="en-US" i="1" baseline="-25000" dirty="0" err="1" smtClean="0"/>
              <a:t>mα</a:t>
            </a:r>
            <a:r>
              <a:rPr lang="en-US" dirty="0" smtClean="0"/>
              <a:t> </a:t>
            </a:r>
            <a:r>
              <a:rPr lang="en-US" dirty="0" smtClean="0"/>
              <a:t>are read from the model file. A cylindrical region, centered around</a:t>
            </a:r>
            <a:r>
              <a:rPr lang="en-US" dirty="0" smtClean="0"/>
              <a:t> P</a:t>
            </a:r>
            <a:r>
              <a:rPr lang="en-US" i="1" baseline="-25000" dirty="0" smtClean="0"/>
              <a:t>m</a:t>
            </a:r>
            <a:r>
              <a:rPr lang="en-US" dirty="0" smtClean="0"/>
              <a:t> </a:t>
            </a:r>
            <a:r>
              <a:rPr lang="en-US" dirty="0" smtClean="0"/>
              <a:t>whose axis parallel is to the </a:t>
            </a:r>
            <a:r>
              <a:rPr lang="en-US" i="1" dirty="0" smtClean="0"/>
              <a:t>z</a:t>
            </a:r>
            <a:r>
              <a:rPr lang="en-US" dirty="0" smtClean="0"/>
              <a:t>-axis, is searched on the PIL oriented test image for the MPJ. The search is based on template matching by normalized cross-correlation (NCC).</a:t>
            </a:r>
            <a:r>
              <a:rPr lang="en-US" dirty="0" smtClean="0"/>
              <a:t> </a:t>
            </a:r>
          </a:p>
          <a:p>
            <a:r>
              <a:rPr lang="en-US" dirty="0" smtClean="0"/>
              <a:t>For </a:t>
            </a:r>
            <a:r>
              <a:rPr lang="en-US" dirty="0" smtClean="0"/>
              <a:t>each supra-threshold </a:t>
            </a:r>
            <a:r>
              <a:rPr lang="en-US" dirty="0" err="1" smtClean="0"/>
              <a:t>voxel</a:t>
            </a:r>
            <a:r>
              <a:rPr lang="en-US" dirty="0" smtClean="0"/>
              <a:t> </a:t>
            </a:r>
            <a:r>
              <a:rPr lang="en-US" i="1" dirty="0" err="1" smtClean="0"/>
              <a:t>v</a:t>
            </a:r>
            <a:r>
              <a:rPr lang="en-US" dirty="0" smtClean="0"/>
              <a:t> in the search cylinder, a vector</a:t>
            </a:r>
            <a:r>
              <a:rPr lang="en-US" dirty="0" smtClean="0"/>
              <a:t> F</a:t>
            </a:r>
            <a:r>
              <a:rPr lang="en-US" i="1" baseline="-25000" dirty="0" smtClean="0"/>
              <a:t>v</a:t>
            </a:r>
            <a:r>
              <a:rPr lang="en-US" dirty="0" smtClean="0"/>
              <a:t> </a:t>
            </a:r>
            <a:r>
              <a:rPr lang="en-US" dirty="0" smtClean="0"/>
              <a:t>is formed whose element are the </a:t>
            </a:r>
            <a:r>
              <a:rPr lang="en-US" dirty="0" err="1" smtClean="0"/>
              <a:t>voxel</a:t>
            </a:r>
            <a:r>
              <a:rPr lang="en-US" dirty="0" smtClean="0"/>
              <a:t> values on the test image inside a cylindrical region centered around </a:t>
            </a:r>
            <a:r>
              <a:rPr lang="en-US" i="1" dirty="0" err="1" smtClean="0"/>
              <a:t>v</a:t>
            </a:r>
            <a:r>
              <a:rPr lang="en-US" dirty="0" smtClean="0"/>
              <a:t> and parallel with the </a:t>
            </a:r>
            <a:r>
              <a:rPr lang="en-US" i="1" dirty="0" smtClean="0"/>
              <a:t>z</a:t>
            </a:r>
            <a:r>
              <a:rPr lang="en-US" dirty="0" smtClean="0"/>
              <a:t>-axis, exactly similar in shape and size to the one that was used in defining the template</a:t>
            </a:r>
            <a:r>
              <a:rPr lang="en-US" dirty="0" smtClean="0"/>
              <a:t> </a:t>
            </a:r>
            <a:r>
              <a:rPr lang="en-US" dirty="0" err="1" smtClean="0"/>
              <a:t>T</a:t>
            </a:r>
            <a:r>
              <a:rPr lang="en-US" i="1" baseline="-25000" dirty="0" err="1" smtClean="0"/>
              <a:t>mα</a:t>
            </a:r>
            <a:r>
              <a:rPr lang="en-US" dirty="0" smtClean="0"/>
              <a:t> </a:t>
            </a:r>
            <a:r>
              <a:rPr lang="en-US" dirty="0" smtClean="0"/>
              <a:t>during the training phase.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maximum NCC (over all angles </a:t>
            </a:r>
            <a:r>
              <a:rPr lang="en-US" i="1" dirty="0" err="1" smtClean="0"/>
              <a:t>α</a:t>
            </a:r>
            <a:r>
              <a:rPr lang="en-US" dirty="0" smtClean="0"/>
              <a:t> {</a:t>
            </a:r>
            <a:r>
              <a:rPr lang="en-US" i="1" dirty="0" smtClean="0"/>
              <a:t>α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α</a:t>
            </a:r>
            <a:r>
              <a:rPr lang="en-US" baseline="-25000" dirty="0" smtClean="0"/>
              <a:t>2</a:t>
            </a:r>
            <a:r>
              <a:rPr lang="en-US" dirty="0" smtClean="0"/>
              <a:t>, ···, </a:t>
            </a:r>
            <a:r>
              <a:rPr lang="en-US" i="1" dirty="0" smtClean="0"/>
              <a:t>α</a:t>
            </a:r>
            <a:r>
              <a:rPr lang="en-US" i="1" baseline="-25000" dirty="0" smtClean="0"/>
              <a:t>N</a:t>
            </a:r>
            <a:r>
              <a:rPr lang="en-US" dirty="0" smtClean="0"/>
              <a:t>}) is computed for all </a:t>
            </a:r>
            <a:r>
              <a:rPr lang="en-US" dirty="0" err="1" smtClean="0"/>
              <a:t>voxels</a:t>
            </a:r>
            <a:r>
              <a:rPr lang="en-US" dirty="0" smtClean="0"/>
              <a:t> </a:t>
            </a:r>
            <a:r>
              <a:rPr lang="en-US" i="1" dirty="0" err="1" smtClean="0"/>
              <a:t>v</a:t>
            </a:r>
            <a:r>
              <a:rPr lang="en-US" dirty="0" smtClean="0"/>
              <a:t> in the search region. The </a:t>
            </a:r>
            <a:r>
              <a:rPr lang="en-US" dirty="0" err="1" smtClean="0"/>
              <a:t>voxel</a:t>
            </a:r>
            <a:r>
              <a:rPr lang="en-US" dirty="0" smtClean="0"/>
              <a:t> with the largest maximum NCC is taken provisionally to be the location of the MPJ, denoted by </a:t>
            </a:r>
            <a:r>
              <a:rPr lang="en-US" i="1" dirty="0" err="1" smtClean="0"/>
              <a:t>v</a:t>
            </a:r>
            <a:r>
              <a:rPr lang="en-US" i="1" baseline="-25000" dirty="0" err="1" smtClean="0"/>
              <a:t>m</a:t>
            </a:r>
            <a:r>
              <a:rPr lang="en-US" dirty="0" smtClean="0"/>
              <a:t>. The operations described here can be written in a concise mathematical form as follows: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Detection Phase</a:t>
            </a:r>
            <a:endParaRPr lang="en-US" dirty="0"/>
          </a:p>
        </p:txBody>
      </p:sp>
      <p:pic>
        <p:nvPicPr>
          <p:cNvPr id="4" name="Content Placeholder 3" descr="屏幕快照 2011-12-01 下午2.45.54.png"/>
          <p:cNvPicPr>
            <a:picLocks noGrp="1" noChangeAspect="1"/>
          </p:cNvPicPr>
          <p:nvPr>
            <p:ph idx="1"/>
          </p:nvPr>
        </p:nvPicPr>
        <p:blipFill>
          <a:blip r:embed="rId2"/>
          <a:srcRect t="-30027" b="-30027"/>
          <a:stretch>
            <a:fillRect/>
          </a:stretch>
        </p:blipFill>
        <p:spPr/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4" name="Content Placeholder 3" descr="屏幕快照 2011-12-01 下午2.47.29.png"/>
          <p:cNvPicPr>
            <a:picLocks noGrp="1" noChangeAspect="1"/>
          </p:cNvPicPr>
          <p:nvPr>
            <p:ph idx="1"/>
          </p:nvPr>
        </p:nvPicPr>
        <p:blipFill>
          <a:blip r:embed="rId2"/>
          <a:srcRect l="-6009" r="-6009"/>
          <a:stretch>
            <a:fillRect/>
          </a:stretch>
        </p:blipFill>
        <p:spPr/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4" name="Content Placeholder 3" descr="屏幕快照 2011-12-01 下午3.00.24.png"/>
          <p:cNvPicPr>
            <a:picLocks noGrp="1" noChangeAspect="1"/>
          </p:cNvPicPr>
          <p:nvPr>
            <p:ph idx="1"/>
          </p:nvPr>
        </p:nvPicPr>
        <p:blipFill>
          <a:blip r:embed="rId2"/>
          <a:srcRect t="-63451" b="-63451"/>
          <a:stretch>
            <a:fillRect/>
          </a:stretch>
        </p:blipFill>
        <p:spPr/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4" name="Content Placeholder 3" descr="屏幕快照 2011-12-01 下午3.01.00.png"/>
          <p:cNvPicPr>
            <a:picLocks noGrp="1" noChangeAspect="1"/>
          </p:cNvPicPr>
          <p:nvPr>
            <p:ph idx="1"/>
          </p:nvPr>
        </p:nvPicPr>
        <p:blipFill>
          <a:blip r:embed="rId2"/>
          <a:srcRect t="-120988" b="-120988"/>
          <a:stretch>
            <a:fillRect/>
          </a:stretch>
        </p:blipFill>
        <p:spPr/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[1] </a:t>
            </a:r>
            <a:r>
              <a:rPr lang="en-US" dirty="0" err="1"/>
              <a:t>Ardekani</a:t>
            </a:r>
            <a:r>
              <a:rPr lang="en-US" dirty="0"/>
              <a:t> BA, Kershaw J, Braun M, </a:t>
            </a:r>
            <a:r>
              <a:rPr lang="en-US" dirty="0" err="1"/>
              <a:t>Kanno</a:t>
            </a:r>
            <a:r>
              <a:rPr lang="en-US" dirty="0"/>
              <a:t> I. Automatic detection of the mid-sagittal plane in 3-D brain images. IEEE Trans Med Imaging. 1997;16:947–952</a:t>
            </a:r>
            <a:r>
              <a:rPr lang="en-US" dirty="0" smtClean="0"/>
              <a:t>.</a:t>
            </a:r>
          </a:p>
          <a:p>
            <a:r>
              <a:rPr lang="en-US" dirty="0" smtClean="0"/>
              <a:t>[2] </a:t>
            </a:r>
            <a:r>
              <a:rPr lang="en-US" dirty="0" err="1" smtClean="0"/>
              <a:t>Hu</a:t>
            </a:r>
            <a:r>
              <a:rPr lang="en-US" dirty="0" smtClean="0"/>
              <a:t> Q, </a:t>
            </a:r>
            <a:r>
              <a:rPr lang="en-US" dirty="0" err="1" smtClean="0"/>
              <a:t>Nowinski</a:t>
            </a:r>
            <a:r>
              <a:rPr lang="en-US" dirty="0" smtClean="0"/>
              <a:t> WL. A rapid algorithm for robust and automatic extraction of the </a:t>
            </a:r>
            <a:r>
              <a:rPr lang="en-US" dirty="0" err="1" smtClean="0"/>
              <a:t>midsagittal</a:t>
            </a:r>
            <a:r>
              <a:rPr lang="en-US" dirty="0" smtClean="0"/>
              <a:t> plane of the human cerebrum from </a:t>
            </a:r>
            <a:r>
              <a:rPr lang="en-US" dirty="0" err="1" smtClean="0"/>
              <a:t>neuroimages</a:t>
            </a:r>
            <a:r>
              <a:rPr lang="en-US" dirty="0" smtClean="0"/>
              <a:t> based on local symmetry and outlier removal. </a:t>
            </a:r>
            <a:r>
              <a:rPr lang="en-US" dirty="0" err="1" smtClean="0"/>
              <a:t>Neuroimage</a:t>
            </a:r>
            <a:r>
              <a:rPr lang="en-US" dirty="0" smtClean="0"/>
              <a:t>. 2003;20:2153–</a:t>
            </a:r>
            <a:r>
              <a:rPr lang="en-US" dirty="0" smtClean="0"/>
              <a:t>2165</a:t>
            </a:r>
          </a:p>
          <a:p>
            <a:r>
              <a:rPr lang="en-US" dirty="0" smtClean="0"/>
              <a:t>[3] </a:t>
            </a:r>
            <a:r>
              <a:rPr lang="en-US" dirty="0" err="1" smtClean="0"/>
              <a:t>Vérard</a:t>
            </a:r>
            <a:r>
              <a:rPr lang="en-US" dirty="0" smtClean="0"/>
              <a:t> L, </a:t>
            </a:r>
            <a:r>
              <a:rPr lang="en-US" dirty="0" err="1" smtClean="0"/>
              <a:t>Allain</a:t>
            </a:r>
            <a:r>
              <a:rPr lang="en-US" dirty="0" smtClean="0"/>
              <a:t> P, </a:t>
            </a:r>
            <a:r>
              <a:rPr lang="en-US" dirty="0" err="1" smtClean="0"/>
              <a:t>Travère</a:t>
            </a:r>
            <a:r>
              <a:rPr lang="en-US" dirty="0" smtClean="0"/>
              <a:t> JM, Baron JC, </a:t>
            </a:r>
            <a:r>
              <a:rPr lang="en-US" dirty="0" err="1" smtClean="0"/>
              <a:t>Bloyet</a:t>
            </a:r>
            <a:r>
              <a:rPr lang="en-US" dirty="0" smtClean="0"/>
              <a:t> D. Fully automatic identification of the AC and PC landmarks on brain MRI using scene analysis. IEEE Trans Med Imaging. 1997;16:610–616.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10144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anterior and posterior commissures are bundles of transverse white matter fibers that connect the two cerebral hemispheres of the brain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Intersection points of these fibers (AC/PC) with the mid-sagittal plane (MSP) are important landmarks in neuroimaging. 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16904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Rockwell" charset="0"/>
                <a:ea typeface="ＭＳ Ｐゴシック" charset="0"/>
                <a:cs typeface="ＭＳ Ｐゴシック" charset="0"/>
              </a:rPr>
              <a:t>Background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>
                <a:latin typeface="Rockwell" charset="0"/>
                <a:ea typeface="ＭＳ Ｐゴシック" charset="0"/>
                <a:cs typeface="ＭＳ Ｐゴシック" charset="0"/>
              </a:rPr>
              <a:t>Where?</a:t>
            </a:r>
          </a:p>
          <a:p>
            <a:pPr eaLnBrk="1" hangingPunct="1"/>
            <a:endParaRPr lang="en-US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3557" name="Picture 6" descr="Starting Point Sagittal.bm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2088" y="3126313"/>
            <a:ext cx="2825225" cy="282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4471964" y="2386605"/>
            <a:ext cx="3974055" cy="3487922"/>
            <a:chOff x="4267200" y="2895600"/>
            <a:chExt cx="6019800" cy="3962402"/>
          </a:xfrm>
        </p:grpSpPr>
        <p:pic>
          <p:nvPicPr>
            <p:cNvPr id="7" name="Picture 15" descr="aclin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600" y="3702050"/>
              <a:ext cx="5486400" cy="3155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16"/>
            <p:cNvSpPr>
              <a:spLocks noChangeArrowheads="1"/>
            </p:cNvSpPr>
            <p:nvPr/>
          </p:nvSpPr>
          <p:spPr bwMode="auto">
            <a:xfrm>
              <a:off x="9001126" y="3505200"/>
              <a:ext cx="1285874" cy="64511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charset="0"/>
                <a:buNone/>
              </a:pPr>
              <a:r>
                <a:rPr lang="en-GB" sz="2000" b="1">
                  <a:solidFill>
                    <a:srgbClr val="FFFF00"/>
                  </a:solidFill>
                  <a:sym typeface="Webdings" charset="0"/>
                </a:rPr>
                <a:t></a:t>
              </a:r>
              <a:r>
                <a:rPr lang="en-GB" sz="2000" b="1">
                  <a:solidFill>
                    <a:srgbClr val="FF00FF"/>
                  </a:solidFill>
                </a:rPr>
                <a:t> </a:t>
              </a:r>
              <a:r>
                <a:rPr lang="en-GB" sz="1600" b="1">
                  <a:solidFill>
                    <a:srgbClr val="000000"/>
                  </a:solidFill>
                </a:rPr>
                <a:t>PC</a:t>
              </a: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 flipV="1">
              <a:off x="6172200" y="5715000"/>
              <a:ext cx="514350" cy="609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H="1">
              <a:off x="7629525" y="3886200"/>
              <a:ext cx="1371600" cy="14478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" name="Rectangle 19"/>
            <p:cNvSpPr>
              <a:spLocks noChangeArrowheads="1"/>
            </p:cNvSpPr>
            <p:nvPr/>
          </p:nvSpPr>
          <p:spPr bwMode="auto">
            <a:xfrm>
              <a:off x="4972050" y="6070399"/>
              <a:ext cx="1200151" cy="7876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2000" b="1">
                  <a:solidFill>
                    <a:srgbClr val="FF0000"/>
                  </a:solidFill>
                  <a:sym typeface="Webdings" charset="0"/>
                </a:rPr>
                <a:t></a:t>
              </a:r>
              <a:r>
                <a:rPr lang="en-GB" sz="2000" b="1">
                  <a:solidFill>
                    <a:srgbClr val="000000"/>
                  </a:solidFill>
                  <a:sym typeface="Webdings" charset="0"/>
                </a:rPr>
                <a:t> </a:t>
              </a:r>
              <a:r>
                <a:rPr lang="en-GB" sz="2000" b="1">
                  <a:solidFill>
                    <a:srgbClr val="000000"/>
                  </a:solidFill>
                </a:rPr>
                <a:t>AC</a:t>
              </a:r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V="1">
              <a:off x="6781800" y="2895600"/>
              <a:ext cx="0" cy="3962400"/>
            </a:xfrm>
            <a:prstGeom prst="line">
              <a:avLst/>
            </a:prstGeom>
            <a:noFill/>
            <a:ln w="38100">
              <a:solidFill>
                <a:srgbClr val="0000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" name="Rectangle 21"/>
            <p:cNvSpPr>
              <a:spLocks noChangeArrowheads="1"/>
            </p:cNvSpPr>
            <p:nvPr/>
          </p:nvSpPr>
          <p:spPr bwMode="auto">
            <a:xfrm>
              <a:off x="6858000" y="2971800"/>
              <a:ext cx="120015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n-GB" sz="2000" b="1">
                  <a:solidFill>
                    <a:srgbClr val="0000CC"/>
                  </a:solidFill>
                </a:rPr>
                <a:t>Y-</a:t>
              </a:r>
            </a:p>
          </p:txBody>
        </p:sp>
        <p:sp>
          <p:nvSpPr>
            <p:cNvPr id="14" name="Rectangle 22"/>
            <p:cNvSpPr>
              <a:spLocks noChangeArrowheads="1"/>
            </p:cNvSpPr>
            <p:nvPr/>
          </p:nvSpPr>
          <p:spPr bwMode="auto">
            <a:xfrm>
              <a:off x="5871766" y="2971799"/>
              <a:ext cx="757633" cy="5334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n-GB" sz="2000" b="1">
                  <a:solidFill>
                    <a:srgbClr val="0000CC"/>
                  </a:solidFill>
                </a:rPr>
                <a:t>Y+</a:t>
              </a:r>
            </a:p>
          </p:txBody>
        </p:sp>
        <p:sp>
          <p:nvSpPr>
            <p:cNvPr id="15" name="Rectangle 23"/>
            <p:cNvSpPr>
              <a:spLocks noChangeArrowheads="1"/>
            </p:cNvSpPr>
            <p:nvPr/>
          </p:nvSpPr>
          <p:spPr bwMode="auto">
            <a:xfrm>
              <a:off x="4267200" y="4953002"/>
              <a:ext cx="704852" cy="380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n-GB" sz="2000" b="1">
                  <a:solidFill>
                    <a:srgbClr val="FF33CC"/>
                  </a:solidFill>
                </a:rPr>
                <a:t>Z+</a:t>
              </a:r>
            </a:p>
          </p:txBody>
        </p:sp>
        <p:sp>
          <p:nvSpPr>
            <p:cNvPr id="16" name="Rectangle 24"/>
            <p:cNvSpPr>
              <a:spLocks noChangeArrowheads="1"/>
            </p:cNvSpPr>
            <p:nvPr/>
          </p:nvSpPr>
          <p:spPr bwMode="auto">
            <a:xfrm>
              <a:off x="4267200" y="5562600"/>
              <a:ext cx="12001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n-GB" sz="2000" b="1">
                  <a:solidFill>
                    <a:srgbClr val="FF33CC"/>
                  </a:solidFill>
                </a:rPr>
                <a:t>Z-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45899387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mp:transition xmlns:mp="http://schemas.microsoft.com/office/mac/powerpoint/2008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Rockwell" charset="0"/>
                <a:ea typeface="ＭＳ Ｐゴシック" charset="0"/>
                <a:cs typeface="ＭＳ Ｐゴシック" charset="0"/>
              </a:rPr>
              <a:t>Background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>
                <a:latin typeface="Rockwell" charset="0"/>
                <a:ea typeface="ＭＳ Ｐゴシック" charset="0"/>
                <a:cs typeface="ＭＳ Ｐゴシック" charset="0"/>
              </a:rPr>
              <a:t>Where?</a:t>
            </a:r>
          </a:p>
          <a:p>
            <a:pPr eaLnBrk="1" hangingPunct="1"/>
            <a:endParaRPr lang="en-US">
              <a:latin typeface="Rockwell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24580" name="Group 8"/>
          <p:cNvGrpSpPr>
            <a:grpSpLocks/>
          </p:cNvGrpSpPr>
          <p:nvPr/>
        </p:nvGrpSpPr>
        <p:grpSpPr bwMode="auto">
          <a:xfrm>
            <a:off x="644525" y="2720975"/>
            <a:ext cx="7959725" cy="2428875"/>
            <a:chOff x="-661524" y="3002689"/>
            <a:chExt cx="10519166" cy="2590800"/>
          </a:xfrm>
        </p:grpSpPr>
        <p:pic>
          <p:nvPicPr>
            <p:cNvPr id="24581" name="Picture 3" descr="ch2ac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0202" y="3113814"/>
              <a:ext cx="2327274" cy="2479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82" name="Picture 4" descr="brainspac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39642" y="3002689"/>
              <a:ext cx="4318000" cy="2427288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83" name="Picture 5" descr="aclin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661524" y="3361464"/>
              <a:ext cx="3509963" cy="1924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584" name="Line 8"/>
            <p:cNvSpPr>
              <a:spLocks noChangeShapeType="1"/>
            </p:cNvSpPr>
            <p:nvPr/>
          </p:nvSpPr>
          <p:spPr bwMode="auto">
            <a:xfrm flipV="1">
              <a:off x="564026" y="4166327"/>
              <a:ext cx="3114675" cy="24923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585" name="Oval 7"/>
            <p:cNvSpPr>
              <a:spLocks noChangeArrowheads="1"/>
            </p:cNvSpPr>
            <p:nvPr/>
          </p:nvSpPr>
          <p:spPr bwMode="auto">
            <a:xfrm>
              <a:off x="3732676" y="3763102"/>
              <a:ext cx="733425" cy="65246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Rockwel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59490643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mp:transition xmlns:mp="http://schemas.microsoft.com/office/mac/powerpoint/2008/main"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find </a:t>
            </a:r>
            <a:r>
              <a:rPr lang="en-US" dirty="0"/>
              <a:t>a highly prominent landmark</a:t>
            </a:r>
            <a:r>
              <a:rPr lang="en-US" dirty="0" smtClean="0"/>
              <a:t> MPJ on </a:t>
            </a:r>
            <a:r>
              <a:rPr lang="en-US" dirty="0"/>
              <a:t>the midbrain-pons junction, located at the vertex of the superior </a:t>
            </a:r>
            <a:r>
              <a:rPr lang="en-US" dirty="0" err="1"/>
              <a:t>pontine</a:t>
            </a:r>
            <a:r>
              <a:rPr lang="en-US" dirty="0"/>
              <a:t> sulcus, and then proceed to search for the AC/PC based on their relative locations with respect to the MPJ as obtained from the training data set.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80785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For Training</a:t>
            </a:r>
          </a:p>
          <a:p>
            <a:r>
              <a:rPr lang="en-US" dirty="0" smtClean="0"/>
              <a:t>(</a:t>
            </a:r>
            <a:r>
              <a:rPr lang="en-US" dirty="0"/>
              <a:t>1) Nathan Kline Institute (NKI) set: </a:t>
            </a:r>
            <a:endParaRPr lang="en-US" dirty="0" smtClean="0"/>
          </a:p>
          <a:p>
            <a:pPr marL="800100" lvl="3" indent="-342900">
              <a:spcBef>
                <a:spcPts val="2000"/>
              </a:spcBef>
            </a:pPr>
            <a:r>
              <a:rPr lang="en-US" dirty="0"/>
              <a:t>33 healthy subjects and 15 patients with chronic </a:t>
            </a:r>
            <a:r>
              <a:rPr lang="en-US" dirty="0" smtClean="0"/>
              <a:t>schizophrenia</a:t>
            </a:r>
          </a:p>
          <a:p>
            <a:pPr marL="342900" lvl="1" indent="-342900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en-US" dirty="0"/>
              <a:t>(2) </a:t>
            </a:r>
            <a:r>
              <a:rPr lang="en-US" dirty="0" smtClean="0"/>
              <a:t>Publically </a:t>
            </a:r>
            <a:r>
              <a:rPr lang="en-US" dirty="0"/>
              <a:t>available IXI </a:t>
            </a:r>
            <a:r>
              <a:rPr lang="en-US" dirty="0" smtClean="0"/>
              <a:t>database: </a:t>
            </a:r>
          </a:p>
          <a:p>
            <a:pPr marL="800100" lvl="3" indent="-342900">
              <a:spcBef>
                <a:spcPts val="2000"/>
              </a:spcBef>
            </a:pPr>
            <a:r>
              <a:rPr lang="en-US" dirty="0" smtClean="0"/>
              <a:t>42 </a:t>
            </a:r>
            <a:r>
              <a:rPr lang="en-US" dirty="0"/>
              <a:t>standard anatomical 3D T1W MPRAGE </a:t>
            </a:r>
            <a:r>
              <a:rPr lang="en-US" dirty="0" smtClean="0"/>
              <a:t>scans</a:t>
            </a:r>
          </a:p>
          <a:p>
            <a:pPr marL="0" lvl="1" indent="0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  <a:buNone/>
            </a:pPr>
            <a:endParaRPr lang="en-US" dirty="0" smtClean="0"/>
          </a:p>
          <a:p>
            <a:pPr marL="0" lvl="1" indent="0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  <a:buNone/>
            </a:pPr>
            <a:r>
              <a:rPr lang="en-US" dirty="0" smtClean="0"/>
              <a:t>For Evaluating</a:t>
            </a:r>
          </a:p>
          <a:p>
            <a:pPr marL="342900" lvl="1" indent="-342900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en-US" dirty="0" smtClean="0"/>
              <a:t>(3) </a:t>
            </a:r>
            <a:r>
              <a:rPr lang="en-US" dirty="0"/>
              <a:t>Publically available IXI </a:t>
            </a:r>
            <a:r>
              <a:rPr lang="en-US" dirty="0" smtClean="0"/>
              <a:t>database:</a:t>
            </a:r>
          </a:p>
          <a:p>
            <a:pPr marL="800100" lvl="3" indent="-342900">
              <a:spcBef>
                <a:spcPts val="2000"/>
              </a:spcBef>
            </a:pPr>
            <a:r>
              <a:rPr lang="en-US" dirty="0"/>
              <a:t>42 T</a:t>
            </a:r>
            <a:r>
              <a:rPr lang="en-US" baseline="-25000" dirty="0"/>
              <a:t>2</a:t>
            </a:r>
            <a:r>
              <a:rPr lang="en-US" dirty="0"/>
              <a:t>-weighted (T2W) fast spin echo scans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5074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MSP (middle sagittal plane) </a:t>
            </a:r>
            <a:r>
              <a:rPr lang="en-US" dirty="0"/>
              <a:t>is automatically located on each model image using the algorithm described </a:t>
            </a:r>
            <a:r>
              <a:rPr lang="en-US" dirty="0" smtClean="0"/>
              <a:t>by </a:t>
            </a:r>
            <a:r>
              <a:rPr lang="en-US" dirty="0" smtClean="0">
                <a:hlinkClick r:id="rId2"/>
              </a:rPr>
              <a:t>Ardekani </a:t>
            </a:r>
            <a:r>
              <a:rPr lang="en-US" i="1" dirty="0" smtClean="0">
                <a:hlinkClick r:id="rId2"/>
              </a:rPr>
              <a:t>et al</a:t>
            </a:r>
            <a:r>
              <a:rPr lang="en-US" dirty="0" smtClean="0">
                <a:hlinkClick r:id="rId2"/>
              </a:rPr>
              <a:t>. (1997)</a:t>
            </a:r>
            <a:r>
              <a:rPr lang="en-US" dirty="0" smtClean="0"/>
              <a:t>. </a:t>
            </a:r>
            <a:r>
              <a:rPr lang="en-US" dirty="0"/>
              <a:t>The MSP is defined by equation: </a:t>
            </a:r>
            <a:r>
              <a:rPr lang="en-US" i="1" dirty="0" err="1"/>
              <a:t>Ax</a:t>
            </a:r>
            <a:r>
              <a:rPr lang="en-US" dirty="0" err="1"/>
              <a:t>+</a:t>
            </a:r>
            <a:r>
              <a:rPr lang="en-US" i="1" dirty="0" err="1"/>
              <a:t>By</a:t>
            </a:r>
            <a:r>
              <a:rPr lang="en-US" dirty="0" err="1"/>
              <a:t>+</a:t>
            </a:r>
            <a:r>
              <a:rPr lang="en-US" i="1" dirty="0" err="1"/>
              <a:t>Cz</a:t>
            </a:r>
            <a:r>
              <a:rPr lang="en-US" dirty="0"/>
              <a:t> = 1. The three parameters 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) are determined using an optimization procedure that maximizes the symmetry between image halves on either side of the plane. 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893757" y="5925164"/>
            <a:ext cx="5351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[1] </a:t>
            </a:r>
            <a:r>
              <a:rPr lang="en-US" sz="900" dirty="0" err="1" smtClean="0"/>
              <a:t>Ardekani</a:t>
            </a:r>
            <a:r>
              <a:rPr lang="en-US" sz="900" dirty="0" smtClean="0"/>
              <a:t> </a:t>
            </a:r>
            <a:r>
              <a:rPr lang="en-US" sz="900" dirty="0"/>
              <a:t>BA, Kershaw J, Braun M, </a:t>
            </a:r>
            <a:r>
              <a:rPr lang="en-US" sz="900" dirty="0" err="1"/>
              <a:t>Kanno</a:t>
            </a:r>
            <a:r>
              <a:rPr lang="en-US" sz="900" dirty="0"/>
              <a:t> I. Automatic detection of the mid-sagittal plane in 3-D brain images. IEEE Trans Med Imaging. 1997;16:947–952.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5483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</a:t>
            </a:r>
            <a:r>
              <a:rPr lang="en-US" dirty="0" smtClean="0"/>
              <a:t> </a:t>
            </a:r>
            <a:r>
              <a:rPr lang="en-US" dirty="0" err="1" smtClean="0"/>
              <a:t>P</a:t>
            </a:r>
            <a:r>
              <a:rPr lang="en-US" i="1" baseline="-25000" dirty="0" err="1" smtClean="0"/>
              <a:t>ai</a:t>
            </a:r>
            <a:r>
              <a:rPr lang="en-US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P</a:t>
            </a:r>
            <a:r>
              <a:rPr lang="en-US" i="1" baseline="-25000" dirty="0" err="1" smtClean="0"/>
              <a:t>pi</a:t>
            </a:r>
            <a:r>
              <a:rPr lang="en-US" dirty="0" smtClean="0"/>
              <a:t>, and</a:t>
            </a:r>
            <a:r>
              <a:rPr lang="en-US" dirty="0" smtClean="0"/>
              <a:t> </a:t>
            </a:r>
            <a:r>
              <a:rPr lang="en-US" dirty="0" err="1" smtClean="0"/>
              <a:t>P</a:t>
            </a:r>
            <a:r>
              <a:rPr lang="en-US" i="1" baseline="-25000" dirty="0" err="1" smtClean="0"/>
              <a:t>mi</a:t>
            </a:r>
            <a:r>
              <a:rPr lang="en-US" dirty="0" smtClean="0"/>
              <a:t> </a:t>
            </a:r>
            <a:r>
              <a:rPr lang="en-US" dirty="0" smtClean="0"/>
              <a:t>respectively correspond to the position vectors of AC, PC, and MPJ of the </a:t>
            </a:r>
            <a:r>
              <a:rPr lang="en-US" i="1" dirty="0" err="1" smtClean="0"/>
              <a:t>i</a:t>
            </a:r>
            <a:r>
              <a:rPr lang="en-US" baseline="30000" dirty="0" err="1" smtClean="0"/>
              <a:t>th</a:t>
            </a:r>
            <a:r>
              <a:rPr lang="en-US" dirty="0" smtClean="0"/>
              <a:t> model image after undergoing this transformation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mean MPJ position vector,</a:t>
            </a:r>
            <a:r>
              <a:rPr lang="en-US" dirty="0" smtClean="0"/>
              <a:t> P</a:t>
            </a:r>
            <a:r>
              <a:rPr lang="en-US" i="1" baseline="-25000" dirty="0" smtClean="0"/>
              <a:t>m</a:t>
            </a:r>
            <a:r>
              <a:rPr lang="en-US" dirty="0" smtClean="0"/>
              <a:t>, and two mean displacement vectors,</a:t>
            </a:r>
            <a:r>
              <a:rPr lang="en-US" dirty="0" smtClean="0"/>
              <a:t> </a:t>
            </a:r>
            <a:r>
              <a:rPr lang="en-US" dirty="0" err="1" smtClean="0"/>
              <a:t>P</a:t>
            </a:r>
            <a:r>
              <a:rPr lang="en-US" i="1" baseline="-25000" dirty="0" err="1" smtClean="0"/>
              <a:t>ma</a:t>
            </a:r>
            <a:r>
              <a:rPr lang="en-US" dirty="0" smtClean="0"/>
              <a:t> </a:t>
            </a:r>
            <a:r>
              <a:rPr lang="en-US" dirty="0" smtClean="0"/>
              <a:t>and</a:t>
            </a:r>
            <a:r>
              <a:rPr lang="en-US" dirty="0" smtClean="0"/>
              <a:t> </a:t>
            </a:r>
            <a:r>
              <a:rPr lang="en-US" dirty="0" err="1" smtClean="0"/>
              <a:t>P</a:t>
            </a:r>
            <a:r>
              <a:rPr lang="en-US" i="1" baseline="-25000" dirty="0" err="1" smtClean="0"/>
              <a:t>mp</a:t>
            </a:r>
            <a:r>
              <a:rPr lang="en-US" dirty="0" smtClean="0"/>
              <a:t>, are computed as follows: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6152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Phase</a:t>
            </a:r>
            <a:endParaRPr lang="en-US" dirty="0"/>
          </a:p>
        </p:txBody>
      </p:sp>
      <p:pic>
        <p:nvPicPr>
          <p:cNvPr id="4" name="Content Placeholder 3" descr="屏幕快照 2011-12-01 下午2.32.33.png"/>
          <p:cNvPicPr>
            <a:picLocks noGrp="1" noChangeAspect="1"/>
          </p:cNvPicPr>
          <p:nvPr>
            <p:ph idx="1"/>
          </p:nvPr>
        </p:nvPicPr>
        <p:blipFill>
          <a:blip r:embed="rId2"/>
          <a:srcRect l="-73155" r="-7315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5486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223</TotalTime>
  <Words>892</Words>
  <Application>Microsoft Macintosh PowerPoint</Application>
  <PresentationFormat>On-screen Show (4:3)</PresentationFormat>
  <Paragraphs>56</Paragraphs>
  <Slides>18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Capital</vt:lpstr>
      <vt:lpstr>Model-based Automatic Detection of the Anterior and Posterior Commissures on MRI Scans</vt:lpstr>
      <vt:lpstr>Introduction</vt:lpstr>
      <vt:lpstr>Background</vt:lpstr>
      <vt:lpstr>Background</vt:lpstr>
      <vt:lpstr>Introduction</vt:lpstr>
      <vt:lpstr>Datasets</vt:lpstr>
      <vt:lpstr>Training Phase</vt:lpstr>
      <vt:lpstr>Training Phase</vt:lpstr>
      <vt:lpstr>Training Phase</vt:lpstr>
      <vt:lpstr>Training Phase</vt:lpstr>
      <vt:lpstr>Training Phase</vt:lpstr>
      <vt:lpstr>Training Phase</vt:lpstr>
      <vt:lpstr>Detection Phase</vt:lpstr>
      <vt:lpstr>Detection Phase</vt:lpstr>
      <vt:lpstr>Results</vt:lpstr>
      <vt:lpstr>Results</vt:lpstr>
      <vt:lpstr>Results</vt:lpstr>
      <vt:lpstr>Key References</vt:lpstr>
    </vt:vector>
  </TitlesOfParts>
  <Company>USC ASPH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Model-based Automatic Detection of the Anterior and Posterior Commissures on MRI Scans</dc:title>
  <dc:creator>Julius Fridriksson</dc:creator>
  <cp:lastModifiedBy>Dazhou Guo</cp:lastModifiedBy>
  <cp:revision>28</cp:revision>
  <dcterms:created xsi:type="dcterms:W3CDTF">2011-12-01T18:55:40Z</dcterms:created>
  <dcterms:modified xsi:type="dcterms:W3CDTF">2011-12-01T20:04:35Z</dcterms:modified>
</cp:coreProperties>
</file>