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1" r:id="rId2"/>
    <p:sldId id="256" r:id="rId3"/>
    <p:sldId id="257" r:id="rId4"/>
    <p:sldId id="258" r:id="rId5"/>
    <p:sldId id="259" r:id="rId6"/>
    <p:sldId id="260" r:id="rId7"/>
    <p:sldId id="262" r:id="rId8"/>
    <p:sldId id="263"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5AC055-2B5D-4327-8D54-3200E2E28239}" type="datetimeFigureOut">
              <a:rPr lang="en-US" smtClean="0"/>
              <a:pPr/>
              <a:t>12/1/2011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73382A-DE02-4B63-AA49-2910E2BC9E0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a:t>
            </a:r>
            <a:r>
              <a:rPr lang="en-US" baseline="0" dirty="0" smtClean="0"/>
              <a:t> graph parameter that describes the size of the largest clique created in the problems interaction graph during inference.</a:t>
            </a:r>
            <a:endParaRPr lang="en-US" dirty="0"/>
          </a:p>
        </p:txBody>
      </p:sp>
      <p:sp>
        <p:nvSpPr>
          <p:cNvPr id="4" name="Slide Number Placeholder 3"/>
          <p:cNvSpPr>
            <a:spLocks noGrp="1"/>
          </p:cNvSpPr>
          <p:nvPr>
            <p:ph type="sldNum" sz="quarter" idx="10"/>
          </p:nvPr>
        </p:nvSpPr>
        <p:spPr/>
        <p:txBody>
          <a:bodyPr/>
          <a:lstStyle/>
          <a:p>
            <a:fld id="{6773382A-DE02-4B63-AA49-2910E2BC9E09}"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a:t>
            </a:r>
            <a:r>
              <a:rPr lang="en-US" baseline="0" dirty="0" smtClean="0"/>
              <a:t> graph parameter that describes the size of the largest clique created in the problems interaction graph during inference.</a:t>
            </a:r>
            <a:endParaRPr lang="en-US" dirty="0"/>
          </a:p>
        </p:txBody>
      </p:sp>
      <p:sp>
        <p:nvSpPr>
          <p:cNvPr id="4" name="Slide Number Placeholder 3"/>
          <p:cNvSpPr>
            <a:spLocks noGrp="1"/>
          </p:cNvSpPr>
          <p:nvPr>
            <p:ph type="sldNum" sz="quarter" idx="10"/>
          </p:nvPr>
        </p:nvSpPr>
        <p:spPr/>
        <p:txBody>
          <a:bodyPr/>
          <a:lstStyle/>
          <a:p>
            <a:fld id="{6773382A-DE02-4B63-AA49-2910E2BC9E09}"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AF5DC7D-DE8F-4742-B770-45F0605D83F6}" type="datetimeFigureOut">
              <a:rPr lang="en-US" smtClean="0"/>
              <a:pPr/>
              <a:t>12/1/2011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2E6EE25-15A8-4922-AFFA-35F9A66FA10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F5DC7D-DE8F-4742-B770-45F0605D83F6}" type="datetimeFigureOut">
              <a:rPr lang="en-US"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6EE25-15A8-4922-AFFA-35F9A66FA1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F5DC7D-DE8F-4742-B770-45F0605D83F6}" type="datetimeFigureOut">
              <a:rPr lang="en-US"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6EE25-15A8-4922-AFFA-35F9A66FA1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F5DC7D-DE8F-4742-B770-45F0605D83F6}" type="datetimeFigureOut">
              <a:rPr lang="en-US"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6EE25-15A8-4922-AFFA-35F9A66FA1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F5DC7D-DE8F-4742-B770-45F0605D83F6}" type="datetimeFigureOut">
              <a:rPr lang="en-US" smtClean="0"/>
              <a:pPr/>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6EE25-15A8-4922-AFFA-35F9A66FA10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F5DC7D-DE8F-4742-B770-45F0605D83F6}" type="datetimeFigureOut">
              <a:rPr lang="en-US" smtClean="0"/>
              <a:pPr/>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6EE25-15A8-4922-AFFA-35F9A66FA1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F5DC7D-DE8F-4742-B770-45F0605D83F6}" type="datetimeFigureOut">
              <a:rPr lang="en-US" smtClean="0"/>
              <a:pPr/>
              <a:t>12/1/2011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E6EE25-15A8-4922-AFFA-35F9A66FA10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F5DC7D-DE8F-4742-B770-45F0605D83F6}" type="datetimeFigureOut">
              <a:rPr lang="en-US" smtClean="0"/>
              <a:pPr/>
              <a:t>12/1/2011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E6EE25-15A8-4922-AFFA-35F9A66FA1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5DC7D-DE8F-4742-B770-45F0605D83F6}" type="datetimeFigureOut">
              <a:rPr lang="en-US" smtClean="0"/>
              <a:pPr/>
              <a:t>12/1/2011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E6EE25-15A8-4922-AFFA-35F9A66FA1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F5DC7D-DE8F-4742-B770-45F0605D83F6}" type="datetimeFigureOut">
              <a:rPr lang="en-US" smtClean="0"/>
              <a:pPr/>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6EE25-15A8-4922-AFFA-35F9A66FA1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F5DC7D-DE8F-4742-B770-45F0605D83F6}" type="datetimeFigureOut">
              <a:rPr lang="en-US" smtClean="0"/>
              <a:pPr/>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2E6EE25-15A8-4922-AFFA-35F9A66FA10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AF5DC7D-DE8F-4742-B770-45F0605D83F6}" type="datetimeFigureOut">
              <a:rPr lang="en-US" smtClean="0"/>
              <a:pPr/>
              <a:t>12/1/2011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E6EE25-15A8-4922-AFFA-35F9A66FA10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a:noFill/>
        </p:spPr>
        <p:txBody>
          <a:bodyPr>
            <a:normAutofit fontScale="90000"/>
            <a:scene3d>
              <a:camera prst="orthographicFront"/>
              <a:lightRig rig="freezing" dir="t">
                <a:rot lat="0" lon="0" rev="5640000"/>
              </a:lightRig>
            </a:scene3d>
            <a:sp3d extrusionH="57150" prstMaterial="flat">
              <a:bevelT w="95250" h="101600"/>
              <a:contourClr>
                <a:schemeClr val="tx2"/>
              </a:contourClr>
            </a:sp3d>
          </a:bodyPr>
          <a:lstStyle/>
          <a:p>
            <a:pPr algn="ctr"/>
            <a:r>
              <a:rPr lang="en-US" dirty="0" smtClean="0">
                <a:ln>
                  <a:solidFill>
                    <a:schemeClr val="tx1">
                      <a:lumMod val="50000"/>
                    </a:schemeClr>
                  </a:solidFill>
                </a:ln>
                <a:solidFill>
                  <a:schemeClr val="tx1">
                    <a:lumMod val="95000"/>
                  </a:schemeClr>
                </a:solidFill>
              </a:rPr>
              <a:t>Backtracking Search Vs. Variable Elimination for Propositional Satisfiability</a:t>
            </a:r>
            <a:r>
              <a:rPr lang="en-US" dirty="0" smtClean="0">
                <a:solidFill>
                  <a:schemeClr val="tx1">
                    <a:lumMod val="65000"/>
                  </a:schemeClr>
                </a:solidFill>
              </a:rPr>
              <a:t> </a:t>
            </a:r>
            <a:endParaRPr lang="en-US" dirty="0">
              <a:solidFill>
                <a:schemeClr val="tx1">
                  <a:lumMod val="65000"/>
                </a:schemeClr>
              </a:solidFill>
            </a:endParaRPr>
          </a:p>
        </p:txBody>
      </p:sp>
      <p:sp>
        <p:nvSpPr>
          <p:cNvPr id="3" name="Subtitle 2"/>
          <p:cNvSpPr>
            <a:spLocks noGrp="1"/>
          </p:cNvSpPr>
          <p:nvPr>
            <p:ph type="subTitle" idx="1"/>
          </p:nvPr>
        </p:nvSpPr>
        <p:spPr>
          <a:xfrm>
            <a:off x="1295400" y="3886200"/>
            <a:ext cx="6400800" cy="1752600"/>
          </a:xfrm>
        </p:spPr>
        <p:txBody>
          <a:bodyPr>
            <a:normAutofit/>
          </a:bodyPr>
          <a:lstStyle/>
          <a:p>
            <a:pPr algn="ctr"/>
            <a:r>
              <a:rPr lang="en-US" sz="2800" dirty="0" smtClean="0"/>
              <a:t>Willis </a:t>
            </a:r>
            <a:r>
              <a:rPr lang="en-US" sz="2800" dirty="0" err="1" smtClean="0"/>
              <a:t>Lemasters</a:t>
            </a:r>
            <a:endParaRPr lang="en-US" sz="2800" dirty="0" smtClean="0"/>
          </a:p>
          <a:p>
            <a:pPr algn="ctr"/>
            <a:r>
              <a:rPr lang="en-US" sz="2800" dirty="0" smtClean="0"/>
              <a:t>Grant Conklin</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05800" cy="1470025"/>
          </a:xfrm>
        </p:spPr>
        <p:txBody>
          <a:bodyPr>
            <a:normAutofit fontScale="90000"/>
            <a:scene3d>
              <a:camera prst="orthographicFront"/>
              <a:lightRig rig="freezing" dir="t">
                <a:rot lat="0" lon="0" rev="5640000"/>
              </a:lightRig>
            </a:scene3d>
            <a:sp3d extrusionH="57150" prstMaterial="flat">
              <a:bevelT w="95250" h="101600"/>
              <a:contourClr>
                <a:schemeClr val="tx2"/>
              </a:contourClr>
            </a:sp3d>
          </a:bodyPr>
          <a:lstStyle/>
          <a:p>
            <a:pPr algn="ctr"/>
            <a:r>
              <a:rPr lang="en-US" dirty="0" smtClean="0">
                <a:ln>
                  <a:solidFill>
                    <a:schemeClr val="tx1">
                      <a:lumMod val="50000"/>
                    </a:schemeClr>
                  </a:solidFill>
                </a:ln>
                <a:solidFill>
                  <a:schemeClr val="tx1">
                    <a:lumMod val="95000"/>
                  </a:schemeClr>
                </a:solidFill>
              </a:rPr>
              <a:t>Davis-Putnam Procedure or DP-backtracking</a:t>
            </a:r>
            <a:endParaRPr lang="en-US" dirty="0"/>
          </a:p>
        </p:txBody>
      </p:sp>
      <p:sp>
        <p:nvSpPr>
          <p:cNvPr id="3" name="Subtitle 2"/>
          <p:cNvSpPr>
            <a:spLocks noGrp="1"/>
          </p:cNvSpPr>
          <p:nvPr>
            <p:ph type="subTitle" idx="1"/>
          </p:nvPr>
        </p:nvSpPr>
        <p:spPr>
          <a:xfrm>
            <a:off x="1371600" y="2209800"/>
            <a:ext cx="6400800" cy="4419600"/>
          </a:xfrm>
        </p:spPr>
        <p:txBody>
          <a:bodyPr>
            <a:noAutofit/>
          </a:bodyPr>
          <a:lstStyle/>
          <a:p>
            <a:pPr algn="l">
              <a:buFont typeface="Arial" pitchFamily="34" charset="0"/>
              <a:buChar char="•"/>
            </a:pPr>
            <a:r>
              <a:rPr lang="en-US" sz="2800" dirty="0" smtClean="0"/>
              <a:t> Was introduced in 1962 by Davis, 	</a:t>
            </a:r>
            <a:r>
              <a:rPr lang="en-US" sz="2800" dirty="0" err="1" smtClean="0"/>
              <a:t>Logemann</a:t>
            </a:r>
            <a:r>
              <a:rPr lang="en-US" sz="2800" dirty="0" smtClean="0"/>
              <a:t>, and Loveland.</a:t>
            </a:r>
          </a:p>
          <a:p>
            <a:pPr algn="l">
              <a:buFont typeface="Arial" pitchFamily="34" charset="0"/>
              <a:buChar char="•"/>
            </a:pPr>
            <a:r>
              <a:rPr lang="en-US" sz="2800" dirty="0" smtClean="0"/>
              <a:t> A minor syntactic change from DP-	resolution.</a:t>
            </a:r>
          </a:p>
          <a:p>
            <a:pPr algn="l">
              <a:buFont typeface="Arial" pitchFamily="34" charset="0"/>
              <a:buChar char="•"/>
            </a:pPr>
            <a:r>
              <a:rPr lang="en-US" sz="2800" dirty="0" smtClean="0"/>
              <a:t> They replaced the resolution rule with a 	splitting rule.</a:t>
            </a:r>
          </a:p>
          <a:p>
            <a:pPr algn="l">
              <a:buFont typeface="Arial" pitchFamily="34" charset="0"/>
              <a:buChar char="•"/>
            </a:pPr>
            <a:r>
              <a:rPr lang="en-US" sz="2800" dirty="0" smtClean="0"/>
              <a:t> This removed the exponential memory 	explosion which caused the 	exponential worst-case run time.</a:t>
            </a:r>
          </a:p>
          <a:p>
            <a:pPr algn="l">
              <a:buFont typeface="Arial" pitchFamily="34" charset="0"/>
              <a:buChar char="•"/>
            </a:pP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305800" cy="1470025"/>
          </a:xfrm>
        </p:spPr>
        <p:txBody>
          <a:bodyPr>
            <a:normAutofit/>
            <a:scene3d>
              <a:camera prst="orthographicFront"/>
              <a:lightRig rig="freezing" dir="t">
                <a:rot lat="0" lon="0" rev="5640000"/>
              </a:lightRig>
            </a:scene3d>
            <a:sp3d extrusionH="57150" prstMaterial="flat">
              <a:bevelT w="95250" h="101600"/>
              <a:contourClr>
                <a:schemeClr val="tx2"/>
              </a:contourClr>
            </a:sp3d>
          </a:bodyPr>
          <a:lstStyle/>
          <a:p>
            <a:pPr algn="ctr"/>
            <a:r>
              <a:rPr lang="en-US" sz="5000" dirty="0" smtClean="0">
                <a:ln>
                  <a:solidFill>
                    <a:schemeClr val="tx1">
                      <a:lumMod val="50000"/>
                    </a:schemeClr>
                  </a:solidFill>
                </a:ln>
                <a:solidFill>
                  <a:schemeClr val="tx1">
                    <a:lumMod val="95000"/>
                  </a:schemeClr>
                </a:solidFill>
              </a:rPr>
              <a:t>DP-backtracking cont.</a:t>
            </a:r>
            <a:endParaRPr lang="en-US" sz="5000" dirty="0"/>
          </a:p>
        </p:txBody>
      </p:sp>
      <p:sp>
        <p:nvSpPr>
          <p:cNvPr id="3" name="Subtitle 2"/>
          <p:cNvSpPr>
            <a:spLocks noGrp="1"/>
          </p:cNvSpPr>
          <p:nvPr>
            <p:ph type="subTitle" idx="1"/>
          </p:nvPr>
        </p:nvSpPr>
        <p:spPr>
          <a:xfrm>
            <a:off x="1371600" y="2209800"/>
            <a:ext cx="6400800" cy="4419600"/>
          </a:xfrm>
        </p:spPr>
        <p:txBody>
          <a:bodyPr>
            <a:noAutofit/>
          </a:bodyPr>
          <a:lstStyle/>
          <a:p>
            <a:pPr algn="l">
              <a:buFont typeface="Arial" pitchFamily="34" charset="0"/>
              <a:buChar char="•"/>
            </a:pPr>
            <a:r>
              <a:rPr lang="en-US" sz="2800" dirty="0" smtClean="0"/>
              <a:t> This change caused the algorithm to no 	longer be resolution or variable 	elimination based.</a:t>
            </a:r>
          </a:p>
          <a:p>
            <a:pPr algn="l">
              <a:buFont typeface="Arial" pitchFamily="34" charset="0"/>
              <a:buChar char="•"/>
            </a:pPr>
            <a:r>
              <a:rPr lang="en-US" sz="2800" dirty="0" smtClean="0"/>
              <a:t> Instead the algorithm became a 	backtracking search algorithm.</a:t>
            </a:r>
          </a:p>
          <a:p>
            <a:pPr algn="l">
              <a:buFont typeface="Arial" pitchFamily="34" charset="0"/>
              <a:buChar char="•"/>
            </a:pPr>
            <a:r>
              <a:rPr lang="en-US" sz="2800" dirty="0" smtClean="0"/>
              <a:t> Most work done in the field of 	propositional satisfiability quotes 	the backtracking version and not 	the resolution version.</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305800" cy="1470025"/>
          </a:xfrm>
        </p:spPr>
        <p:txBody>
          <a:bodyPr>
            <a:noAutofit/>
            <a:scene3d>
              <a:camera prst="orthographicFront"/>
              <a:lightRig rig="freezing" dir="t">
                <a:rot lat="0" lon="0" rev="5640000"/>
              </a:lightRig>
            </a:scene3d>
            <a:sp3d extrusionH="57150" prstMaterial="flat">
              <a:bevelT w="95250" h="101600"/>
              <a:contourClr>
                <a:schemeClr val="tx2"/>
              </a:contourClr>
            </a:sp3d>
          </a:bodyPr>
          <a:lstStyle/>
          <a:p>
            <a:pPr algn="ctr"/>
            <a:r>
              <a:rPr lang="en-US" sz="3800" dirty="0" err="1" smtClean="0">
                <a:ln>
                  <a:solidFill>
                    <a:schemeClr val="tx1">
                      <a:lumMod val="50000"/>
                    </a:schemeClr>
                  </a:solidFill>
                </a:ln>
                <a:solidFill>
                  <a:schemeClr val="tx1">
                    <a:lumMod val="95000"/>
                  </a:schemeClr>
                </a:solidFill>
              </a:rPr>
              <a:t>Psuedocode</a:t>
            </a:r>
            <a:r>
              <a:rPr lang="en-US" sz="3800" dirty="0" smtClean="0">
                <a:ln>
                  <a:solidFill>
                    <a:schemeClr val="tx1">
                      <a:lumMod val="50000"/>
                    </a:schemeClr>
                  </a:solidFill>
                </a:ln>
                <a:solidFill>
                  <a:schemeClr val="tx1">
                    <a:lumMod val="95000"/>
                  </a:schemeClr>
                </a:solidFill>
              </a:rPr>
              <a:t> of Davis-Putnam Procedure</a:t>
            </a:r>
            <a:br>
              <a:rPr lang="en-US" sz="3800" dirty="0" smtClean="0">
                <a:ln>
                  <a:solidFill>
                    <a:schemeClr val="tx1">
                      <a:lumMod val="50000"/>
                    </a:schemeClr>
                  </a:solidFill>
                </a:ln>
                <a:solidFill>
                  <a:schemeClr val="tx1">
                    <a:lumMod val="95000"/>
                  </a:schemeClr>
                </a:solidFill>
              </a:rPr>
            </a:br>
            <a:r>
              <a:rPr lang="en-US" sz="3800" dirty="0" smtClean="0">
                <a:ln>
                  <a:solidFill>
                    <a:schemeClr val="tx1">
                      <a:lumMod val="50000"/>
                    </a:schemeClr>
                  </a:solidFill>
                </a:ln>
                <a:solidFill>
                  <a:schemeClr val="tx1">
                    <a:lumMod val="95000"/>
                  </a:schemeClr>
                </a:solidFill>
              </a:rPr>
              <a:t>(Backtracking Search)</a:t>
            </a:r>
            <a:endParaRPr lang="en-US" sz="3800" dirty="0"/>
          </a:p>
        </p:txBody>
      </p:sp>
      <p:sp>
        <p:nvSpPr>
          <p:cNvPr id="3" name="Subtitle 2"/>
          <p:cNvSpPr>
            <a:spLocks noGrp="1"/>
          </p:cNvSpPr>
          <p:nvPr>
            <p:ph type="subTitle" idx="1"/>
          </p:nvPr>
        </p:nvSpPr>
        <p:spPr>
          <a:xfrm>
            <a:off x="1371600" y="2057400"/>
            <a:ext cx="6400800" cy="4419600"/>
          </a:xfrm>
        </p:spPr>
        <p:txBody>
          <a:bodyPr>
            <a:noAutofit/>
          </a:bodyPr>
          <a:lstStyle/>
          <a:p>
            <a:pPr algn="l"/>
            <a:r>
              <a:rPr lang="en-US" sz="2400" b="1" dirty="0" smtClean="0"/>
              <a:t>DP(</a:t>
            </a:r>
            <a:r>
              <a:rPr lang="en-US" sz="2400" i="1" dirty="0" smtClean="0"/>
              <a:t>φ</a:t>
            </a:r>
            <a:r>
              <a:rPr lang="en-US" sz="2400" b="1" dirty="0" smtClean="0"/>
              <a:t>):</a:t>
            </a:r>
            <a:endParaRPr lang="en-US" sz="2400" dirty="0" smtClean="0"/>
          </a:p>
          <a:p>
            <a:pPr algn="l"/>
            <a:r>
              <a:rPr lang="en-US" sz="2400" b="1" dirty="0" smtClean="0"/>
              <a:t>Input:</a:t>
            </a:r>
            <a:r>
              <a:rPr lang="en-US" sz="2400" dirty="0" smtClean="0"/>
              <a:t> A </a:t>
            </a:r>
            <a:r>
              <a:rPr lang="en-US" sz="2400" dirty="0" err="1" smtClean="0"/>
              <a:t>cnf</a:t>
            </a:r>
            <a:r>
              <a:rPr lang="en-US" sz="2400" dirty="0" smtClean="0"/>
              <a:t> theory </a:t>
            </a:r>
            <a:r>
              <a:rPr lang="en-US" sz="2400" i="1" dirty="0" smtClean="0"/>
              <a:t>φ</a:t>
            </a:r>
            <a:r>
              <a:rPr lang="en-US" sz="2400" dirty="0" smtClean="0"/>
              <a:t>.</a:t>
            </a:r>
          </a:p>
          <a:p>
            <a:pPr algn="l"/>
            <a:r>
              <a:rPr lang="en-US" sz="2400" b="1" dirty="0" smtClean="0"/>
              <a:t>Output:</a:t>
            </a:r>
            <a:r>
              <a:rPr lang="en-US" sz="2400" dirty="0" smtClean="0"/>
              <a:t> A decision of whether </a:t>
            </a:r>
            <a:r>
              <a:rPr lang="en-US" sz="2400" i="1" dirty="0" smtClean="0"/>
              <a:t>φ</a:t>
            </a:r>
            <a:r>
              <a:rPr lang="en-US" sz="2400" dirty="0" smtClean="0"/>
              <a:t> is </a:t>
            </a:r>
            <a:r>
              <a:rPr lang="en-US" sz="2400" dirty="0" err="1" smtClean="0"/>
              <a:t>satisfiable</a:t>
            </a:r>
            <a:r>
              <a:rPr lang="en-US" sz="2400" dirty="0" smtClean="0"/>
              <a:t>.</a:t>
            </a:r>
          </a:p>
          <a:p>
            <a:pPr algn="l"/>
            <a:r>
              <a:rPr lang="en-US" sz="2400" dirty="0" smtClean="0"/>
              <a:t>1. </a:t>
            </a:r>
            <a:r>
              <a:rPr lang="en-US" sz="2400" dirty="0" err="1" smtClean="0"/>
              <a:t>Unit_propagate</a:t>
            </a:r>
            <a:r>
              <a:rPr lang="en-US" sz="2400" dirty="0" smtClean="0"/>
              <a:t>(</a:t>
            </a:r>
            <a:r>
              <a:rPr lang="en-US" sz="2400" i="1" dirty="0" smtClean="0"/>
              <a:t>φ</a:t>
            </a:r>
            <a:r>
              <a:rPr lang="en-US" sz="2400" dirty="0" smtClean="0"/>
              <a:t>);</a:t>
            </a:r>
          </a:p>
          <a:p>
            <a:pPr algn="l"/>
            <a:r>
              <a:rPr lang="en-US" sz="2400" dirty="0" smtClean="0"/>
              <a:t>2. </a:t>
            </a:r>
            <a:r>
              <a:rPr lang="en-US" sz="2400" b="1" dirty="0" smtClean="0"/>
              <a:t>If </a:t>
            </a:r>
            <a:r>
              <a:rPr lang="en-US" sz="2400" dirty="0" smtClean="0"/>
              <a:t>the empty clause generated return(false);</a:t>
            </a:r>
          </a:p>
          <a:p>
            <a:pPr algn="l"/>
            <a:r>
              <a:rPr lang="en-US" sz="2400" dirty="0" smtClean="0"/>
              <a:t>3. </a:t>
            </a:r>
            <a:r>
              <a:rPr lang="en-US" sz="2400" b="1" dirty="0" smtClean="0"/>
              <a:t>else if</a:t>
            </a:r>
            <a:r>
              <a:rPr lang="en-US" sz="2400" dirty="0" smtClean="0"/>
              <a:t> all variables are assigned return(true);</a:t>
            </a:r>
          </a:p>
          <a:p>
            <a:pPr algn="l"/>
            <a:r>
              <a:rPr lang="en-US" sz="2400" dirty="0" smtClean="0"/>
              <a:t>4. </a:t>
            </a:r>
            <a:r>
              <a:rPr lang="en-US" sz="2400" b="1" dirty="0" smtClean="0"/>
              <a:t>else</a:t>
            </a:r>
            <a:endParaRPr lang="en-US" sz="2400" dirty="0" smtClean="0"/>
          </a:p>
          <a:p>
            <a:pPr algn="l"/>
            <a:r>
              <a:rPr lang="en-US" sz="2400" dirty="0" smtClean="0"/>
              <a:t>5. 	Q = some unassigned variable;</a:t>
            </a:r>
          </a:p>
          <a:p>
            <a:pPr algn="l"/>
            <a:r>
              <a:rPr lang="en-US" sz="2400" dirty="0" smtClean="0"/>
              <a:t>6. 	return(DP(</a:t>
            </a:r>
            <a:r>
              <a:rPr lang="en-US" sz="2400" i="1" dirty="0" smtClean="0"/>
              <a:t>φ </a:t>
            </a:r>
            <a:r>
              <a:rPr lang="en-US" sz="2400" dirty="0" smtClean="0"/>
              <a:t>∧ </a:t>
            </a:r>
            <a:r>
              <a:rPr lang="en-US" sz="2400" i="1" dirty="0" smtClean="0"/>
              <a:t>¬Q</a:t>
            </a:r>
            <a:r>
              <a:rPr lang="en-US" sz="2400" dirty="0" smtClean="0"/>
              <a:t>) V DP(</a:t>
            </a:r>
            <a:r>
              <a:rPr lang="en-US" sz="2400" i="1" dirty="0" smtClean="0"/>
              <a:t>φ </a:t>
            </a:r>
            <a:r>
              <a:rPr lang="en-US" sz="2400" dirty="0" smtClean="0"/>
              <a:t>∧ Q))</a:t>
            </a:r>
          </a:p>
          <a:p>
            <a:pPr algn="l"/>
            <a:endParaRPr lang="en-US" sz="2400" dirty="0"/>
          </a:p>
        </p:txBody>
      </p:sp>
      <p:pic>
        <p:nvPicPr>
          <p:cNvPr id="4" name="Picture 3"/>
          <p:cNvPicPr/>
          <p:nvPr/>
        </p:nvPicPr>
        <p:blipFill>
          <a:blip r:embed="rId2" cstate="print"/>
          <a:srcRect/>
          <a:stretch>
            <a:fillRect/>
          </a:stretch>
        </p:blipFill>
        <p:spPr bwMode="auto">
          <a:xfrm>
            <a:off x="6934200" y="4953000"/>
            <a:ext cx="1269279" cy="16067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305800" cy="1470025"/>
          </a:xfrm>
        </p:spPr>
        <p:txBody>
          <a:bodyPr>
            <a:normAutofit/>
            <a:scene3d>
              <a:camera prst="orthographicFront"/>
              <a:lightRig rig="freezing" dir="t">
                <a:rot lat="0" lon="0" rev="5640000"/>
              </a:lightRig>
            </a:scene3d>
            <a:sp3d extrusionH="57150" prstMaterial="flat">
              <a:bevelT w="95250" h="101600"/>
              <a:contourClr>
                <a:schemeClr val="tx2"/>
              </a:contourClr>
            </a:sp3d>
          </a:bodyPr>
          <a:lstStyle/>
          <a:p>
            <a:pPr algn="ctr"/>
            <a:r>
              <a:rPr lang="en-US" sz="3800" dirty="0" smtClean="0">
                <a:ln>
                  <a:solidFill>
                    <a:schemeClr val="tx1">
                      <a:lumMod val="50000"/>
                    </a:schemeClr>
                  </a:solidFill>
                </a:ln>
                <a:solidFill>
                  <a:schemeClr val="tx1">
                    <a:lumMod val="95000"/>
                  </a:schemeClr>
                </a:solidFill>
              </a:rPr>
              <a:t>Runtime Comparison of DP-resolution and DP-backtracking</a:t>
            </a:r>
            <a:endParaRPr lang="en-US" sz="3800" dirty="0"/>
          </a:p>
        </p:txBody>
      </p:sp>
      <p:graphicFrame>
        <p:nvGraphicFramePr>
          <p:cNvPr id="4" name="Table 3"/>
          <p:cNvGraphicFramePr>
            <a:graphicFrameLocks noGrp="1"/>
          </p:cNvGraphicFramePr>
          <p:nvPr/>
        </p:nvGraphicFramePr>
        <p:xfrm>
          <a:off x="1447800" y="2133600"/>
          <a:ext cx="6096000" cy="2926080"/>
        </p:xfrm>
        <a:graphic>
          <a:graphicData uri="http://schemas.openxmlformats.org/drawingml/2006/table">
            <a:tbl>
              <a:tblPr firstRow="1" bandRow="1">
                <a:tableStyleId>{5C22544A-7EE6-4342-B048-85BDC9FD1C3A}</a:tableStyleId>
              </a:tblPr>
              <a:tblGrid>
                <a:gridCol w="2032000"/>
                <a:gridCol w="2032000"/>
                <a:gridCol w="2032000"/>
              </a:tblGrid>
              <a:tr h="355600">
                <a:tc>
                  <a:txBody>
                    <a:bodyPr/>
                    <a:lstStyle/>
                    <a:p>
                      <a:pPr algn="ctr"/>
                      <a:endParaRPr lang="en-US" dirty="0"/>
                    </a:p>
                  </a:txBody>
                  <a:tcPr/>
                </a:tc>
                <a:tc>
                  <a:txBody>
                    <a:bodyPr/>
                    <a:lstStyle/>
                    <a:p>
                      <a:pPr algn="ctr"/>
                      <a:r>
                        <a:rPr lang="en-US" dirty="0" smtClean="0"/>
                        <a:t>Backtracking</a:t>
                      </a:r>
                      <a:endParaRPr lang="en-US" dirty="0"/>
                    </a:p>
                  </a:txBody>
                  <a:tcPr/>
                </a:tc>
                <a:tc>
                  <a:txBody>
                    <a:bodyPr/>
                    <a:lstStyle/>
                    <a:p>
                      <a:pPr algn="ctr"/>
                      <a:r>
                        <a:rPr lang="en-US" dirty="0" smtClean="0"/>
                        <a:t>Resolution</a:t>
                      </a:r>
                      <a:endParaRPr lang="en-US" dirty="0"/>
                    </a:p>
                  </a:txBody>
                  <a:tcPr/>
                </a:tc>
              </a:tr>
              <a:tr h="370840">
                <a:tc>
                  <a:txBody>
                    <a:bodyPr/>
                    <a:lstStyle/>
                    <a:p>
                      <a:pPr algn="ctr"/>
                      <a:r>
                        <a:rPr lang="en-US" dirty="0" smtClean="0"/>
                        <a:t>Worst-case </a:t>
                      </a:r>
                    </a:p>
                    <a:p>
                      <a:pPr algn="ctr"/>
                      <a:r>
                        <a:rPr lang="en-US" dirty="0" smtClean="0"/>
                        <a:t>time</a:t>
                      </a:r>
                      <a:endParaRPr lang="en-US" dirty="0"/>
                    </a:p>
                  </a:txBody>
                  <a:tcPr/>
                </a:tc>
                <a:tc>
                  <a:txBody>
                    <a:bodyPr/>
                    <a:lstStyle/>
                    <a:p>
                      <a:pPr algn="ctr"/>
                      <a:r>
                        <a:rPr lang="en-US" dirty="0" smtClean="0"/>
                        <a:t>O( exp( n</a:t>
                      </a:r>
                      <a:r>
                        <a:rPr lang="en-US" baseline="0" dirty="0" smtClean="0"/>
                        <a:t> ))</a:t>
                      </a:r>
                      <a:endParaRPr lang="en-US" dirty="0"/>
                    </a:p>
                  </a:txBody>
                  <a:tcPr/>
                </a:tc>
                <a:tc>
                  <a:txBody>
                    <a:bodyPr/>
                    <a:lstStyle/>
                    <a:p>
                      <a:pPr algn="ctr"/>
                      <a:r>
                        <a:rPr lang="en-US" dirty="0" smtClean="0"/>
                        <a:t>O (n exp (w* ))</a:t>
                      </a:r>
                    </a:p>
                    <a:p>
                      <a:pPr algn="ctr"/>
                      <a:r>
                        <a:rPr lang="en-US" dirty="0" smtClean="0"/>
                        <a:t>w* ≤ n</a:t>
                      </a:r>
                      <a:endParaRPr lang="en-US" dirty="0"/>
                    </a:p>
                  </a:txBody>
                  <a:tcPr/>
                </a:tc>
              </a:tr>
              <a:tr h="370840">
                <a:tc>
                  <a:txBody>
                    <a:bodyPr/>
                    <a:lstStyle/>
                    <a:p>
                      <a:pPr algn="ctr"/>
                      <a:r>
                        <a:rPr lang="en-US" dirty="0" smtClean="0"/>
                        <a:t>Average</a:t>
                      </a:r>
                    </a:p>
                    <a:p>
                      <a:pPr algn="ctr"/>
                      <a:r>
                        <a:rPr lang="en-US" dirty="0" smtClean="0"/>
                        <a:t> time</a:t>
                      </a:r>
                      <a:endParaRPr lang="en-US" dirty="0"/>
                    </a:p>
                  </a:txBody>
                  <a:tcPr/>
                </a:tc>
                <a:tc>
                  <a:txBody>
                    <a:bodyPr/>
                    <a:lstStyle/>
                    <a:p>
                      <a:pPr algn="ctr"/>
                      <a:r>
                        <a:rPr lang="en-US" dirty="0" smtClean="0"/>
                        <a:t>&lt; O( exp (n ))</a:t>
                      </a:r>
                      <a:endParaRPr lang="en-US" dirty="0"/>
                    </a:p>
                  </a:txBody>
                  <a:tcPr/>
                </a:tc>
                <a:tc>
                  <a:txBody>
                    <a:bodyPr/>
                    <a:lstStyle/>
                    <a:p>
                      <a:pPr algn="ctr"/>
                      <a:r>
                        <a:rPr lang="en-US" dirty="0" smtClean="0"/>
                        <a:t>O (n exp (w* ))</a:t>
                      </a:r>
                    </a:p>
                    <a:p>
                      <a:pPr algn="ctr"/>
                      <a:r>
                        <a:rPr lang="en-US" dirty="0" smtClean="0"/>
                        <a:t>w* ≤ n</a:t>
                      </a:r>
                      <a:endParaRPr lang="en-US" dirty="0"/>
                    </a:p>
                  </a:txBody>
                  <a:tcPr/>
                </a:tc>
              </a:tr>
              <a:tr h="370840">
                <a:tc>
                  <a:txBody>
                    <a:bodyPr/>
                    <a:lstStyle/>
                    <a:p>
                      <a:pPr algn="ctr"/>
                      <a:r>
                        <a:rPr lang="en-US" dirty="0" smtClean="0"/>
                        <a:t>Space</a:t>
                      </a:r>
                    </a:p>
                    <a:p>
                      <a:pPr algn="ctr"/>
                      <a:endParaRPr lang="en-US" dirty="0" smtClean="0"/>
                    </a:p>
                  </a:txBody>
                  <a:tcPr/>
                </a:tc>
                <a:tc>
                  <a:txBody>
                    <a:bodyPr/>
                    <a:lstStyle/>
                    <a:p>
                      <a:pPr algn="ctr"/>
                      <a:r>
                        <a:rPr lang="en-US" dirty="0" smtClean="0"/>
                        <a:t>O</a:t>
                      </a:r>
                      <a:r>
                        <a:rPr lang="en-US" baseline="0" dirty="0" smtClean="0"/>
                        <a:t>( n )</a:t>
                      </a:r>
                      <a:endParaRPr lang="en-US" dirty="0"/>
                    </a:p>
                  </a:txBody>
                  <a:tcPr/>
                </a:tc>
                <a:tc>
                  <a:txBody>
                    <a:bodyPr/>
                    <a:lstStyle/>
                    <a:p>
                      <a:pPr algn="ctr"/>
                      <a:r>
                        <a:rPr lang="en-US" dirty="0" smtClean="0"/>
                        <a:t>O (n exp (w* ))</a:t>
                      </a:r>
                    </a:p>
                    <a:p>
                      <a:pPr algn="ctr"/>
                      <a:r>
                        <a:rPr lang="en-US" dirty="0" smtClean="0"/>
                        <a:t>w* ≤ n</a:t>
                      </a:r>
                    </a:p>
                  </a:txBody>
                  <a:tcPr/>
                </a:tc>
              </a:tr>
              <a:tr h="370840">
                <a:tc>
                  <a:txBody>
                    <a:bodyPr/>
                    <a:lstStyle/>
                    <a:p>
                      <a:pPr algn="ctr"/>
                      <a:r>
                        <a:rPr lang="en-US" dirty="0" smtClean="0"/>
                        <a:t>Output</a:t>
                      </a:r>
                    </a:p>
                    <a:p>
                      <a:pPr algn="ctr"/>
                      <a:endParaRPr lang="en-US" dirty="0" smtClean="0"/>
                    </a:p>
                  </a:txBody>
                  <a:tcPr/>
                </a:tc>
                <a:tc>
                  <a:txBody>
                    <a:bodyPr/>
                    <a:lstStyle/>
                    <a:p>
                      <a:pPr algn="ctr"/>
                      <a:r>
                        <a:rPr lang="en-US" dirty="0" smtClean="0"/>
                        <a:t>one solution</a:t>
                      </a:r>
                      <a:endParaRPr lang="en-US" dirty="0"/>
                    </a:p>
                  </a:txBody>
                  <a:tcPr/>
                </a:tc>
                <a:tc>
                  <a:txBody>
                    <a:bodyPr/>
                    <a:lstStyle/>
                    <a:p>
                      <a:pPr algn="ctr"/>
                      <a:r>
                        <a:rPr lang="en-US" dirty="0" smtClean="0"/>
                        <a:t>knowledge base</a:t>
                      </a:r>
                      <a:endParaRPr lang="en-US" dirty="0"/>
                    </a:p>
                  </a:txBody>
                  <a:tcPr/>
                </a:tc>
              </a:tr>
            </a:tbl>
          </a:graphicData>
        </a:graphic>
      </p:graphicFrame>
      <p:sp>
        <p:nvSpPr>
          <p:cNvPr id="5" name="TextBox 4"/>
          <p:cNvSpPr txBox="1"/>
          <p:nvPr/>
        </p:nvSpPr>
        <p:spPr>
          <a:xfrm>
            <a:off x="1371600" y="5334000"/>
            <a:ext cx="6172200" cy="830997"/>
          </a:xfrm>
          <a:prstGeom prst="rect">
            <a:avLst/>
          </a:prstGeom>
          <a:noFill/>
        </p:spPr>
        <p:txBody>
          <a:bodyPr wrap="square" rtlCol="0">
            <a:spAutoFit/>
          </a:bodyPr>
          <a:lstStyle/>
          <a:p>
            <a:r>
              <a:rPr lang="en-US" sz="2400" dirty="0" smtClean="0"/>
              <a:t>n: number of variables</a:t>
            </a:r>
          </a:p>
          <a:p>
            <a:r>
              <a:rPr lang="en-US" sz="2400" dirty="0" smtClean="0"/>
              <a:t>w*: induced width</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33400" y="-609600"/>
            <a:ext cx="7851648" cy="1828800"/>
          </a:xfrm>
        </p:spPr>
        <p:txBody>
          <a:bodyPr/>
          <a:lstStyle/>
          <a:p>
            <a:pPr algn="ctr"/>
            <a:r>
              <a:rPr lang="en-US" dirty="0" smtClean="0"/>
              <a:t>References</a:t>
            </a:r>
            <a:endParaRPr lang="en-US" dirty="0"/>
          </a:p>
        </p:txBody>
      </p:sp>
      <p:sp>
        <p:nvSpPr>
          <p:cNvPr id="7" name="TextBox 6"/>
          <p:cNvSpPr txBox="1"/>
          <p:nvPr/>
        </p:nvSpPr>
        <p:spPr>
          <a:xfrm>
            <a:off x="1371600" y="1752600"/>
            <a:ext cx="6781800" cy="3416320"/>
          </a:xfrm>
          <a:prstGeom prst="rect">
            <a:avLst/>
          </a:prstGeom>
          <a:noFill/>
        </p:spPr>
        <p:txBody>
          <a:bodyPr wrap="square" rtlCol="0">
            <a:spAutoFit/>
          </a:bodyPr>
          <a:lstStyle/>
          <a:p>
            <a:r>
              <a:rPr lang="en-US" dirty="0" smtClean="0"/>
              <a:t>1. Davis</a:t>
            </a:r>
            <a:r>
              <a:rPr lang="en-US" dirty="0" smtClean="0"/>
              <a:t>, </a:t>
            </a:r>
            <a:r>
              <a:rPr lang="en-US" dirty="0" err="1" smtClean="0"/>
              <a:t>Logemann</a:t>
            </a:r>
            <a:r>
              <a:rPr lang="en-US" dirty="0" smtClean="0"/>
              <a:t>, and Loveland (Davis, M., </a:t>
            </a:r>
            <a:r>
              <a:rPr lang="en-US" dirty="0" err="1" smtClean="0"/>
              <a:t>Logemann</a:t>
            </a:r>
            <a:r>
              <a:rPr lang="en-US" dirty="0" smtClean="0"/>
              <a:t>, G., and </a:t>
            </a:r>
            <a:r>
              <a:rPr lang="en-US" dirty="0" smtClean="0"/>
              <a:t>	Loveland</a:t>
            </a:r>
            <a:r>
              <a:rPr lang="en-US" dirty="0" smtClean="0"/>
              <a:t>, D. (1962). "A machine program for theorem </a:t>
            </a:r>
            <a:r>
              <a:rPr lang="en-US" dirty="0" smtClean="0"/>
              <a:t>	proving</a:t>
            </a:r>
            <a:r>
              <a:rPr lang="en-US" dirty="0" smtClean="0"/>
              <a:t>." Communications of the ACM, 5(7): 394--397</a:t>
            </a:r>
            <a:r>
              <a:rPr lang="en-US" dirty="0" smtClean="0"/>
              <a:t>)</a:t>
            </a:r>
          </a:p>
          <a:p>
            <a:endParaRPr lang="en-US" dirty="0" smtClean="0"/>
          </a:p>
          <a:p>
            <a:r>
              <a:rPr lang="en-US" dirty="0" smtClean="0"/>
              <a:t>2. Davis </a:t>
            </a:r>
            <a:r>
              <a:rPr lang="en-US" dirty="0" smtClean="0"/>
              <a:t>and Putnam (Davis, M. and Putnam, H. (1960). "A </a:t>
            </a:r>
            <a:r>
              <a:rPr lang="en-US" dirty="0" smtClean="0"/>
              <a:t>	computing </a:t>
            </a:r>
            <a:r>
              <a:rPr lang="en-US" dirty="0" smtClean="0"/>
              <a:t>procedure for quantification theory." Journal </a:t>
            </a:r>
            <a:r>
              <a:rPr lang="en-US" dirty="0" smtClean="0"/>
              <a:t>	of </a:t>
            </a:r>
            <a:r>
              <a:rPr lang="en-US" dirty="0" smtClean="0"/>
              <a:t>the ACM, 7(3): 201--215</a:t>
            </a:r>
            <a:r>
              <a:rPr lang="en-US" dirty="0" smtClean="0"/>
              <a:t>.)</a:t>
            </a:r>
          </a:p>
          <a:p>
            <a:endParaRPr lang="en-US" dirty="0" smtClean="0"/>
          </a:p>
          <a:p>
            <a:r>
              <a:rPr lang="en-US" dirty="0" smtClean="0"/>
              <a:t>3. </a:t>
            </a:r>
            <a:r>
              <a:rPr lang="en-US" dirty="0" err="1" smtClean="0"/>
              <a:t>Rish</a:t>
            </a:r>
            <a:r>
              <a:rPr lang="en-US" dirty="0" smtClean="0"/>
              <a:t> and </a:t>
            </a:r>
            <a:r>
              <a:rPr lang="en-US" dirty="0" err="1" smtClean="0"/>
              <a:t>Dechter</a:t>
            </a:r>
            <a:r>
              <a:rPr lang="en-US" dirty="0" smtClean="0"/>
              <a:t> (Irina </a:t>
            </a:r>
            <a:r>
              <a:rPr lang="en-US" dirty="0" err="1" smtClean="0"/>
              <a:t>Rish</a:t>
            </a:r>
            <a:r>
              <a:rPr lang="en-US" dirty="0" smtClean="0"/>
              <a:t> and </a:t>
            </a:r>
            <a:r>
              <a:rPr lang="en-US" dirty="0" err="1" smtClean="0"/>
              <a:t>Rina</a:t>
            </a:r>
            <a:r>
              <a:rPr lang="en-US" dirty="0" smtClean="0"/>
              <a:t> </a:t>
            </a:r>
            <a:r>
              <a:rPr lang="en-US" dirty="0" err="1" smtClean="0"/>
              <a:t>Dechter</a:t>
            </a:r>
            <a:r>
              <a:rPr lang="en-US" dirty="0" smtClean="0"/>
              <a:t>. "Resolution </a:t>
            </a:r>
            <a:r>
              <a:rPr lang="en-US" dirty="0" smtClean="0"/>
              <a:t>	versus </a:t>
            </a:r>
            <a:r>
              <a:rPr lang="en-US" dirty="0" smtClean="0"/>
              <a:t>Search: Two Strategies for SAT." Journal of </a:t>
            </a:r>
            <a:r>
              <a:rPr lang="en-US" dirty="0" smtClean="0"/>
              <a:t>	Automated </a:t>
            </a:r>
            <a:r>
              <a:rPr lang="en-US" dirty="0" smtClean="0"/>
              <a:t>Reasoning, 24, 215--259, 2000.)</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normAutofit/>
            <a:scene3d>
              <a:camera prst="orthographicFront"/>
              <a:lightRig rig="freezing" dir="t">
                <a:rot lat="0" lon="0" rev="5640000"/>
              </a:lightRig>
            </a:scene3d>
            <a:sp3d extrusionH="57150" prstMaterial="flat">
              <a:bevelT w="95250" h="101600"/>
              <a:contourClr>
                <a:schemeClr val="tx2"/>
              </a:contourClr>
            </a:sp3d>
          </a:bodyPr>
          <a:lstStyle/>
          <a:p>
            <a:pPr algn="ctr"/>
            <a:r>
              <a:rPr lang="en-US" sz="5000" dirty="0" smtClean="0">
                <a:ln>
                  <a:solidFill>
                    <a:schemeClr val="tx1">
                      <a:lumMod val="50000"/>
                    </a:schemeClr>
                  </a:solidFill>
                </a:ln>
                <a:solidFill>
                  <a:schemeClr val="tx1">
                    <a:lumMod val="95000"/>
                  </a:schemeClr>
                </a:solidFill>
              </a:rPr>
              <a:t>Backtracking Search:</a:t>
            </a:r>
            <a:endParaRPr lang="en-US" sz="5000" dirty="0"/>
          </a:p>
        </p:txBody>
      </p:sp>
      <p:sp>
        <p:nvSpPr>
          <p:cNvPr id="3" name="Subtitle 2"/>
          <p:cNvSpPr>
            <a:spLocks noGrp="1"/>
          </p:cNvSpPr>
          <p:nvPr>
            <p:ph type="subTitle" idx="1"/>
          </p:nvPr>
        </p:nvSpPr>
        <p:spPr>
          <a:xfrm>
            <a:off x="1371600" y="2438400"/>
            <a:ext cx="6400800" cy="1752600"/>
          </a:xfrm>
        </p:spPr>
        <p:txBody>
          <a:bodyPr>
            <a:normAutofit/>
          </a:bodyPr>
          <a:lstStyle/>
          <a:p>
            <a:pPr algn="l"/>
            <a:r>
              <a:rPr lang="en-US" sz="2800" dirty="0" smtClean="0"/>
              <a:t>Searching a tree recursively one branch at a time, abandoning any branch which does not satisfy the search constraints.</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scene3d>
              <a:camera prst="orthographicFront"/>
              <a:lightRig rig="freezing" dir="t">
                <a:rot lat="0" lon="0" rev="5640000"/>
              </a:lightRig>
            </a:scene3d>
            <a:sp3d extrusionH="57150" prstMaterial="flat">
              <a:bevelT w="95250" h="101600"/>
              <a:contourClr>
                <a:schemeClr val="tx2"/>
              </a:contourClr>
            </a:sp3d>
          </a:bodyPr>
          <a:lstStyle/>
          <a:p>
            <a:pPr algn="ctr"/>
            <a:r>
              <a:rPr lang="en-US" sz="5000" dirty="0" smtClean="0">
                <a:ln>
                  <a:solidFill>
                    <a:schemeClr val="tx1">
                      <a:lumMod val="50000"/>
                    </a:schemeClr>
                  </a:solidFill>
                </a:ln>
                <a:solidFill>
                  <a:schemeClr val="tx1">
                    <a:lumMod val="95000"/>
                  </a:schemeClr>
                </a:solidFill>
              </a:rPr>
              <a:t>Variable</a:t>
            </a:r>
            <a:r>
              <a:rPr lang="en-US" dirty="0" smtClean="0">
                <a:ln>
                  <a:solidFill>
                    <a:schemeClr val="tx1">
                      <a:lumMod val="50000"/>
                    </a:schemeClr>
                  </a:solidFill>
                </a:ln>
                <a:solidFill>
                  <a:schemeClr val="tx1">
                    <a:lumMod val="95000"/>
                  </a:schemeClr>
                </a:solidFill>
              </a:rPr>
              <a:t> Elimination:</a:t>
            </a:r>
            <a:endParaRPr lang="en-US" dirty="0"/>
          </a:p>
        </p:txBody>
      </p:sp>
      <p:sp>
        <p:nvSpPr>
          <p:cNvPr id="3" name="Subtitle 2"/>
          <p:cNvSpPr>
            <a:spLocks noGrp="1"/>
          </p:cNvSpPr>
          <p:nvPr>
            <p:ph type="subTitle" idx="1"/>
          </p:nvPr>
        </p:nvSpPr>
        <p:spPr>
          <a:xfrm>
            <a:off x="1371600" y="2438400"/>
            <a:ext cx="6400800" cy="1752600"/>
          </a:xfrm>
        </p:spPr>
        <p:txBody>
          <a:bodyPr>
            <a:normAutofit/>
          </a:bodyPr>
          <a:lstStyle/>
          <a:p>
            <a:pPr algn="l"/>
            <a:r>
              <a:rPr lang="en-US" sz="2800" dirty="0" smtClean="0"/>
              <a:t>Modifying a </a:t>
            </a:r>
            <a:r>
              <a:rPr lang="en-US" sz="2800" dirty="0" err="1" smtClean="0"/>
              <a:t>boolean</a:t>
            </a:r>
            <a:r>
              <a:rPr lang="en-US" sz="2800" dirty="0" smtClean="0"/>
              <a:t> equation to remove variables.</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normAutofit fontScale="90000"/>
            <a:scene3d>
              <a:camera prst="orthographicFront"/>
              <a:lightRig rig="freezing" dir="t">
                <a:rot lat="0" lon="0" rev="5640000"/>
              </a:lightRig>
            </a:scene3d>
            <a:sp3d extrusionH="57150" prstMaterial="flat">
              <a:bevelT w="95250" h="101600"/>
              <a:contourClr>
                <a:schemeClr val="tx2"/>
              </a:contourClr>
            </a:sp3d>
          </a:bodyPr>
          <a:lstStyle/>
          <a:p>
            <a:pPr algn="ctr"/>
            <a:r>
              <a:rPr lang="en-US" dirty="0" smtClean="0">
                <a:ln>
                  <a:solidFill>
                    <a:schemeClr val="tx1">
                      <a:lumMod val="50000"/>
                    </a:schemeClr>
                  </a:solidFill>
                </a:ln>
                <a:solidFill>
                  <a:schemeClr val="tx1">
                    <a:lumMod val="95000"/>
                  </a:schemeClr>
                </a:solidFill>
              </a:rPr>
              <a:t>Propositional Satisfiability:</a:t>
            </a:r>
            <a:endParaRPr lang="en-US" dirty="0"/>
          </a:p>
        </p:txBody>
      </p:sp>
      <p:sp>
        <p:nvSpPr>
          <p:cNvPr id="3" name="Subtitle 2"/>
          <p:cNvSpPr>
            <a:spLocks noGrp="1"/>
          </p:cNvSpPr>
          <p:nvPr>
            <p:ph type="subTitle" idx="1"/>
          </p:nvPr>
        </p:nvSpPr>
        <p:spPr>
          <a:xfrm>
            <a:off x="1371600" y="2438400"/>
            <a:ext cx="6400800" cy="1752600"/>
          </a:xfrm>
        </p:spPr>
        <p:txBody>
          <a:bodyPr>
            <a:normAutofit lnSpcReduction="10000"/>
          </a:bodyPr>
          <a:lstStyle/>
          <a:p>
            <a:pPr algn="l"/>
            <a:r>
              <a:rPr lang="en-US" sz="2800" dirty="0" smtClean="0"/>
              <a:t>This refers to the problem of determining if there is a combination of values for the variables in a Boolean formula which cause the formula to evaluate as TRUE.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rmAutofit fontScale="90000"/>
            <a:scene3d>
              <a:camera prst="orthographicFront"/>
              <a:lightRig rig="freezing" dir="t">
                <a:rot lat="0" lon="0" rev="5640000"/>
              </a:lightRig>
            </a:scene3d>
            <a:sp3d extrusionH="57150" prstMaterial="flat">
              <a:bevelT w="95250" h="101600"/>
              <a:contourClr>
                <a:schemeClr val="tx2"/>
              </a:contourClr>
            </a:sp3d>
          </a:bodyPr>
          <a:lstStyle/>
          <a:p>
            <a:pPr algn="ctr"/>
            <a:r>
              <a:rPr lang="en-US" dirty="0" smtClean="0">
                <a:ln>
                  <a:solidFill>
                    <a:schemeClr val="tx1">
                      <a:lumMod val="50000"/>
                    </a:schemeClr>
                  </a:solidFill>
                </a:ln>
                <a:solidFill>
                  <a:schemeClr val="tx1">
                    <a:lumMod val="95000"/>
                  </a:schemeClr>
                </a:solidFill>
              </a:rPr>
              <a:t>Backtracking Applied to Propositional Satisfiability:</a:t>
            </a:r>
            <a:endParaRPr lang="en-US" dirty="0"/>
          </a:p>
        </p:txBody>
      </p:sp>
      <p:sp>
        <p:nvSpPr>
          <p:cNvPr id="3" name="Subtitle 2"/>
          <p:cNvSpPr>
            <a:spLocks noGrp="1"/>
          </p:cNvSpPr>
          <p:nvPr>
            <p:ph type="subTitle" idx="1"/>
          </p:nvPr>
        </p:nvSpPr>
        <p:spPr>
          <a:xfrm>
            <a:off x="1371600" y="2590800"/>
            <a:ext cx="6400800" cy="1752600"/>
          </a:xfrm>
        </p:spPr>
        <p:txBody>
          <a:bodyPr>
            <a:noAutofit/>
          </a:bodyPr>
          <a:lstStyle/>
          <a:p>
            <a:pPr algn="l"/>
            <a:r>
              <a:rPr lang="en-US" sz="2800" dirty="0" smtClean="0"/>
              <a:t>The tree representing all the possible combinations of values for the variables in a Boolean formula is searched using a backtracking search until a path is found which causes the formula to evaluate as TRUE. </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05800" cy="1470025"/>
          </a:xfrm>
        </p:spPr>
        <p:txBody>
          <a:bodyPr>
            <a:normAutofit fontScale="90000"/>
            <a:scene3d>
              <a:camera prst="orthographicFront"/>
              <a:lightRig rig="freezing" dir="t">
                <a:rot lat="0" lon="0" rev="5640000"/>
              </a:lightRig>
            </a:scene3d>
            <a:sp3d extrusionH="57150" prstMaterial="flat">
              <a:bevelT w="95250" h="101600"/>
              <a:contourClr>
                <a:schemeClr val="tx2"/>
              </a:contourClr>
            </a:sp3d>
          </a:bodyPr>
          <a:lstStyle/>
          <a:p>
            <a:pPr algn="ctr"/>
            <a:r>
              <a:rPr lang="en-US" dirty="0" smtClean="0">
                <a:ln>
                  <a:solidFill>
                    <a:schemeClr val="tx1">
                      <a:lumMod val="50000"/>
                    </a:schemeClr>
                  </a:solidFill>
                </a:ln>
                <a:solidFill>
                  <a:schemeClr val="tx1">
                    <a:lumMod val="95000"/>
                  </a:schemeClr>
                </a:solidFill>
              </a:rPr>
              <a:t>Variable Elimination Applied to Propositional Satisfiability:</a:t>
            </a:r>
            <a:endParaRPr lang="en-US" dirty="0"/>
          </a:p>
        </p:txBody>
      </p:sp>
      <p:sp>
        <p:nvSpPr>
          <p:cNvPr id="3" name="Subtitle 2"/>
          <p:cNvSpPr>
            <a:spLocks noGrp="1"/>
          </p:cNvSpPr>
          <p:nvPr>
            <p:ph type="subTitle" idx="1"/>
          </p:nvPr>
        </p:nvSpPr>
        <p:spPr>
          <a:xfrm>
            <a:off x="1371600" y="2209800"/>
            <a:ext cx="6400800" cy="4419600"/>
          </a:xfrm>
        </p:spPr>
        <p:txBody>
          <a:bodyPr>
            <a:noAutofit/>
          </a:bodyPr>
          <a:lstStyle/>
          <a:p>
            <a:pPr algn="l"/>
            <a:r>
              <a:rPr lang="en-US" sz="2800" dirty="0" smtClean="0"/>
              <a:t>The variables in a Boolean formula are progressively eliminated in a way which forces the formula to continually have the option of evaluating to TRUE. At the end, the formula will either evaluate to TRUE, or there will be no valid variable values which allow that possibility after the elimination of some variable, in which case there is no way the formula can possibly evaluate to TRUE.</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05800" cy="1470025"/>
          </a:xfrm>
        </p:spPr>
        <p:txBody>
          <a:bodyPr>
            <a:normAutofit fontScale="90000"/>
            <a:scene3d>
              <a:camera prst="orthographicFront"/>
              <a:lightRig rig="freezing" dir="t">
                <a:rot lat="0" lon="0" rev="5640000"/>
              </a:lightRig>
            </a:scene3d>
            <a:sp3d extrusionH="57150" prstMaterial="flat">
              <a:bevelT w="95250" h="101600"/>
              <a:contourClr>
                <a:schemeClr val="tx2"/>
              </a:contourClr>
            </a:sp3d>
          </a:bodyPr>
          <a:lstStyle/>
          <a:p>
            <a:pPr algn="ctr"/>
            <a:r>
              <a:rPr lang="en-US" dirty="0" smtClean="0">
                <a:ln>
                  <a:solidFill>
                    <a:schemeClr val="tx1">
                      <a:lumMod val="50000"/>
                    </a:schemeClr>
                  </a:solidFill>
                </a:ln>
                <a:solidFill>
                  <a:schemeClr val="tx1">
                    <a:lumMod val="95000"/>
                  </a:schemeClr>
                </a:solidFill>
              </a:rPr>
              <a:t>Davis-Putnam Algorithm or </a:t>
            </a:r>
            <a:br>
              <a:rPr lang="en-US" dirty="0" smtClean="0">
                <a:ln>
                  <a:solidFill>
                    <a:schemeClr val="tx1">
                      <a:lumMod val="50000"/>
                    </a:schemeClr>
                  </a:solidFill>
                </a:ln>
                <a:solidFill>
                  <a:schemeClr val="tx1">
                    <a:lumMod val="95000"/>
                  </a:schemeClr>
                </a:solidFill>
              </a:rPr>
            </a:br>
            <a:r>
              <a:rPr lang="en-US" dirty="0" smtClean="0">
                <a:ln>
                  <a:solidFill>
                    <a:schemeClr val="tx1">
                      <a:lumMod val="50000"/>
                    </a:schemeClr>
                  </a:solidFill>
                </a:ln>
                <a:solidFill>
                  <a:schemeClr val="tx1">
                    <a:lumMod val="95000"/>
                  </a:schemeClr>
                </a:solidFill>
              </a:rPr>
              <a:t>DP-resolution/DR</a:t>
            </a:r>
            <a:endParaRPr lang="en-US" dirty="0"/>
          </a:p>
        </p:txBody>
      </p:sp>
      <p:sp>
        <p:nvSpPr>
          <p:cNvPr id="3" name="Subtitle 2"/>
          <p:cNvSpPr>
            <a:spLocks noGrp="1"/>
          </p:cNvSpPr>
          <p:nvPr>
            <p:ph type="subTitle" idx="1"/>
          </p:nvPr>
        </p:nvSpPr>
        <p:spPr>
          <a:xfrm>
            <a:off x="1371600" y="2209800"/>
            <a:ext cx="6400800" cy="4419600"/>
          </a:xfrm>
        </p:spPr>
        <p:txBody>
          <a:bodyPr>
            <a:noAutofit/>
          </a:bodyPr>
          <a:lstStyle/>
          <a:p>
            <a:pPr algn="l">
              <a:buFont typeface="Arial" pitchFamily="34" charset="0"/>
              <a:buChar char="•"/>
            </a:pPr>
            <a:r>
              <a:rPr lang="en-US" sz="2800" dirty="0" smtClean="0"/>
              <a:t> Created in 1960 by Martin Davis and 	Hilary Putnam</a:t>
            </a:r>
          </a:p>
          <a:p>
            <a:pPr algn="l">
              <a:buFont typeface="Arial" pitchFamily="34" charset="0"/>
              <a:buChar char="•"/>
            </a:pPr>
            <a:r>
              <a:rPr lang="en-US" sz="2800" dirty="0" smtClean="0"/>
              <a:t> Resolution based algorithm for deciding 	satisfiability.</a:t>
            </a:r>
          </a:p>
          <a:p>
            <a:pPr algn="l">
              <a:buFont typeface="Arial" pitchFamily="34" charset="0"/>
              <a:buChar char="•"/>
            </a:pPr>
            <a:r>
              <a:rPr lang="en-US" sz="2800" dirty="0" smtClean="0"/>
              <a:t> Proved that restricting the amount of 	resolution performed along the 	ordering of the propositions is 	enough to decide satisfiability. </a:t>
            </a:r>
          </a:p>
          <a:p>
            <a:pPr algn="l">
              <a:buFont typeface="Arial" pitchFamily="34" charset="0"/>
              <a:buChar char="•"/>
            </a:pPr>
            <a:r>
              <a:rPr lang="en-US" sz="2800" dirty="0" smtClean="0"/>
              <a:t>Was not given much attention.</a:t>
            </a:r>
          </a:p>
          <a:p>
            <a:pPr algn="l">
              <a:buFont typeface="Arial" pitchFamily="34" charset="0"/>
              <a:buChar char="•"/>
            </a:pP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305800" cy="1470025"/>
          </a:xfrm>
        </p:spPr>
        <p:txBody>
          <a:bodyPr>
            <a:normAutofit/>
            <a:scene3d>
              <a:camera prst="orthographicFront"/>
              <a:lightRig rig="freezing" dir="t">
                <a:rot lat="0" lon="0" rev="5640000"/>
              </a:lightRig>
            </a:scene3d>
            <a:sp3d extrusionH="57150" prstMaterial="flat">
              <a:bevelT w="95250" h="101600"/>
              <a:contourClr>
                <a:schemeClr val="tx2"/>
              </a:contourClr>
            </a:sp3d>
          </a:bodyPr>
          <a:lstStyle/>
          <a:p>
            <a:pPr algn="ctr"/>
            <a:r>
              <a:rPr lang="en-US" sz="5000" dirty="0" smtClean="0">
                <a:ln>
                  <a:solidFill>
                    <a:schemeClr val="tx1">
                      <a:lumMod val="50000"/>
                    </a:schemeClr>
                  </a:solidFill>
                </a:ln>
                <a:solidFill>
                  <a:schemeClr val="tx1">
                    <a:lumMod val="95000"/>
                  </a:schemeClr>
                </a:solidFill>
              </a:rPr>
              <a:t>DP-resolution cont.</a:t>
            </a:r>
            <a:endParaRPr lang="en-US" sz="5000" dirty="0"/>
          </a:p>
        </p:txBody>
      </p:sp>
      <p:sp>
        <p:nvSpPr>
          <p:cNvPr id="3" name="Subtitle 2"/>
          <p:cNvSpPr>
            <a:spLocks noGrp="1"/>
          </p:cNvSpPr>
          <p:nvPr>
            <p:ph type="subTitle" idx="1"/>
          </p:nvPr>
        </p:nvSpPr>
        <p:spPr>
          <a:xfrm>
            <a:off x="1371600" y="2209800"/>
            <a:ext cx="6400800" cy="4419600"/>
          </a:xfrm>
        </p:spPr>
        <p:txBody>
          <a:bodyPr>
            <a:noAutofit/>
          </a:bodyPr>
          <a:lstStyle/>
          <a:p>
            <a:pPr algn="l">
              <a:buFont typeface="Arial" pitchFamily="34" charset="0"/>
              <a:buChar char="•"/>
            </a:pPr>
            <a:r>
              <a:rPr lang="en-US" sz="2800" dirty="0" smtClean="0"/>
              <a:t> Analysis of its runtime focuses mainly 	on its exponential worst case rather 	than its efficiency in certain 	situations.</a:t>
            </a:r>
          </a:p>
          <a:p>
            <a:pPr algn="l">
              <a:buFont typeface="Arial" pitchFamily="34" charset="0"/>
              <a:buChar char="•"/>
            </a:pPr>
            <a:r>
              <a:rPr lang="en-US" sz="2800" dirty="0" smtClean="0"/>
              <a:t>Quickly replaced by the Davis-Putnam 	Procedure which is a minor 	modification of this algorithm.  </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305800" cy="1470025"/>
          </a:xfrm>
        </p:spPr>
        <p:txBody>
          <a:bodyPr>
            <a:noAutofit/>
            <a:scene3d>
              <a:camera prst="orthographicFront"/>
              <a:lightRig rig="freezing" dir="t">
                <a:rot lat="0" lon="0" rev="5640000"/>
              </a:lightRig>
            </a:scene3d>
            <a:sp3d extrusionH="57150" prstMaterial="flat">
              <a:bevelT w="95250" h="101600"/>
              <a:contourClr>
                <a:schemeClr val="tx2"/>
              </a:contourClr>
            </a:sp3d>
          </a:bodyPr>
          <a:lstStyle/>
          <a:p>
            <a:pPr algn="ctr"/>
            <a:r>
              <a:rPr lang="en-US" sz="3800" dirty="0" err="1" smtClean="0">
                <a:ln>
                  <a:solidFill>
                    <a:schemeClr val="tx1">
                      <a:lumMod val="50000"/>
                    </a:schemeClr>
                  </a:solidFill>
                </a:ln>
                <a:solidFill>
                  <a:schemeClr val="tx1">
                    <a:lumMod val="95000"/>
                  </a:schemeClr>
                </a:solidFill>
              </a:rPr>
              <a:t>Psuedocode</a:t>
            </a:r>
            <a:r>
              <a:rPr lang="en-US" sz="3800" dirty="0" smtClean="0">
                <a:ln>
                  <a:solidFill>
                    <a:schemeClr val="tx1">
                      <a:lumMod val="50000"/>
                    </a:schemeClr>
                  </a:solidFill>
                </a:ln>
                <a:solidFill>
                  <a:schemeClr val="tx1">
                    <a:lumMod val="95000"/>
                  </a:schemeClr>
                </a:solidFill>
              </a:rPr>
              <a:t> of Davis-Putnam Algorithm</a:t>
            </a:r>
            <a:br>
              <a:rPr lang="en-US" sz="3800" dirty="0" smtClean="0">
                <a:ln>
                  <a:solidFill>
                    <a:schemeClr val="tx1">
                      <a:lumMod val="50000"/>
                    </a:schemeClr>
                  </a:solidFill>
                </a:ln>
                <a:solidFill>
                  <a:schemeClr val="tx1">
                    <a:lumMod val="95000"/>
                  </a:schemeClr>
                </a:solidFill>
              </a:rPr>
            </a:br>
            <a:r>
              <a:rPr lang="en-US" sz="3800" dirty="0" smtClean="0">
                <a:ln>
                  <a:solidFill>
                    <a:schemeClr val="tx1">
                      <a:lumMod val="50000"/>
                    </a:schemeClr>
                  </a:solidFill>
                </a:ln>
                <a:solidFill>
                  <a:schemeClr val="tx1">
                    <a:lumMod val="95000"/>
                  </a:schemeClr>
                </a:solidFill>
              </a:rPr>
              <a:t> (Variable Elimination/Resolution)</a:t>
            </a:r>
            <a:endParaRPr lang="en-US" sz="3800" dirty="0"/>
          </a:p>
        </p:txBody>
      </p:sp>
      <p:sp>
        <p:nvSpPr>
          <p:cNvPr id="3" name="Subtitle 2"/>
          <p:cNvSpPr>
            <a:spLocks noGrp="1"/>
          </p:cNvSpPr>
          <p:nvPr>
            <p:ph type="subTitle" idx="1"/>
          </p:nvPr>
        </p:nvSpPr>
        <p:spPr>
          <a:xfrm>
            <a:off x="1371600" y="1981200"/>
            <a:ext cx="6400800" cy="4419600"/>
          </a:xfrm>
        </p:spPr>
        <p:txBody>
          <a:bodyPr>
            <a:noAutofit/>
          </a:bodyPr>
          <a:lstStyle/>
          <a:p>
            <a:pPr algn="l"/>
            <a:r>
              <a:rPr lang="en-US" sz="1800" b="1" dirty="0" smtClean="0"/>
              <a:t>Directional Resolution: DR</a:t>
            </a:r>
            <a:endParaRPr lang="en-US" sz="1800" dirty="0" smtClean="0"/>
          </a:p>
          <a:p>
            <a:pPr algn="l"/>
            <a:r>
              <a:rPr lang="en-US" sz="1800" b="1" dirty="0" smtClean="0"/>
              <a:t>Input:</a:t>
            </a:r>
            <a:r>
              <a:rPr lang="en-US" sz="1800" dirty="0" smtClean="0"/>
              <a:t> </a:t>
            </a:r>
            <a:r>
              <a:rPr lang="en-US" sz="1800" i="1" dirty="0" smtClean="0"/>
              <a:t>A </a:t>
            </a:r>
            <a:r>
              <a:rPr lang="en-US" sz="1800" i="1" dirty="0" err="1" smtClean="0"/>
              <a:t>cnf</a:t>
            </a:r>
            <a:r>
              <a:rPr lang="en-US" sz="1800" i="1" dirty="0" smtClean="0"/>
              <a:t> theory φ, o = Q</a:t>
            </a:r>
            <a:r>
              <a:rPr lang="en-US" sz="1800" i="1" baseline="-25000" dirty="0" smtClean="0"/>
              <a:t>1</a:t>
            </a:r>
            <a:r>
              <a:rPr lang="en-US" sz="1800" i="1" dirty="0" smtClean="0"/>
              <a:t>, …, Q</a:t>
            </a:r>
            <a:r>
              <a:rPr lang="en-US" sz="1800" i="1" baseline="-25000" dirty="0" smtClean="0"/>
              <a:t>n</a:t>
            </a:r>
            <a:r>
              <a:rPr lang="en-US" sz="1800" i="1" dirty="0" smtClean="0"/>
              <a:t>.</a:t>
            </a:r>
            <a:endParaRPr lang="en-US" sz="1800" dirty="0" smtClean="0"/>
          </a:p>
          <a:p>
            <a:pPr algn="l"/>
            <a:r>
              <a:rPr lang="en-US" sz="1800" b="1" dirty="0" smtClean="0"/>
              <a:t>Output:</a:t>
            </a:r>
            <a:r>
              <a:rPr lang="en-US" sz="1800" dirty="0" smtClean="0"/>
              <a:t> </a:t>
            </a:r>
            <a:r>
              <a:rPr lang="en-US" sz="1800" i="1" dirty="0" smtClean="0"/>
              <a:t>The decision of whether φ is </a:t>
            </a:r>
            <a:r>
              <a:rPr lang="en-US" sz="1800" i="1" dirty="0" err="1" smtClean="0"/>
              <a:t>satisfiable</a:t>
            </a:r>
            <a:r>
              <a:rPr lang="en-US" sz="1800" i="1" dirty="0" smtClean="0"/>
              <a:t>.</a:t>
            </a:r>
            <a:endParaRPr lang="en-US" sz="1800" dirty="0" smtClean="0"/>
          </a:p>
          <a:p>
            <a:pPr algn="l"/>
            <a:r>
              <a:rPr lang="en-US" sz="1800" i="1" dirty="0" smtClean="0"/>
              <a:t>If it is, the directional extension </a:t>
            </a:r>
            <a:r>
              <a:rPr lang="en-US" sz="1800" i="1" dirty="0" err="1" smtClean="0"/>
              <a:t>E</a:t>
            </a:r>
            <a:r>
              <a:rPr lang="en-US" sz="1800" i="1" baseline="-25000" dirty="0" err="1" smtClean="0"/>
              <a:t>o</a:t>
            </a:r>
            <a:r>
              <a:rPr lang="en-US" sz="1800" i="1" dirty="0" smtClean="0"/>
              <a:t>(φ) equivalent to φ.</a:t>
            </a:r>
            <a:endParaRPr lang="en-US" sz="1800" dirty="0" smtClean="0"/>
          </a:p>
          <a:p>
            <a:pPr algn="l"/>
            <a:r>
              <a:rPr lang="en-US" sz="1800" dirty="0" smtClean="0"/>
              <a:t>1. </a:t>
            </a:r>
            <a:r>
              <a:rPr lang="en-US" sz="1800" b="1" dirty="0" smtClean="0"/>
              <a:t>Initialize:</a:t>
            </a:r>
            <a:r>
              <a:rPr lang="en-US" sz="1800" dirty="0" smtClean="0"/>
              <a:t> </a:t>
            </a:r>
            <a:r>
              <a:rPr lang="en-US" sz="1800" i="1" dirty="0" smtClean="0"/>
              <a:t>generate a partition of clauses, bucket</a:t>
            </a:r>
            <a:r>
              <a:rPr lang="en-US" sz="1800" i="1" baseline="-25000" dirty="0" smtClean="0"/>
              <a:t>1</a:t>
            </a:r>
            <a:r>
              <a:rPr lang="en-US" sz="1800" i="1" dirty="0" smtClean="0"/>
              <a:t>, …, </a:t>
            </a:r>
            <a:r>
              <a:rPr lang="en-US" sz="1800" i="1" dirty="0" err="1" smtClean="0"/>
              <a:t>bucket</a:t>
            </a:r>
            <a:r>
              <a:rPr lang="en-US" sz="1800" i="1" baseline="-25000" dirty="0" err="1" smtClean="0"/>
              <a:t>n</a:t>
            </a:r>
            <a:r>
              <a:rPr lang="en-US" sz="1800" i="1" dirty="0" smtClean="0"/>
              <a:t>,</a:t>
            </a:r>
            <a:endParaRPr lang="en-US" sz="1800" dirty="0" smtClean="0"/>
          </a:p>
          <a:p>
            <a:pPr algn="l"/>
            <a:r>
              <a:rPr lang="en-US" sz="1800" i="1" dirty="0" smtClean="0"/>
              <a:t>where </a:t>
            </a:r>
            <a:r>
              <a:rPr lang="en-US" sz="1800" i="1" dirty="0" err="1" smtClean="0"/>
              <a:t>bucket</a:t>
            </a:r>
            <a:r>
              <a:rPr lang="en-US" sz="1800" i="1" baseline="-25000" dirty="0" err="1" smtClean="0"/>
              <a:t>i</a:t>
            </a:r>
            <a:r>
              <a:rPr lang="en-US" sz="1800" i="1" dirty="0" smtClean="0"/>
              <a:t> contains all the clauses whose highest literal is </a:t>
            </a:r>
            <a:r>
              <a:rPr lang="en-US" sz="1800" i="1" dirty="0" err="1" smtClean="0"/>
              <a:t>Q</a:t>
            </a:r>
            <a:r>
              <a:rPr lang="en-US" sz="1800" i="1" baseline="-25000" dirty="0" err="1" smtClean="0"/>
              <a:t>i</a:t>
            </a:r>
            <a:r>
              <a:rPr lang="en-US" sz="1800" i="1" dirty="0" smtClean="0"/>
              <a:t>.</a:t>
            </a:r>
            <a:endParaRPr lang="en-US" sz="1800" dirty="0" smtClean="0"/>
          </a:p>
          <a:p>
            <a:pPr algn="l"/>
            <a:r>
              <a:rPr lang="en-US" sz="1800" dirty="0" smtClean="0"/>
              <a:t>2. </a:t>
            </a:r>
            <a:r>
              <a:rPr lang="en-US" sz="1800" b="1" dirty="0" smtClean="0"/>
              <a:t>For</a:t>
            </a:r>
            <a:r>
              <a:rPr lang="en-US" sz="1800" dirty="0" smtClean="0"/>
              <a:t> </a:t>
            </a:r>
            <a:r>
              <a:rPr lang="en-US" sz="1800" i="1" dirty="0" err="1" smtClean="0"/>
              <a:t>i</a:t>
            </a:r>
            <a:r>
              <a:rPr lang="en-US" sz="1800" i="1" dirty="0" smtClean="0"/>
              <a:t> = n to 1 do:</a:t>
            </a:r>
            <a:endParaRPr lang="en-US" sz="1800" dirty="0" smtClean="0"/>
          </a:p>
          <a:p>
            <a:pPr algn="l"/>
            <a:r>
              <a:rPr lang="en-US" sz="1800" b="1" dirty="0" smtClean="0"/>
              <a:t>	If </a:t>
            </a:r>
            <a:r>
              <a:rPr lang="en-US" sz="1800" i="1" dirty="0" smtClean="0"/>
              <a:t>there is a unit clause in </a:t>
            </a:r>
            <a:r>
              <a:rPr lang="en-US" sz="1800" i="1" dirty="0" err="1" smtClean="0"/>
              <a:t>bucket</a:t>
            </a:r>
            <a:r>
              <a:rPr lang="en-US" sz="1800" i="1" baseline="-25000" dirty="0" err="1" smtClean="0"/>
              <a:t>i</a:t>
            </a:r>
            <a:r>
              <a:rPr lang="en-US" sz="1800" i="1" dirty="0" smtClean="0"/>
              <a:t>,</a:t>
            </a:r>
            <a:endParaRPr lang="en-US" sz="1800" dirty="0" smtClean="0"/>
          </a:p>
          <a:p>
            <a:pPr algn="l"/>
            <a:r>
              <a:rPr lang="en-US" sz="1800" i="1" dirty="0" smtClean="0"/>
              <a:t>	do unit resolution in </a:t>
            </a:r>
            <a:r>
              <a:rPr lang="en-US" sz="1800" i="1" dirty="0" err="1" smtClean="0"/>
              <a:t>bucket</a:t>
            </a:r>
            <a:r>
              <a:rPr lang="en-US" sz="1800" i="1" baseline="-25000" dirty="0" err="1" smtClean="0"/>
              <a:t>i</a:t>
            </a:r>
            <a:endParaRPr lang="en-US" sz="1800" dirty="0" smtClean="0"/>
          </a:p>
          <a:p>
            <a:pPr algn="l"/>
            <a:r>
              <a:rPr lang="en-US" sz="1800" b="1" dirty="0" smtClean="0"/>
              <a:t>	else</a:t>
            </a:r>
            <a:r>
              <a:rPr lang="en-US" sz="1800" dirty="0" smtClean="0"/>
              <a:t> </a:t>
            </a:r>
            <a:r>
              <a:rPr lang="en-US" sz="1800" i="1" dirty="0" smtClean="0"/>
              <a:t>resolve each pair {(α V </a:t>
            </a:r>
            <a:r>
              <a:rPr lang="en-US" sz="1800" i="1" dirty="0" err="1" smtClean="0"/>
              <a:t>Q</a:t>
            </a:r>
            <a:r>
              <a:rPr lang="en-US" sz="1800" i="1" baseline="-25000" dirty="0" err="1" smtClean="0"/>
              <a:t>i</a:t>
            </a:r>
            <a:r>
              <a:rPr lang="en-US" sz="1800" i="1" dirty="0" smtClean="0"/>
              <a:t>), (β </a:t>
            </a:r>
            <a:r>
              <a:rPr lang="en-US" sz="1800" i="1" dirty="0" err="1" smtClean="0"/>
              <a:t>V¬Q</a:t>
            </a:r>
            <a:r>
              <a:rPr lang="en-US" sz="1800" i="1" baseline="-25000" dirty="0" err="1" smtClean="0"/>
              <a:t>i</a:t>
            </a:r>
            <a:r>
              <a:rPr lang="en-US" sz="1800" i="1" dirty="0" smtClean="0"/>
              <a:t>)}      </a:t>
            </a:r>
            <a:r>
              <a:rPr lang="en-US" sz="1800" i="1" dirty="0" err="1" smtClean="0"/>
              <a:t>bucket</a:t>
            </a:r>
            <a:r>
              <a:rPr lang="en-US" sz="1800" i="1" baseline="-25000" dirty="0" err="1" smtClean="0"/>
              <a:t>i</a:t>
            </a:r>
            <a:r>
              <a:rPr lang="en-US" sz="1800" i="1" dirty="0" smtClean="0"/>
              <a:t>.</a:t>
            </a:r>
            <a:endParaRPr lang="en-US" sz="1800" dirty="0" smtClean="0"/>
          </a:p>
          <a:p>
            <a:pPr algn="l"/>
            <a:r>
              <a:rPr lang="en-US" sz="1800" b="1" dirty="0" smtClean="0"/>
              <a:t>	If</a:t>
            </a:r>
            <a:r>
              <a:rPr lang="en-US" sz="1800" dirty="0" smtClean="0"/>
              <a:t> γ </a:t>
            </a:r>
            <a:r>
              <a:rPr lang="en-US" sz="1800" i="1" dirty="0" smtClean="0"/>
              <a:t>= α V β is empty, return “φ is </a:t>
            </a:r>
            <a:r>
              <a:rPr lang="en-US" sz="1800" i="1" dirty="0" err="1" smtClean="0"/>
              <a:t>unsatisfiable</a:t>
            </a:r>
            <a:r>
              <a:rPr lang="en-US" sz="1800" i="1" dirty="0" smtClean="0"/>
              <a:t>".</a:t>
            </a:r>
            <a:endParaRPr lang="en-US" sz="1800" dirty="0" smtClean="0"/>
          </a:p>
          <a:p>
            <a:pPr algn="l"/>
            <a:r>
              <a:rPr lang="en-US" sz="1800" b="1" dirty="0" smtClean="0"/>
              <a:t>	else</a:t>
            </a:r>
            <a:r>
              <a:rPr lang="en-US" sz="1800" dirty="0" smtClean="0"/>
              <a:t> </a:t>
            </a:r>
            <a:r>
              <a:rPr lang="en-US" sz="1800" i="1" dirty="0" smtClean="0"/>
              <a:t>add </a:t>
            </a:r>
            <a:r>
              <a:rPr lang="en-US" sz="1800" dirty="0" smtClean="0"/>
              <a:t>γ</a:t>
            </a:r>
            <a:r>
              <a:rPr lang="en-US" sz="1800" i="1" dirty="0" smtClean="0"/>
              <a:t> to the bucket of its highest variable.</a:t>
            </a:r>
            <a:endParaRPr lang="en-US" sz="1800" dirty="0" smtClean="0"/>
          </a:p>
          <a:p>
            <a:pPr algn="l"/>
            <a:r>
              <a:rPr lang="en-US" sz="1800" dirty="0" smtClean="0"/>
              <a:t>3. </a:t>
            </a:r>
            <a:r>
              <a:rPr lang="en-US" sz="1800" b="1" dirty="0" smtClean="0"/>
              <a:t>Return</a:t>
            </a:r>
            <a:r>
              <a:rPr lang="en-US" sz="1800" dirty="0" smtClean="0"/>
              <a:t> </a:t>
            </a:r>
            <a:r>
              <a:rPr lang="en-US" sz="1800" i="1" dirty="0" smtClean="0"/>
              <a:t>“φ is </a:t>
            </a:r>
            <a:r>
              <a:rPr lang="en-US" sz="1800" i="1" dirty="0" err="1" smtClean="0"/>
              <a:t>satis_able</a:t>
            </a:r>
            <a:r>
              <a:rPr lang="en-US" sz="1800" i="1" dirty="0" smtClean="0"/>
              <a:t>" and </a:t>
            </a:r>
            <a:r>
              <a:rPr lang="en-US" sz="1800" i="1" dirty="0" err="1" smtClean="0"/>
              <a:t>E</a:t>
            </a:r>
            <a:r>
              <a:rPr lang="en-US" sz="1800" i="1" baseline="-25000" dirty="0" err="1" smtClean="0"/>
              <a:t>o</a:t>
            </a:r>
            <a:r>
              <a:rPr lang="en-US" sz="1800" i="1" dirty="0" smtClean="0"/>
              <a:t>(φ) = </a:t>
            </a:r>
            <a:r>
              <a:rPr lang="en-US" sz="1800" i="1" dirty="0" err="1" smtClean="0"/>
              <a:t>U</a:t>
            </a:r>
            <a:r>
              <a:rPr lang="en-US" sz="1800" i="1" baseline="-25000" dirty="0" err="1" smtClean="0"/>
              <a:t>i</a:t>
            </a:r>
            <a:r>
              <a:rPr lang="en-US" sz="1800" i="1" dirty="0" smtClean="0"/>
              <a:t> </a:t>
            </a:r>
            <a:r>
              <a:rPr lang="en-US" sz="1800" i="1" dirty="0" err="1" smtClean="0"/>
              <a:t>bucket</a:t>
            </a:r>
            <a:r>
              <a:rPr lang="en-US" sz="1800" i="1" baseline="-25000" dirty="0" err="1" smtClean="0"/>
              <a:t>i</a:t>
            </a:r>
            <a:r>
              <a:rPr lang="en-US" sz="1800" i="1" dirty="0" smtClean="0"/>
              <a:t>.</a:t>
            </a:r>
            <a:endParaRPr lang="en-US" sz="1800" dirty="0" smtClean="0"/>
          </a:p>
          <a:p>
            <a:pPr algn="l"/>
            <a:endParaRPr lang="en-US" sz="1800" dirty="0"/>
          </a:p>
        </p:txBody>
      </p:sp>
      <p:pic>
        <p:nvPicPr>
          <p:cNvPr id="1027" name="Picture 3"/>
          <p:cNvPicPr>
            <a:picLocks noChangeAspect="1" noChangeArrowheads="1"/>
          </p:cNvPicPr>
          <p:nvPr/>
        </p:nvPicPr>
        <p:blipFill>
          <a:blip r:embed="rId2" cstate="print"/>
          <a:srcRect/>
          <a:stretch>
            <a:fillRect/>
          </a:stretch>
        </p:blipFill>
        <p:spPr bwMode="auto">
          <a:xfrm>
            <a:off x="6400800" y="5029200"/>
            <a:ext cx="152400" cy="17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155</TotalTime>
  <Words>523</Words>
  <Application>Microsoft Office PowerPoint</Application>
  <PresentationFormat>On-screen Show (4:3)</PresentationFormat>
  <Paragraphs>86</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Backtracking Search Vs. Variable Elimination for Propositional Satisfiability </vt:lpstr>
      <vt:lpstr>Backtracking Search:</vt:lpstr>
      <vt:lpstr>Variable Elimination:</vt:lpstr>
      <vt:lpstr>Propositional Satisfiability:</vt:lpstr>
      <vt:lpstr>Backtracking Applied to Propositional Satisfiability:</vt:lpstr>
      <vt:lpstr>Variable Elimination Applied to Propositional Satisfiability:</vt:lpstr>
      <vt:lpstr>Davis-Putnam Algorithm or  DP-resolution/DR</vt:lpstr>
      <vt:lpstr>DP-resolution cont.</vt:lpstr>
      <vt:lpstr>Psuedocode of Davis-Putnam Algorithm  (Variable Elimination/Resolution)</vt:lpstr>
      <vt:lpstr>Davis-Putnam Procedure or DP-backtracking</vt:lpstr>
      <vt:lpstr>DP-backtracking cont.</vt:lpstr>
      <vt:lpstr>Psuedocode of Davis-Putnam Procedure (Backtracking Search)</vt:lpstr>
      <vt:lpstr>Runtime Comparison of DP-resolution and DP-backtracking</vt:lpstr>
      <vt:lpstr>References</vt:lpstr>
    </vt:vector>
  </TitlesOfParts>
  <Company>College of Engineering &amp; Computing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Backtracking Search:</dc:title>
  <dc:creator>conkling</dc:creator>
  <cp:lastModifiedBy>Wayne</cp:lastModifiedBy>
  <cp:revision>48</cp:revision>
  <dcterms:created xsi:type="dcterms:W3CDTF">2011-11-14T22:56:51Z</dcterms:created>
  <dcterms:modified xsi:type="dcterms:W3CDTF">2011-12-01T21:15:56Z</dcterms:modified>
</cp:coreProperties>
</file>