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Default Extension="wdp" ContentType="image/vnd.ms-photo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64" r:id="rId18"/>
    <p:sldId id="265" r:id="rId19"/>
    <p:sldId id="266" r:id="rId20"/>
    <p:sldId id="267" r:id="rId21"/>
    <p:sldId id="284" r:id="rId22"/>
    <p:sldId id="285" r:id="rId23"/>
    <p:sldId id="286" r:id="rId24"/>
    <p:sldId id="287" r:id="rId25"/>
    <p:sldId id="288" r:id="rId26"/>
    <p:sldId id="268" r:id="rId27"/>
    <p:sldId id="269" r:id="rId28"/>
    <p:sldId id="270" r:id="rId29"/>
    <p:sldId id="271" r:id="rId30"/>
    <p:sldId id="272" r:id="rId31"/>
    <p:sldId id="273" r:id="rId32"/>
    <p:sldId id="289" r:id="rId33"/>
    <p:sldId id="290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218" autoAdjust="0"/>
  </p:normalViewPr>
  <p:slideViewPr>
    <p:cSldViewPr>
      <p:cViewPr varScale="1">
        <p:scale>
          <a:sx n="57" d="100"/>
          <a:sy n="57" d="100"/>
        </p:scale>
        <p:origin x="-17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4700E-9985-4099-95A5-97F3B1355498}" type="datetimeFigureOut">
              <a:rPr lang="en-US" smtClean="0"/>
              <a:pPr/>
              <a:t>11/29/2011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1E3D5-24B1-4C1A-9100-DA84663861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5524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field of heuristic search it is usually assumed that admissible heuristics are consistent, implying that consistency is a desirable attribute. The term “inconsistent heuristic” has, been portrayed negatively, as something to be avoided. </a:t>
            </a:r>
            <a:r>
              <a:rPr lang="en-US" dirty="0" smtClean="0"/>
              <a:t>Issue of inconsistent heuristics was never fully investigated after the invention of IDA*. This paper shows</a:t>
            </a:r>
            <a:r>
              <a:rPr lang="en-US" baseline="0" dirty="0" smtClean="0"/>
              <a:t> that these . . . 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1E3D5-24B1-4C1A-9100-DA84663861A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48218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His family of worst case state spaces have solution costs and heuristic values that grow exponentially with the number of states.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0F474-4557-419E-BD17-103993C5B79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Explain</a:t>
            </a:r>
            <a:r>
              <a:rPr lang="en-US" baseline="0" dirty="0" smtClean="0"/>
              <a:t> the figure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0F474-4557-419E-BD17-103993C5B79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1E3D5-24B1-4C1A-9100-DA84663861A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889509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 a consistent heuristic where the cost function is monotonic, closed nodes are never re-opened by A*,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1E3D5-24B1-4C1A-9100-DA84663861A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474188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Propagation of f-values from parent to child to make them monotonic non-decreasing is called pathmax.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because a possible path from </a:t>
            </a:r>
            <a:r>
              <a:rPr lang="en-US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 to the goal passes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through </a:t>
            </a:r>
            <a:r>
              <a:rPr lang="en-US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0F474-4557-419E-BD17-103993C5B79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updating a node’s value can have a cascading effect, as the propagation that started from child </a:t>
            </a:r>
            <a:r>
              <a:rPr lang="en-US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c1 continues from the parent to the other children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0F474-4557-419E-BD17-103993C5B79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using Rule 1 with IDA* does not have any benefit. This is because propagating the heuristic of the parent </a:t>
            </a:r>
            <a:r>
              <a:rPr lang="en-US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 (with Rule 1) to the child c will cause</a:t>
            </a:r>
          </a:p>
          <a:p>
            <a:r>
              <a:rPr lang="en-US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f(c) = f(p). It will not increase its f-value above the threshold T (as the f-value of p was already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less than or equal to </a:t>
            </a:r>
            <a:r>
              <a:rPr lang="en-US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T) and therefore will not result in additional pruning.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0F474-4557-419E-BD17-103993C5B795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Alternative exhaustive implementation: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drawback of this implementation is that parent </a:t>
            </a:r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fully expanded.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0F474-4557-419E-BD17-103993C5B79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cm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produced the minimal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-value among all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children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1E3D5-24B1-4C1A-9100-DA84663861A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36700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applying Rule 3 can only decrease the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-value of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it is again unchanged.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1E3D5-24B1-4C1A-9100-DA84663861A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71636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Admissibility is a desirable property for a heuristic since it guarantees that the solution returned by A* and IDA* will be optimal.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Another attribute for a heuristic is that it can be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consistent ..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1E3D5-24B1-4C1A-9100-DA84663861A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31613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 is a perception that inconsistent admissible heuristics are hard to create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has an over head of computing h-value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1E3D5-24B1-4C1A-9100-DA84663861A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44311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Since the heuristic is admissible, any path from the start node to the goal node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 passes through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has a cost of at least 10.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1E3D5-24B1-4C1A-9100-DA84663861A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83398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Since the graph is undirected there is also an edge from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to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Hence, logically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also one of the children of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In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second occurrence of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the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-value will decrease from 14 to 12 and is non-monotonic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1E3D5-24B1-4C1A-9100-DA84663861A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75856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Whenever a node is generated by A*, it is first matched against OPEN and CLOSED and if a duplicate is found, the copy with the larger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-value is ignored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 they are reached via a lower cost path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1E3D5-24B1-4C1A-9100-DA84663861A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21248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We</a:t>
            </a:r>
            <a:r>
              <a:rPr lang="en-US" baseline="0" dirty="0" smtClean="0"/>
              <a:t> will look at the w</a:t>
            </a:r>
            <a:r>
              <a:rPr lang="en-US" dirty="0" smtClean="0"/>
              <a:t>orst-case time complexity of A* when inconsistent heuristics are used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0F474-4557-419E-BD17-103993C5B79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Numbers inside the nodes – heuristic value</a:t>
            </a:r>
          </a:p>
          <a:p>
            <a:r>
              <a:rPr lang="en-US" dirty="0" smtClean="0"/>
              <a:t>Numbers beside</a:t>
            </a:r>
            <a:r>
              <a:rPr lang="en-US" baseline="0" dirty="0" smtClean="0"/>
              <a:t> the edges – cost of the edge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0F474-4557-419E-BD17-103993C5B79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existence of </a:t>
            </a:r>
            <a:r>
              <a:rPr lang="en-US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n4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</a:t>
            </a:r>
            <a:r>
              <a:rPr lang="en-US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G5 essentially doubles the search effort required for G4.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property holds for each </a:t>
            </a:r>
            <a:r>
              <a:rPr lang="en-US" sz="1200" i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</a:t>
            </a:r>
            <a:r>
              <a:rPr lang="en-US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so the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total amount of work is </a:t>
            </a:r>
            <a:r>
              <a:rPr lang="en-US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O(2i).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0F474-4557-419E-BD17-103993C5B79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 value of F changes only once and a</a:t>
            </a:r>
            <a:r>
              <a:rPr lang="en-US" baseline="0" dirty="0" smtClean="0"/>
              <a:t> node can be expanded only once for a given F value.</a:t>
            </a:r>
            <a:endParaRPr lang="en-US" dirty="0" smtClean="0"/>
          </a:p>
          <a:p>
            <a:r>
              <a:rPr lang="en-US" dirty="0" smtClean="0"/>
              <a:t>C is a variant of B.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0F474-4557-419E-BD17-103993C5B79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ebdocs.cs.ualberta.ca/~jonathan/publications/ai_publications/inconsistent_heuristics_draft.pdf" TargetMode="External"/><Relationship Id="rId2" Type="http://schemas.openxmlformats.org/officeDocument/2006/relationships/hyperlink" Target="http://webdocs.cs.ualberta.ca/~jonathan/publications/ai_publications/incaaai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Inconsistent Heuristics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Mounica Atluri</a:t>
            </a:r>
          </a:p>
          <a:p>
            <a:r>
              <a:rPr lang="en-US" dirty="0" smtClean="0"/>
              <a:t>Sruthi Vemulapalli</a:t>
            </a:r>
          </a:p>
          <a:p>
            <a:r>
              <a:rPr lang="en-US" dirty="0" smtClean="0"/>
              <a:t>CSCE 580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897024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10746"/>
    </mc:Choice>
    <mc:Fallback>
      <p:transition spd="slow" advTm="10746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/>
              <a:t>The </a:t>
            </a:r>
            <a:r>
              <a:rPr lang="en-US" sz="3100" i="1" dirty="0"/>
              <a:t>Gi </a:t>
            </a:r>
            <a:r>
              <a:rPr lang="en-US" sz="3100" b="1" dirty="0"/>
              <a:t>family of state spaces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2971800"/>
            <a:ext cx="6096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914400" y="1295400"/>
            <a:ext cx="7391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Gi </a:t>
            </a:r>
            <a:r>
              <a:rPr lang="en-US" sz="2400" dirty="0"/>
              <a:t>– family of state spaces, </a:t>
            </a:r>
            <a:r>
              <a:rPr lang="en-US" sz="2400" dirty="0" smtClean="0"/>
              <a:t>i</a:t>
            </a:r>
            <a:r>
              <a:rPr lang="en-US" sz="2400" dirty="0"/>
              <a:t>&gt;=3 and contains i+1 </a:t>
            </a:r>
            <a:r>
              <a:rPr lang="en-US" sz="2400" dirty="0" smtClean="0"/>
              <a:t>states.</a:t>
            </a:r>
          </a:p>
          <a:p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/>
              <a:t> R</a:t>
            </a:r>
            <a:r>
              <a:rPr lang="en-US" sz="2400" dirty="0" smtClean="0"/>
              <a:t>equires A</a:t>
            </a:r>
            <a:r>
              <a:rPr lang="en-US" sz="2400" dirty="0"/>
              <a:t>* </a:t>
            </a:r>
            <a:r>
              <a:rPr lang="en-US" sz="2400" dirty="0" smtClean="0"/>
              <a:t>to do  O(2^i</a:t>
            </a:r>
            <a:r>
              <a:rPr lang="en-US" sz="2400" dirty="0"/>
              <a:t>) node expansions for the </a:t>
            </a:r>
            <a:r>
              <a:rPr lang="en-US" sz="2400" dirty="0" smtClean="0"/>
              <a:t>   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solution</a:t>
            </a:r>
            <a:r>
              <a:rPr lang="en-US" sz="24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9108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/>
              <a:t>Inconsistencies in the graph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Optimal </a:t>
            </a:r>
            <a:r>
              <a:rPr lang="en-US" sz="2800" dirty="0"/>
              <a:t>path from the start (</a:t>
            </a:r>
            <a:r>
              <a:rPr lang="en-US" sz="2800" i="1" dirty="0"/>
              <a:t>n</a:t>
            </a:r>
            <a:r>
              <a:rPr lang="en-US" sz="2800" dirty="0"/>
              <a:t>5) to the goal (</a:t>
            </a:r>
            <a:r>
              <a:rPr lang="en-US" sz="2800" i="1" dirty="0"/>
              <a:t>n</a:t>
            </a:r>
            <a:r>
              <a:rPr lang="en-US" sz="2800" dirty="0"/>
              <a:t>0) has the states in decreasing order of their </a:t>
            </a:r>
            <a:r>
              <a:rPr lang="en-US" sz="2800" dirty="0" smtClean="0"/>
              <a:t>index.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i="1" dirty="0" smtClean="0"/>
              <a:t>n</a:t>
            </a:r>
            <a:r>
              <a:rPr lang="en-US" sz="2800" dirty="0" smtClean="0"/>
              <a:t>4 </a:t>
            </a:r>
            <a:r>
              <a:rPr lang="en-US" sz="2800" dirty="0"/>
              <a:t>has a large enough heuristic value (</a:t>
            </a:r>
            <a:r>
              <a:rPr lang="en-US" sz="2800" i="1" dirty="0"/>
              <a:t>f</a:t>
            </a:r>
            <a:r>
              <a:rPr lang="en-US" sz="2800" dirty="0"/>
              <a:t>(</a:t>
            </a:r>
            <a:r>
              <a:rPr lang="en-US" sz="2800" i="1" dirty="0"/>
              <a:t>n</a:t>
            </a:r>
            <a:r>
              <a:rPr lang="en-US" sz="2800" dirty="0"/>
              <a:t>4) = 14</a:t>
            </a:r>
            <a:r>
              <a:rPr lang="en-US" sz="2800" dirty="0" smtClean="0"/>
              <a:t>).</a:t>
            </a:r>
          </a:p>
          <a:p>
            <a:endParaRPr lang="en-US" sz="2800" dirty="0" smtClean="0"/>
          </a:p>
          <a:p>
            <a:r>
              <a:rPr lang="en-US" sz="2800" i="1" dirty="0" smtClean="0"/>
              <a:t>n</a:t>
            </a:r>
            <a:r>
              <a:rPr lang="en-US" sz="2800" dirty="0" smtClean="0"/>
              <a:t>5 </a:t>
            </a:r>
            <a:r>
              <a:rPr lang="en-US" sz="2800" dirty="0"/>
              <a:t>(23), </a:t>
            </a:r>
            <a:r>
              <a:rPr lang="en-US" sz="2800" i="1" dirty="0"/>
              <a:t>n</a:t>
            </a:r>
            <a:r>
              <a:rPr lang="en-US" sz="2800" dirty="0"/>
              <a:t>1(11), </a:t>
            </a:r>
            <a:r>
              <a:rPr lang="en-US" sz="2800" i="1" dirty="0"/>
              <a:t>n</a:t>
            </a:r>
            <a:r>
              <a:rPr lang="en-US" sz="2800" dirty="0"/>
              <a:t>2(12), </a:t>
            </a:r>
            <a:r>
              <a:rPr lang="en-US" sz="2800" i="1" dirty="0"/>
              <a:t>n</a:t>
            </a:r>
            <a:r>
              <a:rPr lang="en-US" sz="2800" dirty="0"/>
              <a:t>1(10</a:t>
            </a:r>
            <a:r>
              <a:rPr lang="en-US" sz="2800" dirty="0" smtClean="0"/>
              <a:t>), </a:t>
            </a:r>
            <a:r>
              <a:rPr lang="en-US" sz="2800" i="1" dirty="0" smtClean="0"/>
              <a:t>n</a:t>
            </a:r>
            <a:r>
              <a:rPr lang="en-US" sz="2800" dirty="0" smtClean="0"/>
              <a:t>3(13</a:t>
            </a:r>
            <a:r>
              <a:rPr lang="en-US" sz="2800" dirty="0"/>
              <a:t>), </a:t>
            </a:r>
            <a:r>
              <a:rPr lang="en-US" sz="2800" i="1" dirty="0"/>
              <a:t>n</a:t>
            </a:r>
            <a:r>
              <a:rPr lang="en-US" sz="2800" dirty="0"/>
              <a:t>1(9), </a:t>
            </a:r>
            <a:r>
              <a:rPr lang="en-US" sz="2800" i="1" dirty="0"/>
              <a:t>n</a:t>
            </a:r>
            <a:r>
              <a:rPr lang="en-US" sz="2800" dirty="0"/>
              <a:t>2(10), </a:t>
            </a:r>
            <a:r>
              <a:rPr lang="en-US" sz="2800" i="1" dirty="0"/>
              <a:t>n</a:t>
            </a:r>
            <a:r>
              <a:rPr lang="en-US" sz="2800" dirty="0"/>
              <a:t>1(8), </a:t>
            </a:r>
            <a:r>
              <a:rPr lang="en-US" sz="2800" i="1" dirty="0"/>
              <a:t>n</a:t>
            </a:r>
            <a:r>
              <a:rPr lang="en-US" sz="2800" dirty="0"/>
              <a:t>4(14), </a:t>
            </a:r>
            <a:r>
              <a:rPr lang="en-US" sz="2800" i="1" dirty="0"/>
              <a:t>n</a:t>
            </a:r>
            <a:r>
              <a:rPr lang="en-US" sz="2800" dirty="0"/>
              <a:t>1 (7), </a:t>
            </a:r>
            <a:r>
              <a:rPr lang="en-US" sz="2800" i="1" dirty="0"/>
              <a:t>n</a:t>
            </a:r>
            <a:r>
              <a:rPr lang="en-US" sz="2800" dirty="0"/>
              <a:t>2(8), </a:t>
            </a:r>
            <a:r>
              <a:rPr lang="en-US" sz="2800" i="1" dirty="0"/>
              <a:t>n</a:t>
            </a:r>
            <a:r>
              <a:rPr lang="en-US" sz="2800" dirty="0"/>
              <a:t>1(6), </a:t>
            </a:r>
            <a:r>
              <a:rPr lang="en-US" sz="2800" i="1" dirty="0"/>
              <a:t>n</a:t>
            </a:r>
            <a:r>
              <a:rPr lang="en-US" sz="2800" dirty="0"/>
              <a:t>3(9), </a:t>
            </a:r>
            <a:r>
              <a:rPr lang="en-US" sz="2800" i="1" dirty="0"/>
              <a:t>n</a:t>
            </a:r>
            <a:r>
              <a:rPr lang="en-US" sz="2800" dirty="0"/>
              <a:t>1(5), </a:t>
            </a:r>
            <a:r>
              <a:rPr lang="en-US" sz="2800" i="1" dirty="0"/>
              <a:t>n</a:t>
            </a:r>
            <a:r>
              <a:rPr lang="en-US" sz="2800" dirty="0"/>
              <a:t>2(6), </a:t>
            </a:r>
            <a:r>
              <a:rPr lang="en-US" sz="2800" i="1" dirty="0"/>
              <a:t>n</a:t>
            </a:r>
            <a:r>
              <a:rPr lang="en-US" sz="2800" dirty="0"/>
              <a:t>1(4</a:t>
            </a:r>
            <a:r>
              <a:rPr lang="en-US" sz="2800" dirty="0" smtClean="0"/>
              <a:t>).</a:t>
            </a:r>
          </a:p>
          <a:p>
            <a:endParaRPr lang="en-US" sz="2800" dirty="0" smtClean="0"/>
          </a:p>
          <a:p>
            <a:r>
              <a:rPr lang="en-US" sz="2800" dirty="0" smtClean="0"/>
              <a:t>Edge </a:t>
            </a:r>
            <a:r>
              <a:rPr lang="en-US" sz="2800" dirty="0"/>
              <a:t>weights and heuristic values grow exponentially with </a:t>
            </a:r>
            <a:r>
              <a:rPr lang="en-US" sz="2800" dirty="0" smtClean="0"/>
              <a:t>the number </a:t>
            </a:r>
            <a:r>
              <a:rPr lang="en-US" sz="2800" dirty="0"/>
              <a:t>of states</a:t>
            </a:r>
            <a:endParaRPr lang="en-US" sz="28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506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2800" b="1" dirty="0"/>
              <a:t>Variants of A*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85000" lnSpcReduction="20000"/>
          </a:bodyPr>
          <a:lstStyle/>
          <a:p>
            <a:r>
              <a:rPr lang="en-US" sz="3000" dirty="0"/>
              <a:t>New algorithm B – improves A*’s worst case complexity while being admissible.</a:t>
            </a:r>
          </a:p>
          <a:p>
            <a:r>
              <a:rPr lang="en-US" sz="3000" dirty="0"/>
              <a:t>Global variable F – track of </a:t>
            </a:r>
            <a:r>
              <a:rPr lang="en-US" sz="3000" dirty="0" smtClean="0"/>
              <a:t>max(f-value) </a:t>
            </a:r>
            <a:r>
              <a:rPr lang="en-US" sz="3000" dirty="0"/>
              <a:t>of nodes </a:t>
            </a:r>
            <a:r>
              <a:rPr lang="en-US" sz="3000" dirty="0" smtClean="0"/>
              <a:t>expanded.</a:t>
            </a:r>
          </a:p>
          <a:p>
            <a:r>
              <a:rPr lang="en-US" sz="3000" dirty="0"/>
              <a:t>Choice for next node:</a:t>
            </a:r>
          </a:p>
          <a:p>
            <a:pPr lvl="1"/>
            <a:r>
              <a:rPr lang="en-US" sz="3000" dirty="0" smtClean="0"/>
              <a:t>If </a:t>
            </a:r>
            <a:r>
              <a:rPr lang="en-US" sz="3000" dirty="0"/>
              <a:t>fm, min </a:t>
            </a:r>
            <a:r>
              <a:rPr lang="en-US" sz="3000" dirty="0" smtClean="0"/>
              <a:t>f-value </a:t>
            </a:r>
            <a:r>
              <a:rPr lang="en-US" sz="3000" dirty="0"/>
              <a:t>in OPEN &gt;= F, then it is chosen</a:t>
            </a:r>
            <a:r>
              <a:rPr lang="en-US" sz="3000" dirty="0" smtClean="0"/>
              <a:t>.</a:t>
            </a:r>
          </a:p>
          <a:p>
            <a:pPr lvl="1"/>
            <a:r>
              <a:rPr lang="en-US" sz="3000" dirty="0" smtClean="0"/>
              <a:t>Else among all f&lt; F, node with least g-value chosen.</a:t>
            </a:r>
          </a:p>
          <a:p>
            <a:r>
              <a:rPr lang="en-US" sz="3000" dirty="0" smtClean="0"/>
              <a:t>Value of F changes only once (when node is expanded), worst case complexity O(N^2) node expansions. This is poor.</a:t>
            </a:r>
          </a:p>
          <a:p>
            <a:r>
              <a:rPr lang="en-US" sz="3000" dirty="0" smtClean="0"/>
              <a:t>Bagchi and Mahanti’s </a:t>
            </a:r>
            <a:r>
              <a:rPr lang="en-US" sz="3000" dirty="0" err="1" smtClean="0"/>
              <a:t>alg</a:t>
            </a:r>
            <a:r>
              <a:rPr lang="en-US" sz="3000" dirty="0" smtClean="0"/>
              <a:t> C has the same worst case complexity after changing to fm &lt;=F and altering the condition.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5776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New analysis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r>
              <a:rPr lang="en-US" sz="2800" dirty="0"/>
              <a:t>Martelli’s proof of increase in the number of node </a:t>
            </a:r>
            <a:r>
              <a:rPr lang="en-US" sz="2800" dirty="0" smtClean="0"/>
              <a:t>expansions </a:t>
            </a:r>
            <a:r>
              <a:rPr lang="en-US" sz="2800" dirty="0"/>
              <a:t>has never been </a:t>
            </a:r>
            <a:r>
              <a:rPr lang="en-US" sz="2800" dirty="0" smtClean="0"/>
              <a:t>proved.</a:t>
            </a:r>
          </a:p>
          <a:p>
            <a:r>
              <a:rPr lang="en-US" sz="2800" dirty="0" smtClean="0"/>
              <a:t>New Result: Exponential </a:t>
            </a:r>
            <a:r>
              <a:rPr lang="en-US" sz="2800" dirty="0"/>
              <a:t>growth in solution costs and heuristic values are necessary conditions for A*’s worst-case behavior to </a:t>
            </a:r>
            <a:r>
              <a:rPr lang="en-US" sz="2800" dirty="0" smtClean="0"/>
              <a:t>occur.</a:t>
            </a:r>
          </a:p>
          <a:p>
            <a:r>
              <a:rPr lang="en-US" sz="2800" dirty="0"/>
              <a:t>Edge weights – non-negative. </a:t>
            </a:r>
          </a:p>
          <a:p>
            <a:r>
              <a:rPr lang="en-US" sz="2800" dirty="0"/>
              <a:t>Δ – gcd of edge weights. </a:t>
            </a:r>
            <a:endParaRPr lang="en-US" sz="2800" dirty="0" smtClean="0"/>
          </a:p>
          <a:p>
            <a:r>
              <a:rPr lang="en-US" sz="2800" dirty="0" smtClean="0"/>
              <a:t>Cost of a path from start to node n or diff in costs between two nodes is a multiple of Δ.  </a:t>
            </a:r>
          </a:p>
          <a:p>
            <a:r>
              <a:rPr lang="en-US" sz="2800" dirty="0" smtClean="0"/>
              <a:t>Reopening of n causes g(n) to reduce by a factor of Δ.</a:t>
            </a:r>
            <a:endParaRPr lang="en-US" sz="28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2504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Theorem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Theorem 1</a:t>
            </a:r>
            <a:r>
              <a:rPr lang="en-US" dirty="0"/>
              <a:t>: </a:t>
            </a:r>
            <a:r>
              <a:rPr lang="en-US" i="1" dirty="0"/>
              <a:t>If A* </a:t>
            </a:r>
            <a:r>
              <a:rPr lang="en-US" i="1" dirty="0" smtClean="0"/>
              <a:t>performs M </a:t>
            </a:r>
            <a:r>
              <a:rPr lang="en-US" i="1" dirty="0"/>
              <a:t>&gt;N node expansions then there must be a node with heuristic </a:t>
            </a:r>
            <a:r>
              <a:rPr lang="en-US" i="1" dirty="0" smtClean="0"/>
              <a:t>value of </a:t>
            </a:r>
            <a:r>
              <a:rPr lang="en-US" i="1" dirty="0"/>
              <a:t>at least LB </a:t>
            </a:r>
            <a:r>
              <a:rPr lang="en-US" dirty="0"/>
              <a:t>= Δ</a:t>
            </a:r>
            <a:r>
              <a:rPr lang="en-US" i="1" dirty="0"/>
              <a:t>∗ T</a:t>
            </a:r>
            <a:r>
              <a:rPr lang="en-US" dirty="0"/>
              <a:t>(</a:t>
            </a:r>
            <a:r>
              <a:rPr lang="en-US" i="1" dirty="0"/>
              <a:t>M − N</a:t>
            </a:r>
            <a:r>
              <a:rPr lang="en-US" dirty="0"/>
              <a:t>)</a:t>
            </a:r>
            <a:r>
              <a:rPr lang="en-US" i="1" dirty="0"/>
              <a:t>/NT</a:t>
            </a:r>
            <a:r>
              <a:rPr lang="en-US" i="1" dirty="0" smtClean="0"/>
              <a:t>.</a:t>
            </a:r>
            <a:endParaRPr lang="en-US" sz="1400" i="1" dirty="0" smtClean="0"/>
          </a:p>
          <a:p>
            <a:endParaRPr lang="en-US" i="1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3581400"/>
            <a:ext cx="3733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17136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Contradictions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sz="3000" dirty="0" smtClean="0"/>
              <a:t>Nodes distinct from </a:t>
            </a:r>
            <a:r>
              <a:rPr lang="en-US" sz="3000" i="1" dirty="0" smtClean="0"/>
              <a:t>S </a:t>
            </a:r>
            <a:r>
              <a:rPr lang="en-US" sz="3000" dirty="0" smtClean="0"/>
              <a:t>and </a:t>
            </a:r>
            <a:r>
              <a:rPr lang="en-US" sz="3000" i="1" dirty="0" smtClean="0"/>
              <a:t>K </a:t>
            </a:r>
            <a:r>
              <a:rPr lang="en-US" sz="3000" dirty="0" smtClean="0"/>
              <a:t>must exist along upper half because if there were a direct edge from </a:t>
            </a:r>
            <a:r>
              <a:rPr lang="en-US" sz="3000" i="1" dirty="0" smtClean="0"/>
              <a:t>S </a:t>
            </a:r>
            <a:r>
              <a:rPr lang="en-US" sz="3000" dirty="0" smtClean="0"/>
              <a:t>to </a:t>
            </a:r>
            <a:r>
              <a:rPr lang="en-US" sz="3000" i="1" dirty="0" smtClean="0"/>
              <a:t>K</a:t>
            </a:r>
            <a:r>
              <a:rPr lang="en-US" sz="3000" dirty="0" smtClean="0"/>
              <a:t>, then </a:t>
            </a:r>
            <a:r>
              <a:rPr lang="en-US" sz="3000" i="1" dirty="0" smtClean="0"/>
              <a:t>K </a:t>
            </a:r>
            <a:r>
              <a:rPr lang="en-US" sz="3000" dirty="0" smtClean="0"/>
              <a:t>would be opened as soon as </a:t>
            </a:r>
            <a:r>
              <a:rPr lang="en-US" sz="3000" i="1" dirty="0" smtClean="0"/>
              <a:t>S </a:t>
            </a:r>
            <a:r>
              <a:rPr lang="en-US" sz="3000" dirty="0" smtClean="0"/>
              <a:t>was expanded with a </a:t>
            </a:r>
            <a:r>
              <a:rPr lang="en-US" sz="3000" i="1" dirty="0" smtClean="0"/>
              <a:t>g</a:t>
            </a:r>
            <a:r>
              <a:rPr lang="en-US" sz="3000" dirty="0" smtClean="0"/>
              <a:t>-value &lt; </a:t>
            </a:r>
            <a:r>
              <a:rPr lang="en-US" sz="3000" i="1" dirty="0" smtClean="0"/>
              <a:t>gL</a:t>
            </a:r>
            <a:r>
              <a:rPr lang="en-US" sz="3000" dirty="0" smtClean="0"/>
              <a:t>(</a:t>
            </a:r>
            <a:r>
              <a:rPr lang="en-US" sz="3000" i="1" dirty="0" smtClean="0"/>
              <a:t>K</a:t>
            </a:r>
            <a:r>
              <a:rPr lang="en-US" sz="3000" dirty="0" smtClean="0"/>
              <a:t>). Hence </a:t>
            </a:r>
            <a:r>
              <a:rPr lang="en-US" sz="3000" i="1" dirty="0" smtClean="0"/>
              <a:t>K </a:t>
            </a:r>
            <a:r>
              <a:rPr lang="en-US" sz="3000" dirty="0" smtClean="0"/>
              <a:t>would not be expanded via </a:t>
            </a:r>
            <a:r>
              <a:rPr lang="en-US" sz="3000" i="1" dirty="0" smtClean="0"/>
              <a:t>L</a:t>
            </a:r>
            <a:r>
              <a:rPr lang="en-US" sz="3000" dirty="0" smtClean="0"/>
              <a:t>, leading to a contradiction. </a:t>
            </a:r>
          </a:p>
          <a:p>
            <a:r>
              <a:rPr lang="en-US" sz="3000" dirty="0" smtClean="0"/>
              <a:t>Node </a:t>
            </a:r>
            <a:r>
              <a:rPr lang="en-US" sz="3000" i="1" dirty="0" smtClean="0"/>
              <a:t>B </a:t>
            </a:r>
            <a:r>
              <a:rPr lang="en-US" sz="3000" dirty="0" smtClean="0"/>
              <a:t>must be one of these intermediate nodes — it cannot be </a:t>
            </a:r>
            <a:r>
              <a:rPr lang="en-US" sz="3000" i="1" dirty="0" smtClean="0"/>
              <a:t>S </a:t>
            </a:r>
            <a:r>
              <a:rPr lang="en-US" sz="3000" dirty="0" smtClean="0"/>
              <a:t>and it cannot be </a:t>
            </a:r>
            <a:r>
              <a:rPr lang="en-US" sz="3000" i="1" dirty="0" smtClean="0"/>
              <a:t>K </a:t>
            </a:r>
            <a:r>
              <a:rPr lang="en-US" sz="3000" dirty="0" smtClean="0"/>
              <a:t>because if </a:t>
            </a:r>
            <a:r>
              <a:rPr lang="en-US" sz="3000" i="1" dirty="0" smtClean="0"/>
              <a:t>flast</a:t>
            </a:r>
            <a:r>
              <a:rPr lang="en-US" sz="3000" dirty="0" smtClean="0"/>
              <a:t>(</a:t>
            </a:r>
            <a:r>
              <a:rPr lang="en-US" sz="3000" i="1" dirty="0" smtClean="0"/>
              <a:t>K</a:t>
            </a:r>
            <a:r>
              <a:rPr lang="en-US" sz="3000" dirty="0" smtClean="0"/>
              <a:t>) was the largest </a:t>
            </a:r>
            <a:r>
              <a:rPr lang="en-US" sz="3000" i="1" dirty="0" smtClean="0"/>
              <a:t>flast </a:t>
            </a:r>
            <a:r>
              <a:rPr lang="en-US" sz="3000" dirty="0" smtClean="0"/>
              <a:t>value, the entire upper path would be expanded before </a:t>
            </a:r>
            <a:r>
              <a:rPr lang="en-US" sz="3000" i="1" dirty="0" smtClean="0"/>
              <a:t>K </a:t>
            </a:r>
            <a:r>
              <a:rPr lang="en-US" sz="3000" dirty="0" smtClean="0"/>
              <a:t>would be expanded via </a:t>
            </a:r>
            <a:r>
              <a:rPr lang="en-US" sz="3000" i="1" dirty="0" smtClean="0"/>
              <a:t>L</a:t>
            </a:r>
            <a:r>
              <a:rPr lang="en-US" sz="3000" dirty="0" smtClean="0"/>
              <a:t>, again a contradiction.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4758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en-US" sz="2800" b="1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9637" y="914400"/>
            <a:ext cx="7472363" cy="5020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67045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Pathmax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i="1" dirty="0" smtClean="0"/>
              <a:t>f</a:t>
            </a:r>
            <a:r>
              <a:rPr lang="en-US" sz="2600" dirty="0" smtClean="0"/>
              <a:t>-values </a:t>
            </a:r>
            <a:r>
              <a:rPr lang="en-US" sz="2600" dirty="0"/>
              <a:t>can be forced to be </a:t>
            </a:r>
            <a:r>
              <a:rPr lang="en-US" sz="2600" i="1" dirty="0" smtClean="0"/>
              <a:t>monotonic </a:t>
            </a:r>
            <a:r>
              <a:rPr lang="en-US" sz="2600" dirty="0"/>
              <a:t>by propagating the </a:t>
            </a:r>
            <a:r>
              <a:rPr lang="en-US" sz="2600" i="1" dirty="0"/>
              <a:t>f</a:t>
            </a:r>
            <a:r>
              <a:rPr lang="en-US" sz="2600" dirty="0"/>
              <a:t>-value of a parent to a child if it is </a:t>
            </a:r>
            <a:r>
              <a:rPr lang="en-US" sz="2600" dirty="0" smtClean="0"/>
              <a:t>larger </a:t>
            </a:r>
          </a:p>
          <a:p>
            <a:endParaRPr lang="en-US" sz="2600" dirty="0" smtClean="0"/>
          </a:p>
          <a:p>
            <a:r>
              <a:rPr lang="en-US" sz="2600" dirty="0"/>
              <a:t>H</a:t>
            </a:r>
            <a:r>
              <a:rPr lang="en-US" sz="2600" dirty="0" smtClean="0"/>
              <a:t>euristic values can be dynamically updated by adding two rules that propagate </a:t>
            </a:r>
            <a:r>
              <a:rPr lang="en-US" sz="2600" dirty="0"/>
              <a:t>heuristic values during the search between a parent node </a:t>
            </a:r>
            <a:r>
              <a:rPr lang="en-US" sz="2600" i="1" dirty="0"/>
              <a:t>p </a:t>
            </a:r>
            <a:r>
              <a:rPr lang="en-US" sz="2600" dirty="0"/>
              <a:t>and its child node </a:t>
            </a:r>
            <a:r>
              <a:rPr lang="en-US" sz="2600" i="1" dirty="0" smtClean="0"/>
              <a:t>c</a:t>
            </a:r>
            <a:r>
              <a:rPr lang="en-US" sz="2600" i="1" baseline="-25000" dirty="0" smtClean="0"/>
              <a:t>i </a:t>
            </a:r>
            <a:r>
              <a:rPr lang="en-US" sz="2600" dirty="0" smtClean="0"/>
              <a:t>:</a:t>
            </a:r>
          </a:p>
          <a:p>
            <a:pPr lvl="1"/>
            <a:r>
              <a:rPr lang="en-US" sz="2200" b="1" dirty="0"/>
              <a:t>Pathmax Rule 1: </a:t>
            </a:r>
            <a:r>
              <a:rPr lang="en-US" sz="2200" i="1" dirty="0"/>
              <a:t>h</a:t>
            </a:r>
            <a:r>
              <a:rPr lang="en-US" sz="2200" dirty="0"/>
              <a:t>(</a:t>
            </a:r>
            <a:r>
              <a:rPr lang="en-US" sz="2200" i="1" dirty="0"/>
              <a:t>c</a:t>
            </a:r>
            <a:r>
              <a:rPr lang="en-US" sz="2200" i="1" baseline="-25000" dirty="0"/>
              <a:t>i</a:t>
            </a:r>
            <a:r>
              <a:rPr lang="en-US" sz="2200" dirty="0"/>
              <a:t>) </a:t>
            </a:r>
            <a:r>
              <a:rPr lang="en-US" sz="2200" i="1" dirty="0"/>
              <a:t>← </a:t>
            </a:r>
            <a:r>
              <a:rPr lang="en-US" sz="2200" dirty="0" smtClean="0"/>
              <a:t>max(</a:t>
            </a:r>
            <a:r>
              <a:rPr lang="en-US" sz="2200" i="1" dirty="0" smtClean="0"/>
              <a:t>h</a:t>
            </a:r>
            <a:r>
              <a:rPr lang="en-US" sz="2200" dirty="0" smtClean="0"/>
              <a:t>(</a:t>
            </a:r>
            <a:r>
              <a:rPr lang="en-US" sz="2200" i="1" dirty="0"/>
              <a:t>c</a:t>
            </a:r>
            <a:r>
              <a:rPr lang="en-US" sz="2200" i="1" baseline="-25000" dirty="0"/>
              <a:t>i</a:t>
            </a:r>
            <a:r>
              <a:rPr lang="en-US" sz="2200" dirty="0" smtClean="0"/>
              <a:t>)</a:t>
            </a:r>
            <a:r>
              <a:rPr lang="en-US" sz="2200" i="1" dirty="0" smtClean="0"/>
              <a:t>, </a:t>
            </a:r>
            <a:r>
              <a:rPr lang="en-US" sz="2200" i="1" dirty="0"/>
              <a:t>h</a:t>
            </a:r>
            <a:r>
              <a:rPr lang="en-US" sz="2200" dirty="0"/>
              <a:t>(</a:t>
            </a:r>
            <a:r>
              <a:rPr lang="en-US" sz="2200" i="1" dirty="0"/>
              <a:t>p</a:t>
            </a:r>
            <a:r>
              <a:rPr lang="en-US" sz="2200" dirty="0"/>
              <a:t>) </a:t>
            </a:r>
            <a:r>
              <a:rPr lang="en-US" sz="2200" i="1" dirty="0"/>
              <a:t>− c</a:t>
            </a:r>
            <a:r>
              <a:rPr lang="en-US" sz="2200" dirty="0"/>
              <a:t>(</a:t>
            </a:r>
            <a:r>
              <a:rPr lang="en-US" sz="2200" i="1" dirty="0"/>
              <a:t>p, c</a:t>
            </a:r>
            <a:r>
              <a:rPr lang="en-US" sz="2200" i="1" baseline="-25000" dirty="0"/>
              <a:t>i</a:t>
            </a:r>
            <a:r>
              <a:rPr lang="en-US" sz="2200" dirty="0" smtClean="0"/>
              <a:t>))</a:t>
            </a:r>
          </a:p>
          <a:p>
            <a:pPr lvl="1"/>
            <a:r>
              <a:rPr lang="en-US" sz="2200" b="1" dirty="0"/>
              <a:t>Pathmax Rule 2: </a:t>
            </a:r>
            <a:r>
              <a:rPr lang="en-US" sz="2200" i="1" dirty="0"/>
              <a:t>h</a:t>
            </a:r>
            <a:r>
              <a:rPr lang="en-US" sz="2200" dirty="0"/>
              <a:t>(</a:t>
            </a:r>
            <a:r>
              <a:rPr lang="en-US" sz="2200" i="1" dirty="0"/>
              <a:t>p</a:t>
            </a:r>
            <a:r>
              <a:rPr lang="en-US" sz="2200" dirty="0"/>
              <a:t>) </a:t>
            </a:r>
            <a:r>
              <a:rPr lang="en-US" sz="2200" i="1" dirty="0"/>
              <a:t>← </a:t>
            </a:r>
            <a:r>
              <a:rPr lang="en-US" sz="2200" dirty="0"/>
              <a:t>max(</a:t>
            </a:r>
            <a:r>
              <a:rPr lang="en-US" sz="2200" i="1" dirty="0"/>
              <a:t>h</a:t>
            </a:r>
            <a:r>
              <a:rPr lang="en-US" sz="2200" dirty="0"/>
              <a:t>(</a:t>
            </a:r>
            <a:r>
              <a:rPr lang="en-US" sz="2200" i="1" dirty="0"/>
              <a:t>p</a:t>
            </a:r>
            <a:r>
              <a:rPr lang="en-US" sz="2200" dirty="0"/>
              <a:t>)</a:t>
            </a:r>
            <a:r>
              <a:rPr lang="en-US" sz="2200" i="1" dirty="0"/>
              <a:t>, </a:t>
            </a:r>
            <a:r>
              <a:rPr lang="en-US" sz="2200" dirty="0" smtClean="0"/>
              <a:t>min</a:t>
            </a:r>
            <a:r>
              <a:rPr lang="en-US" sz="2200" i="1" baseline="-25000" dirty="0"/>
              <a:t>ci</a:t>
            </a:r>
            <a:r>
              <a:rPr lang="en-US" sz="2200" i="1" baseline="-25000" dirty="0" smtClean="0"/>
              <a:t>∈</a:t>
            </a:r>
            <a:r>
              <a:rPr lang="en-US" sz="2200" i="1" baseline="-25000" dirty="0"/>
              <a:t>Successors</a:t>
            </a:r>
            <a:r>
              <a:rPr lang="en-US" sz="2200" baseline="-25000" dirty="0"/>
              <a:t>[</a:t>
            </a:r>
            <a:r>
              <a:rPr lang="en-US" sz="2200" i="1" baseline="-25000" dirty="0"/>
              <a:t>p</a:t>
            </a:r>
            <a:r>
              <a:rPr lang="en-US" sz="2200" baseline="-25000" dirty="0"/>
              <a:t>]</a:t>
            </a:r>
            <a:r>
              <a:rPr lang="en-US" sz="2200" dirty="0"/>
              <a:t>(</a:t>
            </a:r>
            <a:r>
              <a:rPr lang="en-US" sz="2200" i="1" dirty="0" smtClean="0"/>
              <a:t>h</a:t>
            </a:r>
            <a:r>
              <a:rPr lang="en-US" sz="2200" dirty="0" smtClean="0"/>
              <a:t>(</a:t>
            </a:r>
            <a:r>
              <a:rPr lang="en-US" sz="2200" i="1" dirty="0"/>
              <a:t>c</a:t>
            </a:r>
            <a:r>
              <a:rPr lang="en-US" sz="2200" i="1" baseline="-25000" dirty="0"/>
              <a:t>i</a:t>
            </a:r>
            <a:r>
              <a:rPr lang="en-US" sz="2200" dirty="0" smtClean="0"/>
              <a:t>) </a:t>
            </a:r>
            <a:r>
              <a:rPr lang="en-US" sz="2200" dirty="0"/>
              <a:t>+ </a:t>
            </a:r>
            <a:r>
              <a:rPr lang="en-US" sz="2200" i="1" dirty="0"/>
              <a:t>c</a:t>
            </a:r>
            <a:r>
              <a:rPr lang="en-US" sz="2200" dirty="0"/>
              <a:t>(</a:t>
            </a:r>
            <a:r>
              <a:rPr lang="en-US" sz="2200" i="1" dirty="0"/>
              <a:t>p, c</a:t>
            </a:r>
            <a:r>
              <a:rPr lang="en-US" sz="2200" i="1" baseline="-25000" dirty="0"/>
              <a:t>i</a:t>
            </a:r>
            <a:r>
              <a:rPr lang="en-US" sz="2200" dirty="0" smtClean="0"/>
              <a:t>)))</a:t>
            </a:r>
            <a:endParaRPr lang="en-US" sz="2200" baseline="-25000" dirty="0"/>
          </a:p>
        </p:txBody>
      </p:sp>
    </p:spTree>
    <p:extLst>
      <p:ext uri="{BB962C8B-B14F-4D97-AF65-F5344CB8AC3E}">
        <p14:creationId xmlns="" xmlns:p14="http://schemas.microsoft.com/office/powerpoint/2010/main" val="293722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Pathmax Rule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i="1" dirty="0" smtClean="0"/>
              <a:t>f</a:t>
            </a:r>
            <a:r>
              <a:rPr lang="en-US" sz="2800" dirty="0" smtClean="0"/>
              <a:t>(</a:t>
            </a:r>
            <a:r>
              <a:rPr lang="en-US" sz="2800" i="1" dirty="0" smtClean="0"/>
              <a:t>c</a:t>
            </a:r>
            <a:r>
              <a:rPr lang="en-US" sz="2800" i="1" baseline="-25000" dirty="0"/>
              <a:t>1</a:t>
            </a:r>
            <a:r>
              <a:rPr lang="en-US" sz="2800" dirty="0" smtClean="0"/>
              <a:t>) </a:t>
            </a:r>
            <a:r>
              <a:rPr lang="en-US" sz="2800" dirty="0"/>
              <a:t>:= </a:t>
            </a:r>
            <a:r>
              <a:rPr lang="en-US" sz="2800" dirty="0" smtClean="0"/>
              <a:t>max(6, 9-1)</a:t>
            </a:r>
          </a:p>
          <a:p>
            <a:r>
              <a:rPr lang="en-US" sz="2800" i="1" dirty="0" smtClean="0"/>
              <a:t>f</a:t>
            </a:r>
            <a:r>
              <a:rPr lang="en-US" sz="2800" dirty="0" smtClean="0"/>
              <a:t>(</a:t>
            </a:r>
            <a:r>
              <a:rPr lang="en-US" sz="2800" i="1" dirty="0" smtClean="0"/>
              <a:t>c</a:t>
            </a:r>
            <a:r>
              <a:rPr lang="en-US" sz="2800" i="1" baseline="-25000" dirty="0" smtClean="0"/>
              <a:t>2</a:t>
            </a:r>
            <a:r>
              <a:rPr lang="en-US" sz="2800" dirty="0" smtClean="0"/>
              <a:t>) </a:t>
            </a:r>
            <a:r>
              <a:rPr lang="en-US" sz="2800" dirty="0"/>
              <a:t>:= </a:t>
            </a:r>
            <a:r>
              <a:rPr lang="en-US" sz="2800" dirty="0" smtClean="0"/>
              <a:t>max(5, 9-2)</a:t>
            </a:r>
          </a:p>
          <a:p>
            <a:r>
              <a:rPr lang="en-US" sz="2800" dirty="0"/>
              <a:t>C</a:t>
            </a:r>
            <a:r>
              <a:rPr lang="en-US" sz="2800" dirty="0" smtClean="0"/>
              <a:t>auses </a:t>
            </a:r>
            <a:r>
              <a:rPr lang="en-US" sz="2800" dirty="0"/>
              <a:t>the </a:t>
            </a:r>
            <a:r>
              <a:rPr lang="en-US" sz="2800" i="1" dirty="0"/>
              <a:t>f</a:t>
            </a:r>
            <a:r>
              <a:rPr lang="en-US" sz="2800" dirty="0"/>
              <a:t>-value to be </a:t>
            </a:r>
            <a:r>
              <a:rPr lang="en-US" sz="2800" i="1" dirty="0"/>
              <a:t>monotonic </a:t>
            </a:r>
            <a:r>
              <a:rPr lang="en-US" sz="2800" i="1" dirty="0" smtClean="0"/>
              <a:t>non-decreasing</a:t>
            </a:r>
          </a:p>
          <a:p>
            <a:r>
              <a:rPr lang="en-US" sz="2800" dirty="0" smtClean="0"/>
              <a:t>Heuristic </a:t>
            </a:r>
            <a:r>
              <a:rPr lang="en-US" sz="2800" dirty="0"/>
              <a:t>can still be inconsistent if the graph is undirected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79" y="4267200"/>
            <a:ext cx="7513321" cy="234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83429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Pathmax Rule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Rule 2 corrects </a:t>
            </a:r>
            <a:r>
              <a:rPr lang="en-US" sz="2400" i="1" dirty="0"/>
              <a:t>h</a:t>
            </a:r>
            <a:r>
              <a:rPr lang="en-US" sz="2400" dirty="0"/>
              <a:t>(</a:t>
            </a:r>
            <a:r>
              <a:rPr lang="en-US" sz="2400" i="1" dirty="0"/>
              <a:t>p</a:t>
            </a:r>
            <a:r>
              <a:rPr lang="en-US" sz="2400" dirty="0" smtClean="0"/>
              <a:t>) </a:t>
            </a:r>
            <a:r>
              <a:rPr lang="en-US" sz="2400" dirty="0"/>
              <a:t>so </a:t>
            </a:r>
            <a:r>
              <a:rPr lang="en-US" sz="2400" dirty="0" smtClean="0"/>
              <a:t>that </a:t>
            </a:r>
            <a:r>
              <a:rPr lang="en-US" sz="2400" i="1" dirty="0" smtClean="0"/>
              <a:t>h</a:t>
            </a:r>
            <a:r>
              <a:rPr lang="en-US" sz="2400" i="1" dirty="0"/>
              <a:t>*</a:t>
            </a:r>
            <a:r>
              <a:rPr lang="en-US" sz="2400" dirty="0" smtClean="0"/>
              <a:t>(</a:t>
            </a:r>
            <a:r>
              <a:rPr lang="en-US" sz="2400" i="1" dirty="0" smtClean="0"/>
              <a:t>p</a:t>
            </a:r>
            <a:r>
              <a:rPr lang="en-US" sz="2400" dirty="0"/>
              <a:t>) is </a:t>
            </a:r>
            <a:r>
              <a:rPr lang="en-US" sz="2400" dirty="0" smtClean="0"/>
              <a:t>at least </a:t>
            </a:r>
            <a:r>
              <a:rPr lang="en-US" sz="2400" dirty="0"/>
              <a:t>as large as </a:t>
            </a:r>
            <a:r>
              <a:rPr lang="en-US" sz="2400" dirty="0" smtClean="0"/>
              <a:t>min</a:t>
            </a:r>
            <a:r>
              <a:rPr lang="en-US" sz="2400" i="1" baseline="-25000" dirty="0"/>
              <a:t>ci</a:t>
            </a:r>
            <a:r>
              <a:rPr lang="en-US" sz="2400" i="1" baseline="-25000" dirty="0" smtClean="0"/>
              <a:t>∈</a:t>
            </a:r>
            <a:r>
              <a:rPr lang="en-US" sz="2400" i="1" baseline="-25000" dirty="0"/>
              <a:t>Successors</a:t>
            </a:r>
            <a:r>
              <a:rPr lang="en-US" sz="2400" baseline="-25000" dirty="0"/>
              <a:t>[</a:t>
            </a:r>
            <a:r>
              <a:rPr lang="en-US" sz="2400" i="1" baseline="-25000" dirty="0"/>
              <a:t>p</a:t>
            </a:r>
            <a:r>
              <a:rPr lang="en-US" sz="2400" baseline="-25000" dirty="0"/>
              <a:t>]</a:t>
            </a:r>
            <a:r>
              <a:rPr lang="en-US" sz="2400" dirty="0"/>
              <a:t>(</a:t>
            </a:r>
            <a:r>
              <a:rPr lang="en-US" sz="2400" i="1" dirty="0"/>
              <a:t>h</a:t>
            </a:r>
            <a:r>
              <a:rPr lang="en-US" sz="2400" dirty="0"/>
              <a:t>(</a:t>
            </a:r>
            <a:r>
              <a:rPr lang="en-US" sz="2400" i="1" dirty="0"/>
              <a:t>c</a:t>
            </a:r>
            <a:r>
              <a:rPr lang="en-US" sz="2400" i="1" baseline="-25000" dirty="0"/>
              <a:t>i</a:t>
            </a:r>
            <a:r>
              <a:rPr lang="en-US" sz="2400" dirty="0"/>
              <a:t>) + </a:t>
            </a:r>
            <a:r>
              <a:rPr lang="en-US" sz="2400" i="1" dirty="0"/>
              <a:t>c</a:t>
            </a:r>
            <a:r>
              <a:rPr lang="en-US" sz="2400" dirty="0"/>
              <a:t>(</a:t>
            </a:r>
            <a:r>
              <a:rPr lang="en-US" sz="2400" i="1" dirty="0"/>
              <a:t>p, c</a:t>
            </a:r>
            <a:r>
              <a:rPr lang="en-US" sz="2400" i="1" baseline="-25000" dirty="0"/>
              <a:t>i</a:t>
            </a:r>
            <a:r>
              <a:rPr lang="en-US" sz="2400" dirty="0" smtClean="0"/>
              <a:t>))</a:t>
            </a:r>
          </a:p>
          <a:p>
            <a:r>
              <a:rPr lang="en-US" sz="2400" i="1" dirty="0"/>
              <a:t>c</a:t>
            </a:r>
            <a:r>
              <a:rPr lang="en-US" sz="2400" baseline="-25000" dirty="0"/>
              <a:t>1</a:t>
            </a:r>
            <a:r>
              <a:rPr lang="en-US" sz="2400" dirty="0"/>
              <a:t> has the minimal </a:t>
            </a:r>
            <a:r>
              <a:rPr lang="en-US" sz="2400" i="1" dirty="0"/>
              <a:t>f</a:t>
            </a:r>
            <a:r>
              <a:rPr lang="en-US" sz="2400" dirty="0"/>
              <a:t>-value and its value is propagated to the </a:t>
            </a:r>
            <a:r>
              <a:rPr lang="en-US" sz="2400" dirty="0" smtClean="0"/>
              <a:t>parent</a:t>
            </a:r>
          </a:p>
          <a:p>
            <a:r>
              <a:rPr lang="en-US" sz="2400" dirty="0"/>
              <a:t>T</a:t>
            </a:r>
            <a:r>
              <a:rPr lang="en-US" sz="2400" dirty="0" smtClean="0"/>
              <a:t>here </a:t>
            </a:r>
            <a:r>
              <a:rPr lang="en-US" sz="2400" dirty="0"/>
              <a:t>is an edge from state </a:t>
            </a:r>
            <a:r>
              <a:rPr lang="en-US" sz="2400" i="1" dirty="0"/>
              <a:t>p </a:t>
            </a:r>
            <a:r>
              <a:rPr lang="en-US" sz="2400" dirty="0"/>
              <a:t>to its parent </a:t>
            </a:r>
            <a:r>
              <a:rPr lang="en-US" sz="2400" i="1" dirty="0"/>
              <a:t>a </a:t>
            </a:r>
            <a:r>
              <a:rPr lang="en-US" sz="2400" dirty="0"/>
              <a:t>and </a:t>
            </a:r>
            <a:r>
              <a:rPr lang="en-US" sz="2400" dirty="0" smtClean="0"/>
              <a:t>shortest </a:t>
            </a:r>
            <a:r>
              <a:rPr lang="en-US" sz="2400" dirty="0"/>
              <a:t>path from </a:t>
            </a:r>
            <a:r>
              <a:rPr lang="en-US" sz="2400" i="1" dirty="0"/>
              <a:t>p </a:t>
            </a:r>
            <a:r>
              <a:rPr lang="en-US" sz="2400" dirty="0"/>
              <a:t>to </a:t>
            </a:r>
            <a:r>
              <a:rPr lang="en-US" sz="2400" dirty="0" smtClean="0"/>
              <a:t>goal might </a:t>
            </a:r>
            <a:r>
              <a:rPr lang="en-US" sz="2400" dirty="0"/>
              <a:t>pass through </a:t>
            </a:r>
            <a:r>
              <a:rPr lang="en-US" sz="2400" dirty="0" smtClean="0"/>
              <a:t> </a:t>
            </a:r>
            <a:r>
              <a:rPr lang="en-US" sz="2400" i="1" dirty="0" smtClean="0"/>
              <a:t>a, </a:t>
            </a:r>
            <a:r>
              <a:rPr lang="en-US" sz="2400" dirty="0"/>
              <a:t>Rule 2 is relevant only if </a:t>
            </a:r>
            <a:r>
              <a:rPr lang="en-US" sz="2400" i="1" dirty="0"/>
              <a:t>a </a:t>
            </a:r>
            <a:r>
              <a:rPr lang="en-US" sz="2400" dirty="0"/>
              <a:t>is </a:t>
            </a:r>
            <a:r>
              <a:rPr lang="en-US" sz="2400" dirty="0" smtClean="0"/>
              <a:t>listed </a:t>
            </a:r>
            <a:r>
              <a:rPr lang="en-US" sz="2400" dirty="0"/>
              <a:t>as a </a:t>
            </a:r>
            <a:r>
              <a:rPr lang="en-US" sz="2400" dirty="0" smtClean="0"/>
              <a:t>child of </a:t>
            </a:r>
            <a:r>
              <a:rPr lang="en-US" sz="2400" i="1" dirty="0" smtClean="0"/>
              <a:t>p</a:t>
            </a:r>
          </a:p>
          <a:p>
            <a:r>
              <a:rPr lang="en-US" sz="2400" dirty="0"/>
              <a:t>P</a:t>
            </a:r>
            <a:r>
              <a:rPr lang="en-US" sz="2400" dirty="0" smtClean="0"/>
              <a:t>ossible </a:t>
            </a:r>
            <a:r>
              <a:rPr lang="en-US" sz="2400" dirty="0"/>
              <a:t>only if the </a:t>
            </a:r>
            <a:r>
              <a:rPr lang="en-US" sz="2400" i="1" dirty="0"/>
              <a:t>parent pruning </a:t>
            </a:r>
            <a:r>
              <a:rPr lang="en-US" sz="2400" dirty="0"/>
              <a:t>optimization is not used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800600"/>
            <a:ext cx="6096000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13685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assumed that admissible heuristics are consistent</a:t>
            </a:r>
          </a:p>
          <a:p>
            <a:r>
              <a:rPr lang="en-US" dirty="0" smtClean="0"/>
              <a:t>Issue of inconsistent heuristics was never fully investigated after the invention of IDA*</a:t>
            </a:r>
          </a:p>
          <a:p>
            <a:r>
              <a:rPr lang="en-US" dirty="0" smtClean="0"/>
              <a:t>Perceptions about inconsistent heuristics are wrong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191981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8010"/>
    </mc:Choice>
    <mc:Fallback>
      <p:transition spd="slow" advTm="801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Monotonicity after applying Pathmax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</a:t>
            </a:r>
            <a:r>
              <a:rPr lang="en-US" sz="2800" dirty="0" smtClean="0"/>
              <a:t>fter </a:t>
            </a:r>
            <a:r>
              <a:rPr lang="en-US" sz="2800" dirty="0"/>
              <a:t>applying pathmax the </a:t>
            </a:r>
            <a:r>
              <a:rPr lang="en-US" sz="2800" i="1" dirty="0"/>
              <a:t>f</a:t>
            </a:r>
            <a:r>
              <a:rPr lang="en-US" sz="2800" dirty="0"/>
              <a:t>-values never decrease along the path that was </a:t>
            </a:r>
            <a:r>
              <a:rPr lang="en-US" sz="2800" dirty="0" smtClean="0"/>
              <a:t>just traversed</a:t>
            </a:r>
          </a:p>
          <a:p>
            <a:r>
              <a:rPr lang="en-US" sz="2800" dirty="0"/>
              <a:t>However, the </a:t>
            </a:r>
            <a:r>
              <a:rPr lang="en-US" sz="2800" i="1" dirty="0"/>
              <a:t>f</a:t>
            </a:r>
            <a:r>
              <a:rPr lang="en-US" sz="2800" dirty="0"/>
              <a:t>-values can still be non-monotonic for paths that were not traversed </a:t>
            </a:r>
            <a:r>
              <a:rPr lang="en-US" sz="2800" dirty="0" smtClean="0"/>
              <a:t>yet</a:t>
            </a:r>
          </a:p>
          <a:p>
            <a:r>
              <a:rPr lang="en-US" sz="2800" dirty="0"/>
              <a:t>C</a:t>
            </a:r>
            <a:r>
              <a:rPr lang="en-US" sz="2800" dirty="0" smtClean="0"/>
              <a:t>losed nodes are </a:t>
            </a:r>
            <a:r>
              <a:rPr lang="en-US" sz="2800" dirty="0"/>
              <a:t>never re-opened by A</a:t>
            </a:r>
            <a:r>
              <a:rPr lang="en-US" sz="2800" dirty="0" smtClean="0"/>
              <a:t>*</a:t>
            </a:r>
          </a:p>
          <a:p>
            <a:r>
              <a:rPr lang="en-US" sz="2800" dirty="0" smtClean="0"/>
              <a:t>Key </a:t>
            </a:r>
            <a:r>
              <a:rPr lang="en-US" sz="2800" dirty="0"/>
              <a:t>advantage of a consistent </a:t>
            </a:r>
            <a:r>
              <a:rPr lang="en-US" sz="2800" dirty="0" smtClean="0"/>
              <a:t>heuristic </a:t>
            </a:r>
            <a:r>
              <a:rPr lang="en-US" sz="2800" dirty="0"/>
              <a:t>over an inconsistent </a:t>
            </a:r>
            <a:r>
              <a:rPr lang="en-US" sz="2800" dirty="0" smtClean="0"/>
              <a:t>heuristic</a:t>
            </a:r>
          </a:p>
          <a:p>
            <a:r>
              <a:rPr lang="en-US" sz="2800" dirty="0"/>
              <a:t>Pathmax does not correct this deficiency of inconsistent heuristics</a:t>
            </a:r>
          </a:p>
        </p:txBody>
      </p:sp>
    </p:spTree>
    <p:extLst>
      <p:ext uri="{BB962C8B-B14F-4D97-AF65-F5344CB8AC3E}">
        <p14:creationId xmlns="" xmlns:p14="http://schemas.microsoft.com/office/powerpoint/2010/main" val="326224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 fontScale="90000"/>
          </a:bodyPr>
          <a:lstStyle/>
          <a:p>
            <a:r>
              <a:rPr lang="en-US" sz="3100" b="1" dirty="0"/>
              <a:t>Bidirectional Pathmax – BPMX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Mero’s Rule 1 for value propagation </a:t>
            </a:r>
            <a:r>
              <a:rPr lang="en-US" sz="2800" dirty="0" smtClean="0"/>
              <a:t>is beneficial </a:t>
            </a:r>
            <a:r>
              <a:rPr lang="en-US" sz="2800" dirty="0"/>
              <a:t>in application domains where the search graph is </a:t>
            </a:r>
            <a:r>
              <a:rPr lang="en-US" sz="2800" dirty="0" smtClean="0"/>
              <a:t>undirected.</a:t>
            </a:r>
          </a:p>
          <a:p>
            <a:r>
              <a:rPr lang="en-US" sz="2800" dirty="0"/>
              <a:t>Assume an admissible heuristic </a:t>
            </a:r>
            <a:r>
              <a:rPr lang="en-US" sz="2800" i="1" dirty="0"/>
              <a:t>h where h(x) </a:t>
            </a:r>
            <a:r>
              <a:rPr lang="en-US" sz="2800" i="1" dirty="0" smtClean="0"/>
              <a:t>&gt; h(y</a:t>
            </a:r>
            <a:r>
              <a:rPr lang="en-US" sz="2800" i="1" dirty="0"/>
              <a:t>) + c(x, y</a:t>
            </a:r>
            <a:r>
              <a:rPr lang="en-US" sz="2800" i="1" dirty="0" smtClean="0"/>
              <a:t>).</a:t>
            </a:r>
          </a:p>
          <a:p>
            <a:r>
              <a:rPr lang="en-US" sz="2800" i="1" dirty="0" smtClean="0"/>
              <a:t>Now</a:t>
            </a:r>
            <a:r>
              <a:rPr lang="en-US" sz="2800" dirty="0" smtClean="0"/>
              <a:t>, </a:t>
            </a:r>
            <a:r>
              <a:rPr lang="en-US" sz="2800" i="1" dirty="0"/>
              <a:t>h*</a:t>
            </a:r>
            <a:r>
              <a:rPr lang="en-US" sz="2800" dirty="0"/>
              <a:t>(</a:t>
            </a:r>
            <a:r>
              <a:rPr lang="en-US" sz="2800" i="1" dirty="0"/>
              <a:t>x</a:t>
            </a:r>
            <a:r>
              <a:rPr lang="en-US" sz="2800" dirty="0"/>
              <a:t>) </a:t>
            </a:r>
            <a:r>
              <a:rPr lang="en-US" sz="2800" i="1" dirty="0"/>
              <a:t>≤ c</a:t>
            </a:r>
            <a:r>
              <a:rPr lang="en-US" sz="2800" dirty="0"/>
              <a:t>(</a:t>
            </a:r>
            <a:r>
              <a:rPr lang="en-US" sz="2800" i="1" dirty="0"/>
              <a:t>x, y</a:t>
            </a:r>
            <a:r>
              <a:rPr lang="en-US" sz="2800" dirty="0"/>
              <a:t>) + </a:t>
            </a:r>
            <a:r>
              <a:rPr lang="en-US" sz="2800" i="1" dirty="0"/>
              <a:t>h*</a:t>
            </a:r>
            <a:r>
              <a:rPr lang="en-US" sz="2800" dirty="0"/>
              <a:t>(</a:t>
            </a:r>
            <a:r>
              <a:rPr lang="en-US" sz="2800" i="1" dirty="0"/>
              <a:t>y</a:t>
            </a:r>
            <a:r>
              <a:rPr lang="en-US" sz="2800" dirty="0" smtClean="0"/>
              <a:t>).</a:t>
            </a:r>
          </a:p>
          <a:p>
            <a:r>
              <a:rPr lang="es-ES" sz="2800" i="1" dirty="0" smtClean="0"/>
              <a:t>From above, h</a:t>
            </a:r>
            <a:r>
              <a:rPr lang="es-ES" sz="2800" i="1" dirty="0"/>
              <a:t>∗(y) ≥ h∗(x)−c(x, y) ≥ h(x) −c(x, y</a:t>
            </a:r>
            <a:r>
              <a:rPr lang="es-ES" sz="2800" i="1" dirty="0" smtClean="0"/>
              <a:t>)</a:t>
            </a:r>
          </a:p>
          <a:p>
            <a:r>
              <a:rPr lang="es-ES" sz="2800" i="1" dirty="0" smtClean="0"/>
              <a:t>Generalized as,</a:t>
            </a:r>
          </a:p>
          <a:p>
            <a:pPr>
              <a:buNone/>
            </a:pPr>
            <a:r>
              <a:rPr lang="en-US" sz="2800" dirty="0" smtClean="0"/>
              <a:t>            	</a:t>
            </a:r>
            <a:r>
              <a:rPr lang="en-US" sz="2800" i="1" dirty="0"/>
              <a:t>h</a:t>
            </a:r>
            <a:r>
              <a:rPr lang="en-US" sz="2800" dirty="0"/>
              <a:t>(</a:t>
            </a:r>
            <a:r>
              <a:rPr lang="en-US" sz="2800" i="1" dirty="0"/>
              <a:t>y</a:t>
            </a:r>
            <a:r>
              <a:rPr lang="en-US" sz="2800" dirty="0"/>
              <a:t>) </a:t>
            </a:r>
            <a:r>
              <a:rPr lang="en-US" sz="2800" i="1" dirty="0"/>
              <a:t>← </a:t>
            </a:r>
            <a:r>
              <a:rPr lang="en-US" sz="2800" dirty="0"/>
              <a:t>max (</a:t>
            </a:r>
            <a:r>
              <a:rPr lang="en-US" sz="2800" i="1" dirty="0"/>
              <a:t>h</a:t>
            </a:r>
            <a:r>
              <a:rPr lang="en-US" sz="2800" dirty="0"/>
              <a:t>(</a:t>
            </a:r>
            <a:r>
              <a:rPr lang="en-US" sz="2800" i="1" dirty="0"/>
              <a:t>y</a:t>
            </a:r>
            <a:r>
              <a:rPr lang="en-US" sz="2800" dirty="0"/>
              <a:t>)</a:t>
            </a:r>
            <a:r>
              <a:rPr lang="en-US" sz="2800" i="1" dirty="0"/>
              <a:t>, h</a:t>
            </a:r>
            <a:r>
              <a:rPr lang="en-US" sz="2800" dirty="0"/>
              <a:t>(</a:t>
            </a:r>
            <a:r>
              <a:rPr lang="en-US" sz="2800" i="1" dirty="0"/>
              <a:t>x</a:t>
            </a:r>
            <a:r>
              <a:rPr lang="en-US" sz="2800" dirty="0"/>
              <a:t>) </a:t>
            </a:r>
            <a:r>
              <a:rPr lang="en-US" sz="2800" i="1" dirty="0"/>
              <a:t>− c</a:t>
            </a:r>
            <a:r>
              <a:rPr lang="en-US" sz="2800" dirty="0"/>
              <a:t>(</a:t>
            </a:r>
            <a:r>
              <a:rPr lang="en-US" sz="2800" i="1" dirty="0"/>
              <a:t>x, y</a:t>
            </a:r>
            <a:r>
              <a:rPr lang="en-US" sz="2800" dirty="0" smtClean="0"/>
              <a:t>))</a:t>
            </a:r>
          </a:p>
          <a:p>
            <a:pPr>
              <a:buNone/>
            </a:pPr>
            <a:r>
              <a:rPr lang="es-ES" sz="2800" i="1" dirty="0" smtClean="0"/>
              <a:t>     This rule is applied to a parent and child in a search tree.</a:t>
            </a:r>
          </a:p>
          <a:p>
            <a:pPr>
              <a:buNone/>
            </a:pPr>
            <a:endParaRPr lang="es-ES" sz="2800" i="1" dirty="0"/>
          </a:p>
        </p:txBody>
      </p:sp>
    </p:spTree>
    <p:extLst>
      <p:ext uri="{BB962C8B-B14F-4D97-AF65-F5344CB8AC3E}">
        <p14:creationId xmlns="" xmlns:p14="http://schemas.microsoft.com/office/powerpoint/2010/main" val="313227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Pathmax Rule </a:t>
            </a:r>
            <a:r>
              <a:rPr lang="en-US" sz="2800" b="1" dirty="0" smtClean="0"/>
              <a:t>3: </a:t>
            </a:r>
            <a:r>
              <a:rPr lang="en-US" sz="2800" i="1" dirty="0"/>
              <a:t>h</a:t>
            </a:r>
            <a:r>
              <a:rPr lang="en-US" sz="2800" dirty="0"/>
              <a:t>(</a:t>
            </a:r>
            <a:r>
              <a:rPr lang="en-US" sz="2800" i="1" dirty="0"/>
              <a:t>p</a:t>
            </a:r>
            <a:r>
              <a:rPr lang="en-US" sz="2800" dirty="0"/>
              <a:t>) </a:t>
            </a:r>
            <a:r>
              <a:rPr lang="en-US" sz="2800" i="1" dirty="0"/>
              <a:t>← </a:t>
            </a:r>
            <a:r>
              <a:rPr lang="en-US" sz="2800" dirty="0"/>
              <a:t>max(</a:t>
            </a:r>
            <a:r>
              <a:rPr lang="en-US" sz="2800" i="1" dirty="0"/>
              <a:t>h</a:t>
            </a:r>
            <a:r>
              <a:rPr lang="en-US" sz="2800" dirty="0"/>
              <a:t>(</a:t>
            </a:r>
            <a:r>
              <a:rPr lang="en-US" sz="2800" i="1" dirty="0"/>
              <a:t>p</a:t>
            </a:r>
            <a:r>
              <a:rPr lang="en-US" sz="2800" dirty="0"/>
              <a:t>)</a:t>
            </a:r>
            <a:r>
              <a:rPr lang="en-US" sz="2800" i="1" dirty="0"/>
              <a:t>, h</a:t>
            </a:r>
            <a:r>
              <a:rPr lang="en-US" sz="2800" dirty="0"/>
              <a:t>(</a:t>
            </a:r>
            <a:r>
              <a:rPr lang="en-US" sz="2800" i="1" dirty="0"/>
              <a:t>c</a:t>
            </a:r>
            <a:r>
              <a:rPr lang="en-US" sz="2800" dirty="0"/>
              <a:t>) </a:t>
            </a:r>
            <a:r>
              <a:rPr lang="en-US" sz="2800" i="1" dirty="0"/>
              <a:t>− c</a:t>
            </a:r>
            <a:r>
              <a:rPr lang="en-US" sz="2800" dirty="0"/>
              <a:t>(</a:t>
            </a:r>
            <a:r>
              <a:rPr lang="en-US" sz="2800" i="1" dirty="0"/>
              <a:t>c, p</a:t>
            </a:r>
            <a:r>
              <a:rPr lang="en-US" sz="2800" dirty="0"/>
              <a:t>)) – New pathmax rule if there is an edge </a:t>
            </a:r>
            <a:r>
              <a:rPr lang="en-US" sz="2800" dirty="0" smtClean="0"/>
              <a:t>from child(c) to its parent(p).</a:t>
            </a:r>
            <a:endParaRPr lang="en-US" sz="2800" dirty="0"/>
          </a:p>
          <a:p>
            <a:endParaRPr lang="en-US" sz="2800" b="1" dirty="0" smtClean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276600"/>
            <a:ext cx="8153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19339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/>
              <a:t>BPMX FOR IDA*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endParaRPr lang="en-US" sz="2800" b="1" dirty="0" smtClean="0"/>
          </a:p>
          <a:p>
            <a:r>
              <a:rPr lang="en-US" sz="2800" b="1" dirty="0" smtClean="0"/>
              <a:t>Observation</a:t>
            </a:r>
            <a:r>
              <a:rPr lang="en-US" sz="2800" b="1" dirty="0"/>
              <a:t>: </a:t>
            </a:r>
            <a:r>
              <a:rPr lang="en-US" sz="2800" dirty="0"/>
              <a:t>What is important for IDA* is not the exact </a:t>
            </a:r>
            <a:r>
              <a:rPr lang="en-US" sz="2800" i="1" dirty="0"/>
              <a:t>f</a:t>
            </a:r>
            <a:r>
              <a:rPr lang="en-US" sz="2800" dirty="0"/>
              <a:t>-value of a node but whether or not the </a:t>
            </a:r>
            <a:r>
              <a:rPr lang="en-US" sz="2800" i="1" dirty="0"/>
              <a:t>f</a:t>
            </a:r>
            <a:r>
              <a:rPr lang="en-US" sz="2800" dirty="0"/>
              <a:t>-value causes a cutoff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b="1" dirty="0"/>
              <a:t>Explanation: </a:t>
            </a:r>
            <a:r>
              <a:rPr lang="en-US" sz="2800" dirty="0"/>
              <a:t>IDA* expands a node if its </a:t>
            </a:r>
            <a:r>
              <a:rPr lang="en-US" sz="2800" i="1" dirty="0"/>
              <a:t>f</a:t>
            </a:r>
            <a:r>
              <a:rPr lang="en-US" sz="2800" dirty="0"/>
              <a:t>-value is </a:t>
            </a:r>
            <a:r>
              <a:rPr lang="en-US" sz="2800" i="1" dirty="0"/>
              <a:t>less than or equal to </a:t>
            </a:r>
            <a:r>
              <a:rPr lang="en-US" sz="2800" dirty="0"/>
              <a:t>the current threshold </a:t>
            </a:r>
            <a:r>
              <a:rPr lang="en-US" sz="2800" i="1" dirty="0"/>
              <a:t>T </a:t>
            </a:r>
            <a:r>
              <a:rPr lang="en-US" sz="2800" dirty="0"/>
              <a:t>and backtracks if it is larger than </a:t>
            </a:r>
            <a:r>
              <a:rPr lang="en-US" sz="2800" i="1" dirty="0"/>
              <a:t>T</a:t>
            </a:r>
            <a:r>
              <a:rPr lang="en-US" sz="2800" dirty="0"/>
              <a:t>. Thus, only a cutoff reduces the work performed.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137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124200"/>
            <a:ext cx="5791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38200" y="19050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Using Rule 3 with IDA*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152469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10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609600"/>
            <a:ext cx="7238999" cy="551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77069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Pathmax Rule 2 when IDA* is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No </a:t>
            </a:r>
            <a:r>
              <a:rPr lang="en-US" dirty="0"/>
              <a:t>benefit for using Rule 2 on top of IDA* in undirected state </a:t>
            </a:r>
            <a:r>
              <a:rPr lang="en-US" dirty="0" smtClean="0"/>
              <a:t>spaces as no </a:t>
            </a:r>
            <a:r>
              <a:rPr lang="en-US" dirty="0"/>
              <a:t>pruning will be caused by </a:t>
            </a:r>
            <a:r>
              <a:rPr lang="en-US" dirty="0" smtClean="0"/>
              <a:t>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50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Pathmax Rule 2 when IDA* is used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i="1" dirty="0"/>
              <a:t>p </a:t>
            </a:r>
            <a:r>
              <a:rPr lang="en-US" sz="2400" b="1" dirty="0"/>
              <a:t>cannot benefit from Rule 2</a:t>
            </a:r>
            <a:r>
              <a:rPr lang="en-US" sz="2400" b="1" dirty="0" smtClean="0"/>
              <a:t>:</a:t>
            </a:r>
          </a:p>
          <a:p>
            <a:pPr lvl="1"/>
            <a:r>
              <a:rPr lang="en-US" dirty="0"/>
              <a:t>if </a:t>
            </a:r>
            <a:r>
              <a:rPr lang="en-US" dirty="0" smtClean="0"/>
              <a:t>minimum </a:t>
            </a:r>
            <a:r>
              <a:rPr lang="en-US" dirty="0"/>
              <a:t>child (</a:t>
            </a:r>
            <a:r>
              <a:rPr lang="en-US" i="1" dirty="0"/>
              <a:t>c</a:t>
            </a:r>
            <a:r>
              <a:rPr lang="en-US" i="1" baseline="-25000" dirty="0"/>
              <a:t>m</a:t>
            </a:r>
            <a:r>
              <a:rPr lang="en-US" dirty="0"/>
              <a:t>) causes a </a:t>
            </a:r>
            <a:r>
              <a:rPr lang="en-US" dirty="0" smtClean="0"/>
              <a:t>cutoff, </a:t>
            </a:r>
            <a:r>
              <a:rPr lang="en-US" dirty="0"/>
              <a:t>all the </a:t>
            </a:r>
            <a:r>
              <a:rPr lang="en-US" dirty="0" smtClean="0"/>
              <a:t>children </a:t>
            </a:r>
            <a:r>
              <a:rPr lang="en-US" dirty="0"/>
              <a:t>are generated in order to find the one with minimum </a:t>
            </a:r>
            <a:r>
              <a:rPr lang="en-US" dirty="0" smtClean="0"/>
              <a:t>cost</a:t>
            </a:r>
          </a:p>
          <a:p>
            <a:pPr lvl="1"/>
            <a:r>
              <a:rPr lang="en-US" dirty="0" smtClean="0"/>
              <a:t>Either way, all children are generated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286000"/>
            <a:ext cx="3200400" cy="303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34546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Pathmax Rule 2 when IDA* is used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i="1" dirty="0"/>
              <a:t>a </a:t>
            </a:r>
            <a:r>
              <a:rPr lang="en-US" sz="2400" b="1" dirty="0"/>
              <a:t>cannot benefit from Rule </a:t>
            </a:r>
            <a:r>
              <a:rPr lang="en-US" sz="2400" b="1" dirty="0" smtClean="0"/>
              <a:t>2: </a:t>
            </a:r>
          </a:p>
          <a:p>
            <a:pPr lvl="1">
              <a:spcAft>
                <a:spcPts val="600"/>
              </a:spcAft>
            </a:pPr>
            <a:r>
              <a:rPr lang="en-US" sz="1900" dirty="0" smtClean="0"/>
              <a:t>Assume Rule 2 is activated,  </a:t>
            </a:r>
            <a:r>
              <a:rPr lang="en-US" sz="1900" i="1" dirty="0" smtClean="0"/>
              <a:t>f</a:t>
            </a:r>
            <a:r>
              <a:rPr lang="en-US" sz="1900" i="1" baseline="-25000" dirty="0" smtClean="0"/>
              <a:t>new</a:t>
            </a:r>
            <a:r>
              <a:rPr lang="en-US" sz="1900" dirty="0" smtClean="0"/>
              <a:t>(</a:t>
            </a:r>
            <a:r>
              <a:rPr lang="en-US" sz="1900" i="1" dirty="0" smtClean="0"/>
              <a:t>p</a:t>
            </a:r>
            <a:r>
              <a:rPr lang="en-US" sz="1900" dirty="0" smtClean="0"/>
              <a:t>)=</a:t>
            </a:r>
            <a:r>
              <a:rPr lang="en-US" sz="1900" i="1" dirty="0"/>
              <a:t>f</a:t>
            </a:r>
            <a:r>
              <a:rPr lang="en-US" sz="1900" dirty="0"/>
              <a:t>(</a:t>
            </a:r>
            <a:r>
              <a:rPr lang="en-US" sz="1900" i="1" dirty="0"/>
              <a:t>c</a:t>
            </a:r>
            <a:r>
              <a:rPr lang="en-US" sz="1900" i="1" baseline="-25000" dirty="0"/>
              <a:t>m</a:t>
            </a:r>
            <a:r>
              <a:rPr lang="en-US" sz="1900" dirty="0" smtClean="0"/>
              <a:t>)</a:t>
            </a:r>
          </a:p>
          <a:p>
            <a:pPr lvl="1">
              <a:spcAft>
                <a:spcPts val="600"/>
              </a:spcAft>
            </a:pPr>
            <a:r>
              <a:rPr lang="en-US" sz="1900" i="1" dirty="0"/>
              <a:t>f</a:t>
            </a:r>
            <a:r>
              <a:rPr lang="en-US" sz="1900" i="1" baseline="-25000" dirty="0"/>
              <a:t>new</a:t>
            </a:r>
            <a:r>
              <a:rPr lang="en-US" sz="1900" dirty="0"/>
              <a:t>(</a:t>
            </a:r>
            <a:r>
              <a:rPr lang="en-US" sz="1900" i="1" dirty="0"/>
              <a:t>p</a:t>
            </a:r>
            <a:r>
              <a:rPr lang="en-US" sz="1900" dirty="0" smtClean="0"/>
              <a:t>) </a:t>
            </a:r>
            <a:r>
              <a:rPr lang="en-US" sz="1900" i="1" dirty="0" smtClean="0"/>
              <a:t>≥ </a:t>
            </a:r>
            <a:r>
              <a:rPr lang="en-US" sz="1900" i="1" dirty="0"/>
              <a:t>f</a:t>
            </a:r>
            <a:r>
              <a:rPr lang="en-US" sz="1900" dirty="0"/>
              <a:t>(</a:t>
            </a:r>
            <a:r>
              <a:rPr lang="en-US" sz="1900" i="1" dirty="0"/>
              <a:t>p</a:t>
            </a:r>
            <a:r>
              <a:rPr lang="en-US" sz="1900" dirty="0" smtClean="0"/>
              <a:t>) as </a:t>
            </a:r>
            <a:r>
              <a:rPr lang="en-US" sz="1900" i="1" dirty="0" smtClean="0"/>
              <a:t>f</a:t>
            </a:r>
            <a:r>
              <a:rPr lang="en-US" sz="1900" dirty="0" smtClean="0"/>
              <a:t> is monotonic</a:t>
            </a:r>
          </a:p>
          <a:p>
            <a:pPr lvl="1">
              <a:spcAft>
                <a:spcPts val="600"/>
              </a:spcAft>
            </a:pPr>
            <a:r>
              <a:rPr lang="en-US" sz="1900" i="1" dirty="0" smtClean="0"/>
              <a:t>a</a:t>
            </a:r>
            <a:r>
              <a:rPr lang="en-US" sz="1900" dirty="0" smtClean="0"/>
              <a:t> must be listed as a </a:t>
            </a:r>
            <a:r>
              <a:rPr lang="en-US" sz="1900" dirty="0"/>
              <a:t>c</a:t>
            </a:r>
            <a:r>
              <a:rPr lang="en-US" sz="1900" dirty="0" smtClean="0"/>
              <a:t>hild of </a:t>
            </a:r>
            <a:r>
              <a:rPr lang="en-US" sz="1900" i="1" dirty="0" smtClean="0"/>
              <a:t>p</a:t>
            </a:r>
          </a:p>
          <a:p>
            <a:pPr lvl="1">
              <a:spcAft>
                <a:spcPts val="600"/>
              </a:spcAft>
            </a:pPr>
            <a:r>
              <a:rPr lang="en-US" sz="1900" dirty="0" smtClean="0"/>
              <a:t>If  (</a:t>
            </a:r>
            <a:r>
              <a:rPr lang="en-US" sz="1900" i="1" dirty="0" smtClean="0"/>
              <a:t>c</a:t>
            </a:r>
            <a:r>
              <a:rPr lang="en-US" sz="1900" i="1" baseline="-25000" dirty="0" smtClean="0"/>
              <a:t>m</a:t>
            </a:r>
            <a:r>
              <a:rPr lang="en-US" sz="1900" i="1" dirty="0" smtClean="0"/>
              <a:t> = a) </a:t>
            </a:r>
            <a:r>
              <a:rPr lang="en-US" sz="1900" dirty="0" smtClean="0"/>
              <a:t>and Rule 3 is activated,</a:t>
            </a:r>
            <a:r>
              <a:rPr lang="en-US" sz="1900" i="1" dirty="0"/>
              <a:t> h</a:t>
            </a:r>
            <a:r>
              <a:rPr lang="en-US" sz="1900" i="1" baseline="-25000" dirty="0"/>
              <a:t>new</a:t>
            </a:r>
            <a:r>
              <a:rPr lang="en-US" sz="1900" dirty="0"/>
              <a:t>(</a:t>
            </a:r>
            <a:r>
              <a:rPr lang="en-US" sz="1900" i="1" dirty="0"/>
              <a:t>a</a:t>
            </a:r>
            <a:r>
              <a:rPr lang="en-US" sz="1900" dirty="0"/>
              <a:t>) = </a:t>
            </a:r>
            <a:r>
              <a:rPr lang="en-US" sz="1900" i="1" dirty="0"/>
              <a:t>h</a:t>
            </a:r>
            <a:r>
              <a:rPr lang="en-US" sz="1900" dirty="0"/>
              <a:t>(</a:t>
            </a:r>
            <a:r>
              <a:rPr lang="en-US" sz="1900" i="1" dirty="0"/>
              <a:t>p</a:t>
            </a:r>
            <a:r>
              <a:rPr lang="en-US" sz="1900" dirty="0"/>
              <a:t>)</a:t>
            </a:r>
            <a:r>
              <a:rPr lang="en-US" sz="1900" i="1" dirty="0"/>
              <a:t>−c</a:t>
            </a:r>
            <a:r>
              <a:rPr lang="en-US" sz="1900" dirty="0"/>
              <a:t>(</a:t>
            </a:r>
            <a:r>
              <a:rPr lang="en-US" sz="1900" i="1" dirty="0"/>
              <a:t>a, p</a:t>
            </a:r>
            <a:r>
              <a:rPr lang="en-US" sz="1900" dirty="0" smtClean="0"/>
              <a:t>)=</a:t>
            </a:r>
            <a:r>
              <a:rPr lang="pt-BR" sz="1900" i="1" dirty="0"/>
              <a:t>h</a:t>
            </a:r>
            <a:r>
              <a:rPr lang="pt-BR" sz="1900" dirty="0"/>
              <a:t>(</a:t>
            </a:r>
            <a:r>
              <a:rPr lang="pt-BR" sz="1900" i="1" dirty="0"/>
              <a:t>c</a:t>
            </a:r>
            <a:r>
              <a:rPr lang="pt-BR" sz="1900" i="1" baseline="-25000" dirty="0"/>
              <a:t>m</a:t>
            </a:r>
            <a:r>
              <a:rPr lang="pt-BR" sz="1900" dirty="0"/>
              <a:t>) + </a:t>
            </a:r>
            <a:r>
              <a:rPr lang="pt-BR" sz="1900" i="1" dirty="0"/>
              <a:t>c</a:t>
            </a:r>
            <a:r>
              <a:rPr lang="pt-BR" sz="1900" dirty="0"/>
              <a:t>(</a:t>
            </a:r>
            <a:r>
              <a:rPr lang="pt-BR" sz="1900" i="1" dirty="0"/>
              <a:t>p, a</a:t>
            </a:r>
            <a:r>
              <a:rPr lang="pt-BR" sz="1900" dirty="0"/>
              <a:t>) </a:t>
            </a:r>
            <a:r>
              <a:rPr lang="pt-BR" sz="1900" i="1" dirty="0"/>
              <a:t>− c</a:t>
            </a:r>
            <a:r>
              <a:rPr lang="pt-BR" sz="1900" dirty="0"/>
              <a:t>(</a:t>
            </a:r>
            <a:r>
              <a:rPr lang="pt-BR" sz="1900" i="1" dirty="0"/>
              <a:t>a, p</a:t>
            </a:r>
            <a:r>
              <a:rPr lang="pt-BR" sz="1900" dirty="0"/>
              <a:t>) = </a:t>
            </a:r>
            <a:r>
              <a:rPr lang="pt-BR" sz="1900" i="1" dirty="0"/>
              <a:t>h</a:t>
            </a:r>
            <a:r>
              <a:rPr lang="pt-BR" sz="1900" dirty="0"/>
              <a:t>(</a:t>
            </a:r>
            <a:r>
              <a:rPr lang="pt-BR" sz="1900" i="1" dirty="0"/>
              <a:t>a</a:t>
            </a:r>
            <a:r>
              <a:rPr lang="pt-BR" sz="1900" dirty="0" smtClean="0"/>
              <a:t>)</a:t>
            </a:r>
          </a:p>
          <a:p>
            <a:pPr lvl="1">
              <a:spcAft>
                <a:spcPts val="600"/>
              </a:spcAft>
            </a:pPr>
            <a:r>
              <a:rPr lang="en-US" sz="1900" dirty="0"/>
              <a:t>If  (</a:t>
            </a:r>
            <a:r>
              <a:rPr lang="en-US" sz="1900" i="1" dirty="0"/>
              <a:t>c</a:t>
            </a:r>
            <a:r>
              <a:rPr lang="en-US" sz="1900" i="1" baseline="-25000" dirty="0"/>
              <a:t>m</a:t>
            </a:r>
            <a:r>
              <a:rPr lang="en-US" sz="1900" i="1" dirty="0"/>
              <a:t> </a:t>
            </a:r>
            <a:r>
              <a:rPr lang="en-US" sz="1900" i="1" dirty="0" smtClean="0"/>
              <a:t>!</a:t>
            </a:r>
            <a:r>
              <a:rPr lang="en-US" sz="1900" dirty="0" smtClean="0"/>
              <a:t>=</a:t>
            </a:r>
            <a:r>
              <a:rPr lang="en-US" sz="1900" i="1" dirty="0" smtClean="0"/>
              <a:t> </a:t>
            </a:r>
            <a:r>
              <a:rPr lang="en-US" sz="1900" i="1" dirty="0"/>
              <a:t>a) </a:t>
            </a:r>
            <a:r>
              <a:rPr lang="en-US" sz="1900" dirty="0"/>
              <a:t>and Rule 3 is activated,</a:t>
            </a:r>
            <a:r>
              <a:rPr lang="en-US" sz="1900" i="1" dirty="0"/>
              <a:t> h</a:t>
            </a:r>
            <a:r>
              <a:rPr lang="en-US" sz="1900" i="1" baseline="-25000" dirty="0"/>
              <a:t>new</a:t>
            </a:r>
            <a:r>
              <a:rPr lang="en-US" sz="1900" dirty="0"/>
              <a:t>(</a:t>
            </a:r>
            <a:r>
              <a:rPr lang="en-US" sz="1900" i="1" dirty="0"/>
              <a:t>a</a:t>
            </a:r>
            <a:r>
              <a:rPr lang="en-US" sz="1900" dirty="0"/>
              <a:t>) = </a:t>
            </a:r>
            <a:r>
              <a:rPr lang="en-US" sz="1900" i="1" dirty="0"/>
              <a:t>h</a:t>
            </a:r>
            <a:r>
              <a:rPr lang="en-US" sz="1900" dirty="0"/>
              <a:t>(</a:t>
            </a:r>
            <a:r>
              <a:rPr lang="en-US" sz="1900" i="1" dirty="0"/>
              <a:t>p</a:t>
            </a:r>
            <a:r>
              <a:rPr lang="en-US" sz="1900" dirty="0"/>
              <a:t>)</a:t>
            </a:r>
            <a:r>
              <a:rPr lang="en-US" sz="1900" i="1" dirty="0"/>
              <a:t>−c</a:t>
            </a:r>
            <a:r>
              <a:rPr lang="en-US" sz="1900" dirty="0"/>
              <a:t>(</a:t>
            </a:r>
            <a:r>
              <a:rPr lang="en-US" sz="1900" i="1" dirty="0"/>
              <a:t>a, </a:t>
            </a:r>
            <a:r>
              <a:rPr lang="en-US" sz="1900" i="1" dirty="0" smtClean="0"/>
              <a:t>p</a:t>
            </a:r>
            <a:r>
              <a:rPr lang="en-US" sz="1900" dirty="0" smtClean="0"/>
              <a:t>) &lt; </a:t>
            </a:r>
            <a:r>
              <a:rPr lang="pt-BR" sz="1900" i="1" dirty="0" smtClean="0"/>
              <a:t>h</a:t>
            </a:r>
            <a:r>
              <a:rPr lang="pt-BR" sz="1900" dirty="0" smtClean="0"/>
              <a:t>(</a:t>
            </a:r>
            <a:r>
              <a:rPr lang="pt-BR" sz="1900" i="1" dirty="0" smtClean="0"/>
              <a:t>c</a:t>
            </a:r>
            <a:r>
              <a:rPr lang="pt-BR" sz="1900" i="1" baseline="-25000" dirty="0" smtClean="0"/>
              <a:t>m</a:t>
            </a:r>
            <a:r>
              <a:rPr lang="pt-BR" sz="1900" dirty="0"/>
              <a:t>) + </a:t>
            </a:r>
            <a:r>
              <a:rPr lang="pt-BR" sz="1900" i="1" dirty="0"/>
              <a:t>c</a:t>
            </a:r>
            <a:r>
              <a:rPr lang="pt-BR" sz="1900" dirty="0"/>
              <a:t>(</a:t>
            </a:r>
            <a:r>
              <a:rPr lang="pt-BR" sz="1900" i="1" dirty="0"/>
              <a:t>p, a</a:t>
            </a:r>
            <a:r>
              <a:rPr lang="pt-BR" sz="1900" dirty="0"/>
              <a:t>) </a:t>
            </a:r>
            <a:r>
              <a:rPr lang="pt-BR" sz="1900" i="1" dirty="0"/>
              <a:t>− c</a:t>
            </a:r>
            <a:r>
              <a:rPr lang="pt-BR" sz="1900" dirty="0"/>
              <a:t>(</a:t>
            </a:r>
            <a:r>
              <a:rPr lang="pt-BR" sz="1900" i="1" dirty="0"/>
              <a:t>a, p</a:t>
            </a:r>
            <a:r>
              <a:rPr lang="pt-BR" sz="1900" dirty="0"/>
              <a:t>) = </a:t>
            </a:r>
            <a:r>
              <a:rPr lang="pt-BR" sz="1900" i="1" dirty="0"/>
              <a:t>h</a:t>
            </a:r>
            <a:r>
              <a:rPr lang="pt-BR" sz="1900" dirty="0"/>
              <a:t>(</a:t>
            </a:r>
            <a:r>
              <a:rPr lang="pt-BR" sz="1900" i="1" dirty="0"/>
              <a:t>a</a:t>
            </a:r>
            <a:r>
              <a:rPr lang="pt-BR" sz="1900" dirty="0"/>
              <a:t>)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300" y="2343944"/>
            <a:ext cx="3200400" cy="303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93984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Pathmax Rule 2 when </a:t>
            </a:r>
            <a:r>
              <a:rPr lang="en-US" dirty="0" smtClean="0"/>
              <a:t>A</a:t>
            </a:r>
            <a:r>
              <a:rPr lang="en-US" dirty="0"/>
              <a:t>* is used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that </a:t>
            </a:r>
            <a:r>
              <a:rPr lang="en-US" i="1" dirty="0" smtClean="0"/>
              <a:t>p</a:t>
            </a:r>
            <a:r>
              <a:rPr lang="en-US" dirty="0" smtClean="0"/>
              <a:t> is expanded,</a:t>
            </a:r>
            <a:r>
              <a:rPr lang="en-US" dirty="0"/>
              <a:t> </a:t>
            </a:r>
            <a:r>
              <a:rPr lang="en-US" dirty="0" smtClean="0"/>
              <a:t>its children </a:t>
            </a:r>
            <a:r>
              <a:rPr lang="en-US" dirty="0"/>
              <a:t>are added to </a:t>
            </a:r>
            <a:r>
              <a:rPr lang="en-US" dirty="0" smtClean="0"/>
              <a:t>OPEN while </a:t>
            </a:r>
            <a:r>
              <a:rPr lang="en-US" i="1" dirty="0"/>
              <a:t>p </a:t>
            </a:r>
            <a:r>
              <a:rPr lang="en-US" dirty="0"/>
              <a:t>goes to </a:t>
            </a:r>
            <a:r>
              <a:rPr lang="en-US" dirty="0" smtClean="0"/>
              <a:t>CLOSED</a:t>
            </a:r>
          </a:p>
          <a:p>
            <a:r>
              <a:rPr lang="en-US" dirty="0" smtClean="0"/>
              <a:t>If </a:t>
            </a:r>
            <a:r>
              <a:rPr lang="en-US" i="1" dirty="0"/>
              <a:t>f</a:t>
            </a:r>
            <a:r>
              <a:rPr lang="en-US" dirty="0"/>
              <a:t>-value </a:t>
            </a:r>
            <a:r>
              <a:rPr lang="en-US" dirty="0" smtClean="0"/>
              <a:t>increases after applying Rule 2, </a:t>
            </a:r>
            <a:r>
              <a:rPr lang="en-US" dirty="0"/>
              <a:t>it will go to </a:t>
            </a:r>
            <a:r>
              <a:rPr lang="en-US" dirty="0" smtClean="0"/>
              <a:t>CLOSED </a:t>
            </a:r>
            <a:r>
              <a:rPr lang="en-US" dirty="0"/>
              <a:t>with a higher </a:t>
            </a:r>
            <a:r>
              <a:rPr lang="en-US" i="1" dirty="0" smtClean="0"/>
              <a:t>f</a:t>
            </a:r>
            <a:r>
              <a:rPr lang="en-US" dirty="0" smtClean="0"/>
              <a:t>-value</a:t>
            </a:r>
          </a:p>
          <a:p>
            <a:r>
              <a:rPr lang="en-US" dirty="0"/>
              <a:t>This </a:t>
            </a:r>
            <a:r>
              <a:rPr lang="en-US" dirty="0" smtClean="0"/>
              <a:t>might </a:t>
            </a:r>
            <a:r>
              <a:rPr lang="en-US" dirty="0"/>
              <a:t>affect duplicate </a:t>
            </a:r>
            <a:r>
              <a:rPr lang="en-US" dirty="0" smtClean="0"/>
              <a:t>pruning </a:t>
            </a:r>
            <a:r>
              <a:rPr lang="en-US" dirty="0"/>
              <a:t>if node </a:t>
            </a:r>
            <a:r>
              <a:rPr lang="en-US" i="1" dirty="0"/>
              <a:t>p </a:t>
            </a:r>
            <a:r>
              <a:rPr lang="en-US" dirty="0"/>
              <a:t>is reached via a different </a:t>
            </a:r>
            <a:r>
              <a:rPr lang="en-US" dirty="0" smtClean="0"/>
              <a:t>path later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2089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Consistent and Inconsistent heuristics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Admissibility is a desirable property</a:t>
            </a:r>
          </a:p>
          <a:p>
            <a:r>
              <a:rPr lang="en-US" dirty="0" smtClean="0"/>
              <a:t>Consistency: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admissible heuristic </a:t>
            </a:r>
            <a:r>
              <a:rPr lang="en-US" i="1" dirty="0"/>
              <a:t>h </a:t>
            </a:r>
            <a:r>
              <a:rPr lang="en-US" dirty="0"/>
              <a:t>is consistent if, for every two states </a:t>
            </a:r>
            <a:r>
              <a:rPr lang="en-US" i="1" dirty="0"/>
              <a:t>x </a:t>
            </a:r>
            <a:r>
              <a:rPr lang="en-US" dirty="0"/>
              <a:t>and </a:t>
            </a:r>
            <a:r>
              <a:rPr lang="en-US" i="1" dirty="0"/>
              <a:t>y</a:t>
            </a:r>
            <a:r>
              <a:rPr lang="en-US" dirty="0"/>
              <a:t>, if there is a path from </a:t>
            </a:r>
            <a:r>
              <a:rPr lang="en-US" i="1" dirty="0"/>
              <a:t>x </a:t>
            </a:r>
            <a:r>
              <a:rPr lang="en-US" dirty="0"/>
              <a:t>to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dirty="0" smtClean="0"/>
              <a:t>then</a:t>
            </a:r>
          </a:p>
          <a:p>
            <a:pPr marL="457200" lvl="1" indent="0">
              <a:buNone/>
            </a:pPr>
            <a:r>
              <a:rPr lang="en-US" i="1" dirty="0"/>
              <a:t>	</a:t>
            </a:r>
            <a:r>
              <a:rPr lang="en-US" i="1" dirty="0" smtClean="0"/>
              <a:t>	h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/>
              <a:t>) </a:t>
            </a:r>
            <a:r>
              <a:rPr lang="en-US" i="1" dirty="0"/>
              <a:t>≤ c</a:t>
            </a:r>
            <a:r>
              <a:rPr lang="en-US" dirty="0"/>
              <a:t>(</a:t>
            </a:r>
            <a:r>
              <a:rPr lang="en-US" i="1" dirty="0"/>
              <a:t>x, y</a:t>
            </a:r>
            <a:r>
              <a:rPr lang="en-US" dirty="0"/>
              <a:t>) + </a:t>
            </a:r>
            <a:r>
              <a:rPr lang="en-US" i="1" dirty="0"/>
              <a:t>h</a:t>
            </a:r>
            <a:r>
              <a:rPr lang="en-US" dirty="0"/>
              <a:t>(</a:t>
            </a:r>
            <a:r>
              <a:rPr lang="en-US" i="1" dirty="0"/>
              <a:t>y</a:t>
            </a:r>
            <a:r>
              <a:rPr lang="en-US" dirty="0"/>
              <a:t>)</a:t>
            </a:r>
            <a:endParaRPr lang="en-US" sz="28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724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Inconsistent heuristics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Introducing inconsistency results in a strictly less informed heuristic</a:t>
            </a:r>
          </a:p>
          <a:p>
            <a:r>
              <a:rPr lang="en-US" sz="2800" dirty="0" smtClean="0"/>
              <a:t>Random selection of heuristics:</a:t>
            </a:r>
          </a:p>
          <a:p>
            <a:pPr lvl="1"/>
            <a:r>
              <a:rPr lang="en-US" sz="2400" dirty="0" smtClean="0"/>
              <a:t>When a single heuristic is used the search may enter a region with low estimation values</a:t>
            </a:r>
          </a:p>
          <a:p>
            <a:pPr lvl="1"/>
            <a:r>
              <a:rPr lang="en-US" sz="2400" dirty="0" smtClean="0"/>
              <a:t>One solution is to consult a number of heuristics and select the maximum</a:t>
            </a:r>
          </a:p>
          <a:p>
            <a:pPr lvl="1"/>
            <a:r>
              <a:rPr lang="en-US" sz="2400" dirty="0" smtClean="0"/>
              <a:t>If a heuristic is selected randomly from a number of heuristics, only one heuristic will be consulted at each node</a:t>
            </a:r>
          </a:p>
          <a:p>
            <a:pPr lvl="1"/>
            <a:r>
              <a:rPr lang="en-US" sz="2400" dirty="0" smtClean="0"/>
              <a:t>Random selection produces inconsistent values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7445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Inconsistent heuristics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Compressed pattern databases</a:t>
            </a:r>
          </a:p>
          <a:p>
            <a:pPr lvl="1"/>
            <a:r>
              <a:rPr lang="en-US" sz="2400" dirty="0" smtClean="0"/>
              <a:t>Trade-off between heuristic table-size and search performance</a:t>
            </a:r>
          </a:p>
          <a:p>
            <a:pPr lvl="1"/>
            <a:r>
              <a:rPr lang="en-US" sz="2400" dirty="0" smtClean="0"/>
              <a:t>Large PDBs can be compressed by replacing </a:t>
            </a:r>
            <a:r>
              <a:rPr lang="en-US" sz="2400" dirty="0"/>
              <a:t>multiple </a:t>
            </a:r>
            <a:r>
              <a:rPr lang="en-US" sz="2400" dirty="0" smtClean="0"/>
              <a:t>entries by a single entry</a:t>
            </a:r>
          </a:p>
          <a:p>
            <a:pPr lvl="1"/>
            <a:r>
              <a:rPr lang="en-US" sz="2400" dirty="0"/>
              <a:t>I</a:t>
            </a:r>
            <a:r>
              <a:rPr lang="en-US" sz="2400" dirty="0" smtClean="0"/>
              <a:t>f </a:t>
            </a:r>
            <a:r>
              <a:rPr lang="en-US" sz="2400" dirty="0"/>
              <a:t>the values in PDBs are locally correlated, then most of the heuristic accuracy will </a:t>
            </a:r>
            <a:r>
              <a:rPr lang="en-US" sz="2400" dirty="0" smtClean="0"/>
              <a:t>be preserved</a:t>
            </a:r>
          </a:p>
          <a:p>
            <a:pPr lvl="1"/>
            <a:r>
              <a:rPr lang="en-US" sz="2400" dirty="0"/>
              <a:t>The compression process may introduce inconsistency into the heuristic</a:t>
            </a:r>
          </a:p>
        </p:txBody>
      </p:sp>
    </p:spTree>
    <p:extLst>
      <p:ext uri="{BB962C8B-B14F-4D97-AF65-F5344CB8AC3E}">
        <p14:creationId xmlns="" xmlns:p14="http://schemas.microsoft.com/office/powerpoint/2010/main" val="32195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Effective inconsistent </a:t>
            </a:r>
            <a:r>
              <a:rPr lang="en-US" sz="2800" dirty="0"/>
              <a:t>heuristics </a:t>
            </a:r>
            <a:r>
              <a:rPr lang="en-US" sz="2800" dirty="0" smtClean="0"/>
              <a:t>are:</a:t>
            </a:r>
          </a:p>
          <a:p>
            <a:pPr lvl="1"/>
            <a:r>
              <a:rPr lang="en-US" sz="2400" dirty="0" smtClean="0"/>
              <a:t> easy to create, </a:t>
            </a:r>
          </a:p>
          <a:p>
            <a:pPr lvl="1"/>
            <a:r>
              <a:rPr lang="en-US" sz="2400" dirty="0" smtClean="0"/>
              <a:t>can be integrated into IDA* and A*, </a:t>
            </a:r>
          </a:p>
          <a:p>
            <a:pPr lvl="1"/>
            <a:r>
              <a:rPr lang="en-US" sz="2400" dirty="0" smtClean="0"/>
              <a:t>substantially reduces the search effort.</a:t>
            </a:r>
          </a:p>
          <a:p>
            <a:r>
              <a:rPr lang="en-US" sz="2800" dirty="0" smtClean="0"/>
              <a:t>IDA</a:t>
            </a:r>
            <a:r>
              <a:rPr lang="en-US" sz="2800" dirty="0"/>
              <a:t>* re-expands nodes whether the heuristic is consistent or </a:t>
            </a:r>
            <a:r>
              <a:rPr lang="en-US" sz="2800" dirty="0" smtClean="0"/>
              <a:t>not.</a:t>
            </a:r>
          </a:p>
          <a:p>
            <a:r>
              <a:rPr lang="en-US" sz="2800" dirty="0" smtClean="0"/>
              <a:t>Generalized </a:t>
            </a:r>
            <a:r>
              <a:rPr lang="en-US" sz="2800" dirty="0"/>
              <a:t>the known pathmax propagation rules </a:t>
            </a:r>
            <a:r>
              <a:rPr lang="en-US" sz="2800" dirty="0" smtClean="0"/>
              <a:t>to bidirectional </a:t>
            </a:r>
            <a:r>
              <a:rPr lang="en-US" sz="2800" dirty="0"/>
              <a:t>pathmax (BPMX</a:t>
            </a:r>
            <a:r>
              <a:rPr lang="en-US" sz="2800" dirty="0" smtClean="0"/>
              <a:t>).</a:t>
            </a:r>
          </a:p>
          <a:p>
            <a:r>
              <a:rPr lang="en-US" sz="2800" dirty="0" smtClean="0"/>
              <a:t>Large reduction in the number of generated nodes when a single inconsistent heuristic is used.</a:t>
            </a:r>
          </a:p>
          <a:p>
            <a:r>
              <a:rPr lang="en-US" sz="2800" dirty="0" smtClean="0"/>
              <a:t>Increase in the diversity of values and improved performance.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197788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Inconsistent Heuristics and IDA*. Uzi Zahavi, Ariel Felner, Jonathan Schaeffer, and Nathan Sturtevant. </a:t>
            </a:r>
            <a:r>
              <a:rPr lang="en-US" sz="2400" dirty="0" smtClean="0">
                <a:hlinkClick r:id="rId2"/>
              </a:rPr>
              <a:t>"Inconsistent Heuristics."</a:t>
            </a:r>
            <a:r>
              <a:rPr lang="en-US" sz="2400" dirty="0" smtClean="0"/>
              <a:t> In Association for the Advancement of Artificial Intelligence (AAAI) National Conference, pages 1211-1216, </a:t>
            </a:r>
            <a:r>
              <a:rPr lang="en-US" sz="2400" dirty="0" smtClean="0"/>
              <a:t>2007.</a:t>
            </a:r>
          </a:p>
          <a:p>
            <a:endParaRPr lang="en-US" sz="2400" dirty="0" smtClean="0"/>
          </a:p>
          <a:p>
            <a:r>
              <a:rPr lang="en-US" sz="2400" dirty="0" smtClean="0"/>
              <a:t> Ariel Felner, Uzi Zahavi, Robert Holte, Jonathan Schaeffer, and Nathan Sturtevant. </a:t>
            </a:r>
            <a:r>
              <a:rPr lang="en-US" sz="2400" dirty="0" smtClean="0">
                <a:hlinkClick r:id="rId3"/>
              </a:rPr>
              <a:t>"Inconsistent Heuristics in Theory and Practice,"</a:t>
            </a:r>
            <a:r>
              <a:rPr lang="en-US" sz="2400" dirty="0" smtClean="0"/>
              <a:t> Artificial Intelligence, 2011. To appear.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Inconsistent heuristics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admissible heuristic </a:t>
            </a:r>
            <a:r>
              <a:rPr lang="en-US" i="1" dirty="0"/>
              <a:t>h </a:t>
            </a:r>
            <a:r>
              <a:rPr lang="en-US" dirty="0"/>
              <a:t>is </a:t>
            </a:r>
            <a:r>
              <a:rPr lang="en-US" i="1" dirty="0"/>
              <a:t>inconsistent </a:t>
            </a:r>
            <a:r>
              <a:rPr lang="en-US" dirty="0"/>
              <a:t>if for at least one pair of states </a:t>
            </a:r>
            <a:r>
              <a:rPr lang="en-US" i="1" dirty="0"/>
              <a:t>x </a:t>
            </a:r>
            <a:r>
              <a:rPr lang="en-US" dirty="0"/>
              <a:t>and </a:t>
            </a:r>
            <a:r>
              <a:rPr lang="en-US" i="1" dirty="0"/>
              <a:t>y</a:t>
            </a:r>
            <a:r>
              <a:rPr lang="en-US" dirty="0" smtClean="0"/>
              <a:t>,</a:t>
            </a:r>
          </a:p>
          <a:p>
            <a:pPr lvl="1"/>
            <a:r>
              <a:rPr lang="en-US" i="1" dirty="0"/>
              <a:t>h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</a:t>
            </a:r>
            <a:r>
              <a:rPr lang="en-US" i="1" dirty="0"/>
              <a:t>&gt; c</a:t>
            </a:r>
            <a:r>
              <a:rPr lang="en-US" dirty="0"/>
              <a:t>(</a:t>
            </a:r>
            <a:r>
              <a:rPr lang="en-US" i="1" dirty="0"/>
              <a:t>x, y</a:t>
            </a:r>
            <a:r>
              <a:rPr lang="en-US" dirty="0"/>
              <a:t>) + </a:t>
            </a:r>
            <a:r>
              <a:rPr lang="en-US" i="1" dirty="0"/>
              <a:t>h</a:t>
            </a:r>
            <a:r>
              <a:rPr lang="en-US" dirty="0"/>
              <a:t>(</a:t>
            </a:r>
            <a:r>
              <a:rPr lang="en-US" i="1" dirty="0"/>
              <a:t>y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Two types of inconsistencies</a:t>
            </a:r>
          </a:p>
          <a:p>
            <a:pPr lvl="1"/>
            <a:r>
              <a:rPr lang="en-US" i="1" dirty="0" smtClean="0"/>
              <a:t>h </a:t>
            </a:r>
            <a:r>
              <a:rPr lang="en-US" dirty="0" smtClean="0"/>
              <a:t>decreases from parent to child</a:t>
            </a:r>
          </a:p>
          <a:p>
            <a:pPr lvl="1"/>
            <a:r>
              <a:rPr lang="en-US" i="1" dirty="0"/>
              <a:t>h </a:t>
            </a:r>
            <a:r>
              <a:rPr lang="en-US" dirty="0" smtClean="0"/>
              <a:t>increases </a:t>
            </a:r>
            <a:r>
              <a:rPr lang="en-US" dirty="0"/>
              <a:t>from parent to child</a:t>
            </a:r>
          </a:p>
          <a:p>
            <a:pPr marL="457200" lvl="1" indent="0">
              <a:buNone/>
            </a:pPr>
            <a:endParaRPr lang="en-US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379654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Inconsistent heuristics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wrap="square">
            <a:normAutofit/>
          </a:bodyPr>
          <a:lstStyle/>
          <a:p>
            <a:r>
              <a:rPr lang="en-US" i="1" dirty="0"/>
              <a:t>h </a:t>
            </a:r>
            <a:r>
              <a:rPr lang="en-US" dirty="0"/>
              <a:t>decreases from parent to </a:t>
            </a:r>
            <a:r>
              <a:rPr lang="en-US" dirty="0" smtClean="0"/>
              <a:t>child</a:t>
            </a:r>
          </a:p>
          <a:p>
            <a:pPr lvl="1"/>
            <a:r>
              <a:rPr lang="en-US" sz="2400" i="1" dirty="0"/>
              <a:t>f</a:t>
            </a:r>
            <a:r>
              <a:rPr lang="en-US" sz="2400" dirty="0"/>
              <a:t>(</a:t>
            </a:r>
            <a:r>
              <a:rPr lang="en-US" sz="2400" i="1" dirty="0"/>
              <a:t>p</a:t>
            </a:r>
            <a:r>
              <a:rPr lang="en-US" sz="2400" dirty="0" smtClean="0"/>
              <a:t>)=5+5=10</a:t>
            </a:r>
          </a:p>
          <a:p>
            <a:pPr lvl="1"/>
            <a:r>
              <a:rPr lang="pt-BR" sz="2400" i="1" dirty="0"/>
              <a:t>f</a:t>
            </a:r>
            <a:r>
              <a:rPr lang="pt-BR" sz="2400" dirty="0"/>
              <a:t>(</a:t>
            </a:r>
            <a:r>
              <a:rPr lang="pt-BR" sz="2400" i="1" dirty="0"/>
              <a:t>c</a:t>
            </a:r>
            <a:r>
              <a:rPr lang="pt-BR" sz="2400" dirty="0"/>
              <a:t>1) = </a:t>
            </a:r>
            <a:r>
              <a:rPr lang="pt-BR" sz="2400" dirty="0" smtClean="0"/>
              <a:t>6+2 </a:t>
            </a:r>
            <a:r>
              <a:rPr lang="pt-BR" sz="2400" dirty="0"/>
              <a:t>= </a:t>
            </a:r>
            <a:r>
              <a:rPr lang="pt-BR" sz="2400" dirty="0" smtClean="0"/>
              <a:t>8</a:t>
            </a:r>
          </a:p>
          <a:p>
            <a:pPr lvl="1"/>
            <a:r>
              <a:rPr lang="en-US" dirty="0" smtClean="0"/>
              <a:t>lower </a:t>
            </a:r>
            <a:r>
              <a:rPr lang="en-US" dirty="0"/>
              <a:t>bound on the total cost of reaching </a:t>
            </a:r>
            <a:r>
              <a:rPr lang="en-US" dirty="0" smtClean="0"/>
              <a:t>the goal </a:t>
            </a:r>
            <a:r>
              <a:rPr lang="en-US" dirty="0"/>
              <a:t>through </a:t>
            </a:r>
            <a:r>
              <a:rPr lang="en-US" i="1" dirty="0"/>
              <a:t>c</a:t>
            </a:r>
            <a:r>
              <a:rPr lang="en-US" sz="800" dirty="0"/>
              <a:t>1</a:t>
            </a:r>
            <a:endParaRPr lang="en-US" sz="6600" dirty="0" smtClean="0"/>
          </a:p>
          <a:p>
            <a:pPr lvl="1"/>
            <a:r>
              <a:rPr lang="en-US" sz="2400" dirty="0" smtClean="0"/>
              <a:t>information provided by </a:t>
            </a:r>
            <a:r>
              <a:rPr lang="en-US" sz="2400" dirty="0"/>
              <a:t>evaluating </a:t>
            </a:r>
            <a:r>
              <a:rPr lang="en-US" sz="2400" i="1" dirty="0"/>
              <a:t>c</a:t>
            </a:r>
            <a:r>
              <a:rPr lang="en-US" sz="2400" dirty="0"/>
              <a:t>1 </a:t>
            </a:r>
            <a:r>
              <a:rPr lang="en-US" sz="2400" dirty="0" smtClean="0"/>
              <a:t>is “inconsistent”</a:t>
            </a:r>
          </a:p>
          <a:p>
            <a:pPr lvl="1"/>
            <a:endParaRPr lang="en-US" sz="24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352800"/>
            <a:ext cx="3143250" cy="2817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22124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Inconsistent heuristics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i="1" dirty="0"/>
              <a:t>h </a:t>
            </a:r>
            <a:r>
              <a:rPr lang="en-US" dirty="0" smtClean="0"/>
              <a:t>increases </a:t>
            </a:r>
            <a:r>
              <a:rPr lang="en-US" dirty="0"/>
              <a:t>from parent to </a:t>
            </a:r>
            <a:r>
              <a:rPr lang="en-US" dirty="0" smtClean="0"/>
              <a:t>child</a:t>
            </a:r>
          </a:p>
          <a:p>
            <a:pPr lvl="1"/>
            <a:r>
              <a:rPr lang="en-US" dirty="0" smtClean="0"/>
              <a:t>Inconsistent only if undirected</a:t>
            </a:r>
          </a:p>
          <a:p>
            <a:pPr lvl="1"/>
            <a:r>
              <a:rPr lang="en-US" dirty="0"/>
              <a:t>heuristic increased from 5 to </a:t>
            </a:r>
            <a:r>
              <a:rPr lang="en-US" dirty="0" smtClean="0"/>
              <a:t>8</a:t>
            </a:r>
          </a:p>
          <a:p>
            <a:pPr lvl="1"/>
            <a:r>
              <a:rPr lang="en-US" i="1" dirty="0" smtClean="0"/>
              <a:t>f </a:t>
            </a:r>
            <a:r>
              <a:rPr lang="en-US" dirty="0" smtClean="0"/>
              <a:t>is </a:t>
            </a:r>
            <a:r>
              <a:rPr lang="en-US" dirty="0"/>
              <a:t>still monotonic increasing from </a:t>
            </a:r>
            <a:r>
              <a:rPr lang="en-US" i="1" dirty="0" smtClean="0"/>
              <a:t>p </a:t>
            </a:r>
            <a:r>
              <a:rPr lang="en-US" dirty="0" smtClean="0"/>
              <a:t>to </a:t>
            </a:r>
            <a:r>
              <a:rPr lang="en-US" i="1" dirty="0" smtClean="0"/>
              <a:t>c</a:t>
            </a:r>
            <a:r>
              <a:rPr lang="en-US" dirty="0" smtClean="0"/>
              <a:t>2</a:t>
            </a:r>
          </a:p>
          <a:p>
            <a:pPr lvl="1"/>
            <a:r>
              <a:rPr lang="en-US" dirty="0"/>
              <a:t>edge from </a:t>
            </a:r>
            <a:r>
              <a:rPr lang="en-US" i="1" dirty="0"/>
              <a:t>c</a:t>
            </a:r>
            <a:r>
              <a:rPr lang="en-US" dirty="0"/>
              <a:t>2 to </a:t>
            </a:r>
            <a:r>
              <a:rPr lang="en-US" i="1" dirty="0" smtClean="0"/>
              <a:t>p</a:t>
            </a:r>
          </a:p>
          <a:p>
            <a:pPr lvl="1"/>
            <a:r>
              <a:rPr lang="en-US" dirty="0" smtClean="0"/>
              <a:t>Then, </a:t>
            </a:r>
            <a:r>
              <a:rPr lang="en-US" i="1" dirty="0" smtClean="0"/>
              <a:t>f</a:t>
            </a:r>
            <a:r>
              <a:rPr lang="en-US" dirty="0" smtClean="0"/>
              <a:t> decreases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75" y="2510631"/>
            <a:ext cx="3143250" cy="270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89170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Inconsistent </a:t>
            </a:r>
            <a:r>
              <a:rPr lang="en-US" dirty="0" smtClean="0"/>
              <a:t>heuristics in A*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If a consistent heuristic </a:t>
            </a:r>
            <a:r>
              <a:rPr lang="en-US" sz="2800" dirty="0" smtClean="0"/>
              <a:t>is used then, the </a:t>
            </a:r>
            <a:r>
              <a:rPr lang="en-US" sz="2800" dirty="0"/>
              <a:t>first time a node </a:t>
            </a:r>
            <a:r>
              <a:rPr lang="en-US" sz="2800" i="1" dirty="0"/>
              <a:t>n </a:t>
            </a:r>
            <a:r>
              <a:rPr lang="en-US" sz="2800" dirty="0"/>
              <a:t>is expanded by A</a:t>
            </a:r>
            <a:r>
              <a:rPr lang="en-US" sz="2800" dirty="0" smtClean="0"/>
              <a:t>*, </a:t>
            </a:r>
            <a:r>
              <a:rPr lang="en-US" sz="2800" dirty="0"/>
              <a:t>it always has the </a:t>
            </a:r>
            <a:r>
              <a:rPr lang="en-US" sz="2800" dirty="0" smtClean="0"/>
              <a:t>optimal g-value</a:t>
            </a:r>
          </a:p>
          <a:p>
            <a:r>
              <a:rPr lang="en-US" sz="2800" dirty="0"/>
              <a:t>W</a:t>
            </a:r>
            <a:r>
              <a:rPr lang="en-US" sz="2800" dirty="0" smtClean="0"/>
              <a:t>hen </a:t>
            </a:r>
            <a:r>
              <a:rPr lang="en-US" sz="2800" dirty="0"/>
              <a:t>a node is expanded and moved </a:t>
            </a:r>
            <a:r>
              <a:rPr lang="en-US" sz="2800" dirty="0" smtClean="0"/>
              <a:t>to CLOSED </a:t>
            </a:r>
            <a:r>
              <a:rPr lang="en-US" sz="2800" dirty="0"/>
              <a:t>it </a:t>
            </a:r>
            <a:r>
              <a:rPr lang="en-US" sz="2800" dirty="0" smtClean="0"/>
              <a:t>will </a:t>
            </a:r>
            <a:r>
              <a:rPr lang="en-US" sz="2800" dirty="0"/>
              <a:t>never be chosen for expansion </a:t>
            </a:r>
            <a:r>
              <a:rPr lang="en-US" sz="2800" dirty="0" smtClean="0"/>
              <a:t>again</a:t>
            </a:r>
          </a:p>
          <a:p>
            <a:r>
              <a:rPr lang="en-US" sz="2800" dirty="0"/>
              <a:t>W</a:t>
            </a:r>
            <a:r>
              <a:rPr lang="en-US" sz="2800" dirty="0" smtClean="0"/>
              <a:t>ith </a:t>
            </a:r>
            <a:r>
              <a:rPr lang="en-US" sz="2800" dirty="0"/>
              <a:t>inconsistent </a:t>
            </a:r>
            <a:r>
              <a:rPr lang="en-US" sz="2800" dirty="0" smtClean="0"/>
              <a:t>heuristics, </a:t>
            </a:r>
            <a:r>
              <a:rPr lang="en-US" sz="2800" dirty="0"/>
              <a:t>A* may re-expand </a:t>
            </a:r>
            <a:r>
              <a:rPr lang="en-US" sz="2800" dirty="0" smtClean="0"/>
              <a:t>nodes</a:t>
            </a:r>
          </a:p>
          <a:p>
            <a:r>
              <a:rPr lang="en-US" sz="2800" dirty="0" smtClean="0"/>
              <a:t>Risk of more node expansions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117526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Inconsistent heuristics </a:t>
            </a:r>
            <a:r>
              <a:rPr lang="en-US" dirty="0" smtClean="0"/>
              <a:t>in </a:t>
            </a:r>
            <a:r>
              <a:rPr lang="en-US" dirty="0"/>
              <a:t>IDA*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IDA* does not perform duplicate detection</a:t>
            </a:r>
          </a:p>
          <a:p>
            <a:r>
              <a:rPr lang="en-US" dirty="0" smtClean="0"/>
              <a:t>Problem of re-expanding nodes already exists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7141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Worst case behavior of A*with inconsistent heuristics</a:t>
            </a:r>
            <a:endParaRPr lang="en-US" sz="2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heuristic </a:t>
            </a:r>
            <a:r>
              <a:rPr lang="en-US" sz="2800" dirty="0"/>
              <a:t>- admissible and </a:t>
            </a:r>
            <a:r>
              <a:rPr lang="en-US" sz="2800" dirty="0" smtClean="0"/>
              <a:t>consistent,</a:t>
            </a:r>
          </a:p>
          <a:p>
            <a:pPr lvl="1"/>
            <a:r>
              <a:rPr lang="en-US" dirty="0" smtClean="0"/>
              <a:t>A</a:t>
            </a:r>
            <a:r>
              <a:rPr lang="en-US" dirty="0"/>
              <a:t>* is optimal in terms of node expansions.</a:t>
            </a:r>
          </a:p>
          <a:p>
            <a:endParaRPr lang="en-US" sz="2800" dirty="0" smtClean="0"/>
          </a:p>
          <a:p>
            <a:r>
              <a:rPr lang="en-US" sz="2800" dirty="0" smtClean="0"/>
              <a:t>heuristic </a:t>
            </a:r>
            <a:r>
              <a:rPr lang="en-US" sz="2800" dirty="0"/>
              <a:t>– admissible and not </a:t>
            </a:r>
            <a:r>
              <a:rPr lang="en-US" sz="2800" dirty="0" smtClean="0"/>
              <a:t>consistent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A* does O(2^N) node expansions </a:t>
            </a:r>
          </a:p>
          <a:p>
            <a:pPr lvl="1"/>
            <a:r>
              <a:rPr lang="en-US" dirty="0" smtClean="0"/>
              <a:t>N </a:t>
            </a:r>
            <a:r>
              <a:rPr lang="en-US" dirty="0"/>
              <a:t>is </a:t>
            </a:r>
            <a:r>
              <a:rPr lang="en-US" dirty="0" smtClean="0"/>
              <a:t>number of distinct </a:t>
            </a:r>
            <a:r>
              <a:rPr lang="en-US" dirty="0"/>
              <a:t>expanded </a:t>
            </a:r>
            <a:r>
              <a:rPr lang="en-US" dirty="0" smtClean="0"/>
              <a:t>states.</a:t>
            </a:r>
            <a:endParaRPr lang="en-US" dirty="0"/>
          </a:p>
          <a:p>
            <a:endParaRPr lang="en-US" sz="2800" dirty="0" smtClean="0"/>
          </a:p>
          <a:p>
            <a:r>
              <a:rPr lang="en-US" sz="2800" dirty="0" smtClean="0"/>
              <a:t>Proved by Martelli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169387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</TotalTime>
  <Words>2277</Words>
  <Application>Microsoft Office PowerPoint</Application>
  <PresentationFormat>On-screen Show (4:3)</PresentationFormat>
  <Paragraphs>221</Paragraphs>
  <Slides>33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Inconsistent Heuristics </vt:lpstr>
      <vt:lpstr>Introduction</vt:lpstr>
      <vt:lpstr>Consistent and Inconsistent heuristics</vt:lpstr>
      <vt:lpstr>Inconsistent heuristics</vt:lpstr>
      <vt:lpstr>Inconsistent heuristics</vt:lpstr>
      <vt:lpstr>Inconsistent heuristics</vt:lpstr>
      <vt:lpstr>Inconsistent heuristics in A*</vt:lpstr>
      <vt:lpstr>Inconsistent heuristics in IDA*</vt:lpstr>
      <vt:lpstr>Worst case behavior of A*with inconsistent heuristics</vt:lpstr>
      <vt:lpstr>The Gi family of state spaces </vt:lpstr>
      <vt:lpstr>Inconsistencies in the graph </vt:lpstr>
      <vt:lpstr>Variants of A*</vt:lpstr>
      <vt:lpstr>New analysis </vt:lpstr>
      <vt:lpstr>Theorem</vt:lpstr>
      <vt:lpstr>Contradictions</vt:lpstr>
      <vt:lpstr> </vt:lpstr>
      <vt:lpstr>Pathmax</vt:lpstr>
      <vt:lpstr>Pathmax Rule 1</vt:lpstr>
      <vt:lpstr>Pathmax Rule 2</vt:lpstr>
      <vt:lpstr>Monotonicity after applying Pathmax</vt:lpstr>
      <vt:lpstr>Bidirectional Pathmax – BPMX </vt:lpstr>
      <vt:lpstr>Slide 22</vt:lpstr>
      <vt:lpstr>BPMX FOR IDA* </vt:lpstr>
      <vt:lpstr>Slide 24</vt:lpstr>
      <vt:lpstr>Slide 25</vt:lpstr>
      <vt:lpstr>Pathmax Rule 2 when IDA* is used</vt:lpstr>
      <vt:lpstr>Pathmax Rule 2 when IDA* is used</vt:lpstr>
      <vt:lpstr>Pathmax Rule 2 when IDA* is used</vt:lpstr>
      <vt:lpstr>Pathmax Rule 2 when A* is used</vt:lpstr>
      <vt:lpstr>Creating Inconsistent heuristics</vt:lpstr>
      <vt:lpstr>Creating Inconsistent heuristics</vt:lpstr>
      <vt:lpstr>Conclusion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Inconsistent Heuristics</dc:title>
  <dc:creator>ATLURI, MOUNICA</dc:creator>
  <cp:lastModifiedBy>srutz</cp:lastModifiedBy>
  <cp:revision>49</cp:revision>
  <dcterms:created xsi:type="dcterms:W3CDTF">2006-08-16T00:00:00Z</dcterms:created>
  <dcterms:modified xsi:type="dcterms:W3CDTF">2011-11-30T01:21:13Z</dcterms:modified>
</cp:coreProperties>
</file>