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4" r:id="rId8"/>
    <p:sldId id="266" r:id="rId9"/>
    <p:sldId id="285" r:id="rId10"/>
    <p:sldId id="284" r:id="rId11"/>
    <p:sldId id="286" r:id="rId12"/>
    <p:sldId id="287" r:id="rId13"/>
    <p:sldId id="28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67" r:id="rId30"/>
    <p:sldId id="268"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20843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390233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2297040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12426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244771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244141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73506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125265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399384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139147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691CD8-4F27-4920-811D-77769628C01C}" type="datetimeFigureOut">
              <a:rPr lang="zh-CN" altLang="en-US" smtClean="0"/>
              <a:t>2015/3/31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117515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91CD8-4F27-4920-811D-77769628C01C}" type="datetimeFigureOut">
              <a:rPr lang="zh-CN" altLang="en-US" smtClean="0"/>
              <a:t>2015/3/31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CCB90-6AB3-47AE-BF14-2FBBAB55553B}" type="slidenum">
              <a:rPr lang="zh-CN" altLang="en-US" smtClean="0"/>
              <a:t>‹#›</a:t>
            </a:fld>
            <a:endParaRPr lang="zh-CN" altLang="en-US"/>
          </a:p>
        </p:txBody>
      </p:sp>
    </p:spTree>
    <p:extLst>
      <p:ext uri="{BB962C8B-B14F-4D97-AF65-F5344CB8AC3E}">
        <p14:creationId xmlns:p14="http://schemas.microsoft.com/office/powerpoint/2010/main" val="1459960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dirty="0" smtClean="0"/>
              <a:t>Criticizing solutions to Relaxed Models Yields Powerful Admissible Heuristics</a:t>
            </a:r>
            <a:endParaRPr lang="zh-CN" altLang="en-US" dirty="0"/>
          </a:p>
        </p:txBody>
      </p:sp>
      <p:sp>
        <p:nvSpPr>
          <p:cNvPr id="3" name="副标题 2"/>
          <p:cNvSpPr>
            <a:spLocks noGrp="1"/>
          </p:cNvSpPr>
          <p:nvPr>
            <p:ph type="subTitle" idx="1"/>
          </p:nvPr>
        </p:nvSpPr>
        <p:spPr/>
        <p:txBody>
          <a:bodyPr/>
          <a:lstStyle/>
          <a:p>
            <a:r>
              <a:rPr lang="en-US" altLang="zh-CN" dirty="0" smtClean="0"/>
              <a:t>Sean Doherty </a:t>
            </a:r>
          </a:p>
          <a:p>
            <a:r>
              <a:rPr lang="en-US" altLang="zh-CN" dirty="0" err="1" smtClean="0"/>
              <a:t>Mingxiang</a:t>
            </a:r>
            <a:r>
              <a:rPr lang="en-US" altLang="zh-CN" dirty="0" smtClean="0"/>
              <a:t> Zhu</a:t>
            </a:r>
            <a:endParaRPr lang="zh-CN" altLang="en-US" dirty="0"/>
          </a:p>
        </p:txBody>
      </p:sp>
    </p:spTree>
    <p:extLst>
      <p:ext uri="{BB962C8B-B14F-4D97-AF65-F5344CB8AC3E}">
        <p14:creationId xmlns:p14="http://schemas.microsoft.com/office/powerpoint/2010/main" val="1477299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Relaxation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MOVE(</a:t>
                </a:r>
                <a:r>
                  <a:rPr lang="en-US" dirty="0" err="1"/>
                  <a:t>city</a:t>
                </a:r>
                <a:r>
                  <a:rPr lang="en-US" baseline="-25000" dirty="0" err="1"/>
                  <a:t>i</a:t>
                </a:r>
                <a:r>
                  <a:rPr lang="en-US" dirty="0"/>
                  <a:t>, </a:t>
                </a:r>
                <a:r>
                  <a:rPr lang="en-US" dirty="0" err="1"/>
                  <a:t>city</a:t>
                </a:r>
                <a:r>
                  <a:rPr lang="en-US" baseline="-25000" dirty="0" err="1"/>
                  <a:t>j</a:t>
                </a:r>
                <a:r>
                  <a:rPr lang="en-US" dirty="0"/>
                  <a:t>)</a:t>
                </a:r>
              </a:p>
              <a:p>
                <a:r>
                  <a:rPr lang="en-US" dirty="0"/>
                  <a:t>Precondition list:		ON(salesman, </a:t>
                </a:r>
                <a:r>
                  <a:rPr lang="en-US" dirty="0" err="1"/>
                  <a:t>city</a:t>
                </a:r>
                <a:r>
                  <a:rPr lang="en-US" baseline="-25000" dirty="0" err="1"/>
                  <a:t>i</a:t>
                </a:r>
                <a:r>
                  <a:rPr lang="en-US" dirty="0"/>
                  <a:t>) </a:t>
                </a:r>
                <a:endParaRPr lang="en-US" dirty="0" smtClean="0"/>
              </a:p>
              <a:p>
                <a:r>
                  <a:rPr lang="en-US" dirty="0" smtClean="0"/>
                  <a:t>Add </a:t>
                </a:r>
                <a:r>
                  <a:rPr lang="en-US" dirty="0"/>
                  <a:t>list:			ON(salesman, </a:t>
                </a:r>
                <a:r>
                  <a:rPr lang="en-US" dirty="0" err="1"/>
                  <a:t>city</a:t>
                </a:r>
                <a:r>
                  <a:rPr lang="en-US" baseline="-25000" dirty="0" err="1"/>
                  <a:t>j</a:t>
                </a:r>
                <a:r>
                  <a:rPr lang="en-US" dirty="0"/>
                  <a:t>)</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VISITED(city</a:t>
                </a:r>
                <a:r>
                  <a:rPr lang="en-US" baseline="-25000" dirty="0"/>
                  <a:t>j</a:t>
                </a:r>
                <a:r>
                  <a:rPr lang="en-US" dirty="0"/>
                  <a:t>)</a:t>
                </a:r>
              </a:p>
              <a:p>
                <a:r>
                  <a:rPr lang="en-US" dirty="0"/>
                  <a:t>Delete list: 		ON(salesman, </a:t>
                </a:r>
                <a:r>
                  <a:rPr lang="en-US" dirty="0" err="1"/>
                  <a:t>city</a:t>
                </a:r>
                <a:r>
                  <a:rPr lang="en-US" baseline="-25000" dirty="0" err="1"/>
                  <a:t>i</a:t>
                </a:r>
                <a:r>
                  <a:rPr lang="en-US" dirty="0"/>
                  <a:t>)</a:t>
                </a:r>
              </a:p>
              <a:p>
                <a:r>
                  <a:rPr lang="en-US" dirty="0"/>
                  <a:t>Cost:			DISTANCE(</a:t>
                </a:r>
                <a:r>
                  <a:rPr lang="en-US" dirty="0" err="1"/>
                  <a:t>city</a:t>
                </a:r>
                <a:r>
                  <a:rPr lang="en-US" baseline="-25000" dirty="0" err="1"/>
                  <a:t>i</a:t>
                </a:r>
                <a:r>
                  <a:rPr lang="en-US" dirty="0"/>
                  <a:t>, </a:t>
                </a:r>
                <a:r>
                  <a:rPr lang="en-US" dirty="0" err="1"/>
                  <a:t>city</a:t>
                </a:r>
                <a:r>
                  <a:rPr lang="en-US" baseline="-25000" dirty="0" err="1"/>
                  <a:t>j</a:t>
                </a:r>
                <a:r>
                  <a:rPr lang="en-US" dirty="0" smtClean="0"/>
                  <a:t>)</a:t>
                </a:r>
              </a:p>
              <a:p>
                <a:endParaRPr lang="en-US" dirty="0"/>
              </a:p>
              <a:p>
                <a:pPr marL="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704782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choice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MOVE(</a:t>
                </a:r>
                <a:r>
                  <a:rPr lang="en-US" dirty="0" err="1"/>
                  <a:t>city</a:t>
                </a:r>
                <a:r>
                  <a:rPr lang="en-US" baseline="-25000" dirty="0" err="1"/>
                  <a:t>i</a:t>
                </a:r>
                <a:r>
                  <a:rPr lang="en-US" dirty="0"/>
                  <a:t>, </a:t>
                </a:r>
                <a:r>
                  <a:rPr lang="en-US" dirty="0" err="1"/>
                  <a:t>city</a:t>
                </a:r>
                <a:r>
                  <a:rPr lang="en-US" baseline="-25000" dirty="0" err="1"/>
                  <a:t>j</a:t>
                </a:r>
                <a:r>
                  <a:rPr lang="en-US" dirty="0"/>
                  <a:t>)</a:t>
                </a:r>
              </a:p>
              <a:p>
                <a:r>
                  <a:rPr lang="en-US" dirty="0"/>
                  <a:t>Precondition list: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VISITED(city</a:t>
                </a:r>
                <a:r>
                  <a:rPr lang="en-US" baseline="-25000" dirty="0"/>
                  <a:t>j</a:t>
                </a:r>
                <a:r>
                  <a:rPr lang="en-US" dirty="0"/>
                  <a:t>)</a:t>
                </a:r>
              </a:p>
              <a:p>
                <a:r>
                  <a:rPr lang="en-US" dirty="0"/>
                  <a:t>Add list:			ON(salesman, </a:t>
                </a:r>
                <a:r>
                  <a:rPr lang="en-US" dirty="0" err="1"/>
                  <a:t>city</a:t>
                </a:r>
                <a:r>
                  <a:rPr lang="en-US" baseline="-25000" dirty="0" err="1"/>
                  <a:t>j</a:t>
                </a:r>
                <a:r>
                  <a:rPr lang="en-US" dirty="0"/>
                  <a:t>)</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VISITED(city</a:t>
                </a:r>
                <a:r>
                  <a:rPr lang="en-US" baseline="-25000" dirty="0"/>
                  <a:t>j</a:t>
                </a:r>
                <a:r>
                  <a:rPr lang="en-US" dirty="0"/>
                  <a:t>)</a:t>
                </a:r>
              </a:p>
              <a:p>
                <a:r>
                  <a:rPr lang="en-US" dirty="0"/>
                  <a:t>Delete list: 		ON(salesman, </a:t>
                </a:r>
                <a:r>
                  <a:rPr lang="en-US" dirty="0" err="1"/>
                  <a:t>city</a:t>
                </a:r>
                <a:r>
                  <a:rPr lang="en-US" baseline="-25000" dirty="0" err="1"/>
                  <a:t>i</a:t>
                </a:r>
                <a:r>
                  <a:rPr lang="en-US" dirty="0"/>
                  <a:t>)</a:t>
                </a:r>
              </a:p>
              <a:p>
                <a:r>
                  <a:rPr lang="en-US" dirty="0"/>
                  <a:t>Cost:			DISTANCE(</a:t>
                </a:r>
                <a:r>
                  <a:rPr lang="en-US" dirty="0" err="1"/>
                  <a:t>city</a:t>
                </a:r>
                <a:r>
                  <a:rPr lang="en-US" baseline="-25000" dirty="0" err="1"/>
                  <a:t>i</a:t>
                </a:r>
                <a:r>
                  <a:rPr lang="en-US" dirty="0"/>
                  <a:t>, </a:t>
                </a:r>
                <a:r>
                  <a:rPr lang="en-US" dirty="0" err="1"/>
                  <a:t>city</a:t>
                </a:r>
                <a:r>
                  <a:rPr lang="en-US" baseline="-25000" dirty="0" err="1"/>
                  <a:t>j</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44838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the Nearest-Neighbor Heuristic</a:t>
            </a:r>
            <a:endParaRPr lang="en-US" dirty="0"/>
          </a:p>
        </p:txBody>
      </p:sp>
      <p:sp>
        <p:nvSpPr>
          <p:cNvPr id="3" name="Content Placeholder 2"/>
          <p:cNvSpPr>
            <a:spLocks noGrp="1"/>
          </p:cNvSpPr>
          <p:nvPr>
            <p:ph idx="1"/>
          </p:nvPr>
        </p:nvSpPr>
        <p:spPr/>
        <p:txBody>
          <a:bodyPr/>
          <a:lstStyle/>
          <a:p>
            <a:r>
              <a:rPr lang="en-US" dirty="0" smtClean="0"/>
              <a:t>Heuristic that can be used that…</a:t>
            </a:r>
          </a:p>
          <a:p>
            <a:endParaRPr lang="en-US" dirty="0"/>
          </a:p>
          <a:p>
            <a:pPr lvl="1"/>
            <a:r>
              <a:rPr lang="en-US" dirty="0" smtClean="0"/>
              <a:t>Is easily computable</a:t>
            </a:r>
          </a:p>
          <a:p>
            <a:pPr lvl="1"/>
            <a:r>
              <a:rPr lang="en-US" dirty="0" smtClean="0"/>
              <a:t>Admissible</a:t>
            </a:r>
          </a:p>
          <a:p>
            <a:pPr lvl="1"/>
            <a:r>
              <a:rPr lang="en-US" dirty="0" smtClean="0"/>
              <a:t>Conceptually simple</a:t>
            </a:r>
          </a:p>
          <a:p>
            <a:pPr lvl="1"/>
            <a:endParaRPr lang="en-US" dirty="0"/>
          </a:p>
          <a:p>
            <a:r>
              <a:rPr lang="en-US" dirty="0" smtClean="0"/>
              <a:t>But what are the issues?</a:t>
            </a:r>
          </a:p>
        </p:txBody>
      </p:sp>
    </p:spTree>
    <p:extLst>
      <p:ext uri="{BB962C8B-B14F-4D97-AF65-F5344CB8AC3E}">
        <p14:creationId xmlns:p14="http://schemas.microsoft.com/office/powerpoint/2010/main" val="121327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Criticizing the Nearest-Neighbor Heuristic</a:t>
            </a:r>
            <a:endParaRPr lang="en-US" dirty="0"/>
          </a:p>
        </p:txBody>
      </p:sp>
      <p:sp>
        <p:nvSpPr>
          <p:cNvPr id="3" name="Content Placeholder 2"/>
          <p:cNvSpPr>
            <a:spLocks noGrp="1"/>
          </p:cNvSpPr>
          <p:nvPr>
            <p:ph idx="1"/>
          </p:nvPr>
        </p:nvSpPr>
        <p:spPr/>
        <p:txBody>
          <a:bodyPr/>
          <a:lstStyle/>
          <a:p>
            <a:r>
              <a:rPr lang="en-US" dirty="0" smtClean="0"/>
              <a:t>Disconnection</a:t>
            </a:r>
          </a:p>
          <a:p>
            <a:endParaRPr lang="en-US" dirty="0"/>
          </a:p>
          <a:p>
            <a:r>
              <a:rPr lang="en-US" dirty="0" smtClean="0"/>
              <a:t>Multiple cycles</a:t>
            </a:r>
          </a:p>
          <a:p>
            <a:endParaRPr lang="en-US" dirty="0"/>
          </a:p>
          <a:p>
            <a:r>
              <a:rPr lang="en-US" dirty="0" smtClean="0"/>
              <a:t>Starting city/node omitted</a:t>
            </a:r>
          </a:p>
          <a:p>
            <a:endParaRPr lang="en-US" dirty="0"/>
          </a:p>
          <a:p>
            <a:r>
              <a:rPr lang="en-US" dirty="0" smtClean="0"/>
              <a:t>Result: Held and Karp’s minimum-weight 1-tree</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278429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Eight puzzle</a:t>
            </a:r>
            <a:endParaRPr lang="zh-CN" altLang="en-US" dirty="0"/>
          </a:p>
        </p:txBody>
      </p:sp>
      <mc:AlternateContent xmlns:mc="http://schemas.openxmlformats.org/markup-compatibility/2006" xmlns:a14="http://schemas.microsoft.com/office/drawing/2010/main">
        <mc:Choice Requires="a14">
          <p:sp>
            <p:nvSpPr>
              <p:cNvPr id="5" name="内容占位符 4"/>
              <p:cNvSpPr>
                <a:spLocks noGrp="1"/>
              </p:cNvSpPr>
              <p:nvPr>
                <p:ph idx="1"/>
              </p:nvPr>
            </p:nvSpPr>
            <p:spPr/>
            <p:txBody>
              <a:bodyPr/>
              <a:lstStyle/>
              <a:p>
                <a:r>
                  <a:rPr lang="en-US" altLang="zh-CN" dirty="0" smtClean="0"/>
                  <a:t>The eight puzzle consists of a </a:t>
                </a:r>
                <a14:m>
                  <m:oMath xmlns:m="http://schemas.openxmlformats.org/officeDocument/2006/math">
                    <m:r>
                      <a:rPr lang="en-US" altLang="zh-CN" b="0" i="1" smtClean="0">
                        <a:latin typeface="Cambria Math" panose="02040503050406030204" pitchFamily="18" charset="0"/>
                      </a:rPr>
                      <m:t>3</m:t>
                    </m:r>
                    <m:r>
                      <a:rPr lang="en-US" altLang="zh-CN" b="0" i="1" smtClean="0">
                        <a:latin typeface="Cambria Math" panose="02040503050406030204" pitchFamily="18" charset="0"/>
                        <a:ea typeface="Cambria Math" panose="02040503050406030204" pitchFamily="18" charset="0"/>
                      </a:rPr>
                      <m:t>×3</m:t>
                    </m:r>
                  </m:oMath>
                </a14:m>
                <a:r>
                  <a:rPr lang="zh-CN" altLang="en-US" dirty="0" smtClean="0"/>
                  <a:t> </a:t>
                </a:r>
                <a:r>
                  <a:rPr lang="en-US" altLang="zh-CN" dirty="0" smtClean="0"/>
                  <a:t>frame containing eight numbered, sliding tiles. </a:t>
                </a:r>
              </a:p>
              <a:p>
                <a:r>
                  <a:rPr lang="en-US" altLang="zh-CN" dirty="0" smtClean="0"/>
                  <a:t>One of the positions in the frame does not contain a tile, which is called the blank. </a:t>
                </a:r>
              </a:p>
              <a:p>
                <a:r>
                  <a:rPr lang="en-US" altLang="zh-CN" dirty="0" smtClean="0"/>
                  <a:t>There is one legal operation in this state space which is to slide any one of the tiles which are horizontally or vertically adjacent to the blank into the blank’s position. </a:t>
                </a:r>
              </a:p>
              <a:p>
                <a:r>
                  <a:rPr lang="en-US" altLang="zh-CN" dirty="0" smtClean="0"/>
                  <a:t>A solution to a problem instance is a sequence of operators which transforms a given initial state into a particular goal state.</a:t>
                </a:r>
                <a:endParaRPr lang="zh-CN" altLang="en-US" dirty="0"/>
              </a:p>
            </p:txBody>
          </p:sp>
        </mc:Choice>
        <mc:Fallback xmlns="">
          <p:sp>
            <p:nvSpPr>
              <p:cNvPr id="5" name="内容占位符 4"/>
              <p:cNvSpPr>
                <a:spLocks noGrp="1" noRot="1" noChangeAspect="1" noMove="1" noResize="1" noEditPoints="1" noAdjustHandles="1" noChangeArrowheads="1" noChangeShapeType="1" noTextEdit="1"/>
              </p:cNvSpPr>
              <p:nvPr>
                <p:ph idx="1"/>
              </p:nvPr>
            </p:nvSpPr>
            <p:spPr>
              <a:blipFill rotWithShape="0">
                <a:blip r:embed="rId2"/>
                <a:stretch>
                  <a:fillRect l="-1043" t="-2241" r="-168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16371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Eight puzzle (continued)</a:t>
            </a:r>
            <a:endParaRPr lang="zh-CN" altLang="en-US" dirty="0"/>
          </a:p>
        </p:txBody>
      </p:sp>
      <p:pic>
        <p:nvPicPr>
          <p:cNvPr id="4" name="内容占位符 3"/>
          <p:cNvPicPr>
            <a:picLocks noGrp="1" noChangeAspect="1"/>
          </p:cNvPicPr>
          <p:nvPr>
            <p:ph idx="1"/>
          </p:nvPr>
        </p:nvPicPr>
        <p:blipFill>
          <a:blip r:embed="rId2"/>
          <a:stretch>
            <a:fillRect/>
          </a:stretch>
        </p:blipFill>
        <p:spPr>
          <a:xfrm>
            <a:off x="1143000" y="2053431"/>
            <a:ext cx="9906000" cy="3895725"/>
          </a:xfrm>
          <a:prstGeom prst="rect">
            <a:avLst/>
          </a:prstGeom>
        </p:spPr>
      </p:pic>
    </p:spTree>
    <p:extLst>
      <p:ext uri="{BB962C8B-B14F-4D97-AF65-F5344CB8AC3E}">
        <p14:creationId xmlns:p14="http://schemas.microsoft.com/office/powerpoint/2010/main" val="3099799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Formalization of the problem</a:t>
            </a:r>
            <a:endParaRPr lang="en-US" dirty="0"/>
          </a:p>
        </p:txBody>
      </p:sp>
      <p:sp>
        <p:nvSpPr>
          <p:cNvPr id="3" name="Content Placeholder 2"/>
          <p:cNvSpPr>
            <a:spLocks noGrp="1"/>
          </p:cNvSpPr>
          <p:nvPr>
            <p:ph idx="1"/>
          </p:nvPr>
        </p:nvSpPr>
        <p:spPr/>
        <p:txBody>
          <a:bodyPr/>
          <a:lstStyle/>
          <a:p>
            <a:r>
              <a:rPr lang="en-US" dirty="0" smtClean="0"/>
              <a:t>We use three predicates to describe the problem state of the eight puzzle:</a:t>
            </a:r>
          </a:p>
          <a:p>
            <a:r>
              <a:rPr lang="en-US" dirty="0" smtClean="0"/>
              <a:t>ON(x, y):	tile x is on the cell y</a:t>
            </a:r>
          </a:p>
          <a:p>
            <a:r>
              <a:rPr lang="en-US" dirty="0" smtClean="0"/>
              <a:t>CLEAR(y):	cell y is clear of tiles</a:t>
            </a:r>
          </a:p>
          <a:p>
            <a:r>
              <a:rPr lang="en-US" dirty="0" smtClean="0"/>
              <a:t>ADJ(y, z):	cell y is horizontally or vertically adjacent to cell z</a:t>
            </a:r>
            <a:endParaRPr lang="en-US" dirty="0"/>
          </a:p>
        </p:txBody>
      </p:sp>
    </p:spTree>
    <p:extLst>
      <p:ext uri="{BB962C8B-B14F-4D97-AF65-F5344CB8AC3E}">
        <p14:creationId xmlns:p14="http://schemas.microsoft.com/office/powerpoint/2010/main" val="2166572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Operator on state space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single operator on the state space is described as:</a:t>
                </a:r>
              </a:p>
              <a:p>
                <a:r>
                  <a:rPr lang="en-US" dirty="0" smtClean="0"/>
                  <a:t>MOVE(x, y ,z)</a:t>
                </a:r>
              </a:p>
              <a:p>
                <a:r>
                  <a:rPr lang="en-US" dirty="0" smtClean="0"/>
                  <a:t>Precondition list:		ON(x, y)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smtClean="0"/>
                  <a:t> CLEAR(z)</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smtClean="0"/>
                  <a:t> ADJ(y, z)</a:t>
                </a:r>
              </a:p>
              <a:p>
                <a:r>
                  <a:rPr lang="en-US" dirty="0" smtClean="0"/>
                  <a:t>Add list:			ON(x, z)</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smtClean="0"/>
                  <a:t> CLEAR(y)</a:t>
                </a:r>
              </a:p>
              <a:p>
                <a:r>
                  <a:rPr lang="en-US" dirty="0" smtClean="0"/>
                  <a:t>Delete list: 		ON(x, y)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smtClean="0"/>
                  <a:t> CLEAR(z)</a:t>
                </a:r>
              </a:p>
              <a:p>
                <a:endParaRPr lang="en-US" dirty="0"/>
              </a:p>
              <a:p>
                <a:r>
                  <a:rPr lang="en-US" dirty="0" smtClean="0"/>
                  <a:t>A relaxed model of the problem is created by removing preconditions for this operator.</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r="-870"/>
                </a:stretch>
              </a:blipFill>
            </p:spPr>
            <p:txBody>
              <a:bodyPr/>
              <a:lstStyle/>
              <a:p>
                <a:r>
                  <a:rPr lang="en-US">
                    <a:noFill/>
                  </a:rPr>
                  <a:t> </a:t>
                </a:r>
              </a:p>
            </p:txBody>
          </p:sp>
        </mc:Fallback>
      </mc:AlternateContent>
    </p:spTree>
    <p:extLst>
      <p:ext uri="{BB962C8B-B14F-4D97-AF65-F5344CB8AC3E}">
        <p14:creationId xmlns:p14="http://schemas.microsoft.com/office/powerpoint/2010/main" val="1967972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Heuristics developed via constraint deletion</a:t>
            </a:r>
            <a:endParaRPr lang="zh-CN" altLang="en-US" dirty="0"/>
          </a:p>
        </p:txBody>
      </p:sp>
      <p:sp>
        <p:nvSpPr>
          <p:cNvPr id="3" name="内容占位符 2"/>
          <p:cNvSpPr>
            <a:spLocks noGrp="1"/>
          </p:cNvSpPr>
          <p:nvPr>
            <p:ph idx="1"/>
          </p:nvPr>
        </p:nvSpPr>
        <p:spPr/>
        <p:txBody>
          <a:bodyPr/>
          <a:lstStyle/>
          <a:p>
            <a:r>
              <a:rPr lang="en-US" altLang="zh-CN" dirty="0" smtClean="0"/>
              <a:t>Misplaced tiles</a:t>
            </a:r>
          </a:p>
          <a:p>
            <a:r>
              <a:rPr lang="en-US" altLang="zh-CN" dirty="0" smtClean="0"/>
              <a:t>Relaxed adjacency</a:t>
            </a:r>
          </a:p>
          <a:p>
            <a:r>
              <a:rPr lang="en-US" altLang="zh-CN" dirty="0" smtClean="0"/>
              <a:t>Manhattan distance</a:t>
            </a:r>
          </a:p>
          <a:p>
            <a:endParaRPr lang="zh-CN" altLang="en-US" dirty="0"/>
          </a:p>
        </p:txBody>
      </p:sp>
    </p:spTree>
    <p:extLst>
      <p:ext uri="{BB962C8B-B14F-4D97-AF65-F5344CB8AC3E}">
        <p14:creationId xmlns:p14="http://schemas.microsoft.com/office/powerpoint/2010/main" val="2531366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Misplaced tiles</a:t>
            </a:r>
            <a:endParaRPr lang="en-US" dirty="0"/>
          </a:p>
        </p:txBody>
      </p:sp>
      <p:sp>
        <p:nvSpPr>
          <p:cNvPr id="3" name="Content Placeholder 2"/>
          <p:cNvSpPr>
            <a:spLocks noGrp="1"/>
          </p:cNvSpPr>
          <p:nvPr>
            <p:ph idx="1"/>
          </p:nvPr>
        </p:nvSpPr>
        <p:spPr/>
        <p:txBody>
          <a:bodyPr/>
          <a:lstStyle/>
          <a:p>
            <a:r>
              <a:rPr lang="en-US" dirty="0" smtClean="0"/>
              <a:t>The most severe relaxation is to delete both ADJ(y, z) and CLEAR(z).</a:t>
            </a:r>
          </a:p>
          <a:p>
            <a:r>
              <a:rPr lang="en-US" dirty="0" smtClean="0"/>
              <a:t>In this model, any tile in any position may be moved into any other position, with stacking allowed.</a:t>
            </a:r>
          </a:p>
          <a:p>
            <a:r>
              <a:rPr lang="en-US" dirty="0" smtClean="0"/>
              <a:t>The obvious solution is to move each tile from its current position into its goal position.</a:t>
            </a:r>
          </a:p>
          <a:p>
            <a:r>
              <a:rPr lang="en-US" dirty="0" smtClean="0"/>
              <a:t>Thus, the length of the optimal solution is merely the number of tiles which are not currently in their goal positions—the misplaced tiles.</a:t>
            </a:r>
          </a:p>
        </p:txBody>
      </p:sp>
    </p:spTree>
    <p:extLst>
      <p:ext uri="{BB962C8B-B14F-4D97-AF65-F5344CB8AC3E}">
        <p14:creationId xmlns:p14="http://schemas.microsoft.com/office/powerpoint/2010/main" val="4124956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Off…</a:t>
            </a:r>
            <a:endParaRPr lang="en-US" dirty="0"/>
          </a:p>
        </p:txBody>
      </p:sp>
      <p:sp>
        <p:nvSpPr>
          <p:cNvPr id="3" name="Content Placeholder 2"/>
          <p:cNvSpPr>
            <a:spLocks noGrp="1"/>
          </p:cNvSpPr>
          <p:nvPr>
            <p:ph idx="1"/>
          </p:nvPr>
        </p:nvSpPr>
        <p:spPr/>
        <p:txBody>
          <a:bodyPr/>
          <a:lstStyle/>
          <a:p>
            <a:r>
              <a:rPr lang="en-US" dirty="0" smtClean="0"/>
              <a:t>Branch-and-bound</a:t>
            </a:r>
          </a:p>
          <a:p>
            <a:pPr lvl="1"/>
            <a:r>
              <a:rPr lang="en-US" dirty="0" smtClean="0"/>
              <a:t>Necessity: No applicable/discovered exact polynomial time solution</a:t>
            </a:r>
          </a:p>
          <a:p>
            <a:r>
              <a:rPr lang="en-US" dirty="0" smtClean="0"/>
              <a:t>Admissibility</a:t>
            </a:r>
          </a:p>
          <a:p>
            <a:pPr lvl="1"/>
            <a:r>
              <a:rPr lang="en-US" dirty="0" smtClean="0"/>
              <a:t>Heuristic function underestimates actual costs</a:t>
            </a:r>
          </a:p>
          <a:p>
            <a:r>
              <a:rPr lang="en-US" dirty="0" smtClean="0"/>
              <a:t>Monotonicity</a:t>
            </a:r>
          </a:p>
          <a:p>
            <a:pPr lvl="1"/>
            <a:r>
              <a:rPr lang="en-US" dirty="0" smtClean="0"/>
              <a:t>Heuristic function does not decrease through successors</a:t>
            </a:r>
          </a:p>
        </p:txBody>
      </p:sp>
    </p:spTree>
    <p:extLst>
      <p:ext uri="{BB962C8B-B14F-4D97-AF65-F5344CB8AC3E}">
        <p14:creationId xmlns:p14="http://schemas.microsoft.com/office/powerpoint/2010/main" val="260895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Relaxed Adjacency</a:t>
            </a:r>
            <a:endParaRPr lang="en-US" dirty="0"/>
          </a:p>
        </p:txBody>
      </p:sp>
      <p:sp>
        <p:nvSpPr>
          <p:cNvPr id="3" name="Content Placeholder 2"/>
          <p:cNvSpPr>
            <a:spLocks noGrp="1"/>
          </p:cNvSpPr>
          <p:nvPr>
            <p:ph idx="1"/>
          </p:nvPr>
        </p:nvSpPr>
        <p:spPr/>
        <p:txBody>
          <a:bodyPr/>
          <a:lstStyle/>
          <a:p>
            <a:r>
              <a:rPr lang="en-US" dirty="0" smtClean="0"/>
              <a:t>If we delete only the ADJ(y, z) from the list of preconditions.</a:t>
            </a:r>
          </a:p>
          <a:p>
            <a:r>
              <a:rPr lang="en-US" dirty="0" smtClean="0"/>
              <a:t>In which, any tile, anywhere may swap positions with the blank.</a:t>
            </a:r>
          </a:p>
          <a:p>
            <a:r>
              <a:rPr lang="en-US" dirty="0" smtClean="0"/>
              <a:t>In this relaxed-adjacency model, optimal solution is as following:</a:t>
            </a:r>
          </a:p>
          <a:p>
            <a:r>
              <a:rPr lang="en-US" dirty="0" smtClean="0"/>
              <a:t>While any tile is out of its goal position do:</a:t>
            </a:r>
          </a:p>
          <a:p>
            <a:pPr marL="0" indent="0">
              <a:buNone/>
            </a:pPr>
            <a:r>
              <a:rPr lang="en-US" dirty="0"/>
              <a:t>	</a:t>
            </a:r>
            <a:r>
              <a:rPr lang="en-US" dirty="0" smtClean="0"/>
              <a:t>if the blank is in its own goal position:</a:t>
            </a:r>
          </a:p>
          <a:p>
            <a:pPr marL="0" indent="0">
              <a:buNone/>
            </a:pPr>
            <a:r>
              <a:rPr lang="en-US" dirty="0"/>
              <a:t>	</a:t>
            </a:r>
            <a:r>
              <a:rPr lang="en-US" dirty="0" smtClean="0"/>
              <a:t>	then swap with any misplaced tile</a:t>
            </a:r>
          </a:p>
          <a:p>
            <a:pPr marL="0" indent="0">
              <a:buNone/>
            </a:pPr>
            <a:r>
              <a:rPr lang="en-US" dirty="0"/>
              <a:t>	</a:t>
            </a:r>
            <a:r>
              <a:rPr lang="en-US" dirty="0" smtClean="0"/>
              <a:t>else </a:t>
            </a:r>
          </a:p>
          <a:p>
            <a:pPr marL="0" indent="0">
              <a:buNone/>
            </a:pPr>
            <a:r>
              <a:rPr lang="en-US" dirty="0"/>
              <a:t>	</a:t>
            </a:r>
            <a:r>
              <a:rPr lang="en-US" dirty="0" smtClean="0"/>
              <a:t>	swap with the tile that belongs in the blank’s position</a:t>
            </a:r>
            <a:endParaRPr lang="en-US" dirty="0"/>
          </a:p>
        </p:txBody>
      </p:sp>
    </p:spTree>
    <p:extLst>
      <p:ext uri="{BB962C8B-B14F-4D97-AF65-F5344CB8AC3E}">
        <p14:creationId xmlns:p14="http://schemas.microsoft.com/office/powerpoint/2010/main" val="3410315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Manhattan distance</a:t>
            </a:r>
            <a:endParaRPr lang="en-US" dirty="0"/>
          </a:p>
        </p:txBody>
      </p:sp>
      <p:sp>
        <p:nvSpPr>
          <p:cNvPr id="3" name="Content Placeholder 2"/>
          <p:cNvSpPr>
            <a:spLocks noGrp="1"/>
          </p:cNvSpPr>
          <p:nvPr>
            <p:ph idx="1"/>
          </p:nvPr>
        </p:nvSpPr>
        <p:spPr/>
        <p:txBody>
          <a:bodyPr/>
          <a:lstStyle/>
          <a:p>
            <a:r>
              <a:rPr lang="en-US" dirty="0" smtClean="0"/>
              <a:t>If CLEAR(z) is deleted, the optimal solution length is given by the familiar Manhattan-distance heuristic.</a:t>
            </a:r>
          </a:p>
          <a:p>
            <a:r>
              <a:rPr lang="en-US" dirty="0" smtClean="0"/>
              <a:t>In which, a tile may be moved into any horizontally or vertically adjacent position, with stacking allowed.</a:t>
            </a:r>
          </a:p>
          <a:p>
            <a:r>
              <a:rPr lang="en-US" dirty="0" smtClean="0"/>
              <a:t>The optimal solution to this problem is found by moving each tile along a shortest path between its initial and goal positions.</a:t>
            </a:r>
          </a:p>
          <a:p>
            <a:r>
              <a:rPr lang="en-US" dirty="0" smtClean="0"/>
              <a:t>For any one tile, the length of this shortest path is the grid distance(horizontal plus vertical distance) between its current and goal positions.</a:t>
            </a:r>
            <a:endParaRPr lang="en-US" dirty="0"/>
          </a:p>
        </p:txBody>
      </p:sp>
    </p:spTree>
    <p:extLst>
      <p:ext uri="{BB962C8B-B14F-4D97-AF65-F5344CB8AC3E}">
        <p14:creationId xmlns:p14="http://schemas.microsoft.com/office/powerpoint/2010/main" val="1614298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Refining relaxed models by solution criticism</a:t>
            </a:r>
            <a:endParaRPr lang="en-US" dirty="0"/>
          </a:p>
        </p:txBody>
      </p:sp>
      <p:sp>
        <p:nvSpPr>
          <p:cNvPr id="3" name="Content Placeholder 2"/>
          <p:cNvSpPr>
            <a:spLocks noGrp="1"/>
          </p:cNvSpPr>
          <p:nvPr>
            <p:ph idx="1"/>
          </p:nvPr>
        </p:nvSpPr>
        <p:spPr/>
        <p:txBody>
          <a:bodyPr/>
          <a:lstStyle/>
          <a:p>
            <a:r>
              <a:rPr lang="en-US" dirty="0" smtClean="0"/>
              <a:t>We have seen how constraint deletion can generate a number of admissible heuristics for the eight puzzle.</a:t>
            </a:r>
          </a:p>
          <a:p>
            <a:r>
              <a:rPr lang="en-US" dirty="0" smtClean="0"/>
              <a:t>The different relaxations discussed above are weighted heavily towards certain properties: </a:t>
            </a:r>
          </a:p>
          <a:p>
            <a:r>
              <a:rPr lang="en-US" dirty="0" smtClean="0"/>
              <a:t>“the shortest path” and “the role of blank in moving the tiles”</a:t>
            </a:r>
          </a:p>
          <a:p>
            <a:endParaRPr lang="en-US" dirty="0"/>
          </a:p>
          <a:p>
            <a:r>
              <a:rPr lang="en-US" dirty="0" smtClean="0"/>
              <a:t>Intuitively, Manhattan distance is the best of the heuristics discussed above.</a:t>
            </a:r>
          </a:p>
        </p:txBody>
      </p:sp>
    </p:spTree>
    <p:extLst>
      <p:ext uri="{BB962C8B-B14F-4D97-AF65-F5344CB8AC3E}">
        <p14:creationId xmlns:p14="http://schemas.microsoft.com/office/powerpoint/2010/main" val="3514721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Manhattan distance solution</a:t>
            </a:r>
            <a:endParaRPr lang="en-US" dirty="0"/>
          </a:p>
        </p:txBody>
      </p:sp>
      <p:sp>
        <p:nvSpPr>
          <p:cNvPr id="3" name="Content Placeholder 2"/>
          <p:cNvSpPr>
            <a:spLocks noGrp="1"/>
          </p:cNvSpPr>
          <p:nvPr>
            <p:ph idx="1"/>
          </p:nvPr>
        </p:nvSpPr>
        <p:spPr/>
        <p:txBody>
          <a:bodyPr/>
          <a:lstStyle/>
          <a:p>
            <a:r>
              <a:rPr lang="en-US" dirty="0" smtClean="0"/>
              <a:t>Manhattan distance proposes that the puzzle can be solved by moving each tile along a shortest path to its goal position.</a:t>
            </a:r>
          </a:p>
          <a:p>
            <a:r>
              <a:rPr lang="en-US" dirty="0" smtClean="0"/>
              <a:t>More specifically, the optimal solution in the model is a set of </a:t>
            </a:r>
            <a:r>
              <a:rPr lang="en-US" dirty="0" err="1" smtClean="0"/>
              <a:t>subgoal</a:t>
            </a:r>
            <a:r>
              <a:rPr lang="en-US" dirty="0" smtClean="0"/>
              <a:t> solutions, one for each tile.</a:t>
            </a:r>
          </a:p>
          <a:p>
            <a:r>
              <a:rPr lang="en-US" dirty="0" smtClean="0"/>
              <a:t>In many cases, the tile is already in its correct row or column and need only move within that row or column</a:t>
            </a:r>
          </a:p>
          <a:p>
            <a:r>
              <a:rPr lang="en-US" dirty="0" smtClean="0"/>
              <a:t>In other cases, the path is not unique.</a:t>
            </a:r>
            <a:endParaRPr lang="en-US" dirty="0"/>
          </a:p>
        </p:txBody>
      </p:sp>
    </p:spTree>
    <p:extLst>
      <p:ext uri="{BB962C8B-B14F-4D97-AF65-F5344CB8AC3E}">
        <p14:creationId xmlns:p14="http://schemas.microsoft.com/office/powerpoint/2010/main" val="1356091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Lemma 1:</a:t>
            </a:r>
          </a:p>
          <a:p>
            <a:r>
              <a:rPr lang="en-US" dirty="0" smtClean="0"/>
              <a:t>If there exists one path from position X to position Y in the eight puzzle that is of even (odd) length, then all paths from X to Y are of even (odd) length</a:t>
            </a:r>
          </a:p>
          <a:p>
            <a:r>
              <a:rPr lang="en-US" dirty="0" smtClean="0"/>
              <a:t>Corollary to lemma 1:</a:t>
            </a:r>
          </a:p>
          <a:p>
            <a:r>
              <a:rPr lang="en-US" dirty="0" smtClean="0"/>
              <a:t>If there is a unique shortest path p between position X and position Y in the eight puzzle, then any alternate path will be at least 2 moves longer than p.</a:t>
            </a:r>
            <a:endParaRPr lang="en-US" dirty="0"/>
          </a:p>
        </p:txBody>
      </p:sp>
    </p:spTree>
    <p:extLst>
      <p:ext uri="{BB962C8B-B14F-4D97-AF65-F5344CB8AC3E}">
        <p14:creationId xmlns:p14="http://schemas.microsoft.com/office/powerpoint/2010/main" val="4239885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conflicting shortest paths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3941" y="2124607"/>
            <a:ext cx="8364117" cy="3753374"/>
          </a:xfrm>
        </p:spPr>
      </p:pic>
    </p:spTree>
    <p:extLst>
      <p:ext uri="{BB962C8B-B14F-4D97-AF65-F5344CB8AC3E}">
        <p14:creationId xmlns:p14="http://schemas.microsoft.com/office/powerpoint/2010/main" val="1590190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conflicting shortest </a:t>
            </a:r>
            <a:r>
              <a:rPr lang="en-US" dirty="0" smtClean="0"/>
              <a:t>paths(continued)</a:t>
            </a:r>
            <a:endParaRPr lang="en-US" dirty="0"/>
          </a:p>
        </p:txBody>
      </p:sp>
      <p:sp>
        <p:nvSpPr>
          <p:cNvPr id="3" name="Content Placeholder 2"/>
          <p:cNvSpPr>
            <a:spLocks noGrp="1"/>
          </p:cNvSpPr>
          <p:nvPr>
            <p:ph idx="1"/>
          </p:nvPr>
        </p:nvSpPr>
        <p:spPr/>
        <p:txBody>
          <a:bodyPr/>
          <a:lstStyle/>
          <a:p>
            <a:r>
              <a:rPr lang="en-US" dirty="0" smtClean="0"/>
              <a:t>A: either 5 or the 3 must move outside the middle row, two more steps will be added</a:t>
            </a:r>
          </a:p>
          <a:p>
            <a:r>
              <a:rPr lang="en-US" dirty="0" smtClean="0"/>
              <a:t>B: either 4 or 3 will have to follow a non-shortest path. Adding at least 2 moves to the Manhattan distance estimate.</a:t>
            </a:r>
          </a:p>
          <a:p>
            <a:r>
              <a:rPr lang="en-US" dirty="0" smtClean="0"/>
              <a:t>C: the tile 5 is in conflict with the 3 and the 4, either the 5 has to move out of the way adding 2 steps, or both the 3 and the 4 have to move adding 4 steps</a:t>
            </a:r>
          </a:p>
          <a:p>
            <a:r>
              <a:rPr lang="en-US" dirty="0" smtClean="0"/>
              <a:t>D: each tile in the middle row is in conflict with the other two, so two tiles have to be move out the middle row adding 4 steps.</a:t>
            </a:r>
            <a:endParaRPr lang="en-US" dirty="0"/>
          </a:p>
        </p:txBody>
      </p:sp>
    </p:spTree>
    <p:extLst>
      <p:ext uri="{BB962C8B-B14F-4D97-AF65-F5344CB8AC3E}">
        <p14:creationId xmlns:p14="http://schemas.microsoft.com/office/powerpoint/2010/main" val="1047374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Conflict Heuristic</a:t>
            </a:r>
            <a:endParaRPr lang="en-US" dirty="0"/>
          </a:p>
        </p:txBody>
      </p:sp>
      <p:sp>
        <p:nvSpPr>
          <p:cNvPr id="3" name="Content Placeholder 2"/>
          <p:cNvSpPr>
            <a:spLocks noGrp="1"/>
          </p:cNvSpPr>
          <p:nvPr>
            <p:ph idx="1"/>
          </p:nvPr>
        </p:nvSpPr>
        <p:spPr/>
        <p:txBody>
          <a:bodyPr/>
          <a:lstStyle/>
          <a:p>
            <a:r>
              <a:rPr lang="en-US" dirty="0" smtClean="0"/>
              <a:t>Intuitively, one can estimate the puzzle state, row by row, column by column, and adds to the Manhattan distance the minimum number of additional moves necessary to resolve the conflicts within each row and column.</a:t>
            </a:r>
          </a:p>
          <a:p>
            <a:r>
              <a:rPr lang="en-US" dirty="0" smtClean="0"/>
              <a:t>Linear conflict estimate is still a lower bound on the actual optimal solution length.</a:t>
            </a:r>
            <a:endParaRPr lang="en-US" dirty="0"/>
          </a:p>
        </p:txBody>
      </p:sp>
    </p:spTree>
    <p:extLst>
      <p:ext uri="{BB962C8B-B14F-4D97-AF65-F5344CB8AC3E}">
        <p14:creationId xmlns:p14="http://schemas.microsoft.com/office/powerpoint/2010/main" val="911923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heuristics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7974" y="1825625"/>
            <a:ext cx="7356052" cy="4351338"/>
          </a:xfrm>
        </p:spPr>
      </p:pic>
    </p:spTree>
    <p:extLst>
      <p:ext uri="{BB962C8B-B14F-4D97-AF65-F5344CB8AC3E}">
        <p14:creationId xmlns:p14="http://schemas.microsoft.com/office/powerpoint/2010/main" val="2421028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07384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Overview of Heuristic Search</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smtClean="0"/>
                  <a:t>The state space approach to problem solving</a:t>
                </a:r>
              </a:p>
              <a:p>
                <a:r>
                  <a:rPr lang="en-US" altLang="zh-CN" dirty="0" smtClean="0"/>
                  <a:t>Let S be the possible states of the problem</a:t>
                </a:r>
              </a:p>
              <a:p>
                <a:r>
                  <a:rPr lang="en-US" altLang="zh-CN" dirty="0" smtClean="0"/>
                  <a:t>Let O be the set of operators or transitions from state to state</a:t>
                </a:r>
              </a:p>
              <a:p>
                <a:r>
                  <a:rPr lang="en-US" altLang="zh-CN" dirty="0" smtClean="0"/>
                  <a:t>Let I be the initial state of a problem instance</a:t>
                </a:r>
              </a:p>
              <a:p>
                <a:r>
                  <a:rPr lang="en-US" altLang="zh-CN" dirty="0" smtClean="0"/>
                  <a:t>Let G be the set of goal states</a:t>
                </a:r>
              </a:p>
              <a:p>
                <a:r>
                  <a:rPr lang="en-US" altLang="zh-CN" dirty="0" smtClean="0"/>
                  <a:t>So : </a:t>
                </a:r>
                <a14:m>
                  <m:oMath xmlns:m="http://schemas.openxmlformats.org/officeDocument/2006/math">
                    <m:r>
                      <a:rPr lang="en-US" altLang="zh-CN" b="0" i="1" smtClean="0">
                        <a:latin typeface="Cambria Math" panose="02040503050406030204" pitchFamily="18" charset="0"/>
                      </a:rPr>
                      <m:t>𝑂</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 </m:t>
                    </m:r>
                    <m:r>
                      <a:rPr lang="en-US" altLang="zh-CN" b="0" i="1" smtClean="0">
                        <a:latin typeface="Cambria Math" panose="02040503050406030204" pitchFamily="18" charset="0"/>
                        <a:ea typeface="Cambria Math" panose="02040503050406030204" pitchFamily="18" charset="0"/>
                      </a:rPr>
                      <m:t>𝐼</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 </m:t>
                    </m:r>
                    <m:r>
                      <a:rPr lang="en-US" altLang="zh-CN" b="0" i="1" smtClean="0">
                        <a:latin typeface="Cambria Math" panose="02040503050406030204" pitchFamily="18" charset="0"/>
                        <a:ea typeface="Cambria Math" panose="02040503050406030204" pitchFamily="18" charset="0"/>
                      </a:rPr>
                      <m:t>𝐺</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oMath>
                </a14:m>
                <a:endParaRPr lang="en-US" altLang="zh-CN" dirty="0" smtClean="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528425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a:t>Othar</a:t>
            </a:r>
            <a:r>
              <a:rPr lang="en-US" dirty="0"/>
              <a:t> Hansson, Andrew Mayer, </a:t>
            </a:r>
            <a:r>
              <a:rPr lang="en-US" dirty="0" err="1"/>
              <a:t>Moti</a:t>
            </a:r>
            <a:r>
              <a:rPr lang="en-US" dirty="0"/>
              <a:t> Yung. "Criticizing Solutions to Relaxed Models Yields Powerful Admissible Heuristics." </a:t>
            </a:r>
            <a:r>
              <a:rPr lang="en-US" i="1" dirty="0"/>
              <a:t>Information Sciences</a:t>
            </a:r>
            <a:r>
              <a:rPr lang="en-US" dirty="0"/>
              <a:t>, 63 (September 15, 1992), 207- 227</a:t>
            </a:r>
            <a:endParaRPr lang="en-US" i="1" dirty="0"/>
          </a:p>
        </p:txBody>
      </p:sp>
    </p:spTree>
    <p:extLst>
      <p:ext uri="{BB962C8B-B14F-4D97-AF65-F5344CB8AC3E}">
        <p14:creationId xmlns:p14="http://schemas.microsoft.com/office/powerpoint/2010/main" val="4280957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Overview of Heuristic Search(continued)</a:t>
            </a:r>
            <a:endParaRPr lang="zh-CN" altLang="en-US" b="1"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smtClean="0"/>
                  <a:t>Search problems can be represented as a state-space graph.</a:t>
                </a:r>
              </a:p>
              <a:p>
                <a:r>
                  <a:rPr lang="en-US" altLang="zh-CN" dirty="0" smtClean="0"/>
                  <a:t>State is the node, operators are directed, weighted arcs between nodes. The cost to apply an operator is the arc weight.</a:t>
                </a:r>
              </a:p>
              <a:p>
                <a:r>
                  <a:rPr lang="en-US" altLang="zh-CN" dirty="0" smtClean="0"/>
                  <a:t>The search problem consists in determining a sequence of operators,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𝑂</m:t>
                        </m:r>
                      </m:e>
                      <m:sub>
                        <m:r>
                          <a:rPr lang="en-US" altLang="zh-CN" b="0" i="1" smtClean="0">
                            <a:latin typeface="Cambria Math" panose="02040503050406030204" pitchFamily="18" charset="0"/>
                          </a:rPr>
                          <m:t>1</m:t>
                        </m:r>
                      </m:sub>
                    </m:sSub>
                    <m:r>
                      <a:rPr lang="en-US" altLang="zh-CN" b="0" i="1" smtClean="0">
                        <a:latin typeface="Cambria Math" panose="02040503050406030204" pitchFamily="18" charset="0"/>
                      </a:rPr>
                      <m:t>,</m:t>
                    </m:r>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𝑂</m:t>
                        </m:r>
                      </m:e>
                      <m:sub>
                        <m:r>
                          <a:rPr lang="en-US" altLang="zh-CN" b="0" i="1" smtClean="0">
                            <a:latin typeface="Cambria Math" panose="02040503050406030204" pitchFamily="18" charset="0"/>
                          </a:rPr>
                          <m:t>2,</m:t>
                        </m:r>
                      </m:sub>
                    </m:sSub>
                    <m:r>
                      <a:rPr lang="en-US" altLang="zh-CN" b="0" i="1" smtClean="0">
                        <a:latin typeface="Cambria Math" panose="02040503050406030204" pitchFamily="18" charset="0"/>
                      </a:rPr>
                      <m:t>…,</m:t>
                    </m:r>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𝑂</m:t>
                        </m:r>
                      </m:e>
                      <m:sub>
                        <m:r>
                          <a:rPr lang="en-US" altLang="zh-CN" b="0" i="1" smtClean="0">
                            <a:latin typeface="Cambria Math" panose="02040503050406030204" pitchFamily="18" charset="0"/>
                          </a:rPr>
                          <m:t>𝑛</m:t>
                        </m:r>
                      </m:sub>
                    </m:sSub>
                    <m:r>
                      <a:rPr lang="en-US" altLang="zh-CN" b="0" i="1" smtClean="0">
                        <a:latin typeface="Cambria Math" panose="02040503050406030204" pitchFamily="18" charset="0"/>
                      </a:rPr>
                      <m:t>, </m:t>
                    </m:r>
                  </m:oMath>
                </a14:m>
                <a:r>
                  <a:rPr lang="en-US" altLang="zh-CN" dirty="0" smtClean="0"/>
                  <a:t>when applied to I, yields a state in G. Such solution is called a solution path</a:t>
                </a:r>
              </a:p>
              <a:p>
                <a:r>
                  <a:rPr lang="en-US" altLang="zh-CN" dirty="0" smtClean="0"/>
                  <a:t>A solution with minimum cost is called optimal. </a:t>
                </a:r>
              </a:p>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r>
                          <a:rPr lang="en-US" i="1">
                            <a:latin typeface="Cambria Math" panose="02040503050406030204" pitchFamily="18" charset="0"/>
                          </a:rPr>
                          <m:t>𝐶𝑜𝑠𝑡</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𝑂</m:t>
                            </m:r>
                          </m:e>
                          <m:sub>
                            <m:r>
                              <a:rPr lang="en-US" i="1">
                                <a:latin typeface="Cambria Math" panose="02040503050406030204" pitchFamily="18" charset="0"/>
                              </a:rPr>
                              <m:t>𝑖</m:t>
                            </m:r>
                          </m:sub>
                        </m:sSub>
                        <m:r>
                          <a:rPr lang="en-US" i="1">
                            <a:latin typeface="Cambria Math" panose="02040503050406030204" pitchFamily="18" charset="0"/>
                          </a:rPr>
                          <m:t>)</m:t>
                        </m:r>
                      </m:e>
                    </m:nary>
                  </m:oMath>
                </a14:m>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043" t="-2241" r="-290"/>
                </a:stretch>
              </a:blipFill>
            </p:spPr>
            <p:txBody>
              <a:bodyPr/>
              <a:lstStyle/>
              <a:p>
                <a:r>
                  <a:rPr lang="en-US">
                    <a:noFill/>
                  </a:rPr>
                  <a:t> </a:t>
                </a:r>
              </a:p>
            </p:txBody>
          </p:sp>
        </mc:Fallback>
      </mc:AlternateContent>
    </p:spTree>
    <p:extLst>
      <p:ext uri="{BB962C8B-B14F-4D97-AF65-F5344CB8AC3E}">
        <p14:creationId xmlns:p14="http://schemas.microsoft.com/office/powerpoint/2010/main" val="295246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algorithm</a:t>
            </a:r>
            <a:endParaRPr lang="zh-CN" altLang="en-US" dirty="0"/>
          </a:p>
        </p:txBody>
      </p:sp>
      <p:sp>
        <p:nvSpPr>
          <p:cNvPr id="3" name="内容占位符 2"/>
          <p:cNvSpPr>
            <a:spLocks noGrp="1"/>
          </p:cNvSpPr>
          <p:nvPr>
            <p:ph idx="1"/>
          </p:nvPr>
        </p:nvSpPr>
        <p:spPr/>
        <p:txBody>
          <a:bodyPr/>
          <a:lstStyle/>
          <a:p>
            <a:r>
              <a:rPr lang="en-US" altLang="zh-CN" dirty="0" smtClean="0"/>
              <a:t>A* algorithm orders the search by associating each state s with two values:</a:t>
            </a:r>
          </a:p>
          <a:p>
            <a:pPr marL="0" indent="0">
              <a:buNone/>
            </a:pPr>
            <a:r>
              <a:rPr lang="en-US" altLang="zh-CN" dirty="0" smtClean="0"/>
              <a:t>g(s): the length of the shortest path from the initial state to s.</a:t>
            </a:r>
          </a:p>
          <a:p>
            <a:pPr marL="0" indent="0">
              <a:buNone/>
            </a:pPr>
            <a:r>
              <a:rPr lang="en-US" altLang="zh-CN" dirty="0"/>
              <a:t>h</a:t>
            </a:r>
            <a:r>
              <a:rPr lang="en-US" altLang="zh-CN" dirty="0" smtClean="0"/>
              <a:t>’(s): an estimate of the length of the shortest path from s to any goal state[the actual length is h(s)].</a:t>
            </a:r>
          </a:p>
          <a:p>
            <a:pPr marL="0" indent="0">
              <a:buNone/>
            </a:pPr>
            <a:r>
              <a:rPr lang="en-US" altLang="zh-CN" dirty="0" smtClean="0"/>
              <a:t>A* is an ordered best-first search algorithm, which always examines the successors of the most promising state based on the evaluation function f’(s) = g(s) + h’(s)</a:t>
            </a:r>
            <a:endParaRPr lang="zh-CN" altLang="en-US" dirty="0"/>
          </a:p>
        </p:txBody>
      </p:sp>
    </p:spTree>
    <p:extLst>
      <p:ext uri="{BB962C8B-B14F-4D97-AF65-F5344CB8AC3E}">
        <p14:creationId xmlns:p14="http://schemas.microsoft.com/office/powerpoint/2010/main" val="31356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algorithm(continued)</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smtClean="0"/>
                  <a:t>A heuristic function h’(s) is said to be admissible if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d>
                      <m:dPr>
                        <m:begChr m:val="["/>
                        <m:endChr m:val="]"/>
                        <m:ctrlPr>
                          <a:rPr lang="en-US" altLang="zh-CN" b="0" i="1" smtClean="0">
                            <a:latin typeface="Cambria Math" panose="02040503050406030204" pitchFamily="18" charset="0"/>
                            <a:ea typeface="Cambria Math" panose="02040503050406030204" pitchFamily="18" charset="0"/>
                          </a:rPr>
                        </m:ctrlPr>
                      </m:dPr>
                      <m:e>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h</m:t>
                            </m:r>
                          </m:e>
                          <m:sup>
                            <m:r>
                              <a:rPr lang="en-US" altLang="zh-CN" b="0" i="1" smtClean="0">
                                <a:latin typeface="Cambria Math" panose="02040503050406030204" pitchFamily="18" charset="0"/>
                                <a:ea typeface="Cambria Math" panose="02040503050406030204" pitchFamily="18" charset="0"/>
                              </a:rPr>
                              <m:t>′</m:t>
                            </m:r>
                          </m:sup>
                        </m:sSup>
                        <m:d>
                          <m:dPr>
                            <m:ctrlPr>
                              <a:rPr lang="en-US" altLang="zh-CN" b="0" i="1" smtClean="0">
                                <a:latin typeface="Cambria Math" panose="02040503050406030204" pitchFamily="18" charset="0"/>
                                <a:ea typeface="Cambria Math" panose="02040503050406030204" pitchFamily="18" charset="0"/>
                              </a:rPr>
                            </m:ctrlPr>
                          </m:dPr>
                          <m:e>
                            <m:r>
                              <a:rPr lang="en-US" altLang="zh-CN" b="0" i="1" smtClean="0">
                                <a:latin typeface="Cambria Math" panose="02040503050406030204" pitchFamily="18" charset="0"/>
                                <a:ea typeface="Cambria Math" panose="02040503050406030204" pitchFamily="18" charset="0"/>
                              </a:rPr>
                              <m:t>𝑠</m:t>
                            </m:r>
                          </m:e>
                        </m:d>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h</m:t>
                        </m:r>
                        <m:d>
                          <m:dPr>
                            <m:ctrlPr>
                              <a:rPr lang="en-US" altLang="zh-CN" b="0" i="1" smtClean="0">
                                <a:latin typeface="Cambria Math" panose="02040503050406030204" pitchFamily="18" charset="0"/>
                                <a:ea typeface="Cambria Math" panose="02040503050406030204" pitchFamily="18" charset="0"/>
                              </a:rPr>
                            </m:ctrlPr>
                          </m:dPr>
                          <m:e>
                            <m:r>
                              <a:rPr lang="en-US" altLang="zh-CN" b="0" i="1" smtClean="0">
                                <a:latin typeface="Cambria Math" panose="02040503050406030204" pitchFamily="18" charset="0"/>
                                <a:ea typeface="Cambria Math" panose="02040503050406030204" pitchFamily="18" charset="0"/>
                              </a:rPr>
                              <m:t>𝑠</m:t>
                            </m:r>
                          </m:e>
                        </m:d>
                      </m:e>
                    </m:d>
                  </m:oMath>
                </a14:m>
                <a:endParaRPr lang="en-US" altLang="zh-CN" b="0" dirty="0" smtClean="0">
                  <a:ea typeface="Cambria Math" panose="02040503050406030204" pitchFamily="18" charset="0"/>
                </a:endParaRPr>
              </a:p>
              <a:p>
                <a:r>
                  <a:rPr lang="en-US" altLang="zh-CN" dirty="0" smtClean="0"/>
                  <a:t>A heuristic function h’(s) is said to be monotone if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r>
                      <a:rPr lang="en-US" altLang="zh-CN" b="0" i="1" smtClean="0">
                        <a:latin typeface="Cambria Math" panose="02040503050406030204" pitchFamily="18" charset="0"/>
                        <a:ea typeface="Cambria Math" panose="02040503050406030204" pitchFamily="18" charset="0"/>
                      </a:rPr>
                      <m:t>, </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𝑠</m:t>
                        </m:r>
                      </m:e>
                      <m:sup>
                        <m:r>
                          <a:rPr lang="en-US" altLang="zh-CN" b="0" i="1" smtClean="0">
                            <a:latin typeface="Cambria Math" panose="02040503050406030204" pitchFamily="18" charset="0"/>
                            <a:ea typeface="Cambria Math" panose="02040503050406030204" pitchFamily="18" charset="0"/>
                          </a:rPr>
                          <m:t>′</m:t>
                        </m:r>
                      </m:sup>
                    </m:sSup>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𝑓</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𝑓</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r>
                      <a:rPr lang="en-US" altLang="zh-CN" b="0" i="1" smtClean="0">
                        <a:latin typeface="Cambria Math" panose="02040503050406030204" pitchFamily="18" charset="0"/>
                        <a:ea typeface="Cambria Math" panose="02040503050406030204" pitchFamily="18" charset="0"/>
                      </a:rPr>
                      <m:t>′)]</m:t>
                    </m:r>
                  </m:oMath>
                </a14:m>
                <a:r>
                  <a:rPr lang="zh-CN" altLang="en-US" dirty="0" smtClean="0"/>
                  <a:t> </a:t>
                </a:r>
                <a:r>
                  <a:rPr lang="en-US" altLang="zh-CN" dirty="0" smtClean="0"/>
                  <a:t>(where s’ is a successor of s), because f’(s) is determined by h’(s). Monotonicity implies admissibility.</a:t>
                </a:r>
              </a:p>
              <a:p>
                <a:r>
                  <a:rPr lang="en-US" altLang="zh-CN" dirty="0" smtClean="0"/>
                  <a:t>A heuristic function </a:t>
                </a:r>
                <a14:m>
                  <m:oMath xmlns:m="http://schemas.openxmlformats.org/officeDocument/2006/math">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1</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r>
                      <a:rPr lang="en-US" altLang="zh-CN" b="0" i="1" smtClean="0">
                        <a:latin typeface="Cambria Math" panose="02040503050406030204" pitchFamily="18" charset="0"/>
                      </a:rPr>
                      <m:t>𝑠</m:t>
                    </m:r>
                    <m:r>
                      <a:rPr lang="en-US" altLang="zh-CN" b="0" i="1" smtClean="0">
                        <a:latin typeface="Cambria Math" panose="02040503050406030204" pitchFamily="18" charset="0"/>
                      </a:rPr>
                      <m:t>)</m:t>
                    </m:r>
                  </m:oMath>
                </a14:m>
                <a:r>
                  <a:rPr lang="en-US" altLang="zh-CN" dirty="0" smtClean="0"/>
                  <a:t>is said to be more informed than another heuristic function </a:t>
                </a:r>
                <a14:m>
                  <m:oMath xmlns:m="http://schemas.openxmlformats.org/officeDocument/2006/math">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2</m:t>
                        </m:r>
                      </m:sub>
                      <m:sup>
                        <m:r>
                          <a:rPr lang="en-US" altLang="zh-CN" b="0" i="1" smtClean="0">
                            <a:latin typeface="Cambria Math" panose="02040503050406030204" pitchFamily="18" charset="0"/>
                          </a:rPr>
                          <m:t>′</m:t>
                        </m:r>
                      </m:sup>
                    </m:sSubSup>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𝑠</m:t>
                        </m:r>
                      </m:e>
                    </m:d>
                    <m:r>
                      <a:rPr lang="en-US" altLang="zh-CN" b="0" i="1" smtClean="0">
                        <a:latin typeface="Cambria Math" panose="02040503050406030204" pitchFamily="18" charset="0"/>
                      </a:rPr>
                      <m:t> </m:t>
                    </m:r>
                  </m:oMath>
                </a14:m>
                <a:r>
                  <a:rPr lang="en-US" altLang="zh-CN" dirty="0" smtClean="0"/>
                  <a:t>if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r>
                      <a:rPr lang="en-US" altLang="zh-CN" b="0" i="1" smtClean="0">
                        <a:latin typeface="Cambria Math" panose="02040503050406030204" pitchFamily="18" charset="0"/>
                        <a:ea typeface="Cambria Math" panose="02040503050406030204" pitchFamily="18" charset="0"/>
                      </a:rPr>
                      <m:t>[</m:t>
                    </m:r>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2</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r>
                      <a:rPr lang="en-US" altLang="zh-CN" b="0" i="1" smtClean="0">
                        <a:latin typeface="Cambria Math" panose="02040503050406030204" pitchFamily="18" charset="0"/>
                      </a:rPr>
                      <m:t>𝑠</m:t>
                    </m:r>
                    <m:r>
                      <a:rPr lang="en-US" altLang="zh-CN" b="0" i="1" smtClean="0">
                        <a:latin typeface="Cambria Math" panose="02040503050406030204" pitchFamily="18" charset="0"/>
                      </a:rPr>
                      <m:t>)≤</m:t>
                    </m:r>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1</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r>
                      <a:rPr lang="en-US" altLang="zh-CN" b="0" i="1" smtClean="0">
                        <a:latin typeface="Cambria Math" panose="02040503050406030204" pitchFamily="18" charset="0"/>
                      </a:rPr>
                      <m:t>𝑠</m:t>
                    </m:r>
                    <m:r>
                      <a:rPr lang="en-US" altLang="zh-CN" b="0" i="1" smtClean="0">
                        <a:latin typeface="Cambria Math" panose="02040503050406030204" pitchFamily="18" charset="0"/>
                      </a:rPr>
                      <m:t>)]</m:t>
                    </m:r>
                  </m:oMath>
                </a14:m>
                <a:r>
                  <a:rPr lang="en-US" altLang="zh-CN" dirty="0" smtClean="0"/>
                  <a:t> and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𝑠</m:t>
                    </m:r>
                    <m:r>
                      <a:rPr lang="en-US" altLang="zh-CN" b="0" i="1" smtClean="0">
                        <a:latin typeface="Cambria Math" panose="02040503050406030204" pitchFamily="18" charset="0"/>
                        <a:ea typeface="Cambria Math" panose="02040503050406030204" pitchFamily="18" charset="0"/>
                      </a:rPr>
                      <m:t>[</m:t>
                    </m:r>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2</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r>
                      <a:rPr lang="en-US" altLang="zh-CN" b="0" i="1" smtClean="0">
                        <a:latin typeface="Cambria Math" panose="02040503050406030204" pitchFamily="18" charset="0"/>
                      </a:rPr>
                      <m:t>𝑠</m:t>
                    </m:r>
                    <m:r>
                      <a:rPr lang="en-US" altLang="zh-CN" b="0" i="1" smtClean="0">
                        <a:latin typeface="Cambria Math" panose="02040503050406030204" pitchFamily="18" charset="0"/>
                      </a:rPr>
                      <m:t>)≤</m:t>
                    </m:r>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1</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r>
                      <a:rPr lang="en-US" altLang="zh-CN" b="0" i="1" smtClean="0">
                        <a:latin typeface="Cambria Math" panose="02040503050406030204" pitchFamily="18" charset="0"/>
                      </a:rPr>
                      <m:t>𝑠</m:t>
                    </m:r>
                    <m:r>
                      <a:rPr lang="en-US" altLang="zh-CN" b="0" i="1" smtClean="0">
                        <a:latin typeface="Cambria Math" panose="02040503050406030204" pitchFamily="18" charset="0"/>
                      </a:rPr>
                      <m:t>)]</m:t>
                    </m:r>
                  </m:oMath>
                </a14:m>
                <a:r>
                  <a:rPr lang="en-US" altLang="zh-CN" dirty="0" smtClean="0"/>
                  <a:t> and both are admissible.</a:t>
                </a:r>
              </a:p>
              <a:p>
                <a:r>
                  <a:rPr lang="en-US" altLang="zh-CN" dirty="0" smtClean="0"/>
                  <a:t>If A* uses an admissible heuristic, it is guaranteed to find optimal solutions.</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662196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Traveling-Salesman Problem</a:t>
            </a:r>
            <a:endParaRPr lang="en-US" dirty="0"/>
          </a:p>
        </p:txBody>
      </p:sp>
      <p:sp>
        <p:nvSpPr>
          <p:cNvPr id="3" name="Content Placeholder 2"/>
          <p:cNvSpPr>
            <a:spLocks noGrp="1"/>
          </p:cNvSpPr>
          <p:nvPr>
            <p:ph idx="1"/>
          </p:nvPr>
        </p:nvSpPr>
        <p:spPr/>
        <p:txBody>
          <a:bodyPr/>
          <a:lstStyle/>
          <a:p>
            <a:r>
              <a:rPr lang="en-US" dirty="0" smtClean="0"/>
              <a:t>Combinatorial optimization</a:t>
            </a:r>
          </a:p>
          <a:p>
            <a:r>
              <a:rPr lang="en-US" dirty="0" smtClean="0"/>
              <a:t>NP-hard (Exhaustive search would be (n-1)!)</a:t>
            </a:r>
          </a:p>
          <a:p>
            <a:r>
              <a:rPr lang="en-US" dirty="0" smtClean="0"/>
              <a:t>Perfect way to express the need of </a:t>
            </a:r>
          </a:p>
          <a:p>
            <a:pPr marL="0" indent="0">
              <a:buNone/>
            </a:pPr>
            <a:r>
              <a:rPr lang="en-US" dirty="0"/>
              <a:t> </a:t>
            </a:r>
            <a:r>
              <a:rPr lang="en-US" dirty="0" smtClean="0"/>
              <a:t>  branch-and-bound solutions</a:t>
            </a:r>
          </a:p>
          <a:p>
            <a:r>
              <a:rPr lang="en-US" dirty="0" smtClean="0"/>
              <a:t>Hamiltonian </a:t>
            </a:r>
            <a:r>
              <a:rPr lang="en-US" dirty="0" smtClean="0"/>
              <a:t>circuit</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2193" y="2964803"/>
            <a:ext cx="4731607" cy="3043487"/>
          </a:xfrm>
          <a:prstGeom prst="rect">
            <a:avLst/>
          </a:prstGeom>
        </p:spPr>
      </p:pic>
      <p:sp>
        <p:nvSpPr>
          <p:cNvPr id="6" name="TextBox 5"/>
          <p:cNvSpPr txBox="1"/>
          <p:nvPr/>
        </p:nvSpPr>
        <p:spPr>
          <a:xfrm>
            <a:off x="5022573" y="4527037"/>
            <a:ext cx="2716697" cy="2308324"/>
          </a:xfrm>
          <a:prstGeom prst="rect">
            <a:avLst/>
          </a:prstGeom>
          <a:noFill/>
        </p:spPr>
        <p:txBody>
          <a:bodyPr wrap="square" rtlCol="0">
            <a:spAutoFit/>
          </a:bodyPr>
          <a:lstStyle/>
          <a:p>
            <a:r>
              <a:rPr lang="en-US" sz="2400" dirty="0" smtClean="0"/>
              <a:t>n=8</a:t>
            </a:r>
          </a:p>
          <a:p>
            <a:r>
              <a:rPr lang="en-US" sz="2400" dirty="0" smtClean="0"/>
              <a:t>(8-1)! = 5040</a:t>
            </a:r>
          </a:p>
          <a:p>
            <a:r>
              <a:rPr lang="en-US" sz="2400" dirty="0"/>
              <a:t>	</a:t>
            </a:r>
            <a:r>
              <a:rPr lang="en-US" sz="2400" dirty="0" smtClean="0"/>
              <a:t>.</a:t>
            </a:r>
          </a:p>
          <a:p>
            <a:r>
              <a:rPr lang="en-US" sz="2400" dirty="0"/>
              <a:t>	</a:t>
            </a:r>
            <a:r>
              <a:rPr lang="en-US" sz="2400" dirty="0" smtClean="0"/>
              <a:t>.</a:t>
            </a:r>
          </a:p>
          <a:p>
            <a:r>
              <a:rPr lang="en-US" sz="2400" dirty="0"/>
              <a:t>	</a:t>
            </a:r>
            <a:r>
              <a:rPr lang="en-US" sz="2400" dirty="0" smtClean="0"/>
              <a:t>.</a:t>
            </a:r>
          </a:p>
          <a:p>
            <a:r>
              <a:rPr lang="en-US" sz="2400" dirty="0" smtClean="0"/>
              <a:t>(100-1)! = 9.33 e155</a:t>
            </a:r>
            <a:endParaRPr lang="en-US" sz="2400" dirty="0"/>
          </a:p>
        </p:txBody>
      </p:sp>
    </p:spTree>
    <p:extLst>
      <p:ext uri="{BB962C8B-B14F-4D97-AF65-F5344CB8AC3E}">
        <p14:creationId xmlns:p14="http://schemas.microsoft.com/office/powerpoint/2010/main" val="304182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TSP &amp; Problem Relaxation</a:t>
            </a:r>
            <a:endParaRPr lang="en-US" dirty="0"/>
          </a:p>
        </p:txBody>
      </p:sp>
      <p:sp>
        <p:nvSpPr>
          <p:cNvPr id="3" name="Content Placeholder 2"/>
          <p:cNvSpPr>
            <a:spLocks noGrp="1"/>
          </p:cNvSpPr>
          <p:nvPr>
            <p:ph idx="1"/>
          </p:nvPr>
        </p:nvSpPr>
        <p:spPr/>
        <p:txBody>
          <a:bodyPr/>
          <a:lstStyle/>
          <a:p>
            <a:r>
              <a:rPr lang="en-US" dirty="0" smtClean="0"/>
              <a:t>Relaxation by constraint deletion</a:t>
            </a:r>
          </a:p>
          <a:p>
            <a:pPr lvl="1"/>
            <a:r>
              <a:rPr lang="en-US" dirty="0" smtClean="0"/>
              <a:t>What is it?</a:t>
            </a:r>
          </a:p>
          <a:p>
            <a:pPr marL="457200" lvl="1" indent="0">
              <a:buNone/>
            </a:pPr>
            <a:endParaRPr lang="en-US" dirty="0" smtClean="0"/>
          </a:p>
          <a:p>
            <a:r>
              <a:rPr lang="en-US" dirty="0"/>
              <a:t>R</a:t>
            </a:r>
            <a:r>
              <a:rPr lang="en-US" dirty="0" smtClean="0"/>
              <a:t>equire a well defined set of states and operators</a:t>
            </a:r>
          </a:p>
          <a:p>
            <a:pPr marL="0" indent="0">
              <a:buNone/>
            </a:pPr>
            <a:endParaRPr lang="en-US" dirty="0"/>
          </a:p>
          <a:p>
            <a:r>
              <a:rPr lang="en-US" dirty="0" smtClean="0"/>
              <a:t>Different relaxations create different models</a:t>
            </a:r>
          </a:p>
          <a:p>
            <a:endParaRPr lang="en-US" dirty="0"/>
          </a:p>
          <a:p>
            <a:r>
              <a:rPr lang="en-US" dirty="0" smtClean="0"/>
              <a:t>Lets see an example</a:t>
            </a:r>
          </a:p>
          <a:p>
            <a:endParaRPr lang="en-US" dirty="0" smtClean="0"/>
          </a:p>
          <a:p>
            <a:endParaRPr lang="en-US" dirty="0"/>
          </a:p>
        </p:txBody>
      </p:sp>
    </p:spTree>
    <p:extLst>
      <p:ext uri="{BB962C8B-B14F-4D97-AF65-F5344CB8AC3E}">
        <p14:creationId xmlns:p14="http://schemas.microsoft.com/office/powerpoint/2010/main" val="1881404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Operator on state space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MOVE(</a:t>
                </a:r>
                <a:r>
                  <a:rPr lang="en-US" dirty="0" err="1" smtClean="0"/>
                  <a:t>city</a:t>
                </a:r>
                <a:r>
                  <a:rPr lang="en-US" baseline="-25000" dirty="0" err="1" smtClean="0"/>
                  <a:t>i</a:t>
                </a:r>
                <a:r>
                  <a:rPr lang="en-US" dirty="0" smtClean="0"/>
                  <a:t>, </a:t>
                </a:r>
                <a:r>
                  <a:rPr lang="en-US" dirty="0" err="1" smtClean="0"/>
                  <a:t>city</a:t>
                </a:r>
                <a:r>
                  <a:rPr lang="en-US" baseline="-25000" dirty="0" err="1" smtClean="0"/>
                  <a:t>j</a:t>
                </a:r>
                <a:r>
                  <a:rPr lang="en-US" dirty="0" smtClean="0"/>
                  <a:t>)</a:t>
                </a:r>
                <a:endParaRPr lang="en-US" dirty="0"/>
              </a:p>
              <a:p>
                <a:r>
                  <a:rPr lang="en-US" dirty="0"/>
                  <a:t>Precondition list:		</a:t>
                </a:r>
                <a:r>
                  <a:rPr lang="en-US" dirty="0" smtClean="0"/>
                  <a:t>ON(salesman, </a:t>
                </a:r>
                <a:r>
                  <a:rPr lang="en-US" dirty="0" err="1" smtClean="0"/>
                  <a:t>city</a:t>
                </a:r>
                <a:r>
                  <a:rPr lang="en-US" baseline="-25000" dirty="0" err="1" smtClean="0"/>
                  <a:t>i</a:t>
                </a:r>
                <a:r>
                  <a:rPr lang="en-US" dirty="0" smtClean="0"/>
                  <a:t>) </a:t>
                </a:r>
                <a14:m>
                  <m:oMath xmlns:m="http://schemas.openxmlformats.org/officeDocument/2006/math">
                    <m:r>
                      <a:rPr lang="en-US" i="1">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oMath>
                </a14:m>
                <a:r>
                  <a:rPr lang="en-US" dirty="0" smtClean="0"/>
                  <a:t>VISITED(city</a:t>
                </a:r>
                <a:r>
                  <a:rPr lang="en-US" baseline="-25000" dirty="0" smtClean="0"/>
                  <a:t>j</a:t>
                </a:r>
                <a:r>
                  <a:rPr lang="en-US" dirty="0" smtClean="0"/>
                  <a:t>)</a:t>
                </a:r>
                <a:endParaRPr lang="en-US" dirty="0"/>
              </a:p>
              <a:p>
                <a:r>
                  <a:rPr lang="en-US" dirty="0"/>
                  <a:t>Add list:			</a:t>
                </a:r>
                <a:r>
                  <a:rPr lang="en-US" dirty="0" smtClean="0"/>
                  <a:t>ON(salesman</a:t>
                </a:r>
                <a:r>
                  <a:rPr lang="en-US" dirty="0"/>
                  <a:t>, </a:t>
                </a:r>
                <a:r>
                  <a:rPr lang="en-US" dirty="0" err="1" smtClean="0"/>
                  <a:t>city</a:t>
                </a:r>
                <a:r>
                  <a:rPr lang="en-US" baseline="-25000" dirty="0" err="1" smtClean="0"/>
                  <a:t>j</a:t>
                </a:r>
                <a:r>
                  <a:rPr lang="en-US" dirty="0" smtClean="0"/>
                  <a:t>)</a:t>
                </a:r>
                <a:r>
                  <a:rPr lang="en-US" dirty="0" smtClean="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a:t>
                </a:r>
                <a:r>
                  <a:rPr lang="en-US" dirty="0" smtClean="0"/>
                  <a:t>VISITED(city</a:t>
                </a:r>
                <a:r>
                  <a:rPr lang="en-US" baseline="-25000" dirty="0" smtClean="0"/>
                  <a:t>j</a:t>
                </a:r>
                <a:r>
                  <a:rPr lang="en-US" dirty="0" smtClean="0"/>
                  <a:t>)</a:t>
                </a:r>
                <a:endParaRPr lang="en-US" dirty="0"/>
              </a:p>
              <a:p>
                <a:r>
                  <a:rPr lang="en-US" dirty="0"/>
                  <a:t>Delete list: 		</a:t>
                </a:r>
                <a:r>
                  <a:rPr lang="en-US" dirty="0" smtClean="0"/>
                  <a:t>ON(salesman</a:t>
                </a:r>
                <a:r>
                  <a:rPr lang="en-US" dirty="0"/>
                  <a:t>, </a:t>
                </a:r>
                <a:r>
                  <a:rPr lang="en-US" dirty="0" err="1"/>
                  <a:t>city</a:t>
                </a:r>
                <a:r>
                  <a:rPr lang="en-US" baseline="-25000" dirty="0" err="1"/>
                  <a:t>i</a:t>
                </a:r>
                <a:r>
                  <a:rPr lang="en-US" dirty="0" smtClean="0"/>
                  <a:t>)</a:t>
                </a:r>
              </a:p>
              <a:p>
                <a:r>
                  <a:rPr lang="en-US" dirty="0" smtClean="0"/>
                  <a:t>Cost:			DISTANCE(</a:t>
                </a:r>
                <a:r>
                  <a:rPr lang="en-US" dirty="0" err="1" smtClean="0"/>
                  <a:t>city</a:t>
                </a:r>
                <a:r>
                  <a:rPr lang="en-US" baseline="-25000" dirty="0" err="1" smtClean="0"/>
                  <a:t>i</a:t>
                </a:r>
                <a:r>
                  <a:rPr lang="en-US" dirty="0" smtClean="0"/>
                  <a:t>, </a:t>
                </a:r>
                <a:r>
                  <a:rPr lang="en-US" dirty="0" err="1" smtClean="0"/>
                  <a:t>city</a:t>
                </a:r>
                <a:r>
                  <a:rPr lang="en-US" baseline="-25000" dirty="0" err="1" smtClean="0"/>
                  <a:t>j</a:t>
                </a:r>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78784369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2153</TotalTime>
  <Words>1211</Words>
  <Application>Microsoft Office PowerPoint</Application>
  <PresentationFormat>Widescreen</PresentationFormat>
  <Paragraphs>161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宋体</vt:lpstr>
      <vt:lpstr>Arial</vt:lpstr>
      <vt:lpstr>Calibri</vt:lpstr>
      <vt:lpstr>Calibri Light</vt:lpstr>
      <vt:lpstr>Cambria Math</vt:lpstr>
      <vt:lpstr>Office 主题</vt:lpstr>
      <vt:lpstr>Criticizing solutions to Relaxed Models Yields Powerful Admissible Heuristics</vt:lpstr>
      <vt:lpstr>First Off…</vt:lpstr>
      <vt:lpstr>Overview of Heuristic Search</vt:lpstr>
      <vt:lpstr>Overview of Heuristic Search(continued)</vt:lpstr>
      <vt:lpstr>A* algorithm</vt:lpstr>
      <vt:lpstr>A* algorithm(continued)</vt:lpstr>
      <vt:lpstr>Traveling-Salesman Problem</vt:lpstr>
      <vt:lpstr>TSP &amp; Problem Relaxation</vt:lpstr>
      <vt:lpstr>Operator on state space</vt:lpstr>
      <vt:lpstr>Bad Relaxation</vt:lpstr>
      <vt:lpstr>Better choice</vt:lpstr>
      <vt:lpstr>Analyzing the Nearest-Neighbor Heuristic</vt:lpstr>
      <vt:lpstr>Criticizing the Nearest-Neighbor Heuristic</vt:lpstr>
      <vt:lpstr>Eight puzzle</vt:lpstr>
      <vt:lpstr>Eight puzzle (continued)</vt:lpstr>
      <vt:lpstr>Formalization of the problem</vt:lpstr>
      <vt:lpstr>Operator on state space</vt:lpstr>
      <vt:lpstr>Heuristics developed via constraint deletion</vt:lpstr>
      <vt:lpstr>Misplaced tiles</vt:lpstr>
      <vt:lpstr>Relaxed Adjacency</vt:lpstr>
      <vt:lpstr>Manhattan distance</vt:lpstr>
      <vt:lpstr>Refining relaxed models by solution criticism</vt:lpstr>
      <vt:lpstr>Analyzing Manhattan distance solution</vt:lpstr>
      <vt:lpstr>continued</vt:lpstr>
      <vt:lpstr>Example of conflicting shortest paths</vt:lpstr>
      <vt:lpstr>Example of conflicting shortest paths(continued)</vt:lpstr>
      <vt:lpstr>Linear Conflict Heuristic</vt:lpstr>
      <vt:lpstr>Comparison of heuristics</vt:lpstr>
      <vt:lpstr>Questions?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Criticizing solutions to Relaxed Models Yields Powerful Admissible Heuristics</dc:title>
  <dc:creator>mzhu</dc:creator>
  <cp:lastModifiedBy>Microsoft account</cp:lastModifiedBy>
  <cp:revision>53</cp:revision>
  <dcterms:created xsi:type="dcterms:W3CDTF">2015-03-27T00:54:08Z</dcterms:created>
  <dcterms:modified xsi:type="dcterms:W3CDTF">2015-03-31T13:13:04Z</dcterms:modified>
</cp:coreProperties>
</file>