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34"/>
  </p:notesMasterIdLst>
  <p:sldIdLst>
    <p:sldId id="289" r:id="rId2"/>
    <p:sldId id="294" r:id="rId3"/>
    <p:sldId id="299" r:id="rId4"/>
    <p:sldId id="298" r:id="rId5"/>
    <p:sldId id="300" r:id="rId6"/>
    <p:sldId id="291" r:id="rId7"/>
    <p:sldId id="293" r:id="rId8"/>
    <p:sldId id="292" r:id="rId9"/>
    <p:sldId id="301" r:id="rId10"/>
    <p:sldId id="290" r:id="rId11"/>
    <p:sldId id="302" r:id="rId12"/>
    <p:sldId id="303" r:id="rId13"/>
    <p:sldId id="305" r:id="rId14"/>
    <p:sldId id="306" r:id="rId15"/>
    <p:sldId id="307" r:id="rId16"/>
    <p:sldId id="273" r:id="rId17"/>
    <p:sldId id="309" r:id="rId18"/>
    <p:sldId id="295" r:id="rId19"/>
    <p:sldId id="311" r:id="rId20"/>
    <p:sldId id="296" r:id="rId21"/>
    <p:sldId id="310" r:id="rId22"/>
    <p:sldId id="297" r:id="rId23"/>
    <p:sldId id="312" r:id="rId24"/>
    <p:sldId id="313" r:id="rId25"/>
    <p:sldId id="319" r:id="rId26"/>
    <p:sldId id="314" r:id="rId27"/>
    <p:sldId id="315" r:id="rId28"/>
    <p:sldId id="316" r:id="rId29"/>
    <p:sldId id="317" r:id="rId30"/>
    <p:sldId id="318" r:id="rId31"/>
    <p:sldId id="320" r:id="rId32"/>
    <p:sldId id="321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CCFFCC"/>
    <a:srgbClr val="FFFF99"/>
    <a:srgbClr val="0033CC"/>
    <a:srgbClr val="FF00F9"/>
    <a:srgbClr val="820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7" autoAdjust="0"/>
    <p:restoredTop sz="94660"/>
  </p:normalViewPr>
  <p:slideViewPr>
    <p:cSldViewPr>
      <p:cViewPr>
        <p:scale>
          <a:sx n="86" d="100"/>
          <a:sy n="86" d="100"/>
        </p:scale>
        <p:origin x="-6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63253C-F2A7-4D1A-B7FE-909BCC8D51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708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325438" y="315913"/>
            <a:ext cx="8497887" cy="6224587"/>
          </a:xfrm>
          <a:custGeom>
            <a:avLst/>
            <a:gdLst>
              <a:gd name="T0" fmla="*/ 0 w 5353"/>
              <a:gd name="T1" fmla="*/ 0 h 3921"/>
              <a:gd name="T2" fmla="*/ 2147483646 w 5353"/>
              <a:gd name="T3" fmla="*/ 0 h 3921"/>
              <a:gd name="T4" fmla="*/ 2147483646 w 5353"/>
              <a:gd name="T5" fmla="*/ 2147483646 h 3921"/>
              <a:gd name="T6" fmla="*/ 0 w 5353"/>
              <a:gd name="T7" fmla="*/ 2147483646 h 3921"/>
              <a:gd name="T8" fmla="*/ 0 w 5353"/>
              <a:gd name="T9" fmla="*/ 0 h 39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53" h="3921">
                <a:moveTo>
                  <a:pt x="0" y="0"/>
                </a:moveTo>
                <a:lnTo>
                  <a:pt x="5352" y="0"/>
                </a:lnTo>
                <a:lnTo>
                  <a:pt x="5352" y="3920"/>
                </a:lnTo>
                <a:lnTo>
                  <a:pt x="0" y="3920"/>
                </a:lnTo>
                <a:lnTo>
                  <a:pt x="0" y="0"/>
                </a:lnTo>
              </a:path>
            </a:pathLst>
          </a:custGeom>
          <a:noFill/>
          <a:ln w="38100" cap="rnd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B8EF730-426C-426C-8937-F72A54B429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68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CAB2EB-FAA5-4BE3-A0A2-08803C45F5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26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5C85C3-EC85-46FF-A15B-04B15EE286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103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447800"/>
            <a:ext cx="38862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447800"/>
            <a:ext cx="38862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31B60-2EAF-438D-B93F-FED4225077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21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6503EE-9C52-4296-A65C-9D3541C685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26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84FB9-ADA2-4C98-9A59-A5E3EDA7BF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04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38862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862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D9926-6F2F-4F3E-8C85-974AD43793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34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AAF86-906F-457E-BC58-F4AC194CF3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69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38E37-8B38-4317-8089-EF0E7A00AF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70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19D8B0-575E-4436-89F8-5787097D2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93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CC0650-6FBC-416D-9C85-3DA9253A5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26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83E32-2B79-48DF-B48C-2E00803BA9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88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0"/>
            <a:ext cx="7924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itchFamily="34" charset="0"/>
              </a:defRPr>
            </a:lvl1pPr>
          </a:lstStyle>
          <a:p>
            <a:fld id="{CDCB1A4E-19D6-4732-9F48-EFA710A1FF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8"/>
          <p:cNvSpPr>
            <a:spLocks/>
          </p:cNvSpPr>
          <p:nvPr/>
        </p:nvSpPr>
        <p:spPr bwMode="auto">
          <a:xfrm>
            <a:off x="325438" y="315913"/>
            <a:ext cx="8497887" cy="6224587"/>
          </a:xfrm>
          <a:custGeom>
            <a:avLst/>
            <a:gdLst>
              <a:gd name="T0" fmla="*/ 0 w 5353"/>
              <a:gd name="T1" fmla="*/ 0 h 3921"/>
              <a:gd name="T2" fmla="*/ 2147483646 w 5353"/>
              <a:gd name="T3" fmla="*/ 0 h 3921"/>
              <a:gd name="T4" fmla="*/ 2147483646 w 5353"/>
              <a:gd name="T5" fmla="*/ 2147483646 h 3921"/>
              <a:gd name="T6" fmla="*/ 0 w 5353"/>
              <a:gd name="T7" fmla="*/ 2147483646 h 3921"/>
              <a:gd name="T8" fmla="*/ 0 w 5353"/>
              <a:gd name="T9" fmla="*/ 0 h 39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53" h="3921">
                <a:moveTo>
                  <a:pt x="0" y="0"/>
                </a:moveTo>
                <a:lnTo>
                  <a:pt x="5352" y="0"/>
                </a:lnTo>
                <a:lnTo>
                  <a:pt x="5352" y="3920"/>
                </a:lnTo>
                <a:lnTo>
                  <a:pt x="0" y="3920"/>
                </a:lnTo>
                <a:lnTo>
                  <a:pt x="0" y="0"/>
                </a:lnTo>
              </a:path>
            </a:pathLst>
          </a:custGeom>
          <a:noFill/>
          <a:ln w="38100" cap="rnd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9"/>
          <p:cNvSpPr>
            <a:spLocks noChangeShapeType="1"/>
          </p:cNvSpPr>
          <p:nvPr userDrawn="1"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ctrTitle"/>
          </p:nvPr>
        </p:nvSpPr>
        <p:spPr>
          <a:xfrm>
            <a:off x="685800" y="1347788"/>
            <a:ext cx="7772400" cy="1470025"/>
          </a:xfrm>
        </p:spPr>
        <p:txBody>
          <a:bodyPr/>
          <a:lstStyle/>
          <a:p>
            <a:r>
              <a:rPr lang="en-US" altLang="en-US" smtClean="0"/>
              <a:t>Normality and Faults in Logic-Based Diagnosis</a:t>
            </a: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1219200" y="3200400"/>
            <a:ext cx="6400800" cy="1752600"/>
          </a:xfrm>
        </p:spPr>
        <p:txBody>
          <a:bodyPr/>
          <a:lstStyle/>
          <a:p>
            <a:r>
              <a:rPr lang="en-US" altLang="en-US" smtClean="0"/>
              <a:t>Presented by</a:t>
            </a:r>
          </a:p>
          <a:p>
            <a:r>
              <a:rPr lang="en-US" altLang="en-US" sz="2400" smtClean="0"/>
              <a:t>Kelly Benson</a:t>
            </a:r>
          </a:p>
          <a:p>
            <a:r>
              <a:rPr lang="en-US" altLang="en-US" sz="2400" smtClean="0"/>
              <a:t>Mouiad Al-Wahah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AA811B-A30A-4C0F-AB08-A74F072CBF0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Faults evolution in Abduction Diagnosis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</a:rPr>
              <a:t>No fault information</a:t>
            </a:r>
          </a:p>
          <a:p>
            <a:pPr marL="342900" lvl="2" indent="-342900"/>
            <a:r>
              <a:rPr lang="en-US" altLang="en-US" smtClean="0"/>
              <a:t>Deals with abnormality (vagueness) as a fault.</a:t>
            </a:r>
          </a:p>
          <a:p>
            <a:pPr marL="0" indent="0">
              <a:buFontTx/>
              <a:buNone/>
            </a:pPr>
            <a:endParaRPr lang="en-US" altLang="en-US" sz="280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8E3EA-FF96-4842-8792-4F5A1DFC2B5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Representing observations</a:t>
            </a: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Example: </a:t>
            </a:r>
          </a:p>
          <a:p>
            <a:pPr marL="0" indent="0">
              <a:buFontTx/>
              <a:buNone/>
              <a:defRPr/>
            </a:pPr>
            <a:endParaRPr lang="en-US" sz="2800" dirty="0">
              <a:solidFill>
                <a:schemeClr val="accent2"/>
              </a:solidFill>
            </a:endParaRPr>
          </a:p>
          <a:p>
            <a:pPr marL="0" indent="0">
              <a:buFontTx/>
              <a:buNone/>
              <a:defRPr/>
            </a:pPr>
            <a:endParaRPr lang="en-US" sz="2800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sz="2800" dirty="0" smtClean="0"/>
              <a:t>Argument 1: the input 4 and the output 16 are what we observed.</a:t>
            </a:r>
          </a:p>
          <a:p>
            <a:pPr>
              <a:defRPr/>
            </a:pPr>
            <a:r>
              <a:rPr lang="en-US" sz="2800" dirty="0" smtClean="0"/>
              <a:t>Argument 2: we just observed the output 16.</a:t>
            </a:r>
            <a:endParaRPr lang="en-US" sz="2800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365D9B-7A69-420A-B737-2D939E96400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pic>
        <p:nvPicPr>
          <p:cNvPr id="1434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70163"/>
            <a:ext cx="403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n-US" sz="2800" dirty="0" smtClean="0"/>
              <a:t>Noise</a:t>
            </a:r>
          </a:p>
          <a:p>
            <a:pPr>
              <a:defRPr/>
            </a:pPr>
            <a:r>
              <a:rPr lang="en-US" sz="2800" dirty="0" smtClean="0"/>
              <a:t>We allow the hypothesis of error, </a:t>
            </a:r>
          </a:p>
          <a:p>
            <a:pPr>
              <a:defRPr/>
            </a:pPr>
            <a:r>
              <a:rPr lang="en-US" sz="2800" dirty="0" smtClean="0"/>
              <a:t>Include the fact                  as observation</a:t>
            </a:r>
          </a:p>
          <a:p>
            <a:pPr>
              <a:defRPr/>
            </a:pPr>
            <a:r>
              <a:rPr lang="en-US" sz="2800" dirty="0" smtClean="0"/>
              <a:t>Will get the fact:</a:t>
            </a:r>
            <a:endParaRPr lang="en-US" sz="2800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B925C2-E92A-48D3-8D13-46EEDC34EB5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pic>
        <p:nvPicPr>
          <p:cNvPr id="1536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3657600"/>
            <a:ext cx="52387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908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057400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z="2800" dirty="0" smtClean="0"/>
              <a:t>Hierarchical Reasoning</a:t>
            </a:r>
          </a:p>
          <a:p>
            <a:pPr>
              <a:defRPr/>
            </a:pPr>
            <a:r>
              <a:rPr lang="en-US" sz="2800" dirty="0" smtClean="0"/>
              <a:t>If batteries were complex power stations, then abductive diagnosis can handle this by modeling the levels of abstraction.</a:t>
            </a:r>
            <a:endParaRPr lang="en-US" sz="2800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FB5F8C-EE8A-48AD-BCBE-64370F3CFA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en-US" sz="2800" dirty="0" smtClean="0"/>
              <a:t>Efficiency</a:t>
            </a:r>
          </a:p>
          <a:p>
            <a:pPr>
              <a:defRPr/>
            </a:pPr>
            <a:r>
              <a:rPr lang="en-US" sz="2800" dirty="0" smtClean="0"/>
              <a:t>Use backward chaining starting from observations.</a:t>
            </a:r>
          </a:p>
          <a:p>
            <a:pPr>
              <a:defRPr/>
            </a:pPr>
            <a:r>
              <a:rPr lang="en-US" sz="2800" dirty="0" smtClean="0"/>
              <a:t>Prove negation of faults.</a:t>
            </a:r>
          </a:p>
          <a:p>
            <a:pPr>
              <a:defRPr/>
            </a:pPr>
            <a:r>
              <a:rPr lang="en-US" sz="2800" dirty="0" smtClean="0"/>
              <a:t>Undecidable.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C85626-0EBB-412F-BF0A-F03A3B074519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538" t="-1398" r="-385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8AC8D5-1C7C-4739-9E1F-3312DAF2361C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B920A5-CBFB-4BB4-9D1F-C158397C385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5800" y="1447800"/>
            <a:ext cx="7848600" cy="3785652"/>
          </a:xfrm>
          <a:prstGeom prst="rect">
            <a:avLst/>
          </a:prstGeom>
          <a:blipFill rotWithShape="0">
            <a:blip r:embed="rId2"/>
            <a:stretch>
              <a:fillRect l="-1632" t="-1771" r="-1554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Times" panose="02020603050405020304" pitchFamily="18" charset="0"/>
              </a:rPr>
              <a:t> </a:t>
            </a: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1600200" y="452438"/>
            <a:ext cx="60039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Times"/>
              </a:rPr>
              <a:t>Consistency-Based (CB) Diagnosis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ChangeAspect="1" noMove="1" noResize="1" noEditPoints="1" noAdjustHandles="1" noChangeArrowheads="1" noChangeShapeType="1" noTextEdit="1"/>
          </p:cNvSpPr>
          <p:nvPr>
            <p:ph type="title"/>
          </p:nvPr>
        </p:nvSpPr>
        <p:spPr>
          <a:blipFill rotWithShape="0">
            <a:blip r:embed="rId2"/>
            <a:stretch>
              <a:fillRect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20483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447800"/>
            <a:ext cx="6858000" cy="1509713"/>
          </a:xfrm>
        </p:spPr>
      </p:pic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685FBB-705B-4FA3-B2DF-6CC202B80039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pic>
        <p:nvPicPr>
          <p:cNvPr id="20485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116263"/>
            <a:ext cx="68961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99025"/>
            <a:ext cx="60198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62463"/>
            <a:ext cx="358140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Normality in Consistency-Based Diagnosis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2800" dirty="0" smtClean="0"/>
              <a:t>A component is normal if it works correctly all the time.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olidFill>
                  <a:schemeClr val="accent6"/>
                </a:solidFill>
              </a:rPr>
              <a:t>Battery example:</a:t>
            </a:r>
          </a:p>
          <a:p>
            <a:pPr marL="0" indent="0">
              <a:buFontTx/>
              <a:buNone/>
              <a:defRPr/>
            </a:pPr>
            <a:r>
              <a:rPr lang="en-US" altLang="en-US" sz="2800" dirty="0" smtClean="0">
                <a:solidFill>
                  <a:schemeClr val="accent6"/>
                </a:solidFill>
              </a:rPr>
              <a:t>-</a:t>
            </a:r>
            <a:endParaRPr lang="en-US" altLang="en-US" sz="2800" dirty="0">
              <a:solidFill>
                <a:schemeClr val="accent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altLang="en-US" sz="2800" dirty="0" smtClean="0">
                <a:solidFill>
                  <a:schemeClr val="accent6"/>
                </a:solidFill>
              </a:rPr>
              <a:t>-</a:t>
            </a:r>
          </a:p>
          <a:p>
            <a:pPr marL="0" indent="0">
              <a:buFontTx/>
              <a:buNone/>
              <a:defRPr/>
            </a:pPr>
            <a:r>
              <a:rPr lang="en-US" altLang="en-US" sz="2800" dirty="0" smtClean="0"/>
              <a:t>-</a:t>
            </a:r>
          </a:p>
          <a:p>
            <a:pPr marL="0" indent="0">
              <a:buFontTx/>
              <a:buNone/>
              <a:defRPr/>
            </a:pPr>
            <a:endParaRPr lang="en-US" altLang="en-US" sz="2800" dirty="0"/>
          </a:p>
          <a:p>
            <a:pPr marL="0" lvl="1" indent="0">
              <a:buFontTx/>
              <a:buNone/>
              <a:defRPr/>
            </a:pPr>
            <a:r>
              <a:rPr lang="en-US" altLang="en-US" dirty="0" smtClean="0"/>
              <a:t>- </a:t>
            </a:r>
            <a:r>
              <a:rPr lang="en-US" dirty="0" smtClean="0"/>
              <a:t>Observations: </a:t>
            </a:r>
            <a:r>
              <a:rPr lang="en-US" i="1" dirty="0" smtClean="0"/>
              <a:t>volt(series(b</a:t>
            </a:r>
            <a:r>
              <a:rPr lang="en-US" i="1" baseline="-25000" dirty="0" smtClean="0"/>
              <a:t>1</a:t>
            </a:r>
            <a:r>
              <a:rPr lang="en-US" i="1" dirty="0" smtClean="0"/>
              <a:t>,b</a:t>
            </a:r>
            <a:r>
              <a:rPr lang="en-US" i="1" baseline="-25000" dirty="0" smtClean="0"/>
              <a:t>2</a:t>
            </a:r>
            <a:r>
              <a:rPr lang="en-US" i="1" dirty="0" smtClean="0"/>
              <a:t>), </a:t>
            </a:r>
            <a:r>
              <a:rPr lang="en-US" dirty="0" smtClean="0"/>
              <a:t>1.456</a:t>
            </a:r>
            <a:r>
              <a:rPr lang="en-US" i="1" dirty="0" smtClean="0"/>
              <a:t>)</a:t>
            </a:r>
          </a:p>
          <a:p>
            <a:pPr marL="0" lvl="1" indent="0">
              <a:buFontTx/>
              <a:buNone/>
              <a:defRPr/>
            </a:pPr>
            <a:r>
              <a:rPr lang="en-US" i="1" dirty="0" smtClean="0"/>
              <a:t>- </a:t>
            </a:r>
            <a:r>
              <a:rPr lang="en-US" dirty="0" smtClean="0"/>
              <a:t>Hypotheses:</a:t>
            </a:r>
          </a:p>
          <a:p>
            <a:pPr marL="0" lvl="1" indent="0">
              <a:buFontTx/>
              <a:buNone/>
              <a:defRPr/>
            </a:pPr>
            <a:endParaRPr lang="en-US" i="1" dirty="0" smtClean="0"/>
          </a:p>
          <a:p>
            <a:pPr marL="0" indent="0">
              <a:buFontTx/>
              <a:buNone/>
              <a:defRPr/>
            </a:pPr>
            <a:endParaRPr lang="en-US" altLang="en-US" sz="2800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FFACCC-BFF3-4089-891E-2669BA2818C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pic>
        <p:nvPicPr>
          <p:cNvPr id="2150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82900"/>
            <a:ext cx="60801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21075"/>
            <a:ext cx="571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83050"/>
            <a:ext cx="5943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Normality in Consistency-Based Diagnosis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altLang="en-US" smtClean="0"/>
              <a:t>~ab(b</a:t>
            </a:r>
            <a:r>
              <a:rPr lang="en-US" altLang="en-US" baseline="-25000" smtClean="0"/>
              <a:t>1</a:t>
            </a:r>
            <a:r>
              <a:rPr lang="en-US" altLang="en-US" smtClean="0"/>
              <a:t>) and ~ab(b</a:t>
            </a:r>
            <a:r>
              <a:rPr lang="en-US" altLang="en-US" baseline="-25000" smtClean="0"/>
              <a:t>2</a:t>
            </a:r>
            <a:r>
              <a:rPr lang="en-US" altLang="en-US" smtClean="0"/>
              <a:t>)</a:t>
            </a:r>
          </a:p>
          <a:p>
            <a:pPr marL="0" lvl="1" indent="0">
              <a:buFontTx/>
              <a:buNone/>
            </a:pPr>
            <a:r>
              <a:rPr lang="en-US" altLang="en-US" smtClean="0"/>
              <a:t>-We have two diagnoses:</a:t>
            </a:r>
          </a:p>
          <a:p>
            <a:pPr marL="342900" lvl="2" indent="-342900"/>
            <a:r>
              <a:rPr lang="en-US" altLang="en-US" smtClean="0"/>
              <a:t>{ab(b</a:t>
            </a:r>
            <a:r>
              <a:rPr lang="en-US" altLang="en-US" baseline="-25000" smtClean="0"/>
              <a:t>1</a:t>
            </a:r>
            <a:r>
              <a:rPr lang="en-US" altLang="en-US" smtClean="0"/>
              <a:t>)}, {ab(b</a:t>
            </a:r>
            <a:r>
              <a:rPr lang="en-US" altLang="en-US" baseline="-25000" smtClean="0"/>
              <a:t>2</a:t>
            </a:r>
            <a:r>
              <a:rPr lang="en-US" altLang="en-US" smtClean="0"/>
              <a:t>)} </a:t>
            </a:r>
          </a:p>
          <a:p>
            <a:pPr marL="0" indent="0">
              <a:buFontTx/>
              <a:buNone/>
            </a:pPr>
            <a:endParaRPr lang="en-US" altLang="en-US" sz="280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3E4F1D-7A85-48F4-8D00-412DFFA3598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Definitions we agreed upon..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en-US" altLang="en-US" sz="2400" dirty="0" smtClean="0">
                <a:solidFill>
                  <a:schemeClr val="accent6"/>
                </a:solidFill>
              </a:rPr>
              <a:t>Def 1</a:t>
            </a:r>
            <a:r>
              <a:rPr lang="en-US" altLang="en-US" sz="2400" dirty="0" smtClean="0"/>
              <a:t>. Diagnosis is the problem of trying to find what is wrong with some system based on knowledge about the design/structure of the system, possible malfunctions that can occur in the system and observations made of the behavior of the system.</a:t>
            </a:r>
          </a:p>
          <a:p>
            <a:pPr marL="0" indent="0" algn="just">
              <a:buFontTx/>
              <a:buNone/>
              <a:defRPr/>
            </a:pPr>
            <a:endParaRPr lang="en-US" altLang="en-US" sz="2400" dirty="0" smtClean="0"/>
          </a:p>
          <a:p>
            <a:pPr marL="0" indent="0" algn="just">
              <a:buFontTx/>
              <a:buNone/>
              <a:defRPr/>
            </a:pPr>
            <a:r>
              <a:rPr lang="en-US" altLang="en-US" sz="2400" dirty="0" smtClean="0">
                <a:solidFill>
                  <a:schemeClr val="accent6"/>
                </a:solidFill>
              </a:rPr>
              <a:t>Def 2. </a:t>
            </a:r>
            <a:r>
              <a:rPr lang="en-US" sz="2400" dirty="0" smtClean="0"/>
              <a:t>An abductive </a:t>
            </a:r>
            <a:r>
              <a:rPr lang="en-US" sz="2400" dirty="0"/>
              <a:t>diagnosis is </a:t>
            </a:r>
            <a:r>
              <a:rPr lang="en-US" sz="2400" dirty="0" smtClean="0"/>
              <a:t>finding a set of causes which can imply the observations.</a:t>
            </a:r>
          </a:p>
          <a:p>
            <a:pPr marL="0" indent="0" algn="just">
              <a:buFontTx/>
              <a:buNone/>
              <a:defRPr/>
            </a:pPr>
            <a:endParaRPr lang="en-US" sz="2400" dirty="0" smtClean="0"/>
          </a:p>
          <a:p>
            <a:pPr marL="0" indent="0" algn="just">
              <a:buFontTx/>
              <a:buNone/>
              <a:defRPr/>
            </a:pPr>
            <a:r>
              <a:rPr lang="en-US" sz="2400" dirty="0" smtClean="0">
                <a:solidFill>
                  <a:schemeClr val="accent2"/>
                </a:solidFill>
              </a:rPr>
              <a:t>Def 3.</a:t>
            </a:r>
            <a:r>
              <a:rPr lang="en-US" sz="2400" dirty="0" smtClean="0"/>
              <a:t> Observation is the set of observations made of the actual artifacts we are diagnosing.</a:t>
            </a:r>
          </a:p>
          <a:p>
            <a:pPr marL="0" indent="0" algn="just">
              <a:buFontTx/>
              <a:buNone/>
              <a:defRPr/>
            </a:pPr>
            <a:endParaRPr lang="en-US" altLang="en-US" sz="2400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702561-33D3-4EBC-ACD7-3FBC3C374A2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Faults in CB Diagnosis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Assume normality and let faults be concluded as a side effect </a:t>
            </a:r>
          </a:p>
          <a:p>
            <a:r>
              <a:rPr lang="en-US" altLang="en-US" sz="2800" smtClean="0"/>
              <a:t>Assume the absence of faults and let normality be concluded as a side effect.</a:t>
            </a:r>
          </a:p>
          <a:p>
            <a:r>
              <a:rPr lang="en-US" altLang="en-US" sz="2800" smtClean="0"/>
              <a:t>Assume both normality and the absence of faults</a:t>
            </a:r>
            <a:r>
              <a:rPr lang="en-US" altLang="en-US" sz="2400" smtClean="0"/>
              <a:t>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A5D960-3054-4EEC-A42A-C6DE81FCE1E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Faults in CB Diagnosis..cont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US" dirty="0" smtClean="0">
                <a:solidFill>
                  <a:schemeClr val="accent2"/>
                </a:solidFill>
              </a:rPr>
              <a:t>Flat battery:</a:t>
            </a:r>
          </a:p>
          <a:p>
            <a:pPr marL="0" lvl="2" indent="0">
              <a:buFontTx/>
              <a:buNone/>
              <a:defRPr/>
            </a:pPr>
            <a:r>
              <a:rPr lang="en-US" dirty="0" smtClean="0"/>
              <a:t>0.3 &gt; V &gt; 1.2</a:t>
            </a:r>
          </a:p>
          <a:p>
            <a:pPr marL="0" indent="0">
              <a:buFontTx/>
              <a:buNone/>
              <a:defRPr/>
            </a:pPr>
            <a:endParaRPr lang="en-US" altLang="en-US" sz="2800" dirty="0" smtClean="0">
              <a:solidFill>
                <a:schemeClr val="accent2"/>
              </a:solidFill>
            </a:endParaRPr>
          </a:p>
          <a:p>
            <a:pPr marL="0" lvl="1" indent="0">
              <a:buFontTx/>
              <a:buNone/>
              <a:defRPr/>
            </a:pPr>
            <a:r>
              <a:rPr lang="en-US" dirty="0" smtClean="0">
                <a:solidFill>
                  <a:schemeClr val="accent2"/>
                </a:solidFill>
              </a:rPr>
              <a:t>Shorted battery:</a:t>
            </a:r>
          </a:p>
          <a:p>
            <a:pPr marL="0" lvl="2" indent="0">
              <a:buFontTx/>
              <a:buNone/>
              <a:defRPr/>
            </a:pPr>
            <a:r>
              <a:rPr lang="en-US" dirty="0" smtClean="0"/>
              <a:t>V = 0</a:t>
            </a:r>
          </a:p>
          <a:p>
            <a:pPr marL="0" indent="0">
              <a:buFontTx/>
              <a:buNone/>
              <a:defRPr/>
            </a:pPr>
            <a:endParaRPr lang="en-US" altLang="en-US" sz="2800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sz="2800" dirty="0" smtClean="0"/>
              <a:t>Assuming </a:t>
            </a:r>
            <a:r>
              <a:rPr lang="en-US" sz="2800" i="1" dirty="0" smtClean="0"/>
              <a:t>b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 </a:t>
            </a:r>
            <a:r>
              <a:rPr lang="en-US" sz="2800" dirty="0" smtClean="0"/>
              <a:t>is ok and observing </a:t>
            </a:r>
            <a:r>
              <a:rPr lang="en-US" sz="2800" i="1" dirty="0" smtClean="0"/>
              <a:t>volt(series(b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,b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))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768DDB-7231-4ED3-9C68-2A424AEEF71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pic>
        <p:nvPicPr>
          <p:cNvPr id="2458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5694363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48100"/>
            <a:ext cx="4114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86400"/>
            <a:ext cx="535305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Faults in CB Diagnosis..cont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A5AD93-4717-4700-8F74-CAD7CE2F3D6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pic>
        <p:nvPicPr>
          <p:cNvPr id="2560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524000"/>
            <a:ext cx="4953000" cy="609600"/>
          </a:xfrm>
        </p:spPr>
      </p:pic>
      <p:sp>
        <p:nvSpPr>
          <p:cNvPr id="6" name="Rectangle 5"/>
          <p:cNvSpPr/>
          <p:nvPr/>
        </p:nvSpPr>
        <p:spPr>
          <a:xfrm>
            <a:off x="838200" y="2533650"/>
            <a:ext cx="7696200" cy="16922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Times" panose="02020603050405020304" pitchFamily="18" charset="0"/>
            </a:endParaRPr>
          </a:p>
          <a:p>
            <a:pPr>
              <a:defRPr/>
            </a:pPr>
            <a:endParaRPr lang="en-US" dirty="0">
              <a:latin typeface="Times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Times" panose="02020603050405020304" pitchFamily="18" charset="0"/>
              </a:rPr>
              <a:t>Assuming both batteries are ok rules out the possibility of both being flat:</a:t>
            </a:r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5813"/>
            <a:ext cx="330358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3" y="4340225"/>
            <a:ext cx="72929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838200" y="4887913"/>
            <a:ext cx="556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800">
                <a:latin typeface="Times"/>
              </a:rPr>
              <a:t>Must treat abnormality as a fault!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Faults in CB Diagnosis..cont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>
                <a:solidFill>
                  <a:schemeClr val="accent2"/>
                </a:solidFill>
              </a:rPr>
              <a:t>Overcharged battery</a:t>
            </a:r>
          </a:p>
          <a:p>
            <a:r>
              <a:rPr lang="en-US" altLang="en-US" sz="2800" smtClean="0"/>
              <a:t> (1.6 &lt; V &lt; 2.0)</a:t>
            </a:r>
          </a:p>
          <a:p>
            <a:r>
              <a:rPr lang="en-US" altLang="en-US" sz="2800" smtClean="0"/>
              <a:t>Both batteries are OK, or one is overcharged and one is flat.</a:t>
            </a:r>
          </a:p>
          <a:p>
            <a:r>
              <a:rPr lang="en-US" altLang="en-US" sz="2800" smtClean="0"/>
              <a:t>The interpretation here is different than AD.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5BD1E5-8613-4B78-816F-1CA1BDCBC82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Faults evolution in CB diagnosis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538" t="-1017" r="-130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B4B45A-399F-4F2D-BAC5-745C46816C9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pic>
        <p:nvPicPr>
          <p:cNvPr id="2765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52863"/>
            <a:ext cx="6224588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Faults evolution in CB diagnosis..cont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Replace the complete knowledge assumption with: </a:t>
            </a:r>
          </a:p>
          <a:p>
            <a:pPr marL="0" indent="0">
              <a:buFontTx/>
              <a:buNone/>
              <a:defRPr/>
            </a:pPr>
            <a:endParaRPr lang="en-US" sz="2800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9A6F2-B9CD-401E-8FDC-C32F0F86785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pic>
        <p:nvPicPr>
          <p:cNvPr id="2867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8" y="2438400"/>
            <a:ext cx="738822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Representing observations</a:t>
            </a: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Example: </a:t>
            </a:r>
          </a:p>
          <a:p>
            <a:pPr marL="0" indent="0">
              <a:buFontTx/>
              <a:buNone/>
              <a:defRPr/>
            </a:pPr>
            <a:endParaRPr lang="en-US" sz="2800" dirty="0">
              <a:solidFill>
                <a:schemeClr val="accent2"/>
              </a:solidFill>
            </a:endParaRPr>
          </a:p>
          <a:p>
            <a:pPr marL="0" indent="0">
              <a:buFontTx/>
              <a:buNone/>
              <a:defRPr/>
            </a:pPr>
            <a:endParaRPr lang="en-US" sz="2800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sz="2800" dirty="0" smtClean="0"/>
              <a:t>Argument 1: the input 4 and the output 16 are what we observed.</a:t>
            </a:r>
          </a:p>
          <a:p>
            <a:pPr>
              <a:defRPr/>
            </a:pPr>
            <a:r>
              <a:rPr lang="en-US" sz="2800" dirty="0" smtClean="0"/>
              <a:t>Argument 2: we just observed the output 16.</a:t>
            </a:r>
          </a:p>
          <a:p>
            <a:pPr>
              <a:defRPr/>
            </a:pPr>
            <a:r>
              <a:rPr lang="en-US" sz="2800" dirty="0" smtClean="0"/>
              <a:t>CB diagnosis requires the first form.</a:t>
            </a:r>
            <a:endParaRPr lang="en-US" sz="2800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E87CBC-9ABC-427E-9F9A-5DAF44F2A3C7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pic>
        <p:nvPicPr>
          <p:cNvPr id="2970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70163"/>
            <a:ext cx="403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n-US" sz="2800" dirty="0" smtClean="0"/>
              <a:t>Noise</a:t>
            </a:r>
          </a:p>
          <a:p>
            <a:pPr>
              <a:defRPr/>
            </a:pPr>
            <a:r>
              <a:rPr lang="en-US" sz="2800" dirty="0" smtClean="0"/>
              <a:t>We allow the hypothesis of error, </a:t>
            </a:r>
          </a:p>
          <a:p>
            <a:pPr>
              <a:defRPr/>
            </a:pPr>
            <a:r>
              <a:rPr lang="en-US" sz="2800" dirty="0" smtClean="0"/>
              <a:t>Include the fact                  as facts</a:t>
            </a:r>
          </a:p>
          <a:p>
            <a:pPr>
              <a:defRPr/>
            </a:pPr>
            <a:r>
              <a:rPr lang="en-US" sz="2800" dirty="0" smtClean="0"/>
              <a:t>Will get the fact:</a:t>
            </a:r>
            <a:endParaRPr lang="en-US" sz="2800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25D1CE-9D2D-4DA0-99CC-A1FC9725E531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pic>
        <p:nvPicPr>
          <p:cNvPr id="3072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908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057400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8" y="3611563"/>
            <a:ext cx="57372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z="2800" dirty="0" smtClean="0"/>
              <a:t>Hierarchical Reasoning</a:t>
            </a:r>
          </a:p>
          <a:p>
            <a:pPr>
              <a:defRPr/>
            </a:pPr>
            <a:r>
              <a:rPr lang="en-US" sz="2800" dirty="0" smtClean="0"/>
              <a:t>If batteries were complex power stations, </a:t>
            </a:r>
            <a:r>
              <a:rPr lang="en-US" sz="2800" smtClean="0"/>
              <a:t>then CB </a:t>
            </a:r>
            <a:r>
              <a:rPr lang="en-US" sz="2800" dirty="0" smtClean="0"/>
              <a:t>diagnosis can handle this by modeling the levels of abstraction.</a:t>
            </a:r>
            <a:endParaRPr lang="en-US" sz="2800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5190DB-CEB8-442C-B0D2-D9C413C147DB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en-US" sz="2800" dirty="0" smtClean="0"/>
              <a:t>Efficiency</a:t>
            </a:r>
          </a:p>
          <a:p>
            <a:pPr>
              <a:defRPr/>
            </a:pPr>
            <a:r>
              <a:rPr lang="en-US" sz="2800" dirty="0" smtClean="0"/>
              <a:t>Use forward chaining starting from observations.</a:t>
            </a:r>
          </a:p>
          <a:p>
            <a:pPr>
              <a:defRPr/>
            </a:pPr>
            <a:r>
              <a:rPr lang="en-US" sz="2800" dirty="0" smtClean="0"/>
              <a:t>Continue until contradictions occur.</a:t>
            </a:r>
          </a:p>
          <a:p>
            <a:pPr>
              <a:defRPr/>
            </a:pPr>
            <a:r>
              <a:rPr lang="en-US" sz="2800" dirty="0" smtClean="0"/>
              <a:t>Undecidable.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704C9E-872C-46AB-AC0D-AA6786BE0CB3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Definitions we agreed upon..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400" smtClean="0">
                <a:solidFill>
                  <a:schemeClr val="accent2"/>
                </a:solidFill>
              </a:rPr>
              <a:t>Def 4.</a:t>
            </a:r>
            <a:r>
              <a:rPr lang="en-US" altLang="en-US" sz="2400" smtClean="0"/>
              <a:t> Normality assumptions are hypotheses that some component is working properly.</a:t>
            </a:r>
          </a:p>
          <a:p>
            <a:pPr marL="0" indent="0">
              <a:buFontTx/>
              <a:buNone/>
            </a:pPr>
            <a:r>
              <a:rPr lang="en-US" altLang="en-US" sz="2400" smtClean="0">
                <a:solidFill>
                  <a:schemeClr val="accent2"/>
                </a:solidFill>
              </a:rPr>
              <a:t>Def 5.</a:t>
            </a:r>
            <a:r>
              <a:rPr lang="en-US" altLang="en-US" sz="2400" smtClean="0"/>
              <a:t> Abnormality assumptions, the negation of </a:t>
            </a:r>
            <a:r>
              <a:rPr lang="en-US" altLang="en-US" sz="2400" smtClean="0">
                <a:solidFill>
                  <a:schemeClr val="accent2"/>
                </a:solidFill>
              </a:rPr>
              <a:t>def.</a:t>
            </a:r>
            <a:r>
              <a:rPr lang="en-US" altLang="en-US" sz="2400" smtClean="0"/>
              <a:t> </a:t>
            </a:r>
            <a:r>
              <a:rPr lang="en-US" altLang="en-US" sz="2400" smtClean="0">
                <a:solidFill>
                  <a:schemeClr val="accent2"/>
                </a:solidFill>
              </a:rPr>
              <a:t>4</a:t>
            </a:r>
            <a:r>
              <a:rPr lang="en-US" altLang="en-US" sz="2400" smtClean="0"/>
              <a:t> above.</a:t>
            </a:r>
          </a:p>
          <a:p>
            <a:pPr marL="0" indent="0">
              <a:buFontTx/>
              <a:buNone/>
            </a:pPr>
            <a:r>
              <a:rPr lang="en-US" altLang="en-US" sz="2400" smtClean="0">
                <a:solidFill>
                  <a:schemeClr val="accent2"/>
                </a:solidFill>
              </a:rPr>
              <a:t>Def 6.</a:t>
            </a:r>
            <a:r>
              <a:rPr lang="en-US" altLang="en-US" sz="2400" smtClean="0"/>
              <a:t> Fault assumptions are assumptions of some fault or disease.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3386E2-B932-4B73-A450-D2F3DE586E1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  <a:defRPr/>
            </a:pPr>
            <a:r>
              <a:rPr lang="en-US" sz="2800" dirty="0" smtClean="0"/>
              <a:t>Epistemological assumption</a:t>
            </a:r>
          </a:p>
          <a:p>
            <a:pPr>
              <a:defRPr/>
            </a:pPr>
            <a:r>
              <a:rPr lang="en-US" sz="2800" dirty="0" smtClean="0"/>
              <a:t>CWA is strongly assumed.</a:t>
            </a:r>
          </a:p>
          <a:p>
            <a:pPr>
              <a:defRPr/>
            </a:pPr>
            <a:r>
              <a:rPr lang="en-US" sz="2800" dirty="0" smtClean="0"/>
              <a:t>Unanticipated observations are ignored.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CFD3B4-F8FC-4070-9D2E-74098EBD59C8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No one true logical definition of diagnosis</a:t>
            </a:r>
          </a:p>
          <a:p>
            <a:pPr>
              <a:defRPr/>
            </a:pPr>
            <a:r>
              <a:rPr lang="en-US" sz="2800" dirty="0" smtClean="0"/>
              <a:t>Both AB and CB diagnosis approaches need different KR.</a:t>
            </a:r>
          </a:p>
          <a:p>
            <a:pPr>
              <a:defRPr/>
            </a:pPr>
            <a:r>
              <a:rPr lang="en-US" sz="2800" dirty="0" smtClean="0"/>
              <a:t>Both AB and CB diagnosis approaches can work in real-valued domains.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4298D3-2D59-4CF3-B3E7-7D86F5B40F2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David Poole, Representing Knowledge for Logic-Based Diagnosis</a:t>
            </a:r>
          </a:p>
          <a:p>
            <a:pPr>
              <a:defRPr/>
            </a:pPr>
            <a:r>
              <a:rPr lang="en-US" sz="2800" dirty="0" smtClean="0"/>
              <a:t>David Poole, Normality and Faults in Logic-Based Diagnosis</a:t>
            </a:r>
          </a:p>
          <a:p>
            <a:pPr>
              <a:defRPr/>
            </a:pPr>
            <a:r>
              <a:rPr lang="en-US" sz="2800" dirty="0" smtClean="0"/>
              <a:t>Andrew Smith, </a:t>
            </a:r>
            <a:r>
              <a:rPr lang="en-US" sz="2800" dirty="0" err="1" smtClean="0"/>
              <a:t>Jhih-Rong</a:t>
            </a:r>
            <a:r>
              <a:rPr lang="en-US" sz="2800" dirty="0" smtClean="0"/>
              <a:t> Lin, Jeremy Lewis, Slides titled Consistency-Based vs. </a:t>
            </a:r>
            <a:r>
              <a:rPr lang="en-US" sz="2800" smtClean="0"/>
              <a:t>Explanation-Based (Abduction) Diagnosis</a:t>
            </a: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E153BA-2028-4837-B1C5-EB3ACD49E8F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Knowledge base for Diagnosis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538" t="-1525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BE78BA-1FDF-4C2A-AC32-7ADEC48CDEF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ChangeAspect="1" noMove="1" noResize="1" noEditPoints="1" noAdjustHandles="1" noChangeArrowheads="1" noChangeShapeType="1" noTextEdit="1"/>
          </p:cNvSpPr>
          <p:nvPr>
            <p:ph type="title"/>
          </p:nvPr>
        </p:nvSpPr>
        <p:spPr>
          <a:blipFill rotWithShape="0">
            <a:blip r:embed="rId2"/>
            <a:stretch>
              <a:fillRect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819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447800"/>
            <a:ext cx="6858000" cy="1509713"/>
          </a:xfrm>
        </p:spPr>
      </p:pic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E3C727-F8DB-4307-A043-9B817462B89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pic>
        <p:nvPicPr>
          <p:cNvPr id="8197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52775"/>
            <a:ext cx="70104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902200"/>
            <a:ext cx="79629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Normality in Abduction Diagnosis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2800" dirty="0" smtClean="0"/>
              <a:t>A component is normal if it is being produced in a particular case.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olidFill>
                  <a:schemeClr val="accent6"/>
                </a:solidFill>
              </a:rPr>
              <a:t>Battery example:</a:t>
            </a:r>
            <a:endParaRPr lang="en-US" altLang="en-US" sz="2800" dirty="0" smtClean="0">
              <a:solidFill>
                <a:schemeClr val="accent6"/>
              </a:solidFill>
            </a:endParaRPr>
          </a:p>
          <a:p>
            <a:pPr marL="0" indent="0">
              <a:buFontTx/>
              <a:buNone/>
              <a:defRPr/>
            </a:pPr>
            <a:endParaRPr lang="en-US" altLang="en-US" sz="2800" dirty="0"/>
          </a:p>
          <a:p>
            <a:pPr marL="0" indent="0">
              <a:buFontTx/>
              <a:buNone/>
              <a:defRPr/>
            </a:pPr>
            <a:endParaRPr lang="en-US" altLang="en-US" sz="2800" dirty="0" smtClean="0"/>
          </a:p>
          <a:p>
            <a:pPr marL="0" indent="0">
              <a:buFontTx/>
              <a:buNone/>
              <a:defRPr/>
            </a:pPr>
            <a:endParaRPr lang="en-US" altLang="en-US" sz="2800" dirty="0"/>
          </a:p>
          <a:p>
            <a:pPr marL="0" lvl="1" indent="0">
              <a:buFontTx/>
              <a:buNone/>
              <a:defRPr/>
            </a:pPr>
            <a:r>
              <a:rPr lang="en-US" dirty="0" smtClean="0"/>
              <a:t>Hypothesis: </a:t>
            </a:r>
            <a:r>
              <a:rPr lang="en-US" i="1" dirty="0" err="1" smtClean="0"/>
              <a:t>battOK</a:t>
            </a:r>
            <a:r>
              <a:rPr lang="en-US" i="1" dirty="0" smtClean="0"/>
              <a:t>(B, V)</a:t>
            </a:r>
            <a:r>
              <a:rPr lang="en-US" dirty="0" smtClean="0"/>
              <a:t>, </a:t>
            </a:r>
            <a:r>
              <a:rPr lang="en-US" i="1" dirty="0" err="1" smtClean="0"/>
              <a:t>battAB</a:t>
            </a:r>
            <a:r>
              <a:rPr lang="en-US" i="1" dirty="0" smtClean="0"/>
              <a:t>(B, V)</a:t>
            </a:r>
          </a:p>
          <a:p>
            <a:pPr marL="0" indent="0">
              <a:buFontTx/>
              <a:buNone/>
              <a:defRPr/>
            </a:pPr>
            <a:r>
              <a:rPr lang="en-US" altLang="en-US" sz="2800" dirty="0" smtClean="0"/>
              <a:t>Ex:                         diagnoses entails observations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254ED2-DAD9-4E5A-A1A9-A006A7140FE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pic>
        <p:nvPicPr>
          <p:cNvPr id="922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3048000"/>
            <a:ext cx="61166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978400"/>
            <a:ext cx="20574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223" name="Straight Arrow Connector 4"/>
          <p:cNvCxnSpPr>
            <a:cxnSpLocks noChangeShapeType="1"/>
          </p:cNvCxnSpPr>
          <p:nvPr/>
        </p:nvCxnSpPr>
        <p:spPr bwMode="auto">
          <a:xfrm>
            <a:off x="3276600" y="5214938"/>
            <a:ext cx="457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Normality in Abduction Diagnosis</a:t>
            </a:r>
          </a:p>
        </p:txBody>
      </p:sp>
      <p:pic>
        <p:nvPicPr>
          <p:cNvPr id="10243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938" y="4224338"/>
            <a:ext cx="7086600" cy="2209800"/>
          </a:xfrm>
        </p:spPr>
      </p:pic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C688CE-F94D-4FF9-BB9F-CB5A3DD4BC4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609600" y="2438400"/>
            <a:ext cx="7086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Times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Times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Times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"/>
              </a:rPr>
              <a:t>Observation: volt(series(b1,b2), 1.456)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775" y="1446213"/>
            <a:ext cx="264160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6"/>
                </a:solidFill>
                <a:latin typeface="Times" panose="02020603050405020304" pitchFamily="18" charset="0"/>
              </a:rPr>
              <a:t>Battery example:</a:t>
            </a:r>
          </a:p>
        </p:txBody>
      </p:sp>
      <p:pic>
        <p:nvPicPr>
          <p:cNvPr id="1024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16125"/>
            <a:ext cx="6324600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Faults in Abduction Diagnosis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800" smtClean="0"/>
              <a:t>Replace abnormalities with fault assumptions</a:t>
            </a:r>
          </a:p>
          <a:p>
            <a:pPr marL="0" lvl="1" indent="0"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Flat battery:</a:t>
            </a:r>
          </a:p>
          <a:p>
            <a:pPr marL="0" lvl="2" indent="0">
              <a:buFontTx/>
              <a:buNone/>
            </a:pPr>
            <a:r>
              <a:rPr lang="en-US" altLang="en-US" smtClean="0"/>
              <a:t>0.3 &gt; V &gt; 1.2</a:t>
            </a:r>
          </a:p>
          <a:p>
            <a:pPr marL="0" indent="0">
              <a:buFontTx/>
              <a:buNone/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marL="0" lvl="1" indent="0"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Shorted battery:</a:t>
            </a:r>
          </a:p>
          <a:p>
            <a:pPr marL="0" lvl="2" indent="0">
              <a:buFontTx/>
              <a:buNone/>
            </a:pPr>
            <a:r>
              <a:rPr lang="en-US" altLang="en-US" smtClean="0"/>
              <a:t>V = 0</a:t>
            </a:r>
          </a:p>
          <a:p>
            <a:pPr marL="0" indent="0">
              <a:buFontTx/>
              <a:buNone/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marL="0" lvl="1" indent="0">
              <a:buFontTx/>
              <a:buNone/>
            </a:pPr>
            <a:r>
              <a:rPr lang="en-US" altLang="en-US" smtClean="0"/>
              <a:t>Observation : </a:t>
            </a:r>
            <a:r>
              <a:rPr lang="en-US" altLang="en-US" i="1" smtClean="0"/>
              <a:t>volt(series(b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,b</a:t>
            </a:r>
            <a:r>
              <a:rPr lang="en-US" altLang="en-US" i="1" baseline="-25000" smtClean="0"/>
              <a:t>2</a:t>
            </a:r>
            <a:r>
              <a:rPr lang="en-US" altLang="en-US" i="1" smtClean="0"/>
              <a:t>), </a:t>
            </a:r>
            <a:r>
              <a:rPr lang="en-US" altLang="en-US" smtClean="0"/>
              <a:t>1.517</a:t>
            </a:r>
            <a:r>
              <a:rPr lang="en-US" altLang="en-US" i="1" smtClean="0"/>
              <a:t>)</a:t>
            </a:r>
            <a:endParaRPr lang="en-US" altLang="en-US" smtClean="0"/>
          </a:p>
          <a:p>
            <a:pPr marL="0" indent="0">
              <a:buFontTx/>
              <a:buNone/>
            </a:pPr>
            <a:endParaRPr lang="en-US" altLang="en-US" sz="2800" smtClean="0"/>
          </a:p>
          <a:p>
            <a:pPr marL="0" indent="0">
              <a:buFontTx/>
              <a:buNone/>
            </a:pPr>
            <a:endParaRPr lang="en-US" altLang="en-US" sz="2800" smtClean="0">
              <a:solidFill>
                <a:schemeClr val="accent2"/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3C99BA-B5BE-442D-9CC9-93AE6F6630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pic>
        <p:nvPicPr>
          <p:cNvPr id="1126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568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4419600"/>
            <a:ext cx="34988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Faults in Abduction Diagnosis, cont..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800" smtClean="0"/>
              <a:t>Diagnoses:</a:t>
            </a:r>
          </a:p>
          <a:p>
            <a:pPr marL="0" indent="0">
              <a:buFontTx/>
              <a:buNone/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marL="0" indent="0">
              <a:buFontTx/>
              <a:buNone/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marL="0" indent="0">
              <a:buFontTx/>
              <a:buNone/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marL="0" indent="0">
              <a:buFontTx/>
              <a:buNone/>
            </a:pPr>
            <a:endParaRPr lang="en-US" altLang="en-US" sz="2800" smtClean="0"/>
          </a:p>
          <a:p>
            <a:pPr marL="0" indent="0">
              <a:buFontTx/>
              <a:buNone/>
            </a:pPr>
            <a:r>
              <a:rPr lang="en-US" altLang="en-US" sz="2800" smtClean="0">
                <a:solidFill>
                  <a:schemeClr val="accent2"/>
                </a:solidFill>
              </a:rPr>
              <a:t>Overcharged battery</a:t>
            </a:r>
          </a:p>
          <a:p>
            <a:pPr marL="0" indent="0">
              <a:buFontTx/>
              <a:buNone/>
            </a:pPr>
            <a:r>
              <a:rPr lang="en-US" altLang="en-US" sz="2800" smtClean="0"/>
              <a:t> (1.6 &lt; V &lt; 2.0)</a:t>
            </a:r>
          </a:p>
          <a:p>
            <a:pPr marL="0" indent="0">
              <a:buFontTx/>
              <a:buNone/>
            </a:pPr>
            <a:r>
              <a:rPr lang="en-US" altLang="en-US" sz="2800" smtClean="0"/>
              <a:t>Both batteries are OK, or one is overcharged and one is flat.</a:t>
            </a:r>
          </a:p>
          <a:p>
            <a:pPr marL="0" indent="0">
              <a:buFontTx/>
              <a:buNone/>
            </a:pPr>
            <a:endParaRPr lang="en-US" altLang="en-US" sz="280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A5000F-E84C-49B2-9278-40C659BB23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pic>
        <p:nvPicPr>
          <p:cNvPr id="1229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70100"/>
            <a:ext cx="75438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CME Blue">
  <a:themeElements>
    <a:clrScheme name="ACME Blu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CME Blu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ACME 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E Blu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ME Blu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E Blu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E Blu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E Blu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ME Blu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Twelve:Applications:Microsoft Office X:Templates:Presentations:Designs:Blends</Template>
  <TotalTime>1308</TotalTime>
  <Words>785</Words>
  <Application>Microsoft Office PowerPoint</Application>
  <PresentationFormat>On-screen Show (4:3)</PresentationFormat>
  <Paragraphs>182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Times</vt:lpstr>
      <vt:lpstr>Arial</vt:lpstr>
      <vt:lpstr>Tahoma</vt:lpstr>
      <vt:lpstr>ACME Blue</vt:lpstr>
      <vt:lpstr>Normality and Faults in Logic-Based Diagnosis</vt:lpstr>
      <vt:lpstr>Definitions we agreed upon..</vt:lpstr>
      <vt:lpstr>Definitions we agreed upon..</vt:lpstr>
      <vt:lpstr>Knowledge base for Diagnosis</vt:lpstr>
      <vt:lpstr> </vt:lpstr>
      <vt:lpstr>Normality in Abduction Diagnosis</vt:lpstr>
      <vt:lpstr>Normality in Abduction Diagnosis</vt:lpstr>
      <vt:lpstr>Faults in Abduction Diagnosis</vt:lpstr>
      <vt:lpstr>Faults in Abduction Diagnosis, cont..</vt:lpstr>
      <vt:lpstr>Faults evolution in Abduction Diagnosis</vt:lpstr>
      <vt:lpstr>Issues</vt:lpstr>
      <vt:lpstr>Issues</vt:lpstr>
      <vt:lpstr>Issues</vt:lpstr>
      <vt:lpstr>Issues</vt:lpstr>
      <vt:lpstr>Issues</vt:lpstr>
      <vt:lpstr>PowerPoint Presentation</vt:lpstr>
      <vt:lpstr> </vt:lpstr>
      <vt:lpstr>Normality in Consistency-Based Diagnosis</vt:lpstr>
      <vt:lpstr>Normality in Consistency-Based Diagnosis</vt:lpstr>
      <vt:lpstr>Faults in CB Diagnosis</vt:lpstr>
      <vt:lpstr>Faults in CB Diagnosis..cont</vt:lpstr>
      <vt:lpstr>Faults in CB Diagnosis..cont</vt:lpstr>
      <vt:lpstr>Faults in CB Diagnosis..cont</vt:lpstr>
      <vt:lpstr>Faults evolution in CB diagnosis</vt:lpstr>
      <vt:lpstr>Faults evolution in CB diagnosis..cont</vt:lpstr>
      <vt:lpstr>Issues</vt:lpstr>
      <vt:lpstr>Issues</vt:lpstr>
      <vt:lpstr>Issues</vt:lpstr>
      <vt:lpstr>Issues</vt:lpstr>
      <vt:lpstr>Issues</vt:lpstr>
      <vt:lpstr>Conclusions</vt:lpstr>
      <vt:lpstr>Bibliography</vt:lpstr>
    </vt:vector>
  </TitlesOfParts>
  <Company>Chang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Beginner’s Guide to Bad Engineering Presentations</dc:title>
  <dc:creator>Mark Chang</dc:creator>
  <cp:lastModifiedBy>mgv</cp:lastModifiedBy>
  <cp:revision>179</cp:revision>
  <dcterms:created xsi:type="dcterms:W3CDTF">2004-04-22T17:47:17Z</dcterms:created>
  <dcterms:modified xsi:type="dcterms:W3CDTF">2015-05-13T18:33:53Z</dcterms:modified>
</cp:coreProperties>
</file>