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1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6.xml"/>
  <Override ContentType="application/vnd.openxmlformats-officedocument.presentationml.slide+xml" PartName="/ppt/slides/slide21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3.xml"/>
  <Override ContentType="application/vnd.openxmlformats-officedocument.presentationml.slide+xml" PartName="/ppt/slides/slide25.xml"/>
  <Override ContentType="application/vnd.openxmlformats-officedocument.presentationml.slide+xml" PartName="/ppt/slides/slide17.xml"/>
  <Override ContentType="application/vnd.openxmlformats-officedocument.presentationml.slide+xml" PartName="/ppt/slides/slide24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0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9.xml"/>
  <Override ContentType="application/vnd.openxmlformats-officedocument.presentationml.slide+xml" PartName="/ppt/slides/slide18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19.xml"/>
  <Override ContentType="application/vnd.openxmlformats-officedocument.presentationml.slide+xml" PartName="/ppt/slides/slide4.xml"/>
  <Override ContentType="application/vnd.openxmlformats-officedocument.presentationml.slide+xml" PartName="/ppt/slides/slide14.xml"/>
  <Override ContentType="application/vnd.openxmlformats-officedocument.presentationml.slide+xml" PartName="/ppt/slides/slide5.xml"/>
  <Override ContentType="application/vnd.openxmlformats-officedocument.presentationml.slide+xml" PartName="/ppt/slides/slide22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y="6858000" cx="9144000"/>
  <p:notesSz cy="9144000" cx="6858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slide" Id="rId19" Target="slides/slide14.xml"/><Relationship Type="http://schemas.openxmlformats.org/officeDocument/2006/relationships/slide" Id="rId18" Target="slides/slide13.xml"/><Relationship Type="http://schemas.openxmlformats.org/officeDocument/2006/relationships/slide" Id="rId17" Target="slides/slide12.xml"/><Relationship Type="http://schemas.openxmlformats.org/officeDocument/2006/relationships/slide" Id="rId16" Target="slides/slide11.xml"/><Relationship Type="http://schemas.openxmlformats.org/officeDocument/2006/relationships/slide" Id="rId15" Target="slides/slide10.xml"/><Relationship Type="http://schemas.openxmlformats.org/officeDocument/2006/relationships/slide" Id="rId14" Target="slides/slide9.xml"/><Relationship Type="http://schemas.openxmlformats.org/officeDocument/2006/relationships/slide" Id="rId30" Target="slides/slide25.xml"/><Relationship Type="http://schemas.openxmlformats.org/officeDocument/2006/relationships/slide" Id="rId12" Target="slides/slide7.xml"/><Relationship Type="http://schemas.openxmlformats.org/officeDocument/2006/relationships/slide" Id="rId13" Target="slides/slide8.xml"/><Relationship Type="http://schemas.openxmlformats.org/officeDocument/2006/relationships/slide" Id="rId10" Target="slides/slide5.xml"/><Relationship Type="http://schemas.openxmlformats.org/officeDocument/2006/relationships/slide" Id="rId11" Target="slides/slide6.xml"/><Relationship Type="http://schemas.openxmlformats.org/officeDocument/2006/relationships/slide" Id="rId29" Target="slides/slide24.xml"/><Relationship Type="http://schemas.openxmlformats.org/officeDocument/2006/relationships/slide" Id="rId26" Target="slides/slide21.xml"/><Relationship Type="http://schemas.openxmlformats.org/officeDocument/2006/relationships/slide" Id="rId25" Target="slides/slide20.xml"/><Relationship Type="http://schemas.openxmlformats.org/officeDocument/2006/relationships/slide" Id="rId28" Target="slides/slide23.xml"/><Relationship Type="http://schemas.openxmlformats.org/officeDocument/2006/relationships/slide" Id="rId27" Target="slides/slide22.xml"/><Relationship Type="http://schemas.openxmlformats.org/officeDocument/2006/relationships/presProps" Id="rId2" Target="presProps.xml"/><Relationship Type="http://schemas.openxmlformats.org/officeDocument/2006/relationships/slide" Id="rId21" Target="slides/slide16.xml"/><Relationship Type="http://schemas.openxmlformats.org/officeDocument/2006/relationships/theme" Id="rId1" Target="theme/theme3.xml"/><Relationship Type="http://schemas.openxmlformats.org/officeDocument/2006/relationships/slide" Id="rId22" Target="slides/slide17.xml"/><Relationship Type="http://schemas.openxmlformats.org/officeDocument/2006/relationships/slideMaster" Id="rId4" Target="slideMasters/slideMaster1.xml"/><Relationship Type="http://schemas.openxmlformats.org/officeDocument/2006/relationships/slide" Id="rId23" Target="slides/slide18.xml"/><Relationship Type="http://schemas.openxmlformats.org/officeDocument/2006/relationships/tableStyles" Id="rId3" Target="tableStyles.xml"/><Relationship Type="http://schemas.openxmlformats.org/officeDocument/2006/relationships/slide" Id="rId24" Target="slides/slide19.xml"/><Relationship Type="http://schemas.openxmlformats.org/officeDocument/2006/relationships/slide" Id="rId20" Target="slides/slide15.xml"/><Relationship Type="http://schemas.openxmlformats.org/officeDocument/2006/relationships/slide" Id="rId9" Target="slides/slide4.xml"/><Relationship Type="http://schemas.openxmlformats.org/officeDocument/2006/relationships/slide" Id="rId6" Target="slides/slide1.xml"/><Relationship Type="http://schemas.openxmlformats.org/officeDocument/2006/relationships/notesMaster" Id="rId5" Target="notesMasters/notesMaster1.xml"/><Relationship Type="http://schemas.openxmlformats.org/officeDocument/2006/relationships/slide" Id="rId8" Target="slides/slide3.xml"/><Relationship Type="http://schemas.openxmlformats.org/officeDocument/2006/relationships/slide" Id="rId7" Target="slides/slide2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name="Shape 3" id="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bIns="91425" tIns="91425" anchor="t" lIns="91425" rIns="91425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25" id="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6" id="26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27" id="2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so did we decide who is presenting what slides?</a:t>
            </a:r>
          </a:p>
          <a:p>
            <a:r>
              <a:t/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79" id="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0" id="8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81" id="8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center corner: calculates the minimum number of moves to get the center positions in place and adds the minumum number of moves to get the corners in place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5" id="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6" id="8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87" id="8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91" id="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2" id="9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93" id="9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want each column to add to a specific number</a:t>
            </a:r>
          </a:p>
          <a:p>
            <a:pPr rtl="0" lvl="0">
              <a:buNone/>
            </a:pPr>
            <a:r>
              <a:rPr lang="en"/>
              <a:t>rotate each disk to change the values of the column</a:t>
            </a:r>
          </a:p>
          <a:p>
            <a:pPr rtl="0" lvl="0">
              <a:buNone/>
            </a:pPr>
            <a:r>
              <a:rPr lang="en"/>
              <a:t>so opposite columns can be combined to greatly reduce the size of the search tree</a:t>
            </a:r>
          </a:p>
          <a:p>
            <a:pPr rtl="0" lvl="0">
              <a:buNone/>
            </a:pPr>
            <a:r>
              <a:rPr lang="en"/>
              <a:t>if the total for "all numbers" doesn't add up, then it is impossible for the problem to be solved</a:t>
            </a:r>
          </a:p>
          <a:p>
            <a:pPr>
              <a:buNone/>
            </a:pPr>
            <a:r>
              <a:rPr lang="en"/>
              <a:t>fools disk has many solutions with the same value, so the heuristic simply removes arrangements that can't work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97" id="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8" id="98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99" id="99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3" id="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4" id="104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05" id="10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the certain distance is called the "abstraction radius"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9" id="1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0" id="11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11" id="11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5" id="1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6" id="11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17" id="11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1" id="1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2" id="12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23" id="12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 sz="1200">
                <a:solidFill>
                  <a:schemeClr val="dk1"/>
                </a:solidFill>
              </a:rPr>
              <a:t>Problem with this version: to solve a single base level problem, this technique must solve other problems at each level of abstraction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7" id="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8" id="128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29" id="129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the 8 state spaces = appendix C of main paper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33" id="1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4" id="134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35" id="13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31" id="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2" id="3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33" id="3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39" id="1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0" id="14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41" id="14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45" id="1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6" id="14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47" id="14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51" id="1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52" id="15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53" id="15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Method in paper: run hierarchical A* with abstractions set to 2-5 (or larger values for larger search spaces).  This eventually caused the number of nodes expanded to reach a minimum, after which increasing the radius after this point would increase the number of nodes expanded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57" id="1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58" id="158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59" id="159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64" id="1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65" id="165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66" id="166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just wanted to add this in because they mentioned it in the paper, even though i think they said they could make their code more efficient to make the CPU time go down.</a:t>
            </a:r>
          </a:p>
          <a:p>
            <a:r>
              <a:t/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70" id="1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71" id="171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72" id="172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37" id="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8" id="38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39" id="39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43" id="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4" id="44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45" id="4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49" id="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0" id="5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1" id="5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5" id="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6" id="5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7" id="5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1" id="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2" id="6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63" id="6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7" id="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8" id="68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69" id="69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mention trivial vs non-trivial. every problem has a trivial/useless solution such as h(n) = 1 for all n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73" id="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4" id="74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5" id="7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an abstracting transformation might be allowing tiles to overlap each other in the 8 puzzle</a:t>
            </a:r>
          </a:p>
          <a:p>
            <a:pPr rtl="0" lvl="0">
              <a:buNone/>
            </a:pPr>
            <a:r>
              <a:rPr lang="en"/>
              <a:t>reduce cost = adding a shortcut so the heuristic's found path is guaranteed to be &lt;= to the actual path</a:t>
            </a:r>
          </a:p>
          <a:p>
            <a:pPr rtl="0" lvl="0">
              <a:buNone/>
            </a:pPr>
            <a:r>
              <a:rPr lang="en"/>
              <a:t>expand goals = ?? adding more goal states so they are easier to find?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redundant nodes: after the problem is abstracted/relaxed nodes, some nodes become redundant and can be removed</a:t>
            </a:r>
          </a:p>
          <a:p>
            <a:pPr rtl="0" lvl="0">
              <a:buNone/>
            </a:pPr>
            <a:r>
              <a:rPr lang="en"/>
              <a:t>irrelevant nodes: if the goal node is simplified, then nodes leading to it may only alter values not specified in the node, in which case these nodes can be dropped. EX: a simplified goal node for the 8 puzzle only specifies where tile 1 should be, so any node that doesn't deal with moving tile 1 can be dropped because it is irrelevant to that goal.</a:t>
            </a:r>
          </a:p>
          <a:p>
            <a:pPr rtl="0" lvl="0">
              <a:buNone/>
            </a:pPr>
            <a:r>
              <a:rPr lang="en"/>
              <a:t>effective: 1 or more orders of magnitude improvement over exhaustive search</a:t>
            </a:r>
          </a:p>
          <a:p>
            <a:pPr>
              <a:buNone/>
            </a:pPr>
            <a:r>
              <a:rPr lang="en"/>
              <a:t>if a solution can't be found in the abstracted layer, then it can't be found in the original version as the abstraction is a simplified/easier version of the problem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7" id="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" id="8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9" id="9"/>
          <p:cNvSpPr txBox="1"/>
          <p:nvPr>
            <p:ph type="subTitle" idx="1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10" id="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" id="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2" id="12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indent="-285750" marL="742950" rtl="0">
              <a:defRPr/>
            </a:lvl2pPr>
            <a:lvl3pPr indent="-228600" marL="1143000" rtl="0">
              <a:defRPr/>
            </a:lvl3pPr>
            <a:lvl4pPr indent="-228600" marL="16002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13" id="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" id="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5" id="15"/>
          <p:cNvSpPr txBox="1"/>
          <p:nvPr>
            <p:ph type="body" idx="1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16" id="16"/>
          <p:cNvSpPr txBox="1"/>
          <p:nvPr>
            <p:ph type="body" idx="2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17" id="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8" id="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19" id="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0" id="20"/>
          <p:cNvSpPr txBox="1"/>
          <p:nvPr>
            <p:ph type="body" idx="1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21" id="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4" Target="../slideLayouts/slideLayout4.xml"/><Relationship Type="http://schemas.openxmlformats.org/officeDocument/2006/relationships/slideLayout" Id="rId3" Target="../slideLayouts/slideLayout3.xml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theme" Id="rId7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4" id="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" id="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" id="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3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algn="l" marL="742950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algn="l" marL="1143000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algn="l" marL="1600200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algn="l" marL="2057400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algn="l" marL="2514600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algn="l" marL="2971800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algn="l" marL="3429000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algn="l" marL="3886200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1.xml"/></Relationships>
</file>

<file path=ppt/slides/_rels/slide10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0.xml"/><Relationship Type="http://schemas.openxmlformats.org/officeDocument/2006/relationships/slideLayout" Id="rId1" Target="../slideLayouts/slideLayout2.xml"/></Relationships>
</file>

<file path=ppt/slides/_rels/slide1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1.xml"/><Relationship Type="http://schemas.openxmlformats.org/officeDocument/2006/relationships/slideLayout" Id="rId1" Target="../slideLayouts/slideLayout2.xml"/></Relationships>
</file>

<file path=ppt/slides/_rels/slide1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2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4.png"/></Relationships>
</file>

<file path=ppt/slides/_rels/slide1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3.xml"/><Relationship Type="http://schemas.openxmlformats.org/officeDocument/2006/relationships/slideLayout" Id="rId1" Target="../slideLayouts/slideLayout1.xml"/></Relationships>
</file>

<file path=ppt/slides/_rels/slide1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4.xml"/><Relationship Type="http://schemas.openxmlformats.org/officeDocument/2006/relationships/slideLayout" Id="rId1" Target="../slideLayouts/slideLayout2.xml"/></Relationships>
</file>

<file path=ppt/slides/_rels/slide1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5.xml"/><Relationship Type="http://schemas.openxmlformats.org/officeDocument/2006/relationships/slideLayout" Id="rId1" Target="../slideLayouts/slideLayout2.xml"/></Relationships>
</file>

<file path=ppt/slides/_rels/slide1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6.xml"/><Relationship Type="http://schemas.openxmlformats.org/officeDocument/2006/relationships/slideLayout" Id="rId1" Target="../slideLayouts/slideLayout2.xml"/></Relationships>
</file>

<file path=ppt/slides/_rels/slide1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7.xml"/><Relationship Type="http://schemas.openxmlformats.org/officeDocument/2006/relationships/slideLayout" Id="rId1" Target="../slideLayouts/slideLayout2.xml"/></Relationships>
</file>

<file path=ppt/slides/_rels/slide1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8.xml"/><Relationship Type="http://schemas.openxmlformats.org/officeDocument/2006/relationships/slideLayout" Id="rId1" Target="../slideLayouts/slideLayout2.xml"/></Relationships>
</file>

<file path=ppt/slides/_rels/slide1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9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3.png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2.xml"/></Relationships>
</file>

<file path=ppt/slides/_rels/slide20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0.xml"/><Relationship Type="http://schemas.openxmlformats.org/officeDocument/2006/relationships/slideLayout" Id="rId1" Target="../slideLayouts/slideLayout2.xml"/></Relationships>
</file>

<file path=ppt/slides/_rels/slide2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1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5.png"/></Relationships>
</file>

<file path=ppt/slides/_rels/slide2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2.xml"/><Relationship Type="http://schemas.openxmlformats.org/officeDocument/2006/relationships/slideLayout" Id="rId1" Target="../slideLayouts/slideLayout2.xml"/></Relationships>
</file>

<file path=ppt/slides/_rels/slide2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3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2.png"/></Relationships>
</file>

<file path=ppt/slides/_rels/slide2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4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0.jpg"/></Relationships>
</file>

<file path=ppt/slides/_rels/slide2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5.xml"/><Relationship Type="http://schemas.openxmlformats.org/officeDocument/2006/relationships/slideLayout" Id="rId1" Target="../slideLayouts/slideLayout1.xml"/></Relationships>
</file>

<file path=ppt/slides/_rels/slide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.xml"/><Relationship Type="http://schemas.openxmlformats.org/officeDocument/2006/relationships/slideLayout" Id="rId1" Target="../slideLayouts/slideLayout2.xml"/></Relationships>
</file>

<file path=ppt/slides/_rels/slide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4.xml"/><Relationship Type="http://schemas.openxmlformats.org/officeDocument/2006/relationships/slideLayout" Id="rId1" Target="../slideLayouts/slideLayout2.xml"/></Relationships>
</file>

<file path=ppt/slides/_rels/slide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5.xml"/><Relationship Type="http://schemas.openxmlformats.org/officeDocument/2006/relationships/slideLayout" Id="rId1" Target="../slideLayouts/slideLayout2.xml"/></Relationships>
</file>

<file path=ppt/slides/_rels/slide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6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1.jpg"/></Relationships>
</file>

<file path=ppt/slides/_rels/slide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7.xml"/><Relationship Type="http://schemas.openxmlformats.org/officeDocument/2006/relationships/slideLayout" Id="rId1" Target="../slideLayouts/slideLayout2.xml"/></Relationships>
</file>

<file path=ppt/slides/_rels/slide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8.xml"/><Relationship Type="http://schemas.openxmlformats.org/officeDocument/2006/relationships/slideLayout" Id="rId1" Target="../slideLayouts/slideLayout2.xml"/></Relationships>
</file>

<file path=ppt/slides/_rels/slide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9.xml"/><Relationship Type="http://schemas.openxmlformats.org/officeDocument/2006/relationships/slideLayout" Id="rId1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22" id="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3" id="23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Finding Heuristics Using Abstraction</a:t>
            </a:r>
          </a:p>
        </p:txBody>
      </p:sp>
      <p:sp>
        <p:nvSpPr>
          <p:cNvPr name="Shape 24" id="24"/>
          <p:cNvSpPr txBox="1"/>
          <p:nvPr>
            <p:ph type="subTitle" idx="1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Kenny Denmark</a:t>
            </a:r>
          </a:p>
          <a:p>
            <a:pPr rtl="0" lvl="0">
              <a:buNone/>
            </a:pPr>
            <a:r>
              <a:rPr lang="en"/>
              <a:t>Jason Isenhower</a:t>
            </a:r>
          </a:p>
          <a:p>
            <a:pPr rtl="0" lvl="0">
              <a:buNone/>
            </a:pPr>
            <a:r>
              <a:rPr lang="en"/>
              <a:t>Ross Roessler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6" id="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7" id="7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Rubik's Cube</a:t>
            </a:r>
          </a:p>
        </p:txBody>
      </p:sp>
      <p:sp>
        <p:nvSpPr>
          <p:cNvPr name="Shape 78" id="78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First non-trivial heuristic</a:t>
            </a:r>
          </a:p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Explored only 10^-15 % of the abstracted space</a:t>
            </a:r>
          </a:p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8 orders of magnitude faster than breadth-first search</a:t>
            </a:r>
          </a:p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Center-Corner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82" id="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3" id="8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Fool's Disk</a:t>
            </a:r>
          </a:p>
        </p:txBody>
      </p:sp>
      <p:sp>
        <p:nvSpPr>
          <p:cNvPr name="Shape 84" id="84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Explored 2.4% of the abstracted space</a:t>
            </a:r>
          </a:p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45 times fewer states than exhaustive search</a:t>
            </a:r>
          </a:p>
          <a:p>
            <a:pPr indent="-419100" marL="45720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Diameters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88" id="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9" id="8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Fool's Disk</a:t>
            </a:r>
          </a:p>
        </p:txBody>
      </p:sp>
      <p:sp>
        <p:nvSpPr>
          <p:cNvPr name="Shape 90" id="90"/>
          <p:cNvSpPr/>
          <p:nvPr/>
        </p:nvSpPr>
        <p:spPr>
          <a:xfrm>
            <a:off y="1417637" x="76200"/>
            <a:ext cy="5191125" cx="89916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94" id="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5" id="95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Hierarchical Search Using A*</a:t>
            </a:r>
          </a:p>
        </p:txBody>
      </p:sp>
      <p:sp>
        <p:nvSpPr>
          <p:cNvPr name="Shape 96" id="96"/>
          <p:cNvSpPr txBox="1"/>
          <p:nvPr>
            <p:ph type="subTitle" idx="1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00" id="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1" id="10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Max-degree STAR Abstraction Technique</a:t>
            </a:r>
          </a:p>
        </p:txBody>
      </p:sp>
      <p:sp>
        <p:nvSpPr>
          <p:cNvPr name="Shape 102" id="102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state with the largest degree (most adjacent nodes) is grouped together with its neighbors within a certain distance to form a single abstract state</a:t>
            </a:r>
          </a:p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repeated until all states have been assigned to some abstract state</a:t>
            </a:r>
          </a:p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not suitable for search spaces in which different operators have different costs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06" id="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7" id="10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Building the Abstraction Hierarchy</a:t>
            </a:r>
          </a:p>
        </p:txBody>
      </p:sp>
      <p:sp>
        <p:nvSpPr>
          <p:cNvPr name="Shape 108" id="108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Base level is original problem</a:t>
            </a:r>
          </a:p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To generate abstraction hierarchy, max-degree abstraction technique is used first on the base level, and then recursively on each level of abstraction</a:t>
            </a:r>
          </a:p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the highest level will be trivial (only one state)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12" id="1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3" id="11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Combining Sources of Heuristic Information</a:t>
            </a:r>
          </a:p>
        </p:txBody>
      </p:sp>
      <p:sp>
        <p:nvSpPr>
          <p:cNvPr name="Shape 114" id="114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to combine multiple sources of heuristic information, take their maximum.</a:t>
            </a:r>
          </a:p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This is guaranteed to be admissible if the individual heuristics are admissible</a:t>
            </a:r>
          </a:p>
          <a:p>
            <a:pPr indent="-419100" marL="45720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may not be monotone even if individual heuristics are monotone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18" id="1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9" id="11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Naive Hierarchical A*</a:t>
            </a:r>
          </a:p>
        </p:txBody>
      </p:sp>
      <p:sp>
        <p:nvSpPr>
          <p:cNvPr name="Shape 120" id="120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At each step of algorithm, a state is removed from OPEN list and "expanded"</a:t>
            </a:r>
          </a:p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for a state S to be added to the OPEN list, h(S) must be known</a:t>
            </a:r>
          </a:p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h(S) is computed by searching the next higher level of abstraction and combining that information with other estimates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24" id="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5" id="12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br>
              <a:rPr lang="en"/>
            </a:br>
            <a:r>
              <a:rPr lang="en"/>
              <a:t>Testing Method</a:t>
            </a:r>
          </a:p>
        </p:txBody>
      </p:sp>
      <p:sp>
        <p:nvSpPr>
          <p:cNvPr name="Shape 126" id="12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the various hierarchical A* techniques were evaluated empirically on 8 state spaces</a:t>
            </a:r>
          </a:p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Test problems for each state space were generated by choosing 100 pairs of states at random (S1 and S2)</a:t>
            </a:r>
          </a:p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These states define 2 problems to be solved: &lt;start=S1,goal=S2&gt;,&lt;start=S2,goal=S1&gt;</a:t>
            </a:r>
          </a:p>
          <a:p>
            <a:pPr indent="-419100" marL="45720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Average number of nodes expanded over these 200 tests is used as a metric for comparison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30" id="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1" id="13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Blind Search vs. Naive Hierarchical A*</a:t>
            </a:r>
          </a:p>
        </p:txBody>
      </p:sp>
      <p:sp>
        <p:nvSpPr>
          <p:cNvPr name="Shape 132" id="132"/>
          <p:cNvSpPr/>
          <p:nvPr/>
        </p:nvSpPr>
        <p:spPr>
          <a:xfrm>
            <a:off y="1764503" x="0"/>
            <a:ext cy="4796443" cx="9144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28" id="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9" id="2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Background</a:t>
            </a:r>
          </a:p>
        </p:txBody>
      </p:sp>
      <p:sp>
        <p:nvSpPr>
          <p:cNvPr name="Shape 30" id="30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A* uses heuristics for efficient searching</a:t>
            </a:r>
          </a:p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Initially, heuristics provided by "expert"</a:t>
            </a:r>
          </a:p>
          <a:p>
            <a:pPr indent="-419100" marL="45720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Challenge is to have program create heuristics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36" id="1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7" id="13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Caching</a:t>
            </a:r>
          </a:p>
        </p:txBody>
      </p:sp>
      <p:sp>
        <p:nvSpPr>
          <p:cNvPr name="Shape 138" id="138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h*-caching</a:t>
            </a:r>
          </a:p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optimal-path caching</a:t>
            </a:r>
          </a:p>
          <a:p>
            <a:pPr indent="-419100" marL="45720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P-g caching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42" id="1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3" id="14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Table 2</a:t>
            </a:r>
          </a:p>
        </p:txBody>
      </p:sp>
      <p:sp>
        <p:nvSpPr>
          <p:cNvPr name="Shape 144" id="144"/>
          <p:cNvSpPr/>
          <p:nvPr/>
        </p:nvSpPr>
        <p:spPr>
          <a:xfrm>
            <a:off y="1549508" x="0"/>
            <a:ext cy="4520982" cx="9144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48" id="1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9" id="14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Abstraction Granularity</a:t>
            </a:r>
          </a:p>
        </p:txBody>
      </p:sp>
      <p:sp>
        <p:nvSpPr>
          <p:cNvPr name="Shape 150" id="150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In the previous table, the abstraction radius was 2 (state is grouped with its immediate neighbors)</a:t>
            </a:r>
          </a:p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Positive effects of increasing radius:</a:t>
            </a:r>
          </a:p>
          <a:p>
            <a:pPr indent="-381000" marL="914400" rtl="0" lvl="1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abstract spaces contain fewer states</a:t>
            </a:r>
          </a:p>
          <a:p>
            <a:pPr indent="-381000" marL="914400" rtl="0" lvl="1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single abstract search produces heuristic values for more states</a:t>
            </a:r>
          </a:p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Negative effects of increasing radius:</a:t>
            </a:r>
          </a:p>
          <a:p>
            <a:pPr indent="-381000" marL="914400" lvl="1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heuristic is less discriminating (less useful)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54" id="1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55" id="15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Table 3</a:t>
            </a:r>
          </a:p>
        </p:txBody>
      </p:sp>
      <p:sp>
        <p:nvSpPr>
          <p:cNvPr name="Shape 156" id="156"/>
          <p:cNvSpPr/>
          <p:nvPr/>
        </p:nvSpPr>
        <p:spPr>
          <a:xfrm>
            <a:off y="1778693" x="0"/>
            <a:ext cy="3910213" cx="914399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60" id="1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61" id="16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Key Point- CPU Seconds</a:t>
            </a:r>
          </a:p>
        </p:txBody>
      </p:sp>
      <p:sp>
        <p:nvSpPr>
          <p:cNvPr name="Shape 162" id="162"/>
          <p:cNvSpPr txBox="1"/>
          <p:nvPr>
            <p:ph type="body" idx="1"/>
          </p:nvPr>
        </p:nvSpPr>
        <p:spPr>
          <a:xfrm>
            <a:off y="1600200" x="457200"/>
            <a:ext cy="4967700" cx="56066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Node expansions generally less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CPU seconds generally more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Node expansions not necessarily best measurement of efficiency?</a:t>
            </a:r>
          </a:p>
        </p:txBody>
      </p:sp>
      <p:sp>
        <p:nvSpPr>
          <p:cNvPr name="Shape 163" id="163"/>
          <p:cNvSpPr/>
          <p:nvPr/>
        </p:nvSpPr>
        <p:spPr>
          <a:xfrm>
            <a:off y="2350112" x="6581775"/>
            <a:ext cy="3724275" cx="21050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67" id="1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68" id="168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Questions?</a:t>
            </a:r>
          </a:p>
        </p:txBody>
      </p:sp>
      <p:sp>
        <p:nvSpPr>
          <p:cNvPr name="Shape 169" id="169"/>
          <p:cNvSpPr txBox="1"/>
          <p:nvPr>
            <p:ph type="subTitle" idx="1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34" id="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5" id="3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Valtorta's Theorem</a:t>
            </a:r>
          </a:p>
        </p:txBody>
      </p:sp>
      <p:sp>
        <p:nvSpPr>
          <p:cNvPr name="Shape 36" id="3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Every node expanded by blind search (BFS, Dijkstra's) in the original graph will be expanded either when generating the heuristic using blind search, or in the actual A* search.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You can never win, you always expand as many or more nodes.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0" id="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1" id="4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Valtorta's Barrier</a:t>
            </a:r>
          </a:p>
        </p:txBody>
      </p:sp>
      <p:sp>
        <p:nvSpPr>
          <p:cNvPr name="Shape 42" id="42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Number of nodes expanded when blindly searching a space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Cannot be broken using an embedded transformation for heuristics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6" id="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7" id="4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Abstractions</a:t>
            </a:r>
          </a:p>
        </p:txBody>
      </p:sp>
      <p:sp>
        <p:nvSpPr>
          <p:cNvPr name="Shape 48" id="48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Embedded</a:t>
            </a:r>
          </a:p>
          <a:p>
            <a:pPr indent="-381000" marL="914400" rtl="0" lvl="1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adds more transitions (edges) to the system</a:t>
            </a:r>
          </a:p>
          <a:p>
            <a:pPr indent="-381000" marL="914400" rtl="0" lvl="1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ex. constraint relaxation in Towers of Hanoi</a:t>
            </a:r>
          </a:p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Homomorphic</a:t>
            </a:r>
          </a:p>
          <a:p>
            <a:pPr indent="-381000" marL="914400" rtl="0" lvl="1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merges groups of states and transitions into one state</a:t>
            </a:r>
          </a:p>
          <a:p>
            <a:pPr indent="-381000" marL="914400" rtl="0" lvl="1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can possibly break Valtorta's barrier!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2" id="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3" id="53"/>
          <p:cNvSpPr/>
          <p:nvPr/>
        </p:nvSpPr>
        <p:spPr>
          <a:xfrm>
            <a:off y="571500" x="762000"/>
            <a:ext cy="5715000" cx="7620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name="Shape 54" id="5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Embedded Heuristic Example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8" id="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9" id="5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Homomorphic Example</a:t>
            </a:r>
          </a:p>
        </p:txBody>
      </p:sp>
      <p:sp>
        <p:nvSpPr>
          <p:cNvPr name="Shape 60" id="60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N x N grid</a:t>
            </a:r>
          </a:p>
          <a:p>
            <a:pPr rtl="0" lvl="0">
              <a:buNone/>
            </a:pPr>
            <a:r>
              <a:rPr lang="en"/>
              <a:t>Get from bottom left (1,1) to bottom right (N,1)</a:t>
            </a:r>
          </a:p>
          <a:p>
            <a:pPr rtl="0" lvl="0">
              <a:buNone/>
            </a:pPr>
            <a:r>
              <a:rPr lang="en"/>
              <a:t>Required N</a:t>
            </a:r>
            <a:r>
              <a:rPr lang="en" baseline="30000"/>
              <a:t>2 </a:t>
            </a:r>
            <a:r>
              <a:rPr lang="en"/>
              <a:t>expansions for blind search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Homomorphic mapping- ignore 2nd coordinate</a:t>
            </a:r>
          </a:p>
          <a:p>
            <a:pPr>
              <a:buNone/>
            </a:pPr>
            <a:r>
              <a:rPr lang="en"/>
              <a:t>Requires N expansions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64" id="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5" id="6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Admissible vs Monotone</a:t>
            </a:r>
          </a:p>
        </p:txBody>
      </p:sp>
      <p:sp>
        <p:nvSpPr>
          <p:cNvPr name="Shape 66" id="6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Admissible: gives a cost for reaching the goal from the current node that is that is less or equal to the actual cost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Monotone: same as admissible but also never requires backtracking. The cost takes into account both the distance travelled and the distance remaining.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0" id="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1" id="7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Absolver II</a:t>
            </a:r>
          </a:p>
        </p:txBody>
      </p:sp>
      <p:sp>
        <p:nvSpPr>
          <p:cNvPr name="Shape 72" id="72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Find heuristics for a given problem</a:t>
            </a:r>
          </a:p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Uses abstracting transformations</a:t>
            </a:r>
          </a:p>
          <a:p>
            <a:pPr indent="-381000" marL="914400" rtl="0" lvl="1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reduce cost</a:t>
            </a:r>
          </a:p>
          <a:p>
            <a:pPr indent="-381000" marL="914400" rtl="0" lvl="1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expand goals</a:t>
            </a:r>
          </a:p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Reduces tree size using speedups</a:t>
            </a:r>
          </a:p>
          <a:p>
            <a:pPr indent="-381000" marL="914400" rtl="0" lvl="1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removes redundant and irrelevant nodes</a:t>
            </a:r>
          </a:p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Found admissible heuristics for 6 of the 13 problems</a:t>
            </a:r>
          </a:p>
          <a:p>
            <a:pPr indent="-381000" marL="914400" rtl="0" lvl="1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Found 8 new ones, 5 of which were effective</a:t>
            </a:r>
          </a:p>
          <a:p>
            <a:pPr indent="-419100" marL="457200" rtl="0" lv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>
                <a:solidFill>
                  <a:srgbClr val="000000"/>
                </a:solidFill>
              </a:rPr>
              <a:t>Creates hierarchies of abstraction to find heuristics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