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9" r:id="rId14"/>
    <p:sldId id="270" r:id="rId15"/>
    <p:sldId id="271" r:id="rId16"/>
    <p:sldId id="273" r:id="rId17"/>
    <p:sldId id="274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953359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Model-based Automatic Detection of the Anterior and Posterior Commissures on MRI Scans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Babak</a:t>
            </a:r>
            <a:r>
              <a:rPr lang="en-US" dirty="0" smtClean="0"/>
              <a:t> A. </a:t>
            </a:r>
            <a:r>
              <a:rPr lang="en-US" dirty="0" err="1" smtClean="0"/>
              <a:t>Ardekani</a:t>
            </a:r>
            <a:r>
              <a:rPr lang="en-US" dirty="0" smtClean="0"/>
              <a:t> and Alvin H. Bachman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Presented by Dazhou Guo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55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rotation, the </a:t>
            </a:r>
            <a:r>
              <a:rPr lang="en-US" dirty="0" err="1" smtClean="0"/>
              <a:t>voxel</a:t>
            </a:r>
            <a:r>
              <a:rPr lang="en-US" dirty="0" smtClean="0"/>
              <a:t> values that fall in the cylindrical region are organized as vectors, denoted by: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="1" i="1" baseline="-25000" dirty="0" err="1" smtClean="0"/>
              <a:t>aiα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piα</a:t>
            </a:r>
            <a:r>
              <a:rPr lang="en-US" dirty="0" smtClean="0"/>
              <a:t>, and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="1" i="1" baseline="-25000" dirty="0" err="1" smtClean="0"/>
              <a:t>miα</a:t>
            </a:r>
            <a:r>
              <a:rPr lang="en-US" dirty="0" smtClean="0"/>
              <a:t> </a:t>
            </a:r>
            <a:r>
              <a:rPr lang="en-US" dirty="0" smtClean="0"/>
              <a:t>corresponding to the cylinders centered around the AC, PC, and MPJ, respectively. Thus, for example, the elements of vector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piα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err="1" smtClean="0"/>
              <a:t>voxel</a:t>
            </a:r>
            <a:r>
              <a:rPr lang="en-US" dirty="0" smtClean="0"/>
              <a:t> values inside the cylinder centered around the PC in model </a:t>
            </a:r>
            <a:r>
              <a:rPr lang="en-US" i="1" dirty="0" err="1" smtClean="0"/>
              <a:t>i</a:t>
            </a:r>
            <a:r>
              <a:rPr lang="en-US" dirty="0" smtClean="0"/>
              <a:t> after undergoing a rotation of </a:t>
            </a:r>
            <a:r>
              <a:rPr lang="en-US" i="1" dirty="0" err="1" smtClean="0"/>
              <a:t>α</a:t>
            </a:r>
            <a:r>
              <a:rPr lang="en-US" dirty="0" smtClean="0"/>
              <a:t> degrees about the axis of the cylinder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 is the Number </a:t>
            </a:r>
            <a:r>
              <a:rPr lang="en-US" dirty="0" smtClean="0"/>
              <a:t>input model images.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549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pic>
        <p:nvPicPr>
          <p:cNvPr id="4" name="Content Placeholder 3" descr="屏幕快照 2011-12-01 下午2.38.1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9165" r="-891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690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results of the training procedure are the mean position vector of the MPJ:</a:t>
            </a:r>
            <a:r>
              <a:rPr lang="en-US" dirty="0" smtClean="0"/>
              <a:t> P</a:t>
            </a:r>
            <a:r>
              <a:rPr lang="en-US" i="1" baseline="-25000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the mean displacement vector between the MPJ and the AC: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ma</a:t>
            </a:r>
            <a:r>
              <a:rPr lang="en-US" dirty="0" smtClean="0"/>
              <a:t>, the mean displacement vector between the MPJ and PC: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mp</a:t>
            </a:r>
            <a:r>
              <a:rPr lang="en-US" dirty="0" smtClean="0"/>
              <a:t>, and </a:t>
            </a:r>
            <a:r>
              <a:rPr lang="en-US" i="1" dirty="0" smtClean="0"/>
              <a:t>N</a:t>
            </a:r>
            <a:r>
              <a:rPr lang="en-US" dirty="0" smtClean="0"/>
              <a:t> average template vectors for different pitch angles </a:t>
            </a:r>
            <a:r>
              <a:rPr lang="en-US" i="1" dirty="0" err="1" smtClean="0"/>
              <a:t>α</a:t>
            </a:r>
            <a:r>
              <a:rPr lang="en-US" dirty="0" smtClean="0"/>
              <a:t> for the AC, PC, and the MPJ: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aα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pα</a:t>
            </a:r>
            <a:r>
              <a:rPr lang="en-US" dirty="0" smtClean="0"/>
              <a:t>, and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mα</a:t>
            </a:r>
            <a:r>
              <a:rPr lang="en-US" dirty="0" smtClean="0"/>
              <a:t>. This information is saved in a “model file” that is recalled during automatic AC/PC detection.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mean position vector</a:t>
            </a:r>
            <a:r>
              <a:rPr lang="en-US" dirty="0" smtClean="0"/>
              <a:t> P</a:t>
            </a:r>
            <a:r>
              <a:rPr lang="en-US" i="1" baseline="-25000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and the set of templates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mα</a:t>
            </a:r>
            <a:r>
              <a:rPr lang="en-US" dirty="0" smtClean="0"/>
              <a:t> </a:t>
            </a:r>
            <a:r>
              <a:rPr lang="en-US" dirty="0" smtClean="0"/>
              <a:t>are read from the model file. A cylindrical region, centered around</a:t>
            </a:r>
            <a:r>
              <a:rPr lang="en-US" dirty="0" smtClean="0"/>
              <a:t> P</a:t>
            </a:r>
            <a:r>
              <a:rPr lang="en-US" i="1" baseline="-25000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whose axis parallel is to the </a:t>
            </a:r>
            <a:r>
              <a:rPr lang="en-US" i="1" dirty="0" smtClean="0"/>
              <a:t>z</a:t>
            </a:r>
            <a:r>
              <a:rPr lang="en-US" dirty="0" smtClean="0"/>
              <a:t>-axis, is searched on the PIL oriented test image for the MPJ. The search is based on template matching by normalized cross-correlation (NCC).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each supra-threshold </a:t>
            </a:r>
            <a:r>
              <a:rPr lang="en-US" dirty="0" err="1" smtClean="0"/>
              <a:t>voxel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dirty="0" smtClean="0"/>
              <a:t> in the search cylinder, a vector</a:t>
            </a:r>
            <a:r>
              <a:rPr lang="en-US" dirty="0" smtClean="0"/>
              <a:t> F</a:t>
            </a:r>
            <a:r>
              <a:rPr lang="en-US" i="1" baseline="-25000" dirty="0" smtClean="0"/>
              <a:t>v</a:t>
            </a:r>
            <a:r>
              <a:rPr lang="en-US" dirty="0" smtClean="0"/>
              <a:t> </a:t>
            </a:r>
            <a:r>
              <a:rPr lang="en-US" dirty="0" smtClean="0"/>
              <a:t>is formed whose element are the </a:t>
            </a:r>
            <a:r>
              <a:rPr lang="en-US" dirty="0" err="1" smtClean="0"/>
              <a:t>voxel</a:t>
            </a:r>
            <a:r>
              <a:rPr lang="en-US" dirty="0" smtClean="0"/>
              <a:t> values on the test image inside a cylindrical region centered around </a:t>
            </a:r>
            <a:r>
              <a:rPr lang="en-US" i="1" dirty="0" err="1" smtClean="0"/>
              <a:t>v</a:t>
            </a:r>
            <a:r>
              <a:rPr lang="en-US" dirty="0" smtClean="0"/>
              <a:t> and parallel with the </a:t>
            </a:r>
            <a:r>
              <a:rPr lang="en-US" i="1" dirty="0" smtClean="0"/>
              <a:t>z</a:t>
            </a:r>
            <a:r>
              <a:rPr lang="en-US" dirty="0" smtClean="0"/>
              <a:t>-axis, exactly similar in shape and size to the one that was used in defining the template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i="1" baseline="-25000" dirty="0" err="1" smtClean="0"/>
              <a:t>mα</a:t>
            </a:r>
            <a:r>
              <a:rPr lang="en-US" dirty="0" smtClean="0"/>
              <a:t> </a:t>
            </a:r>
            <a:r>
              <a:rPr lang="en-US" dirty="0" smtClean="0"/>
              <a:t>during the training phase.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maximum NCC (over all angles </a:t>
            </a:r>
            <a:r>
              <a:rPr lang="en-US" i="1" dirty="0" err="1" smtClean="0"/>
              <a:t>α</a:t>
            </a:r>
            <a:r>
              <a:rPr lang="en-US" dirty="0" smtClean="0"/>
              <a:t> {</a:t>
            </a:r>
            <a:r>
              <a:rPr lang="en-US" i="1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, ···, </a:t>
            </a:r>
            <a:r>
              <a:rPr lang="en-US" i="1" dirty="0" smtClean="0"/>
              <a:t>α</a:t>
            </a:r>
            <a:r>
              <a:rPr lang="en-US" i="1" baseline="-25000" dirty="0" smtClean="0"/>
              <a:t>N</a:t>
            </a:r>
            <a:r>
              <a:rPr lang="en-US" dirty="0" smtClean="0"/>
              <a:t>}) is computed for all </a:t>
            </a:r>
            <a:r>
              <a:rPr lang="en-US" dirty="0" err="1" smtClean="0"/>
              <a:t>voxels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dirty="0" smtClean="0"/>
              <a:t> in the search region. The </a:t>
            </a:r>
            <a:r>
              <a:rPr lang="en-US" dirty="0" err="1" smtClean="0"/>
              <a:t>voxel</a:t>
            </a:r>
            <a:r>
              <a:rPr lang="en-US" dirty="0" smtClean="0"/>
              <a:t> with the largest maximum NCC is taken provisionally to be the location of the MPJ, denoted by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m</a:t>
            </a:r>
            <a:r>
              <a:rPr lang="en-US" dirty="0" smtClean="0"/>
              <a:t>. The operations described here can be written in a concise mathematical form as follows: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Phase</a:t>
            </a:r>
            <a:endParaRPr lang="en-US" dirty="0"/>
          </a:p>
        </p:txBody>
      </p:sp>
      <p:pic>
        <p:nvPicPr>
          <p:cNvPr id="4" name="Content Placeholder 3" descr="屏幕快照 2011-12-01 下午2.45.54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0027" b="-30027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屏幕快照 2011-12-01 下午2.47.29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09" r="-6009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屏幕快照 2011-12-01 下午3.00.24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3451" b="-63451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屏幕快照 2011-12-01 下午3.01.0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20988" b="-120988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[1] </a:t>
            </a:r>
            <a:r>
              <a:rPr lang="en-US" dirty="0" err="1"/>
              <a:t>Ardekani</a:t>
            </a:r>
            <a:r>
              <a:rPr lang="en-US" dirty="0"/>
              <a:t> BA, Kershaw J, Braun M, </a:t>
            </a:r>
            <a:r>
              <a:rPr lang="en-US" dirty="0" err="1"/>
              <a:t>Kanno</a:t>
            </a:r>
            <a:r>
              <a:rPr lang="en-US" dirty="0"/>
              <a:t> I. Automatic detection of the mid-sagittal plane in 3-D brain images. IEEE Trans Med Imaging. 1997;16:947–952</a:t>
            </a:r>
            <a:r>
              <a:rPr lang="en-US" dirty="0" smtClean="0"/>
              <a:t>.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Hu</a:t>
            </a:r>
            <a:r>
              <a:rPr lang="en-US" dirty="0" smtClean="0"/>
              <a:t> Q, </a:t>
            </a:r>
            <a:r>
              <a:rPr lang="en-US" dirty="0" err="1" smtClean="0"/>
              <a:t>Nowinski</a:t>
            </a:r>
            <a:r>
              <a:rPr lang="en-US" dirty="0" smtClean="0"/>
              <a:t> WL. A rapid algorithm for robust and automatic extraction of the </a:t>
            </a:r>
            <a:r>
              <a:rPr lang="en-US" dirty="0" err="1" smtClean="0"/>
              <a:t>midsagittal</a:t>
            </a:r>
            <a:r>
              <a:rPr lang="en-US" dirty="0" smtClean="0"/>
              <a:t> plane of the human cerebrum from </a:t>
            </a:r>
            <a:r>
              <a:rPr lang="en-US" dirty="0" err="1" smtClean="0"/>
              <a:t>neuroimages</a:t>
            </a:r>
            <a:r>
              <a:rPr lang="en-US" dirty="0" smtClean="0"/>
              <a:t> based on local symmetry and outlier removal. </a:t>
            </a:r>
            <a:r>
              <a:rPr lang="en-US" dirty="0" err="1" smtClean="0"/>
              <a:t>Neuroimage</a:t>
            </a:r>
            <a:r>
              <a:rPr lang="en-US" dirty="0" smtClean="0"/>
              <a:t>. 2003;20:2153–</a:t>
            </a:r>
            <a:r>
              <a:rPr lang="en-US" dirty="0" smtClean="0"/>
              <a:t>2165</a:t>
            </a:r>
          </a:p>
          <a:p>
            <a:r>
              <a:rPr lang="en-US" dirty="0" smtClean="0"/>
              <a:t>[3] </a:t>
            </a:r>
            <a:r>
              <a:rPr lang="en-US" dirty="0" err="1" smtClean="0"/>
              <a:t>Vérard</a:t>
            </a:r>
            <a:r>
              <a:rPr lang="en-US" dirty="0" smtClean="0"/>
              <a:t> L, </a:t>
            </a:r>
            <a:r>
              <a:rPr lang="en-US" dirty="0" err="1" smtClean="0"/>
              <a:t>Allain</a:t>
            </a:r>
            <a:r>
              <a:rPr lang="en-US" dirty="0" smtClean="0"/>
              <a:t> P, </a:t>
            </a:r>
            <a:r>
              <a:rPr lang="en-US" dirty="0" err="1" smtClean="0"/>
              <a:t>Travère</a:t>
            </a:r>
            <a:r>
              <a:rPr lang="en-US" dirty="0" smtClean="0"/>
              <a:t> JM, Baron JC, </a:t>
            </a:r>
            <a:r>
              <a:rPr lang="en-US" dirty="0" err="1" smtClean="0"/>
              <a:t>Bloyet</a:t>
            </a:r>
            <a:r>
              <a:rPr lang="en-US" dirty="0" smtClean="0"/>
              <a:t> D. Fully automatic identification of the AC and PC landmarks on brain MRI using scene analysis. IEEE Trans Med Imaging. 1997;16:610–616.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014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anterior and posterior commissures are bundles of transverse white matter fibers that connect the two cerebral hemispheres of the brain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Intersection points of these fibers (AC/PC) with the mid-sagittal plane (MSP) are important landmarks in neuroimaging.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690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ockwell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Rockwell" charset="0"/>
                <a:ea typeface="ＭＳ Ｐゴシック" charset="0"/>
                <a:cs typeface="ＭＳ Ｐゴシック" charset="0"/>
              </a:rPr>
              <a:t>Where?</a:t>
            </a:r>
          </a:p>
          <a:p>
            <a:pPr eaLnBrk="1" hangingPunct="1"/>
            <a:endParaRPr lang="en-US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7" name="Picture 6" descr="Starting Point Sagittal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088" y="3126313"/>
            <a:ext cx="2825225" cy="282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4471964" y="2386605"/>
            <a:ext cx="3974055" cy="3487922"/>
            <a:chOff x="4267200" y="2895600"/>
            <a:chExt cx="6019800" cy="3962402"/>
          </a:xfrm>
        </p:grpSpPr>
        <p:pic>
          <p:nvPicPr>
            <p:cNvPr id="7" name="Picture 15" descr="aclin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702050"/>
              <a:ext cx="5486400" cy="315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9001126" y="3505200"/>
              <a:ext cx="1285874" cy="6451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0"/>
                <a:buNone/>
              </a:pPr>
              <a:r>
                <a:rPr lang="en-GB" sz="2000" b="1">
                  <a:solidFill>
                    <a:srgbClr val="FFFF00"/>
                  </a:solidFill>
                  <a:sym typeface="Webdings" charset="0"/>
                </a:rPr>
                <a:t></a:t>
              </a:r>
              <a:r>
                <a:rPr lang="en-GB" sz="2000" b="1">
                  <a:solidFill>
                    <a:srgbClr val="FF00FF"/>
                  </a:solidFill>
                </a:rPr>
                <a:t> </a:t>
              </a:r>
              <a:r>
                <a:rPr lang="en-GB" sz="1600" b="1">
                  <a:solidFill>
                    <a:srgbClr val="000000"/>
                  </a:solidFill>
                </a:rPr>
                <a:t>PC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6172200" y="5715000"/>
              <a:ext cx="51435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7629525" y="3886200"/>
              <a:ext cx="1371600" cy="1447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4972050" y="6070399"/>
              <a:ext cx="1200151" cy="7876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 b="1">
                  <a:solidFill>
                    <a:srgbClr val="FF0000"/>
                  </a:solidFill>
                  <a:sym typeface="Webdings" charset="0"/>
                </a:rPr>
                <a:t></a:t>
              </a:r>
              <a:r>
                <a:rPr lang="en-GB" sz="2000" b="1">
                  <a:solidFill>
                    <a:srgbClr val="000000"/>
                  </a:solidFill>
                  <a:sym typeface="Webdings" charset="0"/>
                </a:rPr>
                <a:t> </a:t>
              </a:r>
              <a:r>
                <a:rPr lang="en-GB" sz="2000" b="1">
                  <a:solidFill>
                    <a:srgbClr val="000000"/>
                  </a:solidFill>
                </a:rPr>
                <a:t>AC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6781800" y="2895600"/>
              <a:ext cx="0" cy="396240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6858000" y="2971800"/>
              <a:ext cx="120015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GB" sz="2000" b="1">
                  <a:solidFill>
                    <a:srgbClr val="0000CC"/>
                  </a:solidFill>
                </a:rPr>
                <a:t>Y-</a:t>
              </a: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5871766" y="2971799"/>
              <a:ext cx="757633" cy="533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GB" sz="2000" b="1">
                  <a:solidFill>
                    <a:srgbClr val="0000CC"/>
                  </a:solidFill>
                </a:rPr>
                <a:t>Y+</a:t>
              </a: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4267200" y="4953002"/>
              <a:ext cx="704852" cy="380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GB" sz="2000" b="1">
                  <a:solidFill>
                    <a:srgbClr val="FF33CC"/>
                  </a:solidFill>
                </a:rPr>
                <a:t>Z+</a:t>
              </a: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4267200" y="5562600"/>
              <a:ext cx="1200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GB" sz="2000" b="1">
                  <a:solidFill>
                    <a:srgbClr val="FF33CC"/>
                  </a:solidFill>
                </a:rPr>
                <a:t>Z-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589938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ockwell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Rockwell" charset="0"/>
                <a:ea typeface="ＭＳ Ｐゴシック" charset="0"/>
                <a:cs typeface="ＭＳ Ｐゴシック" charset="0"/>
              </a:rPr>
              <a:t>Where?</a:t>
            </a:r>
          </a:p>
          <a:p>
            <a:pPr eaLnBrk="1" hangingPunct="1"/>
            <a:endParaRPr lang="en-US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4580" name="Group 8"/>
          <p:cNvGrpSpPr>
            <a:grpSpLocks/>
          </p:cNvGrpSpPr>
          <p:nvPr/>
        </p:nvGrpSpPr>
        <p:grpSpPr bwMode="auto">
          <a:xfrm>
            <a:off x="644525" y="2720975"/>
            <a:ext cx="7959725" cy="2428875"/>
            <a:chOff x="-661524" y="3002689"/>
            <a:chExt cx="10519166" cy="2590800"/>
          </a:xfrm>
        </p:grpSpPr>
        <p:pic>
          <p:nvPicPr>
            <p:cNvPr id="24581" name="Picture 3" descr="ch2a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0202" y="3113814"/>
              <a:ext cx="2327274" cy="247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4" descr="brainspa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9642" y="3002689"/>
              <a:ext cx="4318000" cy="242728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5" descr="aclin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61524" y="3361464"/>
              <a:ext cx="3509963" cy="1924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564026" y="4166327"/>
              <a:ext cx="3114675" cy="249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5" name="Oval 7"/>
            <p:cNvSpPr>
              <a:spLocks noChangeArrowheads="1"/>
            </p:cNvSpPr>
            <p:nvPr/>
          </p:nvSpPr>
          <p:spPr bwMode="auto">
            <a:xfrm>
              <a:off x="3732676" y="3763102"/>
              <a:ext cx="733425" cy="65246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Rockwel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949064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find </a:t>
            </a:r>
            <a:r>
              <a:rPr lang="en-US" dirty="0"/>
              <a:t>a highly prominent landmark</a:t>
            </a:r>
            <a:r>
              <a:rPr lang="en-US" dirty="0" smtClean="0"/>
              <a:t> MPJ on </a:t>
            </a:r>
            <a:r>
              <a:rPr lang="en-US" dirty="0"/>
              <a:t>the midbrain-pons junction, located at the vertex of the superior </a:t>
            </a:r>
            <a:r>
              <a:rPr lang="en-US" dirty="0" err="1"/>
              <a:t>pontine</a:t>
            </a:r>
            <a:r>
              <a:rPr lang="en-US" dirty="0"/>
              <a:t> sulcus, and then proceed to search for the AC/PC based on their relative locations with respect to the MPJ as obtained from the training data set.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078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Training</a:t>
            </a:r>
          </a:p>
          <a:p>
            <a:r>
              <a:rPr lang="en-US" dirty="0" smtClean="0"/>
              <a:t>(</a:t>
            </a:r>
            <a:r>
              <a:rPr lang="en-US" dirty="0"/>
              <a:t>1) Nathan Kline Institute (NKI) set: </a:t>
            </a:r>
            <a:endParaRPr lang="en-US" dirty="0" smtClean="0"/>
          </a:p>
          <a:p>
            <a:pPr marL="800100" lvl="3" indent="-342900">
              <a:spcBef>
                <a:spcPts val="2000"/>
              </a:spcBef>
            </a:pPr>
            <a:r>
              <a:rPr lang="en-US" dirty="0"/>
              <a:t>33 healthy subjects and 15 patients with chronic </a:t>
            </a:r>
            <a:r>
              <a:rPr lang="en-US" dirty="0" smtClean="0"/>
              <a:t>schizophrenia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(2) </a:t>
            </a:r>
            <a:r>
              <a:rPr lang="en-US" dirty="0" smtClean="0"/>
              <a:t>Publically </a:t>
            </a:r>
            <a:r>
              <a:rPr lang="en-US" dirty="0"/>
              <a:t>available IXI </a:t>
            </a:r>
            <a:r>
              <a:rPr lang="en-US" dirty="0" smtClean="0"/>
              <a:t>database: 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42 </a:t>
            </a:r>
            <a:r>
              <a:rPr lang="en-US" dirty="0"/>
              <a:t>standard anatomical 3D T1W MPRAGE </a:t>
            </a:r>
            <a:r>
              <a:rPr lang="en-US" dirty="0" smtClean="0"/>
              <a:t>scans</a:t>
            </a:r>
          </a:p>
          <a:p>
            <a:pPr marL="0" lvl="1" indent="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en-US" dirty="0" smtClean="0"/>
          </a:p>
          <a:p>
            <a:pPr marL="0" lvl="1" indent="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US" dirty="0" smtClean="0"/>
              <a:t>For Evaluating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/>
              <a:t>(3) </a:t>
            </a:r>
            <a:r>
              <a:rPr lang="en-US" dirty="0"/>
              <a:t>Publically available IXI </a:t>
            </a:r>
            <a:r>
              <a:rPr lang="en-US" dirty="0" smtClean="0"/>
              <a:t>database: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/>
              <a:t>42 T</a:t>
            </a:r>
            <a:r>
              <a:rPr lang="en-US" baseline="-25000" dirty="0"/>
              <a:t>2</a:t>
            </a:r>
            <a:r>
              <a:rPr lang="en-US" dirty="0"/>
              <a:t>-weighted (T2W) fast spin echo scans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MSP (middle sagittal plane) </a:t>
            </a:r>
            <a:r>
              <a:rPr lang="en-US" dirty="0"/>
              <a:t>is automatically located on each model image using the algorithm described </a:t>
            </a:r>
            <a:r>
              <a:rPr lang="en-US" dirty="0" smtClean="0"/>
              <a:t>by </a:t>
            </a:r>
            <a:r>
              <a:rPr lang="en-US" dirty="0" smtClean="0">
                <a:hlinkClick r:id="rId2"/>
              </a:rPr>
              <a:t>Ardekani </a:t>
            </a:r>
            <a:r>
              <a:rPr lang="en-US" i="1" dirty="0" smtClean="0">
                <a:hlinkClick r:id="rId2"/>
              </a:rPr>
              <a:t>et al</a:t>
            </a:r>
            <a:r>
              <a:rPr lang="en-US" dirty="0" smtClean="0">
                <a:hlinkClick r:id="rId2"/>
              </a:rPr>
              <a:t>. (1997)</a:t>
            </a:r>
            <a:r>
              <a:rPr lang="en-US" dirty="0" smtClean="0"/>
              <a:t>. </a:t>
            </a:r>
            <a:r>
              <a:rPr lang="en-US" dirty="0"/>
              <a:t>The MSP is defined by equation: </a:t>
            </a:r>
            <a:r>
              <a:rPr lang="en-US" i="1" dirty="0" err="1"/>
              <a:t>Ax</a:t>
            </a:r>
            <a:r>
              <a:rPr lang="en-US" dirty="0" err="1"/>
              <a:t>+</a:t>
            </a:r>
            <a:r>
              <a:rPr lang="en-US" i="1" dirty="0" err="1"/>
              <a:t>By</a:t>
            </a:r>
            <a:r>
              <a:rPr lang="en-US" dirty="0" err="1"/>
              <a:t>+</a:t>
            </a:r>
            <a:r>
              <a:rPr lang="en-US" i="1" dirty="0" err="1"/>
              <a:t>Cz</a:t>
            </a:r>
            <a:r>
              <a:rPr lang="en-US" dirty="0"/>
              <a:t> = 1. The three parameters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 are determined using an optimization procedure that maximizes the symmetry between image halves on either side of the plane.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93757" y="5925164"/>
            <a:ext cx="535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[1] </a:t>
            </a:r>
            <a:r>
              <a:rPr lang="en-US" sz="900" dirty="0" err="1" smtClean="0"/>
              <a:t>Ardekani</a:t>
            </a:r>
            <a:r>
              <a:rPr lang="en-US" sz="900" dirty="0" smtClean="0"/>
              <a:t> </a:t>
            </a:r>
            <a:r>
              <a:rPr lang="en-US" sz="900" dirty="0"/>
              <a:t>BA, Kershaw J, Braun M, </a:t>
            </a:r>
            <a:r>
              <a:rPr lang="en-US" sz="900" dirty="0" err="1"/>
              <a:t>Kanno</a:t>
            </a:r>
            <a:r>
              <a:rPr lang="en-US" sz="900" dirty="0"/>
              <a:t> I. Automatic detection of the mid-sagittal plane in 3-D brain images. IEEE Trans Med Imaging. 1997;16:947–952.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48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baseline="-25000" dirty="0" err="1" smtClean="0"/>
              <a:t>ai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baseline="-25000" dirty="0" err="1" smtClean="0"/>
              <a:t>pi</a:t>
            </a:r>
            <a:r>
              <a:rPr lang="en-US" dirty="0" smtClean="0"/>
              <a:t>, and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baseline="-25000" dirty="0" err="1" smtClean="0"/>
              <a:t>mi</a:t>
            </a:r>
            <a:r>
              <a:rPr lang="en-US" dirty="0" smtClean="0"/>
              <a:t> </a:t>
            </a:r>
            <a:r>
              <a:rPr lang="en-US" dirty="0" smtClean="0"/>
              <a:t>respectively correspond to the position vectors of AC, PC, and MPJ of the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model image after undergoing this transformation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mean MPJ position vector,</a:t>
            </a:r>
            <a:r>
              <a:rPr lang="en-US" dirty="0" smtClean="0"/>
              <a:t> P</a:t>
            </a:r>
            <a:r>
              <a:rPr lang="en-US" i="1" baseline="-25000" dirty="0" smtClean="0"/>
              <a:t>m</a:t>
            </a:r>
            <a:r>
              <a:rPr lang="en-US" dirty="0" smtClean="0"/>
              <a:t>, and two mean displacement vectors,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baseline="-25000" dirty="0" err="1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i="1" baseline="-25000" dirty="0" err="1" smtClean="0"/>
              <a:t>mp</a:t>
            </a:r>
            <a:r>
              <a:rPr lang="en-US" dirty="0" smtClean="0"/>
              <a:t>, are computed as follows: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15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Phase</a:t>
            </a:r>
            <a:endParaRPr lang="en-US" dirty="0"/>
          </a:p>
        </p:txBody>
      </p:sp>
      <p:pic>
        <p:nvPicPr>
          <p:cNvPr id="4" name="Content Placeholder 3" descr="屏幕快照 2011-12-01 下午2.32.3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3155" r="-731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8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223</TotalTime>
  <Words>892</Words>
  <Application>Microsoft Macintosh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Model-based Automatic Detection of the Anterior and Posterior Commissures on MRI Scans</vt:lpstr>
      <vt:lpstr>Introduction</vt:lpstr>
      <vt:lpstr>Background</vt:lpstr>
      <vt:lpstr>Background</vt:lpstr>
      <vt:lpstr>Introduction</vt:lpstr>
      <vt:lpstr>Datasets</vt:lpstr>
      <vt:lpstr>Training Phase</vt:lpstr>
      <vt:lpstr>Training Phase</vt:lpstr>
      <vt:lpstr>Training Phase</vt:lpstr>
      <vt:lpstr>Training Phase</vt:lpstr>
      <vt:lpstr>Training Phase</vt:lpstr>
      <vt:lpstr>Training Phase</vt:lpstr>
      <vt:lpstr>Detection Phase</vt:lpstr>
      <vt:lpstr>Detection Phase</vt:lpstr>
      <vt:lpstr>Results</vt:lpstr>
      <vt:lpstr>Results</vt:lpstr>
      <vt:lpstr>Results</vt:lpstr>
      <vt:lpstr>Key References</vt:lpstr>
    </vt:vector>
  </TitlesOfParts>
  <Company>USC ASPH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Model-based Automatic Detection of the Anterior and Posterior Commissures on MRI Scans</dc:title>
  <dc:creator>Julius Fridriksson</dc:creator>
  <cp:lastModifiedBy>Dazhou Guo</cp:lastModifiedBy>
  <cp:revision>28</cp:revision>
  <dcterms:created xsi:type="dcterms:W3CDTF">2011-12-01T18:55:40Z</dcterms:created>
  <dcterms:modified xsi:type="dcterms:W3CDTF">2011-12-01T20:04:35Z</dcterms:modified>
</cp:coreProperties>
</file>