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0" r:id="rId5"/>
    <p:sldId id="261" r:id="rId6"/>
    <p:sldId id="262" r:id="rId7"/>
    <p:sldId id="263" r:id="rId8"/>
    <p:sldId id="269" r:id="rId9"/>
    <p:sldId id="270" r:id="rId10"/>
    <p:sldId id="271" r:id="rId11"/>
    <p:sldId id="272" r:id="rId12"/>
    <p:sldId id="273" r:id="rId13"/>
    <p:sldId id="278" r:id="rId14"/>
    <p:sldId id="279" r:id="rId15"/>
    <p:sldId id="280" r:id="rId16"/>
    <p:sldId id="281" r:id="rId17"/>
    <p:sldId id="282" r:id="rId18"/>
    <p:sldId id="283" r:id="rId19"/>
    <p:sldId id="264" r:id="rId20"/>
    <p:sldId id="274" r:id="rId21"/>
    <p:sldId id="284" r:id="rId22"/>
    <p:sldId id="275" r:id="rId23"/>
    <p:sldId id="276" r:id="rId24"/>
    <p:sldId id="277" r:id="rId25"/>
    <p:sldId id="259" r:id="rId26"/>
    <p:sldId id="265" r:id="rId27"/>
    <p:sldId id="266" r:id="rId28"/>
    <p:sldId id="26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675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259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054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716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823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357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682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898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644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625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557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F2569-373F-4FF2-8387-4FFDD29F1502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C7ECD-F18D-4ACC-880E-F83A0869D6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776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 in Video Games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By: Renaldo Doe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Kevin Lam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33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“God”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NPC creatures can “learn”</a:t>
            </a:r>
          </a:p>
          <a:p>
            <a:r>
              <a:rPr lang="en-US" dirty="0" smtClean="0"/>
              <a:t>Player can award or punish after the completion of a task</a:t>
            </a:r>
          </a:p>
          <a:p>
            <a:pPr lvl="1"/>
            <a:r>
              <a:rPr lang="en-US" dirty="0" smtClean="0"/>
              <a:t>Creature’s belief in how good of an idea that action was will be altered</a:t>
            </a:r>
          </a:p>
          <a:p>
            <a:pPr lvl="1"/>
            <a:r>
              <a:rPr lang="en-US" dirty="0" smtClean="0"/>
              <a:t>Player repeatedly tells creature to attack a specific type of enemy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Lionhead’s</a:t>
            </a:r>
            <a:r>
              <a:rPr lang="en-US" dirty="0" smtClean="0"/>
              <a:t> Black and White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Creature dynamically builds a decision tree for “Anger”: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895600"/>
          <a:ext cx="8001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5400"/>
                <a:gridCol w="289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What creature</a:t>
                      </a:r>
                      <a:r>
                        <a:rPr lang="en-US" baseline="0" dirty="0" smtClean="0"/>
                        <a:t> attacked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Feedback from player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Friendly town, weak defense, Celtic tribe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Enemy town, weak defense,</a:t>
                      </a:r>
                      <a:r>
                        <a:rPr lang="en-US" baseline="0" dirty="0" smtClean="0"/>
                        <a:t> tribe Celtic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Friendly town, strong defense, tribe</a:t>
                      </a:r>
                      <a:r>
                        <a:rPr lang="en-US" baseline="0" dirty="0" smtClean="0"/>
                        <a:t> Norse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Enemy town, strong</a:t>
                      </a:r>
                      <a:r>
                        <a:rPr lang="en-US" baseline="0" dirty="0" smtClean="0"/>
                        <a:t> defense, tribe Norse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Friendly town, medium defense, tribe Greek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Enemy</a:t>
                      </a:r>
                      <a:r>
                        <a:rPr lang="en-US" baseline="0" dirty="0" smtClean="0"/>
                        <a:t> town, medium defense, tribe Greek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Enemy town, strong defense, tribe Greek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Enemy town, medium defense, tribe Aztec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Friendly town, weak defense, tribe Aztec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“Anger” decision tree</a:t>
            </a:r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7513481" cy="4929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Planning for NPCs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62600"/>
          </a:xfrm>
        </p:spPr>
        <p:txBody>
          <a:bodyPr/>
          <a:lstStyle/>
          <a:p>
            <a:r>
              <a:rPr lang="en-US" dirty="0" smtClean="0"/>
              <a:t>Grid based approach</a:t>
            </a:r>
          </a:p>
          <a:p>
            <a:r>
              <a:rPr lang="en-US" dirty="0" smtClean="0"/>
              <a:t>Complex game environments require navigation algorithms  to consider complex level geometry for path finding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792809"/>
            <a:ext cx="5029200" cy="283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Static Scene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3D level is converted into a 2D grid</a:t>
            </a:r>
          </a:p>
          <a:p>
            <a:r>
              <a:rPr lang="en-US" dirty="0" smtClean="0"/>
              <a:t>Path-finding is accomplished between two cells of the grid</a:t>
            </a:r>
          </a:p>
          <a:p>
            <a:r>
              <a:rPr lang="en-US" dirty="0" smtClean="0"/>
              <a:t>“</a:t>
            </a:r>
            <a:r>
              <a:rPr lang="en-US" i="1" dirty="0" smtClean="0"/>
              <a:t>flood-fill</a:t>
            </a:r>
            <a:r>
              <a:rPr lang="en-US" dirty="0" smtClean="0"/>
              <a:t>” or “</a:t>
            </a:r>
            <a:r>
              <a:rPr lang="en-US" i="1" dirty="0" smtClean="0"/>
              <a:t>bushfire</a:t>
            </a:r>
            <a:r>
              <a:rPr lang="en-US" dirty="0" smtClean="0"/>
              <a:t>” algorithms used in filling closed regions with irregular and non-polygonal boundaries</a:t>
            </a:r>
          </a:p>
          <a:p>
            <a:r>
              <a:rPr lang="en-US" dirty="0" smtClean="0"/>
              <a:t>Cells have at most 8 neighbors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a seed cell is selected</a:t>
            </a:r>
          </a:p>
          <a:p>
            <a:pPr lvl="1"/>
            <a:r>
              <a:rPr lang="en-US" dirty="0" smtClean="0"/>
              <a:t>Neighboring cells are enumerated IF they are not marked as obstacles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Enumerated cells expand like a </a:t>
            </a:r>
            <a:r>
              <a:rPr lang="en-US" dirty="0" err="1" smtClean="0"/>
              <a:t>wavefront</a:t>
            </a:r>
            <a:r>
              <a:rPr lang="en-US" dirty="0" smtClean="0"/>
              <a:t> in a breadth-first manner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Grid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cell in a 3D grid has at most 26 neighbors</a:t>
            </a:r>
          </a:p>
          <a:p>
            <a:endParaRPr lang="en-US" dirty="0" smtClean="0"/>
          </a:p>
          <a:p>
            <a:r>
              <a:rPr lang="en-US" dirty="0" smtClean="0"/>
              <a:t>Extension of basic 2D flood-fill algorithm inefficient</a:t>
            </a:r>
          </a:p>
          <a:p>
            <a:endParaRPr lang="en-US" dirty="0" smtClean="0"/>
          </a:p>
          <a:p>
            <a:r>
              <a:rPr lang="en-US" dirty="0" smtClean="0"/>
              <a:t>Human agent only walks on the surface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Grid cont.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(x, y, z) is a surface cell, then (x, y+1, z) is empty.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667000"/>
            <a:ext cx="4743450" cy="3822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Grid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 cell neighbors are reduced from 26 to 8</a:t>
            </a:r>
          </a:p>
          <a:p>
            <a:pPr lvl="1"/>
            <a:r>
              <a:rPr lang="en-US" dirty="0" smtClean="0"/>
              <a:t>Performance of path-finding in 3D levels runs close to 2D levels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Person Shooters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waypoints placed on maps to determine what the NPC’s will do.</a:t>
            </a:r>
          </a:p>
          <a:p>
            <a:pPr lvl="1"/>
            <a:r>
              <a:rPr lang="en-US" dirty="0" smtClean="0"/>
              <a:t>Calculates: tactical advantage, cover from fire, and safety of a NPC.</a:t>
            </a:r>
          </a:p>
          <a:p>
            <a:r>
              <a:rPr lang="en-US" dirty="0" smtClean="0"/>
              <a:t>Uses a look up tables to see if player is in “line of sight” </a:t>
            </a:r>
          </a:p>
          <a:p>
            <a:pPr lvl="1"/>
            <a:r>
              <a:rPr lang="en-US" dirty="0" smtClean="0"/>
              <a:t>Weakness: </a:t>
            </a:r>
          </a:p>
          <a:p>
            <a:pPr lvl="2"/>
            <a:r>
              <a:rPr lang="en-US" dirty="0" smtClean="0"/>
              <a:t>Needs to recalculate when players move.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1073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AI in Video Games?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techniques </a:t>
            </a:r>
            <a:r>
              <a:rPr lang="en-US" dirty="0"/>
              <a:t>used in </a:t>
            </a:r>
            <a:r>
              <a:rPr lang="en-US" dirty="0" smtClean="0"/>
              <a:t>computers </a:t>
            </a:r>
            <a:r>
              <a:rPr lang="en-US" dirty="0"/>
              <a:t>and video games to produce the illusion of intelligence in the behavior of non-player characters (NPCs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4596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Target Search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Computer generated bots</a:t>
            </a:r>
          </a:p>
          <a:p>
            <a:r>
              <a:rPr lang="en-US" dirty="0" smtClean="0"/>
              <a:t>Must satisfy stringent requirements</a:t>
            </a:r>
          </a:p>
          <a:p>
            <a:pPr lvl="1"/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Execution efficiency</a:t>
            </a:r>
          </a:p>
          <a:p>
            <a:r>
              <a:rPr lang="en-US" dirty="0" smtClean="0"/>
              <a:t>Search algorithms can take up as much as 70% of CPU time</a:t>
            </a:r>
          </a:p>
          <a:p>
            <a:r>
              <a:rPr lang="en-US" dirty="0" smtClean="0"/>
              <a:t>Graphics consume a significant portion of computational resources, leaving a limited amount for game AI.</a:t>
            </a:r>
          </a:p>
          <a:p>
            <a:r>
              <a:rPr lang="en-US" dirty="0" smtClean="0"/>
              <a:t>Basic moving target search, weighted moving target search, commitment and deliberation moving target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652" y="1112807"/>
            <a:ext cx="6181347" cy="5516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Moving Target Search (BMTS)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Generalisation</a:t>
            </a:r>
            <a:r>
              <a:rPr lang="en-US" dirty="0" smtClean="0"/>
              <a:t> of the A* algorithm.  </a:t>
            </a:r>
          </a:p>
          <a:p>
            <a:r>
              <a:rPr lang="en-US" dirty="0" smtClean="0"/>
              <a:t>A matrix of heuristic values is maintained during the search process to improve an agent’s accuracy.  </a:t>
            </a:r>
          </a:p>
          <a:p>
            <a:r>
              <a:rPr lang="en-US" dirty="0" smtClean="0"/>
              <a:t>Suffers from </a:t>
            </a:r>
            <a:r>
              <a:rPr lang="en-US" b="1" i="1" dirty="0" smtClean="0"/>
              <a:t>heuristic</a:t>
            </a:r>
            <a:r>
              <a:rPr lang="en-US" i="1" dirty="0" smtClean="0"/>
              <a:t> </a:t>
            </a:r>
            <a:r>
              <a:rPr lang="en-US" b="1" i="1" dirty="0" smtClean="0"/>
              <a:t>depression</a:t>
            </a:r>
          </a:p>
          <a:p>
            <a:r>
              <a:rPr lang="en-US" dirty="0" smtClean="0"/>
              <a:t>Agent repeatedly traverses the same subset of neighboring states without visiting the rest</a:t>
            </a:r>
          </a:p>
          <a:p>
            <a:r>
              <a:rPr lang="en-US" dirty="0" smtClean="0"/>
              <a:t>Agent may continue to look for a shorter path even though a fairly good path to the target has been found</a:t>
            </a:r>
          </a:p>
          <a:p>
            <a:pPr lvl="1"/>
            <a:r>
              <a:rPr lang="en-US" dirty="0" smtClean="0"/>
              <a:t>Additional computational overheads and reduce </a:t>
            </a:r>
            <a:r>
              <a:rPr lang="en-US" dirty="0" err="1" smtClean="0"/>
              <a:t>bot</a:t>
            </a:r>
            <a:r>
              <a:rPr lang="en-US" dirty="0" smtClean="0"/>
              <a:t> performance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Moving Target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Reduces explore time in MTS and accelerates convergence by producing a suboptimal solution</a:t>
            </a:r>
          </a:p>
          <a:p>
            <a:r>
              <a:rPr lang="en-US" dirty="0" smtClean="0"/>
              <a:t>Heuristic values are brought as close as possible to, but not reaching, the actual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Commitment and Deliberation MTS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 may ignore some of the target’s moves</a:t>
            </a:r>
          </a:p>
          <a:p>
            <a:r>
              <a:rPr lang="en-US" dirty="0" smtClean="0"/>
              <a:t>The </a:t>
            </a:r>
            <a:r>
              <a:rPr lang="en-US" i="1" dirty="0" smtClean="0"/>
              <a:t>commitment</a:t>
            </a:r>
            <a:r>
              <a:rPr lang="en-US" dirty="0" smtClean="0"/>
              <a:t> to the current target state increases if the agent moves in a direction where the heuristic value is reducing</a:t>
            </a:r>
          </a:p>
          <a:p>
            <a:r>
              <a:rPr lang="en-US" dirty="0" smtClean="0"/>
              <a:t>During </a:t>
            </a:r>
            <a:r>
              <a:rPr lang="en-US" i="1" dirty="0" smtClean="0"/>
              <a:t>deliberation</a:t>
            </a:r>
            <a:r>
              <a:rPr lang="en-US" dirty="0" smtClean="0"/>
              <a:t>, real-time search is performed when heuristic difference decreases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 Abilities vs. Human 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Humans can:</a:t>
            </a:r>
          </a:p>
          <a:p>
            <a:pPr lvl="1"/>
            <a:r>
              <a:rPr lang="en-US" dirty="0" smtClean="0"/>
              <a:t>Cheat (passcodes and hacks)</a:t>
            </a:r>
          </a:p>
          <a:p>
            <a:pPr lvl="1"/>
            <a:r>
              <a:rPr lang="en-US" dirty="0" smtClean="0"/>
              <a:t>Outsmart Computer (Based on Computer Limitations)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Computers are faster than humans by:</a:t>
            </a:r>
          </a:p>
          <a:p>
            <a:pPr lvl="1"/>
            <a:r>
              <a:rPr lang="en-US" dirty="0" smtClean="0"/>
              <a:t>Aiming (first person shooter)</a:t>
            </a:r>
          </a:p>
          <a:p>
            <a:pPr lvl="1"/>
            <a:r>
              <a:rPr lang="en-US" dirty="0" smtClean="0"/>
              <a:t>Calculation</a:t>
            </a:r>
          </a:p>
          <a:p>
            <a:pPr lvl="1"/>
            <a:r>
              <a:rPr lang="en-US" dirty="0" smtClean="0"/>
              <a:t>Reconnaissance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66950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Enemies begin in “guard state”. They won’t do anything until the player would walk into their area. (Repetitive)</a:t>
            </a:r>
          </a:p>
          <a:p>
            <a:pPr lvl="1"/>
            <a:r>
              <a:rPr lang="en-US" dirty="0" smtClean="0"/>
              <a:t>Characters behave and move in a more lifelike manner.</a:t>
            </a:r>
          </a:p>
        </p:txBody>
      </p:sp>
    </p:spTree>
    <p:extLst>
      <p:ext uri="{BB962C8B-B14F-4D97-AF65-F5344CB8AC3E}">
        <p14:creationId xmlns="" xmlns:p14="http://schemas.microsoft.com/office/powerpoint/2010/main" val="699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US" sz="2000" dirty="0" err="1" smtClean="0"/>
              <a:t>Cavazza</a:t>
            </a:r>
            <a:r>
              <a:rPr lang="en-US" sz="2000" dirty="0" smtClean="0"/>
              <a:t>, Marc, </a:t>
            </a:r>
            <a:r>
              <a:rPr lang="en-US" sz="2000" dirty="0" err="1" smtClean="0"/>
              <a:t>Srikanth</a:t>
            </a:r>
            <a:r>
              <a:rPr lang="en-US" sz="2000" dirty="0" smtClean="0"/>
              <a:t> </a:t>
            </a:r>
            <a:r>
              <a:rPr lang="en-US" sz="2000" dirty="0" err="1" smtClean="0"/>
              <a:t>Bandi</a:t>
            </a:r>
            <a:r>
              <a:rPr lang="en-US" sz="2000" dirty="0" smtClean="0"/>
              <a:t>, and Ian Palmer. "“Situated AI” in Video Games: Integrating NLP, Path Planning and 3D Animation." Web. 23 Nov. 2011. &lt;http://www.qrg.northwestern.edu/resources/aigames.org/1999/cavazza.pdf&gt;.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err="1" smtClean="0"/>
              <a:t>Loh</a:t>
            </a:r>
            <a:r>
              <a:rPr lang="en-US" sz="2000" dirty="0" smtClean="0"/>
              <a:t>, Peter K., and Edmond C. </a:t>
            </a:r>
            <a:r>
              <a:rPr lang="en-US" sz="2000" dirty="0" err="1" smtClean="0"/>
              <a:t>Prakash</a:t>
            </a:r>
            <a:r>
              <a:rPr lang="en-US" sz="2000" dirty="0" smtClean="0"/>
              <a:t>. "Performance Simulations Of Moving Target Search Algorithms." </a:t>
            </a:r>
            <a:r>
              <a:rPr lang="en-US" sz="2000" i="1" dirty="0" smtClean="0"/>
              <a:t>International Journal of Computer Game Technology</a:t>
            </a:r>
            <a:r>
              <a:rPr lang="en-US" sz="2000" dirty="0" smtClean="0"/>
              <a:t> (2008): 12-17. Print.</a:t>
            </a:r>
          </a:p>
          <a:p>
            <a:endParaRPr lang="en-US" sz="2000" dirty="0" smtClean="0"/>
          </a:p>
          <a:p>
            <a:r>
              <a:rPr lang="en-US" sz="2000" dirty="0" smtClean="0"/>
              <a:t>Mott, Ken. "Evolution of Artificial Intelligence In Video Games: A Survey." Web. 25 Nov. 2011. &lt;http://www.cs.uni.edu/~schafer/courses/previous/161/spring2009/proceedings/papers/paperG.pdf&gt;.</a:t>
            </a:r>
          </a:p>
          <a:p>
            <a:endParaRPr lang="en-US" sz="2000" dirty="0" smtClean="0"/>
          </a:p>
          <a:p>
            <a:r>
              <a:rPr lang="en-US" sz="2000" dirty="0" smtClean="0"/>
              <a:t>Wexler, James. "Artificial Intelligence in Games: A Look at the Smarts behind </a:t>
            </a:r>
            <a:r>
              <a:rPr lang="en-US" sz="2000" dirty="0" err="1" smtClean="0"/>
              <a:t>Lionhead</a:t>
            </a:r>
            <a:r>
              <a:rPr lang="en-US" sz="2000" dirty="0" smtClean="0"/>
              <a:t> Studio’s “Black and White” and Where It Can and Will Go in the Future." Web. 25 Nov. 2011. &lt;http://www.cs.rochester.edu/~brown/242/assts/termprojs/games.pdf&gt;.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25357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44767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7668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Checkers – Christopher Strachey</a:t>
            </a:r>
          </a:p>
          <a:p>
            <a:endParaRPr lang="en-US" dirty="0" smtClean="0"/>
          </a:p>
          <a:p>
            <a:r>
              <a:rPr lang="en-US" dirty="0" smtClean="0"/>
              <a:t>Chess – </a:t>
            </a:r>
            <a:r>
              <a:rPr lang="en-US" dirty="0" err="1" smtClean="0"/>
              <a:t>Dietrick</a:t>
            </a:r>
            <a:r>
              <a:rPr lang="en-US" dirty="0" smtClean="0"/>
              <a:t> </a:t>
            </a:r>
            <a:r>
              <a:rPr lang="en-US" dirty="0" err="1" smtClean="0"/>
              <a:t>Prinz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AI Algorithms (Older Games)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Tracking AI</a:t>
            </a:r>
          </a:p>
          <a:p>
            <a:endParaRPr lang="en-US" dirty="0"/>
          </a:p>
          <a:p>
            <a:r>
              <a:rPr lang="en-US" dirty="0" smtClean="0"/>
              <a:t>Path-finding</a:t>
            </a:r>
          </a:p>
          <a:p>
            <a:endParaRPr lang="en-US" dirty="0"/>
          </a:p>
          <a:p>
            <a:r>
              <a:rPr lang="en-US" dirty="0" smtClean="0"/>
              <a:t>Pattern Finding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024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Paddle movement is determined by simple equations (where the ball will go)</a:t>
            </a:r>
          </a:p>
          <a:p>
            <a:r>
              <a:rPr lang="en-US" dirty="0" smtClean="0"/>
              <a:t>Difficulty determines the speed of the computer’s paddle.  </a:t>
            </a:r>
          </a:p>
          <a:p>
            <a:r>
              <a:rPr lang="en-US" dirty="0" smtClean="0"/>
              <a:t>Uses tracking AI.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62" y="3810000"/>
            <a:ext cx="3438525" cy="26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7457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Games - Backgammon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Path Finding to find the best next move.</a:t>
            </a:r>
          </a:p>
          <a:p>
            <a:endParaRPr lang="en-US" dirty="0"/>
          </a:p>
          <a:p>
            <a:r>
              <a:rPr lang="en-US" dirty="0" smtClean="0"/>
              <a:t>The computer makes its move based on the current state of the board. The search algorithm used is A*.</a:t>
            </a:r>
          </a:p>
          <a:p>
            <a:endParaRPr lang="en-US" dirty="0"/>
          </a:p>
        </p:txBody>
      </p:sp>
      <p:pic>
        <p:nvPicPr>
          <p:cNvPr id="7172" name="Picture 4" descr="http://bit16.net/scrins/a26/Backgammon%20(1978)%20(Atari)%20(PAL)%20%5b!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343400"/>
            <a:ext cx="2438400" cy="18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68746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Invaders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Utilized “pattern AI” - follows a preset path or pattern</a:t>
            </a:r>
          </a:p>
          <a:p>
            <a:r>
              <a:rPr lang="en-US" dirty="0" smtClean="0"/>
              <a:t>The directions or path followed is usually random. </a:t>
            </a:r>
          </a:p>
        </p:txBody>
      </p:sp>
      <p:pic>
        <p:nvPicPr>
          <p:cNvPr id="6146" name="Picture 2" descr="http://www.thebestinternetgame.com/images/classic-atari-space-invaders-ga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657600"/>
            <a:ext cx="28575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441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- Chess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different moves at any given turn.</a:t>
            </a:r>
          </a:p>
          <a:p>
            <a:endParaRPr lang="en-US" dirty="0" smtClean="0"/>
          </a:p>
          <a:p>
            <a:r>
              <a:rPr lang="en-US" dirty="0" smtClean="0"/>
              <a:t>Utilizes a search tree of possible moves.</a:t>
            </a:r>
          </a:p>
          <a:p>
            <a:endParaRPr lang="en-US" dirty="0" smtClean="0"/>
          </a:p>
          <a:p>
            <a:r>
              <a:rPr lang="en-US" dirty="0" smtClean="0"/>
              <a:t>Many different moves available at any time.</a:t>
            </a:r>
          </a:p>
          <a:p>
            <a:pPr lvl="1"/>
            <a:r>
              <a:rPr lang="en-US" dirty="0" smtClean="0"/>
              <a:t>Large search trees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the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manageable state</a:t>
            </a:r>
          </a:p>
          <a:p>
            <a:r>
              <a:rPr lang="en-US" dirty="0" smtClean="0"/>
              <a:t>Depth limited</a:t>
            </a:r>
          </a:p>
          <a:p>
            <a:r>
              <a:rPr lang="en-US" dirty="0" smtClean="0"/>
              <a:t>A*</a:t>
            </a:r>
          </a:p>
          <a:p>
            <a:pPr lvl="1"/>
            <a:r>
              <a:rPr lang="en-US" dirty="0" smtClean="0"/>
              <a:t>Programmer provides heuristics to the computer to determine which path is best</a:t>
            </a:r>
          </a:p>
          <a:p>
            <a:pPr lvl="1"/>
            <a:r>
              <a:rPr lang="en-US" dirty="0" smtClean="0"/>
              <a:t>Heuristic could be giving a value to the current state of the board</a:t>
            </a:r>
          </a:p>
          <a:p>
            <a:pPr lvl="1"/>
            <a:r>
              <a:rPr lang="en-US" dirty="0" smtClean="0"/>
              <a:t>The computer keeps its pieces and removes some of your pieces = desirable move.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976</Words>
  <Application>Microsoft Office PowerPoint</Application>
  <PresentationFormat>On-screen Show (4:3)</PresentationFormat>
  <Paragraphs>145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Artificial Intelligence in Video Games</vt:lpstr>
      <vt:lpstr>What is AI in Video Games?</vt:lpstr>
      <vt:lpstr>First Examples</vt:lpstr>
      <vt:lpstr>Types of AI Algorithms (Older Games)</vt:lpstr>
      <vt:lpstr>Pong</vt:lpstr>
      <vt:lpstr>Board Games - Backgammon</vt:lpstr>
      <vt:lpstr>Space Invaders</vt:lpstr>
      <vt:lpstr>Simulation - Chess</vt:lpstr>
      <vt:lpstr>Limit the Search Tree</vt:lpstr>
      <vt:lpstr>“God” Game</vt:lpstr>
      <vt:lpstr>Lionhead’s Black and White</vt:lpstr>
      <vt:lpstr>“Anger” decision tree</vt:lpstr>
      <vt:lpstr>Path Planning for NPCs</vt:lpstr>
      <vt:lpstr>Example – Static Scene</vt:lpstr>
      <vt:lpstr>2D Grid</vt:lpstr>
      <vt:lpstr>3D Grid</vt:lpstr>
      <vt:lpstr>3D Grid cont.</vt:lpstr>
      <vt:lpstr>3D Grid cont.</vt:lpstr>
      <vt:lpstr>First Person Shooters</vt:lpstr>
      <vt:lpstr>Moving Target Search Algorithms</vt:lpstr>
      <vt:lpstr>Abstract View</vt:lpstr>
      <vt:lpstr>Basic Moving Target Search (BMTS)</vt:lpstr>
      <vt:lpstr>Weighted Moving Target Search</vt:lpstr>
      <vt:lpstr>Commitment and Deliberation MTS</vt:lpstr>
      <vt:lpstr>Computer Abilities vs. Human Abilities</vt:lpstr>
      <vt:lpstr>Future</vt:lpstr>
      <vt:lpstr>Works Cited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</dc:creator>
  <cp:lastModifiedBy>Kana</cp:lastModifiedBy>
  <cp:revision>66</cp:revision>
  <dcterms:created xsi:type="dcterms:W3CDTF">2011-11-28T02:22:04Z</dcterms:created>
  <dcterms:modified xsi:type="dcterms:W3CDTF">2011-11-29T03:24:43Z</dcterms:modified>
</cp:coreProperties>
</file>