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69" r:id="rId1"/>
  </p:sldMasterIdLst>
  <p:notesMasterIdLst>
    <p:notesMasterId r:id="rId27"/>
  </p:notesMasterIdLst>
  <p:handoutMasterIdLst>
    <p:handoutMasterId r:id="rId28"/>
  </p:handoutMasterIdLst>
  <p:sldIdLst>
    <p:sldId id="345" r:id="rId2"/>
    <p:sldId id="379" r:id="rId3"/>
    <p:sldId id="389" r:id="rId4"/>
    <p:sldId id="388" r:id="rId5"/>
    <p:sldId id="391" r:id="rId6"/>
    <p:sldId id="390" r:id="rId7"/>
    <p:sldId id="392" r:id="rId8"/>
    <p:sldId id="393" r:id="rId9"/>
    <p:sldId id="380" r:id="rId10"/>
    <p:sldId id="381" r:id="rId11"/>
    <p:sldId id="382" r:id="rId12"/>
    <p:sldId id="383" r:id="rId13"/>
    <p:sldId id="384" r:id="rId14"/>
    <p:sldId id="385" r:id="rId15"/>
    <p:sldId id="386" r:id="rId16"/>
    <p:sldId id="387" r:id="rId17"/>
    <p:sldId id="394" r:id="rId18"/>
    <p:sldId id="395" r:id="rId19"/>
    <p:sldId id="396" r:id="rId20"/>
    <p:sldId id="397" r:id="rId21"/>
    <p:sldId id="398" r:id="rId22"/>
    <p:sldId id="399" r:id="rId23"/>
    <p:sldId id="400" r:id="rId24"/>
    <p:sldId id="401" r:id="rId25"/>
    <p:sldId id="402" r:id="rId26"/>
  </p:sldIdLst>
  <p:sldSz cx="9144000" cy="6858000" type="screen4x3"/>
  <p:notesSz cx="7315200" cy="9601200"/>
  <p:defaultTextStyle>
    <a:defPPr>
      <a:defRPr lang="en-US"/>
    </a:defPPr>
    <a:lvl1pPr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8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8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8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800" kern="1200">
        <a:solidFill>
          <a:schemeClr val="tx1"/>
        </a:solidFill>
        <a:latin typeface="Tahom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00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8"/>
    <p:restoredTop sz="90436" autoAdjust="0"/>
  </p:normalViewPr>
  <p:slideViewPr>
    <p:cSldViewPr snapToGrid="0">
      <p:cViewPr varScale="1">
        <p:scale>
          <a:sx n="63" d="100"/>
          <a:sy n="63" d="100"/>
        </p:scale>
        <p:origin x="231"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1866" y="-78"/>
      </p:cViewPr>
      <p:guideLst>
        <p:guide orient="horz" pos="3025"/>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169484" cy="480284"/>
          </a:xfrm>
          <a:prstGeom prst="rect">
            <a:avLst/>
          </a:prstGeom>
          <a:noFill/>
          <a:ln w="12700" cap="sq">
            <a:noFill/>
            <a:miter lim="800000"/>
            <a:headEnd type="none" w="sm" len="sm"/>
            <a:tailEnd type="none" w="sm" len="sm"/>
          </a:ln>
          <a:effectLst/>
        </p:spPr>
        <p:txBody>
          <a:bodyPr vert="horz" wrap="square" lIns="98889" tIns="49444" rIns="98889" bIns="49444" numCol="1" anchor="t" anchorCtr="0" compatLnSpc="1">
            <a:prstTxWarp prst="textNoShape">
              <a:avLst/>
            </a:prstTxWarp>
          </a:bodyPr>
          <a:lstStyle>
            <a:lvl1pPr defTabSz="988886">
              <a:defRPr sz="1300">
                <a:latin typeface="Tahoma" pitchFamily="-1" charset="0"/>
                <a:ea typeface="+mn-ea"/>
                <a:cs typeface="+mn-cs"/>
              </a:defRPr>
            </a:lvl1pPr>
          </a:lstStyle>
          <a:p>
            <a:pPr>
              <a:defRPr/>
            </a:pPr>
            <a:endParaRPr lang="en-US"/>
          </a:p>
        </p:txBody>
      </p:sp>
      <p:sp>
        <p:nvSpPr>
          <p:cNvPr id="66563" name="Rectangle 3"/>
          <p:cNvSpPr>
            <a:spLocks noGrp="1" noChangeArrowheads="1"/>
          </p:cNvSpPr>
          <p:nvPr>
            <p:ph type="dt" sz="quarter" idx="1"/>
          </p:nvPr>
        </p:nvSpPr>
        <p:spPr bwMode="auto">
          <a:xfrm>
            <a:off x="4145717" y="0"/>
            <a:ext cx="3169483" cy="480284"/>
          </a:xfrm>
          <a:prstGeom prst="rect">
            <a:avLst/>
          </a:prstGeom>
          <a:noFill/>
          <a:ln w="12700" cap="sq">
            <a:noFill/>
            <a:miter lim="800000"/>
            <a:headEnd type="none" w="sm" len="sm"/>
            <a:tailEnd type="none" w="sm" len="sm"/>
          </a:ln>
          <a:effectLst/>
        </p:spPr>
        <p:txBody>
          <a:bodyPr vert="horz" wrap="square" lIns="98889" tIns="49444" rIns="98889" bIns="49444" numCol="1" anchor="t" anchorCtr="0" compatLnSpc="1">
            <a:prstTxWarp prst="textNoShape">
              <a:avLst/>
            </a:prstTxWarp>
          </a:bodyPr>
          <a:lstStyle>
            <a:lvl1pPr algn="r" defTabSz="988886">
              <a:defRPr sz="1300">
                <a:latin typeface="Tahoma" pitchFamily="-1" charset="0"/>
                <a:ea typeface="+mn-ea"/>
                <a:cs typeface="+mn-cs"/>
              </a:defRPr>
            </a:lvl1pPr>
          </a:lstStyle>
          <a:p>
            <a:pPr>
              <a:defRPr/>
            </a:pPr>
            <a:endParaRPr lang="en-US"/>
          </a:p>
        </p:txBody>
      </p:sp>
      <p:sp>
        <p:nvSpPr>
          <p:cNvPr id="66564" name="Rectangle 4"/>
          <p:cNvSpPr>
            <a:spLocks noGrp="1" noChangeArrowheads="1"/>
          </p:cNvSpPr>
          <p:nvPr>
            <p:ph type="ftr" sz="quarter" idx="2"/>
          </p:nvPr>
        </p:nvSpPr>
        <p:spPr bwMode="auto">
          <a:xfrm>
            <a:off x="0" y="9120917"/>
            <a:ext cx="3169484" cy="480284"/>
          </a:xfrm>
          <a:prstGeom prst="rect">
            <a:avLst/>
          </a:prstGeom>
          <a:noFill/>
          <a:ln w="12700" cap="sq">
            <a:noFill/>
            <a:miter lim="800000"/>
            <a:headEnd type="none" w="sm" len="sm"/>
            <a:tailEnd type="none" w="sm" len="sm"/>
          </a:ln>
          <a:effectLst/>
        </p:spPr>
        <p:txBody>
          <a:bodyPr vert="horz" wrap="square" lIns="98889" tIns="49444" rIns="98889" bIns="49444" numCol="1" anchor="b" anchorCtr="0" compatLnSpc="1">
            <a:prstTxWarp prst="textNoShape">
              <a:avLst/>
            </a:prstTxWarp>
          </a:bodyPr>
          <a:lstStyle>
            <a:lvl1pPr defTabSz="988886">
              <a:defRPr sz="1300">
                <a:latin typeface="Tahoma" pitchFamily="-1" charset="0"/>
                <a:ea typeface="+mn-ea"/>
                <a:cs typeface="+mn-cs"/>
              </a:defRPr>
            </a:lvl1pPr>
          </a:lstStyle>
          <a:p>
            <a:pPr>
              <a:defRPr/>
            </a:pPr>
            <a:endParaRPr lang="en-US"/>
          </a:p>
        </p:txBody>
      </p:sp>
      <p:sp>
        <p:nvSpPr>
          <p:cNvPr id="66565" name="Rectangle 5"/>
          <p:cNvSpPr>
            <a:spLocks noGrp="1" noChangeArrowheads="1"/>
          </p:cNvSpPr>
          <p:nvPr>
            <p:ph type="sldNum" sz="quarter" idx="3"/>
          </p:nvPr>
        </p:nvSpPr>
        <p:spPr bwMode="auto">
          <a:xfrm>
            <a:off x="4145717" y="9120917"/>
            <a:ext cx="3169483" cy="480284"/>
          </a:xfrm>
          <a:prstGeom prst="rect">
            <a:avLst/>
          </a:prstGeom>
          <a:noFill/>
          <a:ln w="12700" cap="sq">
            <a:noFill/>
            <a:miter lim="800000"/>
            <a:headEnd type="none" w="sm" len="sm"/>
            <a:tailEnd type="none" w="sm" len="sm"/>
          </a:ln>
          <a:effectLst/>
        </p:spPr>
        <p:txBody>
          <a:bodyPr vert="horz" wrap="square" lIns="98889" tIns="49444" rIns="98889" bIns="49444" numCol="1" anchor="b" anchorCtr="0" compatLnSpc="1">
            <a:prstTxWarp prst="textNoShape">
              <a:avLst/>
            </a:prstTxWarp>
          </a:bodyPr>
          <a:lstStyle>
            <a:lvl1pPr algn="r" defTabSz="988886">
              <a:defRPr sz="1300"/>
            </a:lvl1pPr>
          </a:lstStyle>
          <a:p>
            <a:pPr>
              <a:defRPr/>
            </a:pPr>
            <a:fld id="{CA88B19E-DFE5-DB48-8DDE-DFD83750254F}" type="slidenum">
              <a:rPr lang="en-US"/>
              <a:pPr>
                <a:defRPr/>
              </a:pPr>
              <a:t>‹#›</a:t>
            </a:fld>
            <a:endParaRPr lang="en-US"/>
          </a:p>
        </p:txBody>
      </p:sp>
    </p:spTree>
    <p:extLst>
      <p:ext uri="{BB962C8B-B14F-4D97-AF65-F5344CB8AC3E}">
        <p14:creationId xmlns:p14="http://schemas.microsoft.com/office/powerpoint/2010/main" val="68962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4098"/>
          <p:cNvSpPr>
            <a:spLocks noGrp="1" noChangeArrowheads="1"/>
          </p:cNvSpPr>
          <p:nvPr>
            <p:ph type="hdr" sz="quarter"/>
          </p:nvPr>
        </p:nvSpPr>
        <p:spPr bwMode="auto">
          <a:xfrm>
            <a:off x="1" y="0"/>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t" anchorCtr="0" compatLnSpc="1">
            <a:prstTxWarp prst="textNoShape">
              <a:avLst/>
            </a:prstTxWarp>
          </a:bodyPr>
          <a:lstStyle>
            <a:lvl1pPr>
              <a:defRPr sz="1200">
                <a:latin typeface="Tahoma" pitchFamily="-1" charset="0"/>
                <a:ea typeface="+mn-ea"/>
                <a:cs typeface="+mn-cs"/>
              </a:defRPr>
            </a:lvl1pPr>
          </a:lstStyle>
          <a:p>
            <a:pPr>
              <a:defRPr/>
            </a:pPr>
            <a:endParaRPr lang="en-US"/>
          </a:p>
        </p:txBody>
      </p:sp>
      <p:sp>
        <p:nvSpPr>
          <p:cNvPr id="92163" name="Rectangle 4099"/>
          <p:cNvSpPr>
            <a:spLocks noGrp="1" noChangeArrowheads="1"/>
          </p:cNvSpPr>
          <p:nvPr>
            <p:ph type="dt" idx="1"/>
          </p:nvPr>
        </p:nvSpPr>
        <p:spPr bwMode="auto">
          <a:xfrm>
            <a:off x="4167011" y="0"/>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t" anchorCtr="0" compatLnSpc="1">
            <a:prstTxWarp prst="textNoShape">
              <a:avLst/>
            </a:prstTxWarp>
          </a:bodyPr>
          <a:lstStyle>
            <a:lvl1pPr algn="r">
              <a:defRPr sz="1200">
                <a:latin typeface="Tahoma" pitchFamily="-1" charset="0"/>
                <a:ea typeface="+mn-ea"/>
                <a:cs typeface="+mn-cs"/>
              </a:defRPr>
            </a:lvl1pPr>
          </a:lstStyle>
          <a:p>
            <a:pPr>
              <a:defRPr/>
            </a:pPr>
            <a:endParaRPr lang="en-US"/>
          </a:p>
        </p:txBody>
      </p:sp>
      <p:sp>
        <p:nvSpPr>
          <p:cNvPr id="14340" name="Rectangle 4100"/>
          <p:cNvSpPr>
            <a:spLocks noGrp="1" noRot="1" noChangeAspect="1" noChangeArrowheads="1" noTextEdit="1"/>
          </p:cNvSpPr>
          <p:nvPr>
            <p:ph type="sldImg" idx="2"/>
          </p:nvPr>
        </p:nvSpPr>
        <p:spPr bwMode="auto">
          <a:xfrm>
            <a:off x="1309688" y="717550"/>
            <a:ext cx="4772025" cy="357822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2165" name="Rectangle 4101"/>
          <p:cNvSpPr>
            <a:spLocks noGrp="1" noChangeArrowheads="1"/>
          </p:cNvSpPr>
          <p:nvPr>
            <p:ph type="body" sz="quarter" idx="3"/>
          </p:nvPr>
        </p:nvSpPr>
        <p:spPr bwMode="auto">
          <a:xfrm>
            <a:off x="943475" y="4582087"/>
            <a:ext cx="5424976" cy="4295705"/>
          </a:xfrm>
          <a:prstGeom prst="rect">
            <a:avLst/>
          </a:prstGeom>
          <a:noFill/>
          <a:ln w="12700" cap="sq">
            <a:noFill/>
            <a:miter lim="800000"/>
            <a:headEnd type="none" w="sm" len="sm"/>
            <a:tailEnd type="none" w="sm" len="sm"/>
          </a:ln>
          <a:effectLst/>
        </p:spPr>
        <p:txBody>
          <a:bodyPr vert="horz" wrap="square" lIns="91428" tIns="45714" rIns="91428" bIns="457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166" name="Rectangle 4102"/>
          <p:cNvSpPr>
            <a:spLocks noGrp="1" noChangeArrowheads="1"/>
          </p:cNvSpPr>
          <p:nvPr>
            <p:ph type="ftr" sz="quarter" idx="4"/>
          </p:nvPr>
        </p:nvSpPr>
        <p:spPr bwMode="auto">
          <a:xfrm>
            <a:off x="1" y="9092575"/>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b" anchorCtr="0" compatLnSpc="1">
            <a:prstTxWarp prst="textNoShape">
              <a:avLst/>
            </a:prstTxWarp>
          </a:bodyPr>
          <a:lstStyle>
            <a:lvl1pPr>
              <a:defRPr sz="1200">
                <a:latin typeface="Tahoma" pitchFamily="-1" charset="0"/>
                <a:ea typeface="+mn-ea"/>
                <a:cs typeface="+mn-cs"/>
              </a:defRPr>
            </a:lvl1pPr>
          </a:lstStyle>
          <a:p>
            <a:pPr>
              <a:defRPr/>
            </a:pPr>
            <a:endParaRPr lang="en-US"/>
          </a:p>
        </p:txBody>
      </p:sp>
      <p:sp>
        <p:nvSpPr>
          <p:cNvPr id="92167" name="Rectangle 4103"/>
          <p:cNvSpPr>
            <a:spLocks noGrp="1" noChangeArrowheads="1"/>
          </p:cNvSpPr>
          <p:nvPr>
            <p:ph type="sldNum" sz="quarter" idx="5"/>
          </p:nvPr>
        </p:nvSpPr>
        <p:spPr bwMode="auto">
          <a:xfrm>
            <a:off x="4167011" y="9092575"/>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b" anchorCtr="0" compatLnSpc="1">
            <a:prstTxWarp prst="textNoShape">
              <a:avLst/>
            </a:prstTxWarp>
          </a:bodyPr>
          <a:lstStyle>
            <a:lvl1pPr algn="r">
              <a:defRPr sz="1200"/>
            </a:lvl1pPr>
          </a:lstStyle>
          <a:p>
            <a:pPr>
              <a:defRPr/>
            </a:pPr>
            <a:fld id="{5E8D1DE4-9942-B54F-8DCA-B57518E927E8}" type="slidenum">
              <a:rPr lang="en-US"/>
              <a:pPr>
                <a:defRPr/>
              </a:pPr>
              <a:t>‹#›</a:t>
            </a:fld>
            <a:endParaRPr lang="en-US"/>
          </a:p>
        </p:txBody>
      </p:sp>
    </p:spTree>
    <p:extLst>
      <p:ext uri="{BB962C8B-B14F-4D97-AF65-F5344CB8AC3E}">
        <p14:creationId xmlns:p14="http://schemas.microsoft.com/office/powerpoint/2010/main" val="459007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 charset="0"/>
        <a:ea typeface="ＭＳ Ｐゴシック" charset="0"/>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2">
              <a:defRPr/>
            </a:pPr>
            <a:r>
              <a:rPr lang="en-US" dirty="0"/>
              <a:t>Slide set by Marco Valtorta (mgv@cse.sc.edu</a:t>
            </a:r>
            <a:r>
              <a:rPr lang="en-US"/>
              <a:t>), 2022-01-13</a:t>
            </a:r>
            <a:r>
              <a:rPr lang="en-US" dirty="0"/>
              <a:t>, modified from a set prepared on 2020-12-01, for: Graham Hutton.  _Programming in Haskell_, 2</a:t>
            </a:r>
            <a:r>
              <a:rPr lang="en-US" baseline="30000" dirty="0"/>
              <a:t>nd</a:t>
            </a:r>
            <a:r>
              <a:rPr lang="en-US" dirty="0"/>
              <a:t> ed. Cambridge University Press, 2016.</a:t>
            </a:r>
          </a:p>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0</a:t>
            </a:fld>
            <a:endParaRPr lang="en-US"/>
          </a:p>
        </p:txBody>
      </p:sp>
    </p:spTree>
    <p:extLst>
      <p:ext uri="{BB962C8B-B14F-4D97-AF65-F5344CB8AC3E}">
        <p14:creationId xmlns:p14="http://schemas.microsoft.com/office/powerpoint/2010/main" val="1006785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how the absence of side effects allows us to use the function definitions as real definitions, in which the left-hand side and the right-hand side of the definition are equal.  We can apply a definition by replacing the LHS with the RHS; we can </a:t>
            </a:r>
            <a:r>
              <a:rPr lang="en-US" dirty="0" err="1"/>
              <a:t>unapply</a:t>
            </a:r>
            <a:r>
              <a:rPr lang="en-US" dirty="0"/>
              <a:t> a definition by replacing the RHS with the LHS.</a:t>
            </a:r>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9</a:t>
            </a:fld>
            <a:endParaRPr lang="en-US"/>
          </a:p>
        </p:txBody>
      </p:sp>
    </p:spTree>
    <p:extLst>
      <p:ext uri="{BB962C8B-B14F-4D97-AF65-F5344CB8AC3E}">
        <p14:creationId xmlns:p14="http://schemas.microsoft.com/office/powerpoint/2010/main" val="4179084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Twice: exec [ADD] (eval y : eval x : s) = exec [] (eval x + eval y) : s = (eval x + eval y) : s</a:t>
            </a:r>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10</a:t>
            </a:fld>
            <a:endParaRPr lang="en-US"/>
          </a:p>
        </p:txBody>
      </p:sp>
    </p:spTree>
    <p:extLst>
      <p:ext uri="{BB962C8B-B14F-4D97-AF65-F5344CB8AC3E}">
        <p14:creationId xmlns:p14="http://schemas.microsoft.com/office/powerpoint/2010/main" val="2214783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15</a:t>
            </a:fld>
            <a:endParaRPr lang="en-US"/>
          </a:p>
        </p:txBody>
      </p:sp>
    </p:spTree>
    <p:extLst>
      <p:ext uri="{BB962C8B-B14F-4D97-AF65-F5344CB8AC3E}">
        <p14:creationId xmlns:p14="http://schemas.microsoft.com/office/powerpoint/2010/main" val="1626178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16</a:t>
            </a:fld>
            <a:endParaRPr lang="en-US">
              <a:solidFill>
                <a:srgbClr val="000000"/>
              </a:solidFill>
            </a:endParaRPr>
          </a:p>
        </p:txBody>
      </p:sp>
    </p:spTree>
    <p:extLst>
      <p:ext uri="{BB962C8B-B14F-4D97-AF65-F5344CB8AC3E}">
        <p14:creationId xmlns:p14="http://schemas.microsoft.com/office/powerpoint/2010/main" val="2626364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17</a:t>
            </a:fld>
            <a:endParaRPr lang="en-US">
              <a:solidFill>
                <a:srgbClr val="000000"/>
              </a:solidFill>
            </a:endParaRPr>
          </a:p>
        </p:txBody>
      </p:sp>
    </p:spTree>
    <p:extLst>
      <p:ext uri="{BB962C8B-B14F-4D97-AF65-F5344CB8AC3E}">
        <p14:creationId xmlns:p14="http://schemas.microsoft.com/office/powerpoint/2010/main" val="390979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18</a:t>
            </a:fld>
            <a:endParaRPr lang="en-US">
              <a:solidFill>
                <a:srgbClr val="000000"/>
              </a:solidFill>
            </a:endParaRPr>
          </a:p>
        </p:txBody>
      </p:sp>
    </p:spTree>
    <p:extLst>
      <p:ext uri="{BB962C8B-B14F-4D97-AF65-F5344CB8AC3E}">
        <p14:creationId xmlns:p14="http://schemas.microsoft.com/office/powerpoint/2010/main" val="4057019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19</a:t>
            </a:fld>
            <a:endParaRPr lang="en-US">
              <a:solidFill>
                <a:srgbClr val="000000"/>
              </a:solidFill>
            </a:endParaRPr>
          </a:p>
        </p:txBody>
      </p:sp>
    </p:spTree>
    <p:extLst>
      <p:ext uri="{BB962C8B-B14F-4D97-AF65-F5344CB8AC3E}">
        <p14:creationId xmlns:p14="http://schemas.microsoft.com/office/powerpoint/2010/main" val="36539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20</a:t>
            </a:fld>
            <a:endParaRPr lang="en-US">
              <a:solidFill>
                <a:srgbClr val="000000"/>
              </a:solidFill>
            </a:endParaRPr>
          </a:p>
        </p:txBody>
      </p:sp>
    </p:spTree>
    <p:extLst>
      <p:ext uri="{BB962C8B-B14F-4D97-AF65-F5344CB8AC3E}">
        <p14:creationId xmlns:p14="http://schemas.microsoft.com/office/powerpoint/2010/main" val="15349095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21</a:t>
            </a:fld>
            <a:endParaRPr lang="en-US">
              <a:solidFill>
                <a:srgbClr val="000000"/>
              </a:solidFill>
            </a:endParaRPr>
          </a:p>
        </p:txBody>
      </p:sp>
    </p:spTree>
    <p:extLst>
      <p:ext uri="{BB962C8B-B14F-4D97-AF65-F5344CB8AC3E}">
        <p14:creationId xmlns:p14="http://schemas.microsoft.com/office/powerpoint/2010/main" val="441633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22</a:t>
            </a:fld>
            <a:endParaRPr lang="en-US">
              <a:solidFill>
                <a:srgbClr val="000000"/>
              </a:solidFill>
            </a:endParaRPr>
          </a:p>
        </p:txBody>
      </p:sp>
    </p:spTree>
    <p:extLst>
      <p:ext uri="{BB962C8B-B14F-4D97-AF65-F5344CB8AC3E}">
        <p14:creationId xmlns:p14="http://schemas.microsoft.com/office/powerpoint/2010/main" val="4018067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1</a:t>
            </a:fld>
            <a:endParaRPr lang="en-US"/>
          </a:p>
        </p:txBody>
      </p:sp>
    </p:spTree>
    <p:extLst>
      <p:ext uri="{BB962C8B-B14F-4D97-AF65-F5344CB8AC3E}">
        <p14:creationId xmlns:p14="http://schemas.microsoft.com/office/powerpoint/2010/main" val="3645437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23</a:t>
            </a:fld>
            <a:endParaRPr lang="en-US">
              <a:solidFill>
                <a:srgbClr val="000000"/>
              </a:solidFill>
            </a:endParaRPr>
          </a:p>
        </p:txBody>
      </p:sp>
    </p:spTree>
    <p:extLst>
      <p:ext uri="{BB962C8B-B14F-4D97-AF65-F5344CB8AC3E}">
        <p14:creationId xmlns:p14="http://schemas.microsoft.com/office/powerpoint/2010/main" val="14068385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24</a:t>
            </a:fld>
            <a:endParaRPr lang="en-US">
              <a:solidFill>
                <a:srgbClr val="000000"/>
              </a:solidFill>
            </a:endParaRPr>
          </a:p>
        </p:txBody>
      </p:sp>
    </p:spTree>
    <p:extLst>
      <p:ext uri="{BB962C8B-B14F-4D97-AF65-F5344CB8AC3E}">
        <p14:creationId xmlns:p14="http://schemas.microsoft.com/office/powerpoint/2010/main" val="1168338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2</a:t>
            </a:fld>
            <a:endParaRPr lang="en-US"/>
          </a:p>
        </p:txBody>
      </p:sp>
    </p:spTree>
    <p:extLst>
      <p:ext uri="{BB962C8B-B14F-4D97-AF65-F5344CB8AC3E}">
        <p14:creationId xmlns:p14="http://schemas.microsoft.com/office/powerpoint/2010/main" val="4190714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3</a:t>
            </a:fld>
            <a:endParaRPr lang="en-US"/>
          </a:p>
        </p:txBody>
      </p:sp>
    </p:spTree>
    <p:extLst>
      <p:ext uri="{BB962C8B-B14F-4D97-AF65-F5344CB8AC3E}">
        <p14:creationId xmlns:p14="http://schemas.microsoft.com/office/powerpoint/2010/main" val="666442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4</a:t>
            </a:fld>
            <a:endParaRPr lang="en-US"/>
          </a:p>
        </p:txBody>
      </p:sp>
    </p:spTree>
    <p:extLst>
      <p:ext uri="{BB962C8B-B14F-4D97-AF65-F5344CB8AC3E}">
        <p14:creationId xmlns:p14="http://schemas.microsoft.com/office/powerpoint/2010/main" val="418276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5</a:t>
            </a:fld>
            <a:endParaRPr lang="en-US"/>
          </a:p>
        </p:txBody>
      </p:sp>
    </p:spTree>
    <p:extLst>
      <p:ext uri="{BB962C8B-B14F-4D97-AF65-F5344CB8AC3E}">
        <p14:creationId xmlns:p14="http://schemas.microsoft.com/office/powerpoint/2010/main" val="3687847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6</a:t>
            </a:fld>
            <a:endParaRPr lang="en-US"/>
          </a:p>
        </p:txBody>
      </p:sp>
    </p:spTree>
    <p:extLst>
      <p:ext uri="{BB962C8B-B14F-4D97-AF65-F5344CB8AC3E}">
        <p14:creationId xmlns:p14="http://schemas.microsoft.com/office/powerpoint/2010/main" val="3645437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7</a:t>
            </a:fld>
            <a:endParaRPr lang="en-US">
              <a:solidFill>
                <a:srgbClr val="000000"/>
              </a:solidFill>
            </a:endParaRPr>
          </a:p>
        </p:txBody>
      </p:sp>
    </p:spTree>
    <p:extLst>
      <p:ext uri="{BB962C8B-B14F-4D97-AF65-F5344CB8AC3E}">
        <p14:creationId xmlns:p14="http://schemas.microsoft.com/office/powerpoint/2010/main" val="4257702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8</a:t>
            </a:fld>
            <a:endParaRPr lang="en-US"/>
          </a:p>
        </p:txBody>
      </p:sp>
    </p:spTree>
    <p:extLst>
      <p:ext uri="{BB962C8B-B14F-4D97-AF65-F5344CB8AC3E}">
        <p14:creationId xmlns:p14="http://schemas.microsoft.com/office/powerpoint/2010/main" val="6007810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ext Box 10"/>
          <p:cNvSpPr txBox="1">
            <a:spLocks noChangeArrowheads="1"/>
          </p:cNvSpPr>
          <p:nvPr userDrawn="1"/>
        </p:nvSpPr>
        <p:spPr bwMode="auto">
          <a:xfrm>
            <a:off x="715963" y="1039813"/>
            <a:ext cx="7843837"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defRPr/>
            </a:pPr>
            <a:r>
              <a:rPr lang="en-US" sz="3600" b="1">
                <a:solidFill>
                  <a:schemeClr val="tx2"/>
                </a:solidFill>
                <a:latin typeface="Arial Black" charset="0"/>
              </a:rPr>
              <a:t>PROGRAMMING IN HASKELL</a:t>
            </a:r>
          </a:p>
        </p:txBody>
      </p:sp>
      <p:sp>
        <p:nvSpPr>
          <p:cNvPr id="3" name="Rectangle 11"/>
          <p:cNvSpPr>
            <a:spLocks noGrp="1" noChangeArrowheads="1"/>
          </p:cNvSpPr>
          <p:nvPr userDrawn="1"/>
        </p:nvSpPr>
        <p:spPr bwMode="auto">
          <a:xfrm>
            <a:off x="561975" y="5087938"/>
            <a:ext cx="8153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sz="3200"/>
              <a:t>Chapter 8 - Higher-Order Functions</a:t>
            </a:r>
          </a:p>
        </p:txBody>
      </p:sp>
      <p:pic>
        <p:nvPicPr>
          <p:cNvPr id="4" name="Picture 12" descr="C:\Documents and Settings\gmh.POLIHALE\Desktop\HaskellLogo_2.jpg"/>
          <p:cNvPicPr>
            <a:picLocks noChangeAspect="1" noChangeArrowheads="1"/>
          </p:cNvPicPr>
          <p:nvPr userDrawn="1"/>
        </p:nvPicPr>
        <p:blipFill>
          <a:blip r:embed="rId2">
            <a:alphaModFix amt="50000"/>
            <a:extLst>
              <a:ext uri="{28A0092B-C50C-407E-A947-70E740481C1C}">
                <a14:useLocalDpi xmlns:a14="http://schemas.microsoft.com/office/drawing/2010/main" val="0"/>
              </a:ext>
            </a:extLst>
          </a:blip>
          <a:srcRect/>
          <a:stretch>
            <a:fillRect/>
          </a:stretch>
        </p:blipFill>
        <p:spPr bwMode="auto">
          <a:xfrm>
            <a:off x="3463925" y="2266950"/>
            <a:ext cx="2349500" cy="2235200"/>
          </a:xfrm>
          <a:prstGeom prst="rect">
            <a:avLst/>
          </a:prstGeom>
          <a:solidFill>
            <a:schemeClr val="bg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650080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37FA69AF-BDC6-0145-8856-5069B02949EC}" type="slidenum">
              <a:rPr lang="en-US"/>
              <a:pPr>
                <a:defRPr/>
              </a:pPr>
              <a:t>‹#›</a:t>
            </a:fld>
            <a:endParaRPr lang="en-US"/>
          </a:p>
        </p:txBody>
      </p:sp>
    </p:spTree>
    <p:extLst>
      <p:ext uri="{BB962C8B-B14F-4D97-AF65-F5344CB8AC3E}">
        <p14:creationId xmlns:p14="http://schemas.microsoft.com/office/powerpoint/2010/main" val="359475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82800" cy="60960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381000" y="381000"/>
            <a:ext cx="6096000" cy="60960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2DAFE301-9248-A54C-8406-8167DAEA894F}" type="slidenum">
              <a:rPr lang="en-US"/>
              <a:pPr>
                <a:defRPr/>
              </a:pPr>
              <a:t>‹#›</a:t>
            </a:fld>
            <a:endParaRPr lang="en-US"/>
          </a:p>
        </p:txBody>
      </p:sp>
    </p:spTree>
    <p:extLst>
      <p:ext uri="{BB962C8B-B14F-4D97-AF65-F5344CB8AC3E}">
        <p14:creationId xmlns:p14="http://schemas.microsoft.com/office/powerpoint/2010/main" val="19720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E48AA650-3E41-A349-B956-155ED09CC8BD}" type="slidenum">
              <a:rPr lang="en-US"/>
              <a:pPr>
                <a:defRPr/>
              </a:pPr>
              <a:t>‹#›</a:t>
            </a:fld>
            <a:endParaRPr lang="en-US"/>
          </a:p>
        </p:txBody>
      </p:sp>
    </p:spTree>
    <p:extLst>
      <p:ext uri="{BB962C8B-B14F-4D97-AF65-F5344CB8AC3E}">
        <p14:creationId xmlns:p14="http://schemas.microsoft.com/office/powerpoint/2010/main" val="3013553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C8B2BB83-8B68-B240-B0B9-96DB7DDF33AC}" type="slidenum">
              <a:rPr lang="en-US"/>
              <a:pPr>
                <a:defRPr/>
              </a:pPr>
              <a:t>‹#›</a:t>
            </a:fld>
            <a:endParaRPr lang="en-US"/>
          </a:p>
        </p:txBody>
      </p:sp>
    </p:spTree>
    <p:extLst>
      <p:ext uri="{BB962C8B-B14F-4D97-AF65-F5344CB8AC3E}">
        <p14:creationId xmlns:p14="http://schemas.microsoft.com/office/powerpoint/2010/main" val="359247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33400" y="1524000"/>
            <a:ext cx="4013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99000" y="1524000"/>
            <a:ext cx="4013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7D4404B4-2066-864A-8BEC-7BF431404801}" type="slidenum">
              <a:rPr lang="en-US"/>
              <a:pPr>
                <a:defRPr/>
              </a:pPr>
              <a:t>‹#›</a:t>
            </a:fld>
            <a:endParaRPr lang="en-US"/>
          </a:p>
        </p:txBody>
      </p:sp>
    </p:spTree>
    <p:extLst>
      <p:ext uri="{BB962C8B-B14F-4D97-AF65-F5344CB8AC3E}">
        <p14:creationId xmlns:p14="http://schemas.microsoft.com/office/powerpoint/2010/main" val="329508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F2364AA6-88BA-EE45-8CDC-4B1A33C65FF6}" type="slidenum">
              <a:rPr lang="en-US"/>
              <a:pPr>
                <a:defRPr/>
              </a:pPr>
              <a:t>‹#›</a:t>
            </a:fld>
            <a:endParaRPr lang="en-US"/>
          </a:p>
        </p:txBody>
      </p:sp>
    </p:spTree>
    <p:extLst>
      <p:ext uri="{BB962C8B-B14F-4D97-AF65-F5344CB8AC3E}">
        <p14:creationId xmlns:p14="http://schemas.microsoft.com/office/powerpoint/2010/main" val="3704202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33987009-D139-074C-9465-DFE7F86DCF10}" type="slidenum">
              <a:rPr lang="en-US"/>
              <a:pPr>
                <a:defRPr/>
              </a:pPr>
              <a:t>‹#›</a:t>
            </a:fld>
            <a:endParaRPr lang="en-US"/>
          </a:p>
        </p:txBody>
      </p:sp>
    </p:spTree>
    <p:extLst>
      <p:ext uri="{BB962C8B-B14F-4D97-AF65-F5344CB8AC3E}">
        <p14:creationId xmlns:p14="http://schemas.microsoft.com/office/powerpoint/2010/main" val="29157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3AF9DEA-444B-9248-AFC5-3968C35BCF0C}" type="slidenum">
              <a:rPr lang="en-US"/>
              <a:pPr>
                <a:defRPr/>
              </a:pPr>
              <a:t>‹#›</a:t>
            </a:fld>
            <a:endParaRPr lang="en-US"/>
          </a:p>
        </p:txBody>
      </p:sp>
    </p:spTree>
    <p:extLst>
      <p:ext uri="{BB962C8B-B14F-4D97-AF65-F5344CB8AC3E}">
        <p14:creationId xmlns:p14="http://schemas.microsoft.com/office/powerpoint/2010/main" val="591961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0660D600-1DB2-D64A-A93D-9742A18E796E}" type="slidenum">
              <a:rPr lang="en-US"/>
              <a:pPr>
                <a:defRPr/>
              </a:pPr>
              <a:t>‹#›</a:t>
            </a:fld>
            <a:endParaRPr lang="en-US"/>
          </a:p>
        </p:txBody>
      </p:sp>
    </p:spTree>
    <p:extLst>
      <p:ext uri="{BB962C8B-B14F-4D97-AF65-F5344CB8AC3E}">
        <p14:creationId xmlns:p14="http://schemas.microsoft.com/office/powerpoint/2010/main" val="4170298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52BB8CEE-18AE-5B48-B9F3-76EA766AE1F9}" type="slidenum">
              <a:rPr lang="en-US"/>
              <a:pPr>
                <a:defRPr/>
              </a:pPr>
              <a:t>‹#›</a:t>
            </a:fld>
            <a:endParaRPr lang="en-US"/>
          </a:p>
        </p:txBody>
      </p:sp>
    </p:spTree>
    <p:extLst>
      <p:ext uri="{BB962C8B-B14F-4D97-AF65-F5344CB8AC3E}">
        <p14:creationId xmlns:p14="http://schemas.microsoft.com/office/powerpoint/2010/main" val="248606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77724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524000"/>
            <a:ext cx="8178800" cy="495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9092" name="Rectangle 4"/>
          <p:cNvSpPr>
            <a:spLocks noGrp="1" noChangeArrowheads="1"/>
          </p:cNvSpPr>
          <p:nvPr>
            <p:ph type="sldNum" sz="quarter" idx="4"/>
          </p:nvPr>
        </p:nvSpPr>
        <p:spPr bwMode="auto">
          <a:xfrm>
            <a:off x="8382000" y="6400800"/>
            <a:ext cx="609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B74C567-DE8F-0F4F-B42B-3D4662DE9FD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52"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rtl="0" eaLnBrk="0" fontAlgn="base" hangingPunct="0">
        <a:spcBef>
          <a:spcPct val="0"/>
        </a:spcBef>
        <a:spcAft>
          <a:spcPct val="0"/>
        </a:spcAft>
        <a:defRPr kumimoji="1" sz="36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2pPr>
      <a:lvl3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3pPr>
      <a:lvl4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4pPr>
      <a:lvl5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5pPr>
      <a:lvl6pPr marL="457200" algn="l" rtl="0" eaLnBrk="0" fontAlgn="base" hangingPunct="0">
        <a:spcBef>
          <a:spcPct val="0"/>
        </a:spcBef>
        <a:spcAft>
          <a:spcPct val="0"/>
        </a:spcAft>
        <a:defRPr kumimoji="1" sz="3600">
          <a:solidFill>
            <a:schemeClr val="tx2"/>
          </a:solidFill>
          <a:latin typeface="Arial Black" pitchFamily="-1" charset="0"/>
        </a:defRPr>
      </a:lvl6pPr>
      <a:lvl7pPr marL="914400" algn="l" rtl="0" eaLnBrk="0" fontAlgn="base" hangingPunct="0">
        <a:spcBef>
          <a:spcPct val="0"/>
        </a:spcBef>
        <a:spcAft>
          <a:spcPct val="0"/>
        </a:spcAft>
        <a:defRPr kumimoji="1" sz="3600">
          <a:solidFill>
            <a:schemeClr val="tx2"/>
          </a:solidFill>
          <a:latin typeface="Arial Black" pitchFamily="-1" charset="0"/>
        </a:defRPr>
      </a:lvl7pPr>
      <a:lvl8pPr marL="1371600" algn="l" rtl="0" eaLnBrk="0" fontAlgn="base" hangingPunct="0">
        <a:spcBef>
          <a:spcPct val="0"/>
        </a:spcBef>
        <a:spcAft>
          <a:spcPct val="0"/>
        </a:spcAft>
        <a:defRPr kumimoji="1" sz="3600">
          <a:solidFill>
            <a:schemeClr val="tx2"/>
          </a:solidFill>
          <a:latin typeface="Arial Black" pitchFamily="-1" charset="0"/>
        </a:defRPr>
      </a:lvl8pPr>
      <a:lvl9pPr marL="1828800" algn="l" rtl="0" eaLnBrk="0" fontAlgn="base" hangingPunct="0">
        <a:spcBef>
          <a:spcPct val="0"/>
        </a:spcBef>
        <a:spcAft>
          <a:spcPct val="0"/>
        </a:spcAft>
        <a:defRPr kumimoji="1" sz="3600">
          <a:solidFill>
            <a:schemeClr val="tx2"/>
          </a:solidFill>
          <a:latin typeface="Arial Black" pitchFamily="-1" charset="0"/>
        </a:defRPr>
      </a:lvl9pPr>
    </p:titleStyle>
    <p:bodyStyle>
      <a:lvl1pPr marL="342900" indent="-342900" algn="l" rtl="0" eaLnBrk="0" fontAlgn="base" hangingPunct="0">
        <a:spcBef>
          <a:spcPct val="20000"/>
        </a:spcBef>
        <a:spcAft>
          <a:spcPct val="0"/>
        </a:spcAft>
        <a:buClr>
          <a:schemeClr val="accent2"/>
        </a:buClr>
        <a:buFont typeface="Monotype Sorts" charset="0"/>
        <a:buChar char="z"/>
        <a:defRPr kumimoji="1"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accent2"/>
        </a:buClr>
        <a:buFont typeface="Monotype Sorts" charset="0"/>
        <a:buChar char="y"/>
        <a:defRPr kumimoji="1" sz="2400">
          <a:solidFill>
            <a:schemeClr val="tx1"/>
          </a:solidFill>
          <a:latin typeface="+mn-lt"/>
          <a:ea typeface="ＭＳ Ｐゴシック" pitchFamily="-1" charset="-128"/>
        </a:defRPr>
      </a:lvl2pPr>
      <a:lvl3pPr marL="1143000" indent="-228600" algn="l" rtl="0" eaLnBrk="0" fontAlgn="base" hangingPunct="0">
        <a:spcBef>
          <a:spcPct val="20000"/>
        </a:spcBef>
        <a:spcAft>
          <a:spcPct val="0"/>
        </a:spcAft>
        <a:buClr>
          <a:schemeClr val="accent2"/>
        </a:buClr>
        <a:buFont typeface="Monotype Sorts" charset="0"/>
        <a:buChar char="x"/>
        <a:defRPr kumimoji="1" sz="2000">
          <a:solidFill>
            <a:schemeClr val="tx1"/>
          </a:solidFill>
          <a:latin typeface="+mn-lt"/>
          <a:ea typeface="ＭＳ Ｐゴシック" pitchFamily="-1" charset="-128"/>
        </a:defRPr>
      </a:lvl3pPr>
      <a:lvl4pPr marL="16002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4pPr>
      <a:lvl5pPr marL="20574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5pPr>
      <a:lvl6pPr marL="25146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6pPr>
      <a:lvl7pPr marL="29718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7pPr>
      <a:lvl8pPr marL="34290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8pPr>
      <a:lvl9pPr marL="38862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1"/>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fld id="{EB46528A-ECC8-234E-A53C-F87AC3F6694B}" type="slidenum">
              <a:rPr lang="en-US" sz="1400"/>
              <a:pPr/>
              <a:t>0</a:t>
            </a:fld>
            <a:endParaRPr lang="en-US" sz="1400"/>
          </a:p>
        </p:txBody>
      </p:sp>
      <p:sp>
        <p:nvSpPr>
          <p:cNvPr id="15362" name="Text Box 2"/>
          <p:cNvSpPr txBox="1">
            <a:spLocks noChangeArrowheads="1"/>
          </p:cNvSpPr>
          <p:nvPr/>
        </p:nvSpPr>
        <p:spPr bwMode="auto">
          <a:xfrm>
            <a:off x="115888" y="1001713"/>
            <a:ext cx="8910637"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r>
              <a:rPr lang="en-US" sz="3600" b="1" dirty="0">
                <a:solidFill>
                  <a:schemeClr val="tx2"/>
                </a:solidFill>
                <a:latin typeface="Arial Black" charset="0"/>
              </a:rPr>
              <a:t>Proving the Correctness of a Simple Compiler</a:t>
            </a:r>
          </a:p>
        </p:txBody>
      </p:sp>
      <p:sp>
        <p:nvSpPr>
          <p:cNvPr id="15363" name="Rectangle 3"/>
          <p:cNvSpPr>
            <a:spLocks noChangeArrowheads="1"/>
          </p:cNvSpPr>
          <p:nvPr/>
        </p:nvSpPr>
        <p:spPr bwMode="auto">
          <a:xfrm>
            <a:off x="176213" y="2689412"/>
            <a:ext cx="8791575" cy="3084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kumimoji="1" lang="en-US" sz="3200" dirty="0"/>
          </a:p>
          <a:p>
            <a:pPr algn="ctr"/>
            <a:r>
              <a:rPr kumimoji="1" lang="en-US" sz="3200" dirty="0"/>
              <a:t>CSCE 531</a:t>
            </a:r>
          </a:p>
          <a:p>
            <a:pPr algn="ctr"/>
            <a:r>
              <a:rPr kumimoji="1" lang="en-US" sz="3200" dirty="0"/>
              <a:t>Compiler Construction</a:t>
            </a:r>
          </a:p>
          <a:p>
            <a:pPr algn="ctr"/>
            <a:r>
              <a:rPr kumimoji="1" lang="en-US" sz="3200" dirty="0"/>
              <a:t>Spring 2023</a:t>
            </a:r>
          </a:p>
          <a:p>
            <a:pPr algn="ctr"/>
            <a:r>
              <a:rPr kumimoji="1" lang="en-US" dirty="0"/>
              <a:t>Based on Section 16.7 (Compiler correctness) of Chapter 16 [H] (Reasoning about programs)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B6179-2295-445A-8EF8-618701B121EE}"/>
              </a:ext>
            </a:extLst>
          </p:cNvPr>
          <p:cNvSpPr>
            <a:spLocks noGrp="1"/>
          </p:cNvSpPr>
          <p:nvPr>
            <p:ph type="title"/>
          </p:nvPr>
        </p:nvSpPr>
        <p:spPr/>
        <p:txBody>
          <a:bodyPr/>
          <a:lstStyle/>
          <a:p>
            <a:r>
              <a:rPr lang="en-US" dirty="0"/>
              <a:t>Base case</a:t>
            </a:r>
          </a:p>
        </p:txBody>
      </p:sp>
      <p:sp>
        <p:nvSpPr>
          <p:cNvPr id="3" name="Content Placeholder 2">
            <a:extLst>
              <a:ext uri="{FF2B5EF4-FFF2-40B4-BE49-F238E27FC236}">
                <a16:creationId xmlns:a16="http://schemas.microsoft.com/office/drawing/2014/main" id="{318A27D9-9024-440E-84F2-69889523BCDD}"/>
              </a:ext>
            </a:extLst>
          </p:cNvPr>
          <p:cNvSpPr>
            <a:spLocks noGrp="1"/>
          </p:cNvSpPr>
          <p:nvPr>
            <p:ph idx="1"/>
          </p:nvPr>
        </p:nvSpPr>
        <p:spPr/>
        <p:txBody>
          <a:bodyPr/>
          <a:lstStyle/>
          <a:p>
            <a:pPr marL="0" indent="0">
              <a:buNone/>
            </a:pPr>
            <a:r>
              <a:rPr lang="en-US" dirty="0"/>
              <a:t>exec (comp (Val n)) s</a:t>
            </a:r>
          </a:p>
          <a:p>
            <a:pPr marL="0" indent="0">
              <a:buNone/>
            </a:pPr>
            <a:r>
              <a:rPr lang="en-US" dirty="0"/>
              <a:t>= {applying comp}</a:t>
            </a:r>
          </a:p>
          <a:p>
            <a:pPr marL="0" indent="0">
              <a:buNone/>
            </a:pPr>
            <a:r>
              <a:rPr lang="en-US" dirty="0"/>
              <a:t>exec [PUSH n] s</a:t>
            </a:r>
          </a:p>
          <a:p>
            <a:pPr marL="0" indent="0">
              <a:buNone/>
            </a:pPr>
            <a:r>
              <a:rPr lang="en-US" dirty="0"/>
              <a:t>= {applying exec}</a:t>
            </a:r>
          </a:p>
          <a:p>
            <a:pPr marL="0" indent="0">
              <a:buNone/>
            </a:pPr>
            <a:r>
              <a:rPr lang="en-US" dirty="0"/>
              <a:t>n : s</a:t>
            </a:r>
          </a:p>
          <a:p>
            <a:pPr marL="0" indent="0">
              <a:buNone/>
            </a:pPr>
            <a:r>
              <a:rPr lang="en-US" dirty="0"/>
              <a:t>= {</a:t>
            </a:r>
            <a:r>
              <a:rPr lang="en-US" dirty="0" err="1"/>
              <a:t>unapplying</a:t>
            </a:r>
            <a:r>
              <a:rPr lang="en-US" dirty="0"/>
              <a:t> eval}</a:t>
            </a:r>
          </a:p>
          <a:p>
            <a:pPr marL="0" indent="0">
              <a:buNone/>
            </a:pPr>
            <a:r>
              <a:rPr lang="en-US" dirty="0"/>
              <a:t>eval (Val n) : s</a:t>
            </a:r>
          </a:p>
        </p:txBody>
      </p:sp>
      <p:sp>
        <p:nvSpPr>
          <p:cNvPr id="4" name="Slide Number Placeholder 3">
            <a:extLst>
              <a:ext uri="{FF2B5EF4-FFF2-40B4-BE49-F238E27FC236}">
                <a16:creationId xmlns:a16="http://schemas.microsoft.com/office/drawing/2014/main" id="{8D759C57-90A4-4254-9952-F39446B43C64}"/>
              </a:ext>
            </a:extLst>
          </p:cNvPr>
          <p:cNvSpPr>
            <a:spLocks noGrp="1"/>
          </p:cNvSpPr>
          <p:nvPr>
            <p:ph type="sldNum" sz="quarter" idx="10"/>
          </p:nvPr>
        </p:nvSpPr>
        <p:spPr/>
        <p:txBody>
          <a:bodyPr/>
          <a:lstStyle/>
          <a:p>
            <a:pPr>
              <a:defRPr/>
            </a:pPr>
            <a:fld id="{E48AA650-3E41-A349-B956-155ED09CC8BD}" type="slidenum">
              <a:rPr lang="en-US" smtClean="0"/>
              <a:pPr>
                <a:defRPr/>
              </a:pPr>
              <a:t>9</a:t>
            </a:fld>
            <a:endParaRPr lang="en-US"/>
          </a:p>
        </p:txBody>
      </p:sp>
    </p:spTree>
    <p:extLst>
      <p:ext uri="{BB962C8B-B14F-4D97-AF65-F5344CB8AC3E}">
        <p14:creationId xmlns:p14="http://schemas.microsoft.com/office/powerpoint/2010/main" val="289949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072C-EFB9-4634-BB0F-3A2ECD2367DF}"/>
              </a:ext>
            </a:extLst>
          </p:cNvPr>
          <p:cNvSpPr>
            <a:spLocks noGrp="1"/>
          </p:cNvSpPr>
          <p:nvPr>
            <p:ph type="title"/>
          </p:nvPr>
        </p:nvSpPr>
        <p:spPr>
          <a:xfrm>
            <a:off x="386443" y="223157"/>
            <a:ext cx="7772400" cy="685800"/>
          </a:xfrm>
        </p:spPr>
        <p:txBody>
          <a:bodyPr/>
          <a:lstStyle/>
          <a:p>
            <a:r>
              <a:rPr lang="en-US" dirty="0"/>
              <a:t>Inductive case</a:t>
            </a:r>
          </a:p>
        </p:txBody>
      </p:sp>
      <p:sp>
        <p:nvSpPr>
          <p:cNvPr id="3" name="Content Placeholder 2">
            <a:extLst>
              <a:ext uri="{FF2B5EF4-FFF2-40B4-BE49-F238E27FC236}">
                <a16:creationId xmlns:a16="http://schemas.microsoft.com/office/drawing/2014/main" id="{419A5F5A-F2A1-4F64-8C19-EF6DA95B4E85}"/>
              </a:ext>
            </a:extLst>
          </p:cNvPr>
          <p:cNvSpPr>
            <a:spLocks noGrp="1"/>
          </p:cNvSpPr>
          <p:nvPr>
            <p:ph idx="1"/>
          </p:nvPr>
        </p:nvSpPr>
        <p:spPr>
          <a:xfrm>
            <a:off x="482600" y="950685"/>
            <a:ext cx="8178800" cy="5900965"/>
          </a:xfrm>
        </p:spPr>
        <p:txBody>
          <a:bodyPr>
            <a:normAutofit fontScale="77500" lnSpcReduction="20000"/>
          </a:bodyPr>
          <a:lstStyle/>
          <a:p>
            <a:pPr marL="0" indent="0">
              <a:buNone/>
            </a:pPr>
            <a:r>
              <a:rPr lang="en-US" dirty="0"/>
              <a:t>exec (comp (Add x y)) s</a:t>
            </a:r>
          </a:p>
          <a:p>
            <a:pPr marL="0" indent="0">
              <a:buNone/>
            </a:pPr>
            <a:r>
              <a:rPr lang="en-US" dirty="0"/>
              <a:t>= {applying comp}</a:t>
            </a:r>
          </a:p>
          <a:p>
            <a:pPr marL="0" indent="0">
              <a:buNone/>
            </a:pPr>
            <a:r>
              <a:rPr lang="en-US" dirty="0"/>
              <a:t>exec (comp x ++ comp y ++ [ADD]) s</a:t>
            </a:r>
          </a:p>
          <a:p>
            <a:pPr marL="0" indent="0">
              <a:buNone/>
            </a:pPr>
            <a:r>
              <a:rPr lang="en-US" dirty="0"/>
              <a:t>= {associativity of ++}</a:t>
            </a:r>
          </a:p>
          <a:p>
            <a:pPr marL="0" indent="0">
              <a:buNone/>
            </a:pPr>
            <a:r>
              <a:rPr lang="en-US" dirty="0"/>
              <a:t>exec (comp x ++ (comp y ++ [ADD])) s</a:t>
            </a:r>
          </a:p>
          <a:p>
            <a:pPr marL="0" indent="0">
              <a:buNone/>
            </a:pPr>
            <a:r>
              <a:rPr lang="en-US" dirty="0"/>
              <a:t>= {distributivity: next slide}</a:t>
            </a:r>
          </a:p>
          <a:p>
            <a:pPr marL="0" indent="0">
              <a:buNone/>
            </a:pPr>
            <a:r>
              <a:rPr lang="en-US" dirty="0"/>
              <a:t>exec (comp y ++ [ADD]) (exec (comp x) s)</a:t>
            </a:r>
          </a:p>
          <a:p>
            <a:pPr marL="0" indent="0">
              <a:buNone/>
            </a:pPr>
            <a:r>
              <a:rPr lang="en-US" dirty="0"/>
              <a:t>= {induction hypothesis for x}</a:t>
            </a:r>
          </a:p>
          <a:p>
            <a:pPr marL="0" indent="0">
              <a:buNone/>
            </a:pPr>
            <a:r>
              <a:rPr lang="en-US" dirty="0"/>
              <a:t>exec (comp y ++ [ADD]) (eval x : s)</a:t>
            </a:r>
          </a:p>
          <a:p>
            <a:pPr marL="0" indent="0">
              <a:buNone/>
            </a:pPr>
            <a:r>
              <a:rPr lang="en-US" dirty="0"/>
              <a:t>= {distributivity again}</a:t>
            </a:r>
          </a:p>
          <a:p>
            <a:pPr marL="0" indent="0">
              <a:buNone/>
            </a:pPr>
            <a:r>
              <a:rPr lang="en-US" dirty="0"/>
              <a:t>exec [ADD] (exec (comp y) (eval x : s))</a:t>
            </a:r>
          </a:p>
          <a:p>
            <a:pPr marL="0" indent="0">
              <a:buNone/>
            </a:pPr>
            <a:r>
              <a:rPr lang="en-US" dirty="0"/>
              <a:t>= {induction hypothesis for y}</a:t>
            </a:r>
          </a:p>
          <a:p>
            <a:pPr marL="0" indent="0">
              <a:buNone/>
            </a:pPr>
            <a:r>
              <a:rPr lang="en-US" dirty="0"/>
              <a:t>exec [ADD] (eval y : eval x : s)</a:t>
            </a:r>
          </a:p>
          <a:p>
            <a:pPr marL="0" indent="0">
              <a:buNone/>
            </a:pPr>
            <a:r>
              <a:rPr lang="en-US" dirty="0"/>
              <a:t>= {applying exec twice}</a:t>
            </a:r>
          </a:p>
          <a:p>
            <a:pPr marL="0" indent="0">
              <a:buNone/>
            </a:pPr>
            <a:r>
              <a:rPr lang="en-US" dirty="0"/>
              <a:t>(eval x + eval y) : s</a:t>
            </a:r>
          </a:p>
          <a:p>
            <a:pPr marL="0" indent="0">
              <a:buNone/>
            </a:pPr>
            <a:r>
              <a:rPr lang="en-US" dirty="0"/>
              <a:t>= {</a:t>
            </a:r>
            <a:r>
              <a:rPr lang="en-US" dirty="0" err="1"/>
              <a:t>unapplying</a:t>
            </a:r>
            <a:r>
              <a:rPr lang="en-US" dirty="0"/>
              <a:t> eval}</a:t>
            </a:r>
          </a:p>
          <a:p>
            <a:pPr marL="0" indent="0">
              <a:buNone/>
            </a:pPr>
            <a:r>
              <a:rPr lang="en-US" dirty="0"/>
              <a:t>eval (Add x y) : s</a:t>
            </a:r>
          </a:p>
          <a:p>
            <a:pPr marL="0" indent="0">
              <a:buNone/>
            </a:pPr>
            <a:endParaRPr lang="en-US" dirty="0"/>
          </a:p>
        </p:txBody>
      </p:sp>
      <p:sp>
        <p:nvSpPr>
          <p:cNvPr id="4" name="Slide Number Placeholder 3">
            <a:extLst>
              <a:ext uri="{FF2B5EF4-FFF2-40B4-BE49-F238E27FC236}">
                <a16:creationId xmlns:a16="http://schemas.microsoft.com/office/drawing/2014/main" id="{D55B85A5-9042-4C37-A73C-3663A082E32D}"/>
              </a:ext>
            </a:extLst>
          </p:cNvPr>
          <p:cNvSpPr>
            <a:spLocks noGrp="1"/>
          </p:cNvSpPr>
          <p:nvPr>
            <p:ph type="sldNum" sz="quarter" idx="10"/>
          </p:nvPr>
        </p:nvSpPr>
        <p:spPr/>
        <p:txBody>
          <a:bodyPr/>
          <a:lstStyle/>
          <a:p>
            <a:pPr>
              <a:defRPr/>
            </a:pPr>
            <a:fld id="{E48AA650-3E41-A349-B956-155ED09CC8BD}" type="slidenum">
              <a:rPr lang="en-US" smtClean="0"/>
              <a:pPr>
                <a:defRPr/>
              </a:pPr>
              <a:t>10</a:t>
            </a:fld>
            <a:endParaRPr lang="en-US"/>
          </a:p>
        </p:txBody>
      </p:sp>
    </p:spTree>
    <p:extLst>
      <p:ext uri="{BB962C8B-B14F-4D97-AF65-F5344CB8AC3E}">
        <p14:creationId xmlns:p14="http://schemas.microsoft.com/office/powerpoint/2010/main" val="444753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76B95-F87F-4ACE-B2A5-C89FC6995A90}"/>
              </a:ext>
            </a:extLst>
          </p:cNvPr>
          <p:cNvSpPr>
            <a:spLocks noGrp="1"/>
          </p:cNvSpPr>
          <p:nvPr>
            <p:ph type="title"/>
          </p:nvPr>
        </p:nvSpPr>
        <p:spPr/>
        <p:txBody>
          <a:bodyPr/>
          <a:lstStyle/>
          <a:p>
            <a:r>
              <a:rPr lang="en-US" dirty="0"/>
              <a:t>Distributivity</a:t>
            </a:r>
          </a:p>
        </p:txBody>
      </p:sp>
      <p:sp>
        <p:nvSpPr>
          <p:cNvPr id="3" name="Content Placeholder 2">
            <a:extLst>
              <a:ext uri="{FF2B5EF4-FFF2-40B4-BE49-F238E27FC236}">
                <a16:creationId xmlns:a16="http://schemas.microsoft.com/office/drawing/2014/main" id="{28F79744-AC62-4334-BE76-F75FCAE1B74E}"/>
              </a:ext>
            </a:extLst>
          </p:cNvPr>
          <p:cNvSpPr>
            <a:spLocks noGrp="1"/>
          </p:cNvSpPr>
          <p:nvPr>
            <p:ph idx="1"/>
          </p:nvPr>
        </p:nvSpPr>
        <p:spPr>
          <a:xfrm>
            <a:off x="533400" y="1066800"/>
            <a:ext cx="8178800" cy="5702300"/>
          </a:xfrm>
        </p:spPr>
        <p:txBody>
          <a:bodyPr/>
          <a:lstStyle/>
          <a:p>
            <a:pPr marL="0" indent="0">
              <a:buNone/>
            </a:pPr>
            <a:r>
              <a:rPr lang="en-US" dirty="0"/>
              <a:t>Executing two pieces of code appended together gives the same result as executing them in sequence:</a:t>
            </a:r>
          </a:p>
          <a:p>
            <a:pPr marL="0" indent="0">
              <a:buNone/>
            </a:pPr>
            <a:r>
              <a:rPr lang="en-US" dirty="0"/>
              <a:t>exec (c ++ d) s = exec d (exec c s)</a:t>
            </a:r>
          </a:p>
          <a:p>
            <a:pPr marL="0" indent="0">
              <a:buNone/>
            </a:pPr>
            <a:r>
              <a:rPr lang="en-US" dirty="0"/>
              <a:t>The proof is by induction over the code list c, with the inductive case split into two cases, depending upon whether the first operation in the code is a push or an add. We need the definition of ++ (append, or list concatenation).</a:t>
            </a:r>
          </a:p>
          <a:p>
            <a:pPr marL="0" indent="0">
              <a:buNone/>
            </a:pPr>
            <a:r>
              <a:rPr lang="en-US" dirty="0"/>
              <a:t>(++) :: [a] -&gt; [a] -&gt; [a]</a:t>
            </a:r>
          </a:p>
          <a:p>
            <a:pPr marL="0" indent="0">
              <a:buNone/>
            </a:pPr>
            <a:r>
              <a:rPr lang="en-US" dirty="0"/>
              <a:t>[]       ++ </a:t>
            </a:r>
            <a:r>
              <a:rPr lang="en-US" dirty="0" err="1"/>
              <a:t>ys</a:t>
            </a:r>
            <a:r>
              <a:rPr lang="en-US" dirty="0"/>
              <a:t> = </a:t>
            </a:r>
            <a:r>
              <a:rPr lang="en-US" dirty="0" err="1"/>
              <a:t>ys</a:t>
            </a:r>
            <a:endParaRPr lang="en-US" dirty="0"/>
          </a:p>
          <a:p>
            <a:pPr marL="0" indent="0">
              <a:buNone/>
            </a:pPr>
            <a:r>
              <a:rPr lang="en-US" dirty="0"/>
              <a:t>(</a:t>
            </a:r>
            <a:r>
              <a:rPr lang="en-US" dirty="0" err="1"/>
              <a:t>x:xs</a:t>
            </a:r>
            <a:r>
              <a:rPr lang="en-US" dirty="0"/>
              <a:t>) ++ </a:t>
            </a:r>
            <a:r>
              <a:rPr lang="en-US" dirty="0" err="1"/>
              <a:t>ys</a:t>
            </a:r>
            <a:r>
              <a:rPr lang="en-US" dirty="0"/>
              <a:t> = x : (</a:t>
            </a:r>
            <a:r>
              <a:rPr lang="en-US" dirty="0" err="1"/>
              <a:t>xs</a:t>
            </a:r>
            <a:r>
              <a:rPr lang="en-US" dirty="0"/>
              <a:t> ++ </a:t>
            </a:r>
            <a:r>
              <a:rPr lang="en-US" dirty="0" err="1"/>
              <a:t>ys</a:t>
            </a:r>
            <a:r>
              <a:rPr lang="en-US" dirty="0"/>
              <a:t>)</a:t>
            </a:r>
          </a:p>
        </p:txBody>
      </p:sp>
      <p:sp>
        <p:nvSpPr>
          <p:cNvPr id="4" name="Slide Number Placeholder 3">
            <a:extLst>
              <a:ext uri="{FF2B5EF4-FFF2-40B4-BE49-F238E27FC236}">
                <a16:creationId xmlns:a16="http://schemas.microsoft.com/office/drawing/2014/main" id="{A03EA651-4031-42CE-AE35-F3458D592B5F}"/>
              </a:ext>
            </a:extLst>
          </p:cNvPr>
          <p:cNvSpPr>
            <a:spLocks noGrp="1"/>
          </p:cNvSpPr>
          <p:nvPr>
            <p:ph type="sldNum" sz="quarter" idx="10"/>
          </p:nvPr>
        </p:nvSpPr>
        <p:spPr/>
        <p:txBody>
          <a:bodyPr/>
          <a:lstStyle/>
          <a:p>
            <a:pPr>
              <a:defRPr/>
            </a:pPr>
            <a:fld id="{E48AA650-3E41-A349-B956-155ED09CC8BD}" type="slidenum">
              <a:rPr lang="en-US" smtClean="0"/>
              <a:pPr>
                <a:defRPr/>
              </a:pPr>
              <a:t>11</a:t>
            </a:fld>
            <a:endParaRPr lang="en-US"/>
          </a:p>
        </p:txBody>
      </p:sp>
    </p:spTree>
    <p:extLst>
      <p:ext uri="{BB962C8B-B14F-4D97-AF65-F5344CB8AC3E}">
        <p14:creationId xmlns:p14="http://schemas.microsoft.com/office/powerpoint/2010/main" val="385384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F2770-D48D-4D37-9F36-AF3F51779B9C}"/>
              </a:ext>
            </a:extLst>
          </p:cNvPr>
          <p:cNvSpPr>
            <a:spLocks noGrp="1"/>
          </p:cNvSpPr>
          <p:nvPr>
            <p:ph type="title"/>
          </p:nvPr>
        </p:nvSpPr>
        <p:spPr/>
        <p:txBody>
          <a:bodyPr/>
          <a:lstStyle/>
          <a:p>
            <a:r>
              <a:rPr lang="en-US" dirty="0"/>
              <a:t>Distributivity: base case</a:t>
            </a:r>
          </a:p>
        </p:txBody>
      </p:sp>
      <p:sp>
        <p:nvSpPr>
          <p:cNvPr id="3" name="Content Placeholder 2">
            <a:extLst>
              <a:ext uri="{FF2B5EF4-FFF2-40B4-BE49-F238E27FC236}">
                <a16:creationId xmlns:a16="http://schemas.microsoft.com/office/drawing/2014/main" id="{0FDC3BC7-D7B2-4912-B1E0-53D745D23285}"/>
              </a:ext>
            </a:extLst>
          </p:cNvPr>
          <p:cNvSpPr>
            <a:spLocks noGrp="1"/>
          </p:cNvSpPr>
          <p:nvPr>
            <p:ph idx="1"/>
          </p:nvPr>
        </p:nvSpPr>
        <p:spPr/>
        <p:txBody>
          <a:bodyPr/>
          <a:lstStyle/>
          <a:p>
            <a:pPr marL="0" indent="0">
              <a:buNone/>
            </a:pPr>
            <a:r>
              <a:rPr lang="en-US" dirty="0"/>
              <a:t>exec ([] ++ d) s</a:t>
            </a:r>
          </a:p>
          <a:p>
            <a:pPr marL="0" indent="0">
              <a:buNone/>
            </a:pPr>
            <a:r>
              <a:rPr lang="en-US" dirty="0"/>
              <a:t>= {applying ++}</a:t>
            </a:r>
          </a:p>
          <a:p>
            <a:pPr marL="0" indent="0">
              <a:buNone/>
            </a:pPr>
            <a:r>
              <a:rPr lang="en-US" dirty="0"/>
              <a:t>exec d s</a:t>
            </a:r>
          </a:p>
          <a:p>
            <a:pPr marL="0" indent="0">
              <a:buNone/>
            </a:pPr>
            <a:r>
              <a:rPr lang="en-US" dirty="0"/>
              <a:t>= {</a:t>
            </a:r>
            <a:r>
              <a:rPr lang="en-US" dirty="0" err="1"/>
              <a:t>unapplying</a:t>
            </a:r>
            <a:r>
              <a:rPr lang="en-US" dirty="0"/>
              <a:t> exec}</a:t>
            </a:r>
          </a:p>
          <a:p>
            <a:pPr marL="0" indent="0">
              <a:buNone/>
            </a:pPr>
            <a:r>
              <a:rPr lang="en-US" dirty="0"/>
              <a:t>exec d (exec [] s)</a:t>
            </a:r>
          </a:p>
        </p:txBody>
      </p:sp>
      <p:sp>
        <p:nvSpPr>
          <p:cNvPr id="4" name="Slide Number Placeholder 3">
            <a:extLst>
              <a:ext uri="{FF2B5EF4-FFF2-40B4-BE49-F238E27FC236}">
                <a16:creationId xmlns:a16="http://schemas.microsoft.com/office/drawing/2014/main" id="{0576DF18-31F4-4C1D-BC42-453837180A7F}"/>
              </a:ext>
            </a:extLst>
          </p:cNvPr>
          <p:cNvSpPr>
            <a:spLocks noGrp="1"/>
          </p:cNvSpPr>
          <p:nvPr>
            <p:ph type="sldNum" sz="quarter" idx="10"/>
          </p:nvPr>
        </p:nvSpPr>
        <p:spPr/>
        <p:txBody>
          <a:bodyPr/>
          <a:lstStyle/>
          <a:p>
            <a:pPr>
              <a:defRPr/>
            </a:pPr>
            <a:fld id="{E48AA650-3E41-A349-B956-155ED09CC8BD}" type="slidenum">
              <a:rPr lang="en-US" smtClean="0"/>
              <a:pPr>
                <a:defRPr/>
              </a:pPr>
              <a:t>12</a:t>
            </a:fld>
            <a:endParaRPr lang="en-US"/>
          </a:p>
        </p:txBody>
      </p:sp>
    </p:spTree>
    <p:extLst>
      <p:ext uri="{BB962C8B-B14F-4D97-AF65-F5344CB8AC3E}">
        <p14:creationId xmlns:p14="http://schemas.microsoft.com/office/powerpoint/2010/main" val="3923424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FF30-01F5-48BB-86C3-CC639395531F}"/>
              </a:ext>
            </a:extLst>
          </p:cNvPr>
          <p:cNvSpPr>
            <a:spLocks noGrp="1"/>
          </p:cNvSpPr>
          <p:nvPr>
            <p:ph type="title"/>
          </p:nvPr>
        </p:nvSpPr>
        <p:spPr/>
        <p:txBody>
          <a:bodyPr/>
          <a:lstStyle/>
          <a:p>
            <a:r>
              <a:rPr lang="en-US" dirty="0"/>
              <a:t>Distributivity: PUSH case</a:t>
            </a:r>
          </a:p>
        </p:txBody>
      </p:sp>
      <p:sp>
        <p:nvSpPr>
          <p:cNvPr id="3" name="Content Placeholder 2">
            <a:extLst>
              <a:ext uri="{FF2B5EF4-FFF2-40B4-BE49-F238E27FC236}">
                <a16:creationId xmlns:a16="http://schemas.microsoft.com/office/drawing/2014/main" id="{821E6BAC-C9E6-44D8-A757-04DA56E7FD3F}"/>
              </a:ext>
            </a:extLst>
          </p:cNvPr>
          <p:cNvSpPr>
            <a:spLocks noGrp="1"/>
          </p:cNvSpPr>
          <p:nvPr>
            <p:ph idx="1"/>
          </p:nvPr>
        </p:nvSpPr>
        <p:spPr/>
        <p:txBody>
          <a:bodyPr/>
          <a:lstStyle/>
          <a:p>
            <a:pPr marL="0" indent="0">
              <a:buNone/>
            </a:pPr>
            <a:r>
              <a:rPr lang="en-US" dirty="0"/>
              <a:t>exec ((PUSH n : c) ++ d) s</a:t>
            </a:r>
          </a:p>
          <a:p>
            <a:pPr marL="0" indent="0">
              <a:buNone/>
            </a:pPr>
            <a:r>
              <a:rPr lang="en-US" dirty="0"/>
              <a:t>= {applying ++}</a:t>
            </a:r>
          </a:p>
          <a:p>
            <a:pPr marL="0" indent="0">
              <a:buNone/>
            </a:pPr>
            <a:r>
              <a:rPr lang="en-US" dirty="0"/>
              <a:t>exec (PUSH n : (c ++ d)) s</a:t>
            </a:r>
          </a:p>
          <a:p>
            <a:pPr marL="0" indent="0">
              <a:buNone/>
            </a:pPr>
            <a:r>
              <a:rPr lang="en-US" dirty="0"/>
              <a:t>= {applying exec}</a:t>
            </a:r>
          </a:p>
          <a:p>
            <a:pPr marL="0" indent="0">
              <a:buNone/>
            </a:pPr>
            <a:r>
              <a:rPr lang="en-US" dirty="0"/>
              <a:t>exec (c ++ d) (n : s)</a:t>
            </a:r>
          </a:p>
          <a:p>
            <a:pPr marL="0" indent="0">
              <a:buNone/>
            </a:pPr>
            <a:r>
              <a:rPr lang="en-US" dirty="0"/>
              <a:t>= {induction hypothesis}</a:t>
            </a:r>
          </a:p>
          <a:p>
            <a:pPr marL="0" indent="0">
              <a:buNone/>
            </a:pPr>
            <a:r>
              <a:rPr lang="en-US" dirty="0"/>
              <a:t>exec d (exec c (n : s))</a:t>
            </a:r>
          </a:p>
          <a:p>
            <a:pPr marL="0" indent="0">
              <a:buNone/>
            </a:pPr>
            <a:r>
              <a:rPr lang="en-US" dirty="0"/>
              <a:t>= {</a:t>
            </a:r>
            <a:r>
              <a:rPr lang="en-US" dirty="0" err="1"/>
              <a:t>unapplying</a:t>
            </a:r>
            <a:r>
              <a:rPr lang="en-US" dirty="0"/>
              <a:t> exec}</a:t>
            </a:r>
          </a:p>
          <a:p>
            <a:pPr marL="0" indent="0">
              <a:buNone/>
            </a:pPr>
            <a:r>
              <a:rPr lang="en-US" dirty="0"/>
              <a:t>exec d (exec (PUSH n : c) s)</a:t>
            </a:r>
          </a:p>
        </p:txBody>
      </p:sp>
      <p:sp>
        <p:nvSpPr>
          <p:cNvPr id="4" name="Slide Number Placeholder 3">
            <a:extLst>
              <a:ext uri="{FF2B5EF4-FFF2-40B4-BE49-F238E27FC236}">
                <a16:creationId xmlns:a16="http://schemas.microsoft.com/office/drawing/2014/main" id="{11C3051E-7E0B-43B8-BBF8-68A0D0BF7BE0}"/>
              </a:ext>
            </a:extLst>
          </p:cNvPr>
          <p:cNvSpPr>
            <a:spLocks noGrp="1"/>
          </p:cNvSpPr>
          <p:nvPr>
            <p:ph type="sldNum" sz="quarter" idx="10"/>
          </p:nvPr>
        </p:nvSpPr>
        <p:spPr/>
        <p:txBody>
          <a:bodyPr/>
          <a:lstStyle/>
          <a:p>
            <a:pPr>
              <a:defRPr/>
            </a:pPr>
            <a:fld id="{E48AA650-3E41-A349-B956-155ED09CC8BD}" type="slidenum">
              <a:rPr lang="en-US" smtClean="0"/>
              <a:pPr>
                <a:defRPr/>
              </a:pPr>
              <a:t>13</a:t>
            </a:fld>
            <a:endParaRPr lang="en-US"/>
          </a:p>
        </p:txBody>
      </p:sp>
    </p:spTree>
    <p:extLst>
      <p:ext uri="{BB962C8B-B14F-4D97-AF65-F5344CB8AC3E}">
        <p14:creationId xmlns:p14="http://schemas.microsoft.com/office/powerpoint/2010/main" val="787970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40347-9DDD-41CF-96D6-1A44A03FE44D}"/>
              </a:ext>
            </a:extLst>
          </p:cNvPr>
          <p:cNvSpPr>
            <a:spLocks noGrp="1"/>
          </p:cNvSpPr>
          <p:nvPr>
            <p:ph type="title"/>
          </p:nvPr>
        </p:nvSpPr>
        <p:spPr/>
        <p:txBody>
          <a:bodyPr/>
          <a:lstStyle/>
          <a:p>
            <a:r>
              <a:rPr lang="en-US" dirty="0"/>
              <a:t>Distributivity: ADD case</a:t>
            </a:r>
          </a:p>
        </p:txBody>
      </p:sp>
      <p:sp>
        <p:nvSpPr>
          <p:cNvPr id="3" name="Content Placeholder 2">
            <a:extLst>
              <a:ext uri="{FF2B5EF4-FFF2-40B4-BE49-F238E27FC236}">
                <a16:creationId xmlns:a16="http://schemas.microsoft.com/office/drawing/2014/main" id="{CE00DB3E-6AAC-477C-B6C0-32935771A368}"/>
              </a:ext>
            </a:extLst>
          </p:cNvPr>
          <p:cNvSpPr>
            <a:spLocks noGrp="1"/>
          </p:cNvSpPr>
          <p:nvPr>
            <p:ph idx="1"/>
          </p:nvPr>
        </p:nvSpPr>
        <p:spPr>
          <a:xfrm>
            <a:off x="435429" y="1149350"/>
            <a:ext cx="8178800" cy="5638800"/>
          </a:xfrm>
        </p:spPr>
        <p:txBody>
          <a:bodyPr/>
          <a:lstStyle/>
          <a:p>
            <a:pPr marL="0" indent="0">
              <a:buNone/>
            </a:pPr>
            <a:r>
              <a:rPr lang="en-US" dirty="0"/>
              <a:t>exec ((ADD : c) ++ d) s</a:t>
            </a:r>
          </a:p>
          <a:p>
            <a:pPr marL="0" indent="0">
              <a:buNone/>
            </a:pPr>
            <a:r>
              <a:rPr lang="en-US" dirty="0"/>
              <a:t>= {applying ++}</a:t>
            </a:r>
          </a:p>
          <a:p>
            <a:pPr marL="0" indent="0">
              <a:buNone/>
            </a:pPr>
            <a:r>
              <a:rPr lang="en-US" dirty="0"/>
              <a:t>exec (ADD : (c ++ d) s</a:t>
            </a:r>
          </a:p>
          <a:p>
            <a:pPr marL="0" indent="0">
              <a:buNone/>
            </a:pPr>
            <a:r>
              <a:rPr lang="en-US" dirty="0"/>
              <a:t>= {</a:t>
            </a:r>
            <a:r>
              <a:rPr lang="en-US" b="1" dirty="0"/>
              <a:t>assume no underflow</a:t>
            </a:r>
            <a:r>
              <a:rPr lang="en-US" dirty="0"/>
              <a:t>, so: s = m : n : s’ }</a:t>
            </a:r>
          </a:p>
          <a:p>
            <a:pPr marL="0" indent="0">
              <a:buNone/>
            </a:pPr>
            <a:r>
              <a:rPr lang="en-US" dirty="0"/>
              <a:t>exec (ADD : (c ++ d) (m : n : s’)</a:t>
            </a:r>
          </a:p>
          <a:p>
            <a:pPr marL="0" indent="0">
              <a:buNone/>
            </a:pPr>
            <a:r>
              <a:rPr lang="en-US" dirty="0"/>
              <a:t>= {applying exec}</a:t>
            </a:r>
          </a:p>
          <a:p>
            <a:pPr marL="0" indent="0">
              <a:buNone/>
            </a:pPr>
            <a:r>
              <a:rPr lang="en-US" dirty="0"/>
              <a:t>exec (c ++ d) (</a:t>
            </a:r>
            <a:r>
              <a:rPr lang="en-US" dirty="0" err="1"/>
              <a:t>n+m</a:t>
            </a:r>
            <a:r>
              <a:rPr lang="en-US" dirty="0"/>
              <a:t> : s’)</a:t>
            </a:r>
          </a:p>
          <a:p>
            <a:pPr marL="0" indent="0">
              <a:buNone/>
            </a:pPr>
            <a:r>
              <a:rPr lang="en-US" dirty="0"/>
              <a:t>= {induction hypothesis}</a:t>
            </a:r>
          </a:p>
          <a:p>
            <a:pPr marL="0" indent="0">
              <a:buNone/>
            </a:pPr>
            <a:r>
              <a:rPr lang="en-US" dirty="0"/>
              <a:t>exec d (exec c (</a:t>
            </a:r>
            <a:r>
              <a:rPr lang="en-US" dirty="0" err="1"/>
              <a:t>n+m</a:t>
            </a:r>
            <a:r>
              <a:rPr lang="en-US" dirty="0"/>
              <a:t> : s’)</a:t>
            </a:r>
          </a:p>
          <a:p>
            <a:pPr marL="0" indent="0">
              <a:buNone/>
            </a:pPr>
            <a:r>
              <a:rPr lang="en-US" dirty="0"/>
              <a:t>= {</a:t>
            </a:r>
            <a:r>
              <a:rPr lang="en-US" dirty="0" err="1"/>
              <a:t>unapplying</a:t>
            </a:r>
            <a:r>
              <a:rPr lang="en-US" dirty="0"/>
              <a:t> exec}</a:t>
            </a:r>
          </a:p>
          <a:p>
            <a:pPr marL="0" indent="0">
              <a:buNone/>
            </a:pPr>
            <a:r>
              <a:rPr lang="en-US" dirty="0"/>
              <a:t>exec d (exec (ADD : c) (m : n : s’))</a:t>
            </a:r>
          </a:p>
        </p:txBody>
      </p:sp>
      <p:sp>
        <p:nvSpPr>
          <p:cNvPr id="4" name="Slide Number Placeholder 3">
            <a:extLst>
              <a:ext uri="{FF2B5EF4-FFF2-40B4-BE49-F238E27FC236}">
                <a16:creationId xmlns:a16="http://schemas.microsoft.com/office/drawing/2014/main" id="{0C626E79-8B0C-4F32-A7E3-50DE3BAD4372}"/>
              </a:ext>
            </a:extLst>
          </p:cNvPr>
          <p:cNvSpPr>
            <a:spLocks noGrp="1"/>
          </p:cNvSpPr>
          <p:nvPr>
            <p:ph type="sldNum" sz="quarter" idx="10"/>
          </p:nvPr>
        </p:nvSpPr>
        <p:spPr/>
        <p:txBody>
          <a:bodyPr/>
          <a:lstStyle/>
          <a:p>
            <a:pPr>
              <a:defRPr/>
            </a:pPr>
            <a:fld id="{E48AA650-3E41-A349-B956-155ED09CC8BD}" type="slidenum">
              <a:rPr lang="en-US" smtClean="0"/>
              <a:pPr>
                <a:defRPr/>
              </a:pPr>
              <a:t>14</a:t>
            </a:fld>
            <a:endParaRPr lang="en-US"/>
          </a:p>
        </p:txBody>
      </p:sp>
    </p:spTree>
    <p:extLst>
      <p:ext uri="{BB962C8B-B14F-4D97-AF65-F5344CB8AC3E}">
        <p14:creationId xmlns:p14="http://schemas.microsoft.com/office/powerpoint/2010/main" val="2735540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3CAC4-017B-45D0-A328-A765C946875E}"/>
              </a:ext>
            </a:extLst>
          </p:cNvPr>
          <p:cNvSpPr>
            <a:spLocks noGrp="1"/>
          </p:cNvSpPr>
          <p:nvPr>
            <p:ph type="title"/>
          </p:nvPr>
        </p:nvSpPr>
        <p:spPr>
          <a:xfrm>
            <a:off x="130629" y="381000"/>
            <a:ext cx="9013371" cy="685800"/>
          </a:xfrm>
        </p:spPr>
        <p:txBody>
          <a:bodyPr/>
          <a:lstStyle/>
          <a:p>
            <a:r>
              <a:rPr lang="en-US" sz="3200" dirty="0"/>
              <a:t>Accumulator version of the compiler</a:t>
            </a:r>
          </a:p>
        </p:txBody>
      </p:sp>
      <p:sp>
        <p:nvSpPr>
          <p:cNvPr id="3" name="Content Placeholder 2">
            <a:extLst>
              <a:ext uri="{FF2B5EF4-FFF2-40B4-BE49-F238E27FC236}">
                <a16:creationId xmlns:a16="http://schemas.microsoft.com/office/drawing/2014/main" id="{F1C47D86-3D57-4E07-9000-B4B9EDACE801}"/>
              </a:ext>
            </a:extLst>
          </p:cNvPr>
          <p:cNvSpPr>
            <a:spLocks noGrp="1"/>
          </p:cNvSpPr>
          <p:nvPr>
            <p:ph idx="1"/>
          </p:nvPr>
        </p:nvSpPr>
        <p:spPr/>
        <p:txBody>
          <a:bodyPr/>
          <a:lstStyle/>
          <a:p>
            <a:pPr marL="0" indent="0">
              <a:buNone/>
            </a:pPr>
            <a:r>
              <a:rPr lang="en-US" dirty="0"/>
              <a:t>Hutton describes an accumulator version of the compiler at the end of section 16.7.  This version avoids the problem of stack underflow and has two additional benefits: </a:t>
            </a:r>
          </a:p>
          <a:p>
            <a:pPr marL="514350" indent="-514350">
              <a:buAutoNum type="arabicParenBoth"/>
            </a:pPr>
            <a:r>
              <a:rPr lang="en-US" dirty="0"/>
              <a:t>it avoids the use of append (++) and is therefore more efficient; </a:t>
            </a:r>
          </a:p>
          <a:p>
            <a:pPr marL="514350" indent="-514350">
              <a:buAutoNum type="arabicParenBoth"/>
            </a:pPr>
            <a:r>
              <a:rPr lang="en-US" dirty="0"/>
              <a:t>it allows a much shorter proof of compiler correctness.</a:t>
            </a:r>
          </a:p>
          <a:p>
            <a:pPr marL="0" indent="0">
              <a:buNone/>
            </a:pPr>
            <a:r>
              <a:rPr lang="en-US" dirty="0"/>
              <a:t>We present this version of the compiler, called comp’, next.</a:t>
            </a:r>
          </a:p>
        </p:txBody>
      </p:sp>
      <p:sp>
        <p:nvSpPr>
          <p:cNvPr id="4" name="Slide Number Placeholder 3">
            <a:extLst>
              <a:ext uri="{FF2B5EF4-FFF2-40B4-BE49-F238E27FC236}">
                <a16:creationId xmlns:a16="http://schemas.microsoft.com/office/drawing/2014/main" id="{F6F74203-6AB7-413F-90A5-7D2974985377}"/>
              </a:ext>
            </a:extLst>
          </p:cNvPr>
          <p:cNvSpPr>
            <a:spLocks noGrp="1"/>
          </p:cNvSpPr>
          <p:nvPr>
            <p:ph type="sldNum" sz="quarter" idx="10"/>
          </p:nvPr>
        </p:nvSpPr>
        <p:spPr/>
        <p:txBody>
          <a:bodyPr/>
          <a:lstStyle/>
          <a:p>
            <a:pPr>
              <a:defRPr/>
            </a:pPr>
            <a:fld id="{E48AA650-3E41-A349-B956-155ED09CC8BD}" type="slidenum">
              <a:rPr lang="en-US" smtClean="0"/>
              <a:pPr>
                <a:defRPr/>
              </a:pPr>
              <a:t>15</a:t>
            </a:fld>
            <a:endParaRPr lang="en-US"/>
          </a:p>
        </p:txBody>
      </p:sp>
    </p:spTree>
    <p:extLst>
      <p:ext uri="{BB962C8B-B14F-4D97-AF65-F5344CB8AC3E}">
        <p14:creationId xmlns:p14="http://schemas.microsoft.com/office/powerpoint/2010/main" val="2021600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Compiler with an accumulator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089479"/>
            <a:ext cx="9100457" cy="5698671"/>
          </a:xfrm>
        </p:spPr>
        <p:txBody>
          <a:bodyPr>
            <a:normAutofit fontScale="85000" lnSpcReduction="20000"/>
          </a:bodyPr>
          <a:lstStyle/>
          <a:p>
            <a:pPr marL="0" indent="0">
              <a:buNone/>
            </a:pPr>
            <a:r>
              <a:rPr lang="en-US" dirty="0">
                <a:solidFill>
                  <a:srgbClr val="FFFFFF"/>
                </a:solidFill>
              </a:rPr>
              <a:t>We seek a generalized function comp’ with the property</a:t>
            </a:r>
          </a:p>
          <a:p>
            <a:pPr marL="0" indent="0">
              <a:buNone/>
            </a:pPr>
            <a:r>
              <a:rPr lang="en-US" dirty="0">
                <a:solidFill>
                  <a:srgbClr val="FFFFFF"/>
                </a:solidFill>
              </a:rPr>
              <a:t>comp’ e c = comp e ++ c</a:t>
            </a:r>
          </a:p>
          <a:p>
            <a:pPr marL="0" indent="0">
              <a:buNone/>
            </a:pPr>
            <a:endParaRPr lang="en-US" dirty="0">
              <a:solidFill>
                <a:srgbClr val="FFFFFF"/>
              </a:solidFill>
            </a:endParaRPr>
          </a:p>
          <a:p>
            <a:pPr marL="0" indent="0">
              <a:buNone/>
            </a:pPr>
            <a:r>
              <a:rPr lang="en-US" dirty="0">
                <a:solidFill>
                  <a:srgbClr val="FFFFFF"/>
                </a:solidFill>
              </a:rPr>
              <a:t>In particular, comp’ e [] = comp e, and we have a simple procedural interpretation of how comp’ works: c accumulates the code that is generated as e is compiled. </a:t>
            </a:r>
          </a:p>
          <a:p>
            <a:pPr marL="0" indent="0">
              <a:buNone/>
            </a:pPr>
            <a:endParaRPr lang="en-US" dirty="0">
              <a:solidFill>
                <a:srgbClr val="FFFFFF"/>
              </a:solidFill>
            </a:endParaRPr>
          </a:p>
          <a:p>
            <a:pPr marL="0" indent="0">
              <a:buNone/>
            </a:pPr>
            <a:r>
              <a:rPr lang="en-US" dirty="0">
                <a:solidFill>
                  <a:srgbClr val="FFFFFF"/>
                </a:solidFill>
              </a:rPr>
              <a:t>To find an efficient definition of comp’ that does not depend on comp, we derive the definitions of comp’ for the two expression constructors, i.e., we derive:</a:t>
            </a:r>
          </a:p>
          <a:p>
            <a:pPr marL="0" indent="0">
              <a:buNone/>
            </a:pPr>
            <a:endParaRPr lang="en-US" dirty="0">
              <a:solidFill>
                <a:srgbClr val="FFFFFF"/>
              </a:solidFill>
            </a:endParaRPr>
          </a:p>
          <a:p>
            <a:pPr marL="0" indent="0">
              <a:buNone/>
            </a:pPr>
            <a:r>
              <a:rPr lang="en-US" dirty="0">
                <a:solidFill>
                  <a:srgbClr val="FFFFFF"/>
                </a:solidFill>
              </a:rPr>
              <a:t>comp’ (Val n) c</a:t>
            </a:r>
          </a:p>
          <a:p>
            <a:pPr marL="0" indent="0">
              <a:buNone/>
            </a:pPr>
            <a:endParaRPr lang="en-US" dirty="0">
              <a:solidFill>
                <a:srgbClr val="FFFFFF"/>
              </a:solidFill>
            </a:endParaRPr>
          </a:p>
          <a:p>
            <a:pPr marL="0" indent="0">
              <a:buNone/>
            </a:pPr>
            <a:r>
              <a:rPr lang="en-US" dirty="0">
                <a:solidFill>
                  <a:srgbClr val="FFFFFF"/>
                </a:solidFill>
              </a:rPr>
              <a:t>and </a:t>
            </a:r>
          </a:p>
          <a:p>
            <a:pPr marL="0" indent="0">
              <a:buNone/>
            </a:pPr>
            <a:endParaRPr lang="en-US" dirty="0">
              <a:solidFill>
                <a:srgbClr val="FFFFFF"/>
              </a:solidFill>
            </a:endParaRPr>
          </a:p>
          <a:p>
            <a:pPr marL="0" indent="0">
              <a:buNone/>
            </a:pPr>
            <a:r>
              <a:rPr lang="en-US" dirty="0">
                <a:solidFill>
                  <a:srgbClr val="FFFFFF"/>
                </a:solidFill>
              </a:rPr>
              <a:t>comp’ (Add x y) c</a:t>
            </a: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148571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comp’ (Val n) c</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endParaRPr lang="en-US" dirty="0">
              <a:solidFill>
                <a:srgbClr val="FFFFFF"/>
              </a:solidFill>
            </a:endParaRPr>
          </a:p>
          <a:p>
            <a:pPr marL="0" indent="0">
              <a:buNone/>
            </a:pPr>
            <a:r>
              <a:rPr lang="en-US" dirty="0">
                <a:solidFill>
                  <a:srgbClr val="FFFFFF"/>
                </a:solidFill>
              </a:rPr>
              <a:t>comp’ (Val n) c</a:t>
            </a:r>
          </a:p>
          <a:p>
            <a:pPr marL="0" indent="0">
              <a:buNone/>
            </a:pPr>
            <a:r>
              <a:rPr lang="en-US" dirty="0">
                <a:solidFill>
                  <a:srgbClr val="FFFFFF"/>
                </a:solidFill>
              </a:rPr>
              <a:t>= {applying property of comp’}</a:t>
            </a:r>
          </a:p>
          <a:p>
            <a:pPr marL="0" indent="0">
              <a:buNone/>
            </a:pPr>
            <a:r>
              <a:rPr lang="en-US" dirty="0">
                <a:solidFill>
                  <a:srgbClr val="FFFFFF"/>
                </a:solidFill>
              </a:rPr>
              <a:t>comp (Val n) ++ c </a:t>
            </a:r>
          </a:p>
          <a:p>
            <a:pPr marL="0" indent="0">
              <a:buNone/>
            </a:pPr>
            <a:r>
              <a:rPr lang="en-US" dirty="0">
                <a:solidFill>
                  <a:srgbClr val="FFFFFF"/>
                </a:solidFill>
              </a:rPr>
              <a:t>= {applying comp}</a:t>
            </a:r>
          </a:p>
          <a:p>
            <a:pPr marL="0" indent="0">
              <a:buNone/>
            </a:pPr>
            <a:r>
              <a:rPr lang="en-US" dirty="0">
                <a:solidFill>
                  <a:srgbClr val="FFFFFF"/>
                </a:solidFill>
              </a:rPr>
              <a:t>[PUSH n] ++ c</a:t>
            </a:r>
          </a:p>
          <a:p>
            <a:pPr marL="0" indent="0">
              <a:buNone/>
            </a:pPr>
            <a:r>
              <a:rPr lang="en-US" dirty="0">
                <a:solidFill>
                  <a:srgbClr val="FFFFFF"/>
                </a:solidFill>
              </a:rPr>
              <a:t>= {applying ++}</a:t>
            </a:r>
          </a:p>
          <a:p>
            <a:pPr marL="0" indent="0">
              <a:buNone/>
            </a:pPr>
            <a:r>
              <a:rPr lang="en-US" dirty="0">
                <a:solidFill>
                  <a:srgbClr val="FFFFFF"/>
                </a:solidFill>
              </a:rPr>
              <a:t>PUSH n : ([] ++ c)</a:t>
            </a:r>
          </a:p>
          <a:p>
            <a:pPr marL="0" indent="0">
              <a:buNone/>
            </a:pPr>
            <a:r>
              <a:rPr lang="en-US" dirty="0">
                <a:solidFill>
                  <a:srgbClr val="FFFFFF"/>
                </a:solidFill>
              </a:rPr>
              <a:t>= {applying ++}</a:t>
            </a:r>
          </a:p>
          <a:p>
            <a:pPr marL="0" indent="0">
              <a:buNone/>
            </a:pPr>
            <a:r>
              <a:rPr lang="en-US" dirty="0">
                <a:solidFill>
                  <a:srgbClr val="FFFFFF"/>
                </a:solidFill>
              </a:rPr>
              <a:t>PUSH n : c</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3104872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comp’ (Add x y) c</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comp’ (Add x y) c</a:t>
            </a:r>
          </a:p>
          <a:p>
            <a:pPr marL="0" indent="0">
              <a:buNone/>
            </a:pPr>
            <a:r>
              <a:rPr lang="en-US" dirty="0">
                <a:solidFill>
                  <a:srgbClr val="FFFFFF"/>
                </a:solidFill>
              </a:rPr>
              <a:t>= {applying property of comp’ }</a:t>
            </a:r>
          </a:p>
          <a:p>
            <a:pPr marL="0" indent="0">
              <a:buNone/>
            </a:pPr>
            <a:r>
              <a:rPr lang="en-US" dirty="0">
                <a:solidFill>
                  <a:srgbClr val="FFFFFF"/>
                </a:solidFill>
              </a:rPr>
              <a:t>comp (Add x y) ++ c </a:t>
            </a:r>
          </a:p>
          <a:p>
            <a:pPr marL="0" indent="0">
              <a:buNone/>
            </a:pPr>
            <a:r>
              <a:rPr lang="en-US" dirty="0">
                <a:solidFill>
                  <a:srgbClr val="FFFFFF"/>
                </a:solidFill>
              </a:rPr>
              <a:t>= {applying comp}</a:t>
            </a:r>
          </a:p>
          <a:p>
            <a:pPr marL="0" indent="0">
              <a:buNone/>
            </a:pPr>
            <a:r>
              <a:rPr lang="en-US" dirty="0">
                <a:solidFill>
                  <a:srgbClr val="FFFFFF"/>
                </a:solidFill>
              </a:rPr>
              <a:t>comp x ++ comp y ++ [ADD] ++ c</a:t>
            </a:r>
          </a:p>
          <a:p>
            <a:pPr marL="0" indent="0">
              <a:buNone/>
            </a:pPr>
            <a:r>
              <a:rPr lang="en-US" dirty="0">
                <a:solidFill>
                  <a:srgbClr val="FFFFFF"/>
                </a:solidFill>
              </a:rPr>
              <a:t>= {lemma used on previous slide}</a:t>
            </a:r>
          </a:p>
          <a:p>
            <a:pPr marL="0" indent="0">
              <a:buNone/>
            </a:pPr>
            <a:r>
              <a:rPr lang="en-US" dirty="0">
                <a:solidFill>
                  <a:srgbClr val="FFFFFF"/>
                </a:solidFill>
              </a:rPr>
              <a:t>comp x ++ comp y ++ (ADD : c)</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property of comp’ }</a:t>
            </a:r>
          </a:p>
          <a:p>
            <a:pPr marL="0" indent="0">
              <a:buNone/>
            </a:pPr>
            <a:r>
              <a:rPr lang="en-US" dirty="0">
                <a:solidFill>
                  <a:srgbClr val="FFFFFF"/>
                </a:solidFill>
              </a:rPr>
              <a:t>comp x ++ (comp’ y (ADD : c))</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property of comp’ }</a:t>
            </a:r>
          </a:p>
          <a:p>
            <a:pPr marL="0" indent="0">
              <a:buNone/>
            </a:pPr>
            <a:r>
              <a:rPr lang="en-US" dirty="0">
                <a:solidFill>
                  <a:srgbClr val="FFFFFF"/>
                </a:solidFill>
              </a:rPr>
              <a:t>comp’ x (comp’ y (ADD : c))</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489041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 Language for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963271"/>
            <a:ext cx="9100457" cy="4513729"/>
          </a:xfrm>
        </p:spPr>
        <p:txBody>
          <a:bodyPr>
            <a:normAutofit/>
          </a:bodyPr>
          <a:lstStyle/>
          <a:p>
            <a:pPr marL="0" indent="0">
              <a:buNone/>
            </a:pPr>
            <a:r>
              <a:rPr lang="en-US" dirty="0"/>
              <a:t>The source language is the language of expressions, specified in Haskell as follows:</a:t>
            </a:r>
          </a:p>
          <a:p>
            <a:pPr marL="0" indent="0">
              <a:buNone/>
            </a:pPr>
            <a:endParaRPr lang="en-US" dirty="0"/>
          </a:p>
          <a:p>
            <a:pPr marL="0" indent="0">
              <a:buNone/>
            </a:pPr>
            <a:r>
              <a:rPr lang="en-US" dirty="0"/>
              <a:t>data Expr = Val Int | Add Expr </a:t>
            </a:r>
            <a:r>
              <a:rPr lang="en-US" dirty="0" err="1"/>
              <a:t>Expr</a:t>
            </a:r>
            <a:r>
              <a:rPr lang="en-US" dirty="0"/>
              <a:t>  --</a:t>
            </a:r>
            <a:r>
              <a:rPr lang="en-US" dirty="0" err="1"/>
              <a:t>cf</a:t>
            </a:r>
            <a:r>
              <a:rPr lang="en-US" dirty="0"/>
              <a:t> Section 8.7 [H]</a:t>
            </a:r>
          </a:p>
          <a:p>
            <a:pPr marL="0" indent="0">
              <a:buNone/>
            </a:pPr>
            <a:endParaRPr lang="en-US" dirty="0"/>
          </a:p>
          <a:p>
            <a:pPr marL="0" indent="0">
              <a:buNone/>
            </a:pPr>
            <a:r>
              <a:rPr lang="en-US" dirty="0"/>
              <a:t>Examples:</a:t>
            </a:r>
          </a:p>
          <a:p>
            <a:pPr marL="0" indent="0">
              <a:buNone/>
            </a:pPr>
            <a:r>
              <a:rPr lang="en-US" dirty="0"/>
              <a:t>(Val 2)                                              2</a:t>
            </a:r>
          </a:p>
          <a:p>
            <a:pPr marL="0" indent="0">
              <a:buNone/>
            </a:pPr>
            <a:r>
              <a:rPr lang="en-US" dirty="0"/>
              <a:t>Add (Add (Val 2) (Val 3)) (Val 4)         (2+3)+4</a:t>
            </a:r>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1</a:t>
            </a:fld>
            <a:endParaRPr lang="en-US"/>
          </a:p>
        </p:txBody>
      </p:sp>
    </p:spTree>
    <p:extLst>
      <p:ext uri="{BB962C8B-B14F-4D97-AF65-F5344CB8AC3E}">
        <p14:creationId xmlns:p14="http://schemas.microsoft.com/office/powerpoint/2010/main" val="594143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Putting the two cases together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comp’ :: Expr -&gt; Code -&gt; Code</a:t>
            </a:r>
          </a:p>
          <a:p>
            <a:pPr marL="0" indent="0">
              <a:buNone/>
            </a:pPr>
            <a:r>
              <a:rPr lang="en-US" dirty="0">
                <a:solidFill>
                  <a:srgbClr val="FFFFFF"/>
                </a:solidFill>
              </a:rPr>
              <a:t>comp’ (Val n)     c = PUSH n : c</a:t>
            </a:r>
          </a:p>
          <a:p>
            <a:pPr marL="0" indent="0">
              <a:buNone/>
            </a:pPr>
            <a:r>
              <a:rPr lang="en-US" dirty="0">
                <a:solidFill>
                  <a:srgbClr val="FFFFFF"/>
                </a:solidFill>
              </a:rPr>
              <a:t>comp’ (Add x y)  c = comp’ x (comp’ y (ADD : c))</a:t>
            </a:r>
          </a:p>
          <a:p>
            <a:pPr marL="0" indent="0">
              <a:buNone/>
            </a:pPr>
            <a:endParaRPr lang="en-US" dirty="0">
              <a:solidFill>
                <a:srgbClr val="FFFFFF"/>
              </a:solidFill>
            </a:endParaRPr>
          </a:p>
          <a:p>
            <a:pPr marL="0" indent="0">
              <a:buNone/>
            </a:pPr>
            <a:r>
              <a:rPr lang="en-US" dirty="0">
                <a:solidFill>
                  <a:srgbClr val="FFFFFF"/>
                </a:solidFill>
              </a:rPr>
              <a:t>This compiler is more efficient than the original one because it does not use list concatenation (++);  it uses the list constructor, : , (“cons”) instead.  The cons operation takes constant time, while the append (++) operation takes time linear in the length of the first argument.  So, comp takes time quadratic in the size of the expression it compiles, while comp’ takes linear time.</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2665122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Proving the correctness of comp’</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fontScale="92500" lnSpcReduction="20000"/>
          </a:bodyPr>
          <a:lstStyle/>
          <a:p>
            <a:pPr marL="0" indent="0">
              <a:buNone/>
            </a:pPr>
            <a:r>
              <a:rPr lang="en-US" dirty="0">
                <a:solidFill>
                  <a:srgbClr val="FFFFFF"/>
                </a:solidFill>
              </a:rPr>
              <a:t>comp’ :: Expr -&gt; Code -&gt; Code</a:t>
            </a:r>
          </a:p>
          <a:p>
            <a:pPr marL="0" indent="0">
              <a:buNone/>
            </a:pPr>
            <a:r>
              <a:rPr lang="en-US" dirty="0">
                <a:solidFill>
                  <a:srgbClr val="FFFFFF"/>
                </a:solidFill>
              </a:rPr>
              <a:t>comp’ (Val n)     c = PUSH n : c</a:t>
            </a:r>
          </a:p>
          <a:p>
            <a:pPr marL="0" indent="0">
              <a:buNone/>
            </a:pPr>
            <a:r>
              <a:rPr lang="en-US" dirty="0">
                <a:solidFill>
                  <a:srgbClr val="FFFFFF"/>
                </a:solidFill>
              </a:rPr>
              <a:t>comp’ (Add x y)  c = comp’ x (comp’ y (ADD : c))</a:t>
            </a:r>
          </a:p>
          <a:p>
            <a:pPr marL="0" indent="0">
              <a:buNone/>
            </a:pPr>
            <a:endParaRPr lang="en-US" dirty="0">
              <a:solidFill>
                <a:srgbClr val="FFFFFF"/>
              </a:solidFill>
            </a:endParaRPr>
          </a:p>
          <a:p>
            <a:pPr marL="0" indent="0">
              <a:buNone/>
            </a:pPr>
            <a:r>
              <a:rPr lang="en-US" dirty="0">
                <a:solidFill>
                  <a:srgbClr val="FFFFFF"/>
                </a:solidFill>
              </a:rPr>
              <a:t>This compiler has the property</a:t>
            </a:r>
          </a:p>
          <a:p>
            <a:pPr marL="0" indent="0">
              <a:buNone/>
            </a:pPr>
            <a:r>
              <a:rPr lang="en-US" dirty="0">
                <a:solidFill>
                  <a:srgbClr val="FFFFFF"/>
                </a:solidFill>
              </a:rPr>
              <a:t>comp’ e c = comp e ++ c</a:t>
            </a:r>
          </a:p>
          <a:p>
            <a:pPr marL="0" indent="0">
              <a:buNone/>
            </a:pPr>
            <a:r>
              <a:rPr lang="en-US" dirty="0">
                <a:solidFill>
                  <a:srgbClr val="FFFFFF"/>
                </a:solidFill>
              </a:rPr>
              <a:t>by construction.  We can prove that it is correct, i.e., that it constructs code that evaluates an expression correctly, without appealing to the correctness of comp:</a:t>
            </a:r>
          </a:p>
          <a:p>
            <a:pPr marL="0" indent="0">
              <a:buNone/>
            </a:pPr>
            <a:endParaRPr lang="en-US" dirty="0">
              <a:solidFill>
                <a:srgbClr val="FFFFFF"/>
              </a:solidFill>
            </a:endParaRPr>
          </a:p>
          <a:p>
            <a:pPr marL="0" indent="0">
              <a:buNone/>
            </a:pPr>
            <a:r>
              <a:rPr lang="en-US" dirty="0">
                <a:solidFill>
                  <a:srgbClr val="FFFFFF"/>
                </a:solidFill>
              </a:rPr>
              <a:t>exec (comp’ e c) s = exec c (eval e : s)</a:t>
            </a:r>
          </a:p>
          <a:p>
            <a:pPr marL="0" indent="0">
              <a:buNone/>
            </a:pPr>
            <a:r>
              <a:rPr lang="en-US" dirty="0">
                <a:solidFill>
                  <a:srgbClr val="FFFFFF"/>
                </a:solidFill>
              </a:rPr>
              <a:t>That is, compiling an expression e and then executing the resulting code together with additional code c gives the same result as executing the additional code with the value of the expression on top of the original stack.</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982840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Base case</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exec (comp’ (Val n) c ) s</a:t>
            </a:r>
          </a:p>
          <a:p>
            <a:pPr marL="0" indent="0">
              <a:buNone/>
            </a:pPr>
            <a:r>
              <a:rPr lang="en-US" dirty="0">
                <a:solidFill>
                  <a:srgbClr val="FFFFFF"/>
                </a:solidFill>
              </a:rPr>
              <a:t>= {applying comp’ }</a:t>
            </a:r>
          </a:p>
          <a:p>
            <a:pPr marL="0" indent="0">
              <a:buNone/>
            </a:pPr>
            <a:r>
              <a:rPr lang="en-US" dirty="0">
                <a:solidFill>
                  <a:srgbClr val="FFFFFF"/>
                </a:solidFill>
              </a:rPr>
              <a:t>exec (PUSH n : c) s</a:t>
            </a:r>
          </a:p>
          <a:p>
            <a:pPr marL="0" indent="0">
              <a:buNone/>
            </a:pPr>
            <a:r>
              <a:rPr lang="en-US" dirty="0">
                <a:solidFill>
                  <a:srgbClr val="FFFFFF"/>
                </a:solidFill>
              </a:rPr>
              <a:t>= {applying exec}</a:t>
            </a:r>
          </a:p>
          <a:p>
            <a:pPr marL="0" indent="0">
              <a:buNone/>
            </a:pPr>
            <a:r>
              <a:rPr lang="en-US" dirty="0">
                <a:solidFill>
                  <a:srgbClr val="FFFFFF"/>
                </a:solidFill>
              </a:rPr>
              <a:t>exec c (n : s)</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eval}</a:t>
            </a:r>
          </a:p>
          <a:p>
            <a:pPr marL="0" indent="0">
              <a:buNone/>
            </a:pPr>
            <a:r>
              <a:rPr lang="en-US" dirty="0">
                <a:solidFill>
                  <a:srgbClr val="FFFFFF"/>
                </a:solidFill>
              </a:rPr>
              <a:t>exec c (eval (Val n) : s)</a:t>
            </a: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795564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Inductive case</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exec (comp’ (Add x y) c ) s</a:t>
            </a:r>
          </a:p>
          <a:p>
            <a:pPr marL="0" indent="0">
              <a:buNone/>
            </a:pPr>
            <a:r>
              <a:rPr lang="en-US" dirty="0">
                <a:solidFill>
                  <a:srgbClr val="FFFFFF"/>
                </a:solidFill>
              </a:rPr>
              <a:t>= {applying comp’ }</a:t>
            </a:r>
          </a:p>
          <a:p>
            <a:pPr marL="0" indent="0">
              <a:buNone/>
            </a:pPr>
            <a:r>
              <a:rPr lang="en-US" dirty="0">
                <a:solidFill>
                  <a:srgbClr val="FFFFFF"/>
                </a:solidFill>
              </a:rPr>
              <a:t>exec (comp’ x (comp’ y (ADD : c))) s</a:t>
            </a:r>
          </a:p>
          <a:p>
            <a:pPr marL="0" indent="0">
              <a:buNone/>
            </a:pPr>
            <a:r>
              <a:rPr lang="en-US" dirty="0">
                <a:solidFill>
                  <a:srgbClr val="FFFFFF"/>
                </a:solidFill>
              </a:rPr>
              <a:t>= {induction hypothesis for x}</a:t>
            </a:r>
          </a:p>
          <a:p>
            <a:pPr marL="0" indent="0">
              <a:buNone/>
            </a:pPr>
            <a:r>
              <a:rPr lang="en-US" dirty="0">
                <a:solidFill>
                  <a:srgbClr val="FFFFFF"/>
                </a:solidFill>
              </a:rPr>
              <a:t>exec (comp’ y (ADD : c)) (eval x : s)</a:t>
            </a:r>
          </a:p>
          <a:p>
            <a:pPr marL="0" indent="0">
              <a:buNone/>
            </a:pPr>
            <a:r>
              <a:rPr lang="en-US" dirty="0">
                <a:solidFill>
                  <a:srgbClr val="FFFFFF"/>
                </a:solidFill>
              </a:rPr>
              <a:t>= {induction hypothesis for y}</a:t>
            </a:r>
          </a:p>
          <a:p>
            <a:pPr marL="0" indent="0">
              <a:buNone/>
            </a:pPr>
            <a:r>
              <a:rPr lang="en-US" dirty="0">
                <a:solidFill>
                  <a:srgbClr val="FFFFFF"/>
                </a:solidFill>
              </a:rPr>
              <a:t>exec (ADD : c) (eval y : eval x : s)</a:t>
            </a:r>
          </a:p>
          <a:p>
            <a:pPr marL="0" indent="0">
              <a:buNone/>
            </a:pPr>
            <a:r>
              <a:rPr lang="en-US" dirty="0">
                <a:solidFill>
                  <a:srgbClr val="FFFFFF"/>
                </a:solidFill>
              </a:rPr>
              <a:t>= {applying exec}</a:t>
            </a:r>
          </a:p>
          <a:p>
            <a:pPr marL="0" indent="0">
              <a:buNone/>
            </a:pPr>
            <a:r>
              <a:rPr lang="en-US" dirty="0">
                <a:solidFill>
                  <a:srgbClr val="FFFFFF"/>
                </a:solidFill>
              </a:rPr>
              <a:t>exec c ((eval x + eval y) : s)</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eval}</a:t>
            </a:r>
          </a:p>
          <a:p>
            <a:pPr marL="0" indent="0">
              <a:buNone/>
            </a:pPr>
            <a:r>
              <a:rPr lang="en-US" dirty="0">
                <a:solidFill>
                  <a:srgbClr val="FFFFFF"/>
                </a:solidFill>
              </a:rPr>
              <a:t>exec c (eval (Add x y) : s)</a:t>
            </a: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1686575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Comments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fontScale="92500" lnSpcReduction="20000"/>
          </a:bodyPr>
          <a:lstStyle/>
          <a:p>
            <a:pPr marL="0" indent="0">
              <a:buNone/>
            </a:pPr>
            <a:r>
              <a:rPr lang="en-US" dirty="0">
                <a:solidFill>
                  <a:srgbClr val="FFFFFF"/>
                </a:solidFill>
              </a:rPr>
              <a:t>By setting s = c = [], we obtain that the correctness of comp’ implies the correctness of comp:</a:t>
            </a:r>
          </a:p>
          <a:p>
            <a:pPr marL="0" indent="0">
              <a:buNone/>
            </a:pPr>
            <a:r>
              <a:rPr lang="en-US" dirty="0">
                <a:solidFill>
                  <a:srgbClr val="FFFFFF"/>
                </a:solidFill>
              </a:rPr>
              <a:t>exec (comp’ e []) [] = exec [] (eval e : [])</a:t>
            </a:r>
          </a:p>
          <a:p>
            <a:pPr marL="0" indent="0">
              <a:buNone/>
            </a:pPr>
            <a:r>
              <a:rPr lang="en-US" dirty="0">
                <a:solidFill>
                  <a:srgbClr val="FFFFFF"/>
                </a:solidFill>
              </a:rPr>
              <a:t>= {applying comp’ property}</a:t>
            </a:r>
          </a:p>
          <a:p>
            <a:pPr marL="0" indent="0">
              <a:buNone/>
            </a:pPr>
            <a:r>
              <a:rPr lang="en-US" dirty="0">
                <a:solidFill>
                  <a:srgbClr val="FFFFFF"/>
                </a:solidFill>
              </a:rPr>
              <a:t>exec (comp e) [] = exec [] (eval e)</a:t>
            </a:r>
          </a:p>
          <a:p>
            <a:pPr marL="0" indent="0">
              <a:buNone/>
            </a:pPr>
            <a:r>
              <a:rPr lang="en-US" dirty="0">
                <a:solidFill>
                  <a:srgbClr val="FFFFFF"/>
                </a:solidFill>
              </a:rPr>
              <a:t>= {applying exec}</a:t>
            </a:r>
          </a:p>
          <a:p>
            <a:pPr marL="0" indent="0">
              <a:buNone/>
            </a:pPr>
            <a:r>
              <a:rPr lang="en-US" dirty="0">
                <a:solidFill>
                  <a:srgbClr val="FFFFFF"/>
                </a:solidFill>
              </a:rPr>
              <a:t>exec (comp e) [] = eval e</a:t>
            </a:r>
          </a:p>
          <a:p>
            <a:pPr marL="0" indent="0">
              <a:buNone/>
            </a:pPr>
            <a:endParaRPr lang="en-US" dirty="0">
              <a:solidFill>
                <a:srgbClr val="FFFFFF"/>
              </a:solidFill>
            </a:endParaRPr>
          </a:p>
          <a:p>
            <a:pPr marL="0" indent="0">
              <a:buNone/>
            </a:pPr>
            <a:r>
              <a:rPr lang="en-US" dirty="0">
                <a:solidFill>
                  <a:srgbClr val="FFFFFF"/>
                </a:solidFill>
              </a:rPr>
              <a:t>comp’ is more efficient than the original compiler, comp.</a:t>
            </a:r>
          </a:p>
          <a:p>
            <a:pPr marL="0" indent="0">
              <a:buNone/>
            </a:pPr>
            <a:endParaRPr lang="en-US" dirty="0">
              <a:solidFill>
                <a:srgbClr val="FFFFFF"/>
              </a:solidFill>
            </a:endParaRPr>
          </a:p>
          <a:p>
            <a:pPr marL="0" indent="0">
              <a:buNone/>
            </a:pPr>
            <a:r>
              <a:rPr lang="en-US" dirty="0">
                <a:solidFill>
                  <a:srgbClr val="FFFFFF"/>
                </a:solidFill>
              </a:rPr>
              <a:t>The proof of correctness of comp’ is shorter than that of comp.</a:t>
            </a:r>
          </a:p>
          <a:p>
            <a:pPr marL="0" indent="0">
              <a:buNone/>
            </a:pPr>
            <a:endParaRPr lang="en-US" dirty="0">
              <a:solidFill>
                <a:srgbClr val="FFFFFF"/>
              </a:solidFill>
            </a:endParaRPr>
          </a:p>
          <a:p>
            <a:pPr marL="0" indent="0">
              <a:buNone/>
            </a:pPr>
            <a:r>
              <a:rPr lang="en-US" dirty="0">
                <a:solidFill>
                  <a:srgbClr val="FFFFFF"/>
                </a:solidFill>
              </a:rPr>
              <a:t>Generalization led to efficiency and (arguably) simplicity.</a:t>
            </a: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1832038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Extensions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514350" indent="-514350">
              <a:buAutoNum type="arabicPeriod"/>
            </a:pPr>
            <a:r>
              <a:rPr lang="en-US" dirty="0">
                <a:solidFill>
                  <a:srgbClr val="FFFFFF"/>
                </a:solidFill>
              </a:rPr>
              <a:t>Extend the Expression datatype with an operation Double, which takes an expression and doubles it: (a) extend the datatype by defining an appropriate constructor; (b) extend the compiler to compile Double expressions.</a:t>
            </a:r>
          </a:p>
          <a:p>
            <a:pPr marL="514350" indent="-514350">
              <a:buAutoNum type="arabicPeriod"/>
            </a:pPr>
            <a:r>
              <a:rPr lang="en-US" dirty="0">
                <a:solidFill>
                  <a:srgbClr val="FFFFFF"/>
                </a:solidFill>
              </a:rPr>
              <a:t>Do the same thing for an operation </a:t>
            </a:r>
            <a:r>
              <a:rPr lang="en-US" dirty="0" err="1">
                <a:solidFill>
                  <a:srgbClr val="FFFFFF"/>
                </a:solidFill>
              </a:rPr>
              <a:t>Mult</a:t>
            </a:r>
            <a:r>
              <a:rPr lang="en-US" dirty="0">
                <a:solidFill>
                  <a:srgbClr val="FFFFFF"/>
                </a:solidFill>
              </a:rPr>
              <a:t>, which takes two expressions and multiplies them together.</a:t>
            </a:r>
          </a:p>
          <a:p>
            <a:pPr marL="514350" indent="-514350">
              <a:buAutoNum type="arabicPeriod"/>
            </a:pPr>
            <a:endParaRPr lang="en-US" dirty="0">
              <a:solidFill>
                <a:srgbClr val="FFFFFF"/>
              </a:solidFill>
            </a:endParaRPr>
          </a:p>
          <a:p>
            <a:pPr marL="0" indent="0">
              <a:buNone/>
            </a:pPr>
            <a:r>
              <a:rPr lang="en-US" dirty="0">
                <a:solidFill>
                  <a:srgbClr val="FFFFFF"/>
                </a:solidFill>
              </a:rPr>
              <a:t>Note that the machine (i.e., exec) </a:t>
            </a:r>
            <a:r>
              <a:rPr lang="en-US">
                <a:solidFill>
                  <a:srgbClr val="FFFFFF"/>
                </a:solidFill>
              </a:rPr>
              <a:t>is unchanged.</a:t>
            </a: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946461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An Evaluator for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73960" y="1156436"/>
            <a:ext cx="9056594" cy="5560360"/>
          </a:xfrm>
        </p:spPr>
        <p:txBody>
          <a:bodyPr>
            <a:normAutofit lnSpcReduction="10000"/>
          </a:bodyPr>
          <a:lstStyle/>
          <a:p>
            <a:pPr marL="0" indent="0">
              <a:buNone/>
            </a:pPr>
            <a:r>
              <a:rPr lang="en-US" dirty="0"/>
              <a:t>data Expr = Val Int | Add Expr </a:t>
            </a:r>
            <a:r>
              <a:rPr lang="en-US" dirty="0" err="1"/>
              <a:t>Expr</a:t>
            </a:r>
            <a:r>
              <a:rPr lang="en-US" dirty="0"/>
              <a:t> deriving </a:t>
            </a:r>
            <a:r>
              <a:rPr lang="en-US" dirty="0" err="1"/>
              <a:t>SHow</a:t>
            </a:r>
            <a:endParaRPr lang="en-US" dirty="0"/>
          </a:p>
          <a:p>
            <a:pPr marL="0" indent="0">
              <a:buNone/>
            </a:pPr>
            <a:endParaRPr lang="en-US" dirty="0"/>
          </a:p>
          <a:p>
            <a:pPr marL="0" indent="0">
              <a:buNone/>
            </a:pPr>
            <a:r>
              <a:rPr lang="en-US" dirty="0"/>
              <a:t>eval :: Expr -&gt; Int  </a:t>
            </a:r>
          </a:p>
          <a:p>
            <a:pPr marL="0" indent="0">
              <a:buNone/>
            </a:pPr>
            <a:r>
              <a:rPr lang="en-US" dirty="0"/>
              <a:t>eval (Val n)     = n</a:t>
            </a:r>
          </a:p>
          <a:p>
            <a:pPr marL="0" indent="0">
              <a:buNone/>
            </a:pPr>
            <a:r>
              <a:rPr lang="en-US" dirty="0"/>
              <a:t>eval (Add x y) = eval x + eval y</a:t>
            </a:r>
          </a:p>
          <a:p>
            <a:pPr marL="0" indent="0">
              <a:buNone/>
            </a:pPr>
            <a:endParaRPr lang="en-US" dirty="0"/>
          </a:p>
          <a:p>
            <a:pPr marL="0" indent="0">
              <a:buNone/>
            </a:pPr>
            <a:r>
              <a:rPr lang="en-US" dirty="0"/>
              <a:t>Example (using </a:t>
            </a:r>
            <a:r>
              <a:rPr lang="en-US" dirty="0" err="1"/>
              <a:t>ghci</a:t>
            </a:r>
            <a:r>
              <a:rPr lang="en-US" dirty="0"/>
              <a:t>, the Glasgow Haskell Compiler Interpreter)</a:t>
            </a:r>
          </a:p>
          <a:p>
            <a:pPr marL="0" indent="0">
              <a:buNone/>
            </a:pPr>
            <a:endParaRPr lang="en-US" dirty="0"/>
          </a:p>
          <a:p>
            <a:pPr marL="0" indent="0">
              <a:buNone/>
            </a:pPr>
            <a:r>
              <a:rPr lang="en-US" dirty="0"/>
              <a:t>&gt; let e = Add (Add (Val 2) (Val 3)) (Val 4)</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eval e </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9</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2</a:t>
            </a:fld>
            <a:endParaRPr lang="en-US"/>
          </a:p>
        </p:txBody>
      </p:sp>
    </p:spTree>
    <p:extLst>
      <p:ext uri="{BB962C8B-B14F-4D97-AF65-F5344CB8AC3E}">
        <p14:creationId xmlns:p14="http://schemas.microsoft.com/office/powerpoint/2010/main" val="1320273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 Stack computer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a:bodyPr>
          <a:lstStyle/>
          <a:p>
            <a:pPr marL="0" indent="0">
              <a:buNone/>
            </a:pPr>
            <a:r>
              <a:rPr lang="en-US" dirty="0"/>
              <a:t>type Stack = [Int]</a:t>
            </a:r>
          </a:p>
          <a:p>
            <a:pPr marL="0" indent="0">
              <a:buNone/>
            </a:pPr>
            <a:r>
              <a:rPr lang="en-US" dirty="0"/>
              <a:t>type  Code = [Op]  -- a list of operations (assembler instructions)</a:t>
            </a:r>
          </a:p>
          <a:p>
            <a:pPr marL="0" indent="0">
              <a:buNone/>
            </a:pPr>
            <a:r>
              <a:rPr lang="en-US" dirty="0"/>
              <a:t>data Op = PUSH Int | ADD -- assembler instructions</a:t>
            </a:r>
          </a:p>
          <a:p>
            <a:pPr marL="0" indent="0">
              <a:buNone/>
            </a:pPr>
            <a:r>
              <a:rPr lang="en-US" dirty="0"/>
              <a:t>                deriving Show   -- for a stack machine</a:t>
            </a:r>
          </a:p>
          <a:p>
            <a:pPr marL="0" indent="0">
              <a:buNone/>
            </a:pPr>
            <a:endParaRPr lang="en-US" dirty="0"/>
          </a:p>
          <a:p>
            <a:pPr marL="0" indent="0">
              <a:buNone/>
            </a:pPr>
            <a:r>
              <a:rPr lang="en-US" dirty="0"/>
              <a:t>exec :: Code -&gt; Stack -&gt; Stack  -- Code executor</a:t>
            </a:r>
          </a:p>
          <a:p>
            <a:pPr marL="0" indent="0">
              <a:buNone/>
            </a:pPr>
            <a:r>
              <a:rPr lang="en-US" dirty="0"/>
              <a:t>exec []                 s         = s</a:t>
            </a:r>
          </a:p>
          <a:p>
            <a:pPr marL="0" indent="0">
              <a:buNone/>
            </a:pPr>
            <a:r>
              <a:rPr lang="en-US" dirty="0"/>
              <a:t>exec (PUSH n : c)  s         = exec c (n : s)</a:t>
            </a:r>
          </a:p>
          <a:p>
            <a:pPr marL="0" indent="0">
              <a:buNone/>
            </a:pPr>
            <a:r>
              <a:rPr lang="en-US" dirty="0"/>
              <a:t>exec (ADD : c)  (m : n : s) = exec c (</a:t>
            </a:r>
            <a:r>
              <a:rPr lang="en-US" dirty="0" err="1"/>
              <a:t>n+m</a:t>
            </a:r>
            <a:r>
              <a:rPr lang="en-US" dirty="0"/>
              <a:t> : s)</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3</a:t>
            </a:fld>
            <a:endParaRPr lang="en-US"/>
          </a:p>
        </p:txBody>
      </p:sp>
    </p:spTree>
    <p:extLst>
      <p:ext uri="{BB962C8B-B14F-4D97-AF65-F5344CB8AC3E}">
        <p14:creationId xmlns:p14="http://schemas.microsoft.com/office/powerpoint/2010/main" val="3250199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Execution example</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a:bodyPr>
          <a:lstStyle/>
          <a:p>
            <a:pPr marL="0" indent="0">
              <a:buNone/>
            </a:pPr>
            <a:r>
              <a:rPr lang="en-US" sz="2000" dirty="0"/>
              <a:t>type Stack = [Int]</a:t>
            </a:r>
          </a:p>
          <a:p>
            <a:pPr marL="0" indent="0">
              <a:buNone/>
            </a:pPr>
            <a:r>
              <a:rPr lang="en-US" sz="2000" dirty="0"/>
              <a:t>type  Code = [Op]  -- a list of operations (assembler instructions)</a:t>
            </a:r>
          </a:p>
          <a:p>
            <a:pPr marL="0" indent="0">
              <a:buNone/>
            </a:pPr>
            <a:r>
              <a:rPr lang="en-US" sz="2000" dirty="0"/>
              <a:t>data Op = PUSH Int | ADD deriving Show -- assembler instructions for a stack machine</a:t>
            </a:r>
          </a:p>
          <a:p>
            <a:pPr marL="0" indent="0">
              <a:buNone/>
            </a:pPr>
            <a:endParaRPr lang="en-US" sz="2000" dirty="0"/>
          </a:p>
          <a:p>
            <a:pPr marL="0" indent="0">
              <a:buNone/>
            </a:pPr>
            <a:r>
              <a:rPr lang="en-US" sz="2000" dirty="0"/>
              <a:t>exec :: Code -&gt; Stack -&gt; Stack  -- Code executor</a:t>
            </a:r>
          </a:p>
          <a:p>
            <a:pPr marL="0" indent="0">
              <a:buNone/>
            </a:pPr>
            <a:r>
              <a:rPr lang="en-US" sz="2000" dirty="0"/>
              <a:t>exec []                 s         = s</a:t>
            </a:r>
          </a:p>
          <a:p>
            <a:pPr marL="0" indent="0">
              <a:buNone/>
            </a:pPr>
            <a:r>
              <a:rPr lang="en-US" sz="2000" dirty="0"/>
              <a:t>exec (PUSH n : c)  s         = exec c (n : s)</a:t>
            </a:r>
          </a:p>
          <a:p>
            <a:pPr marL="0" indent="0">
              <a:buNone/>
            </a:pPr>
            <a:r>
              <a:rPr lang="en-US" sz="2000" dirty="0"/>
              <a:t>exec (ADD : c)  (m : n : s) = exec c (</a:t>
            </a:r>
            <a:r>
              <a:rPr lang="en-US" sz="2000" dirty="0" err="1"/>
              <a:t>n+m</a:t>
            </a:r>
            <a:r>
              <a:rPr lang="en-US" sz="2000" dirty="0"/>
              <a:t> : s)</a:t>
            </a:r>
          </a:p>
          <a:p>
            <a:pPr marL="0" indent="0">
              <a:buNone/>
            </a:pPr>
            <a:endParaRPr lang="en-US" dirty="0"/>
          </a:p>
          <a:p>
            <a:pPr marL="0" indent="0">
              <a:buNone/>
            </a:pPr>
            <a:r>
              <a:rPr lang="en-US" dirty="0"/>
              <a:t>exec [PUSH 2, PUSH 3, ADD, PUSH 4, ADD] []</a:t>
            </a:r>
          </a:p>
          <a:p>
            <a:pPr marL="0" indent="0">
              <a:buNone/>
            </a:pPr>
            <a:r>
              <a:rPr lang="en-US" dirty="0"/>
              <a:t>[9]</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4</a:t>
            </a:fld>
            <a:endParaRPr lang="en-US"/>
          </a:p>
        </p:txBody>
      </p:sp>
    </p:spTree>
    <p:extLst>
      <p:ext uri="{BB962C8B-B14F-4D97-AF65-F5344CB8AC3E}">
        <p14:creationId xmlns:p14="http://schemas.microsoft.com/office/powerpoint/2010/main" val="3076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 Compiler for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a:bodyPr>
          <a:lstStyle/>
          <a:p>
            <a:pPr marL="0" indent="0">
              <a:buNone/>
            </a:pPr>
            <a:endParaRPr lang="en-US" dirty="0"/>
          </a:p>
          <a:p>
            <a:pPr marL="0" indent="0">
              <a:buNone/>
            </a:pPr>
            <a:r>
              <a:rPr lang="en-US" sz="2000" dirty="0"/>
              <a:t>-- a compiler from expressions to code</a:t>
            </a:r>
          </a:p>
          <a:p>
            <a:pPr marL="0" indent="0">
              <a:buNone/>
            </a:pPr>
            <a:r>
              <a:rPr lang="en-US" sz="2000" dirty="0"/>
              <a:t>comp :: Expr -&gt; Code  </a:t>
            </a:r>
          </a:p>
          <a:p>
            <a:pPr marL="0" indent="0">
              <a:buNone/>
            </a:pPr>
            <a:r>
              <a:rPr lang="en-US" sz="2000" dirty="0"/>
              <a:t>comp (Val n)     = [PUSH n]</a:t>
            </a:r>
          </a:p>
          <a:p>
            <a:pPr marL="0" indent="0">
              <a:buNone/>
            </a:pPr>
            <a:r>
              <a:rPr lang="en-US" sz="2000" dirty="0"/>
              <a:t>comp (Add x y)  = comp x ++ comp y ++ [ADD]</a:t>
            </a:r>
          </a:p>
          <a:p>
            <a:pPr marL="0" indent="0">
              <a:buNone/>
            </a:pPr>
            <a:endParaRPr lang="en-US" sz="2000" dirty="0"/>
          </a:p>
          <a:p>
            <a:pPr marL="0" indent="0">
              <a:buNone/>
            </a:pPr>
            <a:r>
              <a:rPr lang="en-US" dirty="0"/>
              <a:t>Example:</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let e = Add (Add (Val 2) (Val 3)) (Val 4)</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a:t>
            </a:r>
            <a:r>
              <a:rPr lang="en-US" dirty="0">
                <a:solidFill>
                  <a:srgbClr val="FFFFFF"/>
                </a:solidFill>
                <a:latin typeface="Tahoma"/>
              </a:rPr>
              <a:t>c</a:t>
            </a:r>
            <a:r>
              <a:rPr kumimoji="1" lang="en-US" sz="2800" b="0" i="0" u="none" strike="noStrike" kern="0" cap="none" spc="0" normalizeH="0" baseline="0" noProof="0" dirty="0" err="1">
                <a:ln>
                  <a:noFill/>
                </a:ln>
                <a:solidFill>
                  <a:srgbClr val="FFFFFF"/>
                </a:solidFill>
                <a:effectLst/>
                <a:uLnTx/>
                <a:uFillTx/>
                <a:latin typeface="Tahoma"/>
                <a:ea typeface="ＭＳ Ｐゴシック" charset="0"/>
              </a:rPr>
              <a:t>omp</a:t>
            </a:r>
            <a:r>
              <a:rPr kumimoji="1" lang="en-US" sz="2800" b="0" i="0" u="none" strike="noStrike" kern="0" cap="none" spc="0" normalizeH="0" baseline="0" noProof="0" dirty="0">
                <a:ln>
                  <a:noFill/>
                </a:ln>
                <a:solidFill>
                  <a:srgbClr val="FFFFFF"/>
                </a:solidFill>
                <a:effectLst/>
                <a:uLnTx/>
                <a:uFillTx/>
                <a:latin typeface="Tahoma"/>
                <a:ea typeface="ＭＳ Ｐゴシック" charset="0"/>
              </a:rPr>
              <a:t> e</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[PUSH 2, PUSH 3, ADD, PUSH 4, ADD]</a:t>
            </a: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5</a:t>
            </a:fld>
            <a:endParaRPr lang="en-US"/>
          </a:p>
        </p:txBody>
      </p:sp>
    </p:spTree>
    <p:extLst>
      <p:ext uri="{BB962C8B-B14F-4D97-AF65-F5344CB8AC3E}">
        <p14:creationId xmlns:p14="http://schemas.microsoft.com/office/powerpoint/2010/main" val="1844224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Putting the code together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fontScale="62500" lnSpcReduction="20000"/>
          </a:bodyPr>
          <a:lstStyle/>
          <a:p>
            <a:pPr marL="0" indent="0">
              <a:buNone/>
            </a:pPr>
            <a:r>
              <a:rPr lang="en-US" dirty="0"/>
              <a:t>data Expr = Val Int | Add Expr </a:t>
            </a:r>
            <a:r>
              <a:rPr lang="en-US" dirty="0" err="1"/>
              <a:t>Expr</a:t>
            </a:r>
            <a:r>
              <a:rPr lang="en-US" dirty="0"/>
              <a:t> deriving Show  -- </a:t>
            </a:r>
            <a:r>
              <a:rPr lang="en-US" dirty="0" err="1"/>
              <a:t>cf</a:t>
            </a:r>
            <a:r>
              <a:rPr lang="en-US" dirty="0"/>
              <a:t> Section 8.7 [H]</a:t>
            </a:r>
          </a:p>
          <a:p>
            <a:pPr marL="0" indent="0">
              <a:buNone/>
            </a:pPr>
            <a:endParaRPr lang="en-US" dirty="0"/>
          </a:p>
          <a:p>
            <a:pPr marL="0" indent="0">
              <a:buNone/>
            </a:pPr>
            <a:r>
              <a:rPr lang="en-US" dirty="0"/>
              <a:t>eval :: Expr -&gt; Int  -- direct evaluator</a:t>
            </a:r>
          </a:p>
          <a:p>
            <a:pPr marL="0" indent="0">
              <a:buNone/>
            </a:pPr>
            <a:r>
              <a:rPr lang="en-US" dirty="0"/>
              <a:t>eval (Val n)     = n</a:t>
            </a:r>
          </a:p>
          <a:p>
            <a:pPr marL="0" indent="0">
              <a:buNone/>
            </a:pPr>
            <a:r>
              <a:rPr lang="en-US" dirty="0"/>
              <a:t>eval (Add x y) = eval x + eval y</a:t>
            </a:r>
          </a:p>
          <a:p>
            <a:pPr marL="0" indent="0">
              <a:buNone/>
            </a:pPr>
            <a:endParaRPr lang="en-US" dirty="0"/>
          </a:p>
          <a:p>
            <a:pPr marL="0" indent="0">
              <a:buNone/>
            </a:pPr>
            <a:r>
              <a:rPr lang="en-US" dirty="0"/>
              <a:t>type Stack = [Int]</a:t>
            </a:r>
          </a:p>
          <a:p>
            <a:pPr marL="0" indent="0">
              <a:buNone/>
            </a:pPr>
            <a:r>
              <a:rPr lang="en-US" dirty="0"/>
              <a:t>type  Code = [Op]  -- a list of operations (assembler instructions)</a:t>
            </a:r>
          </a:p>
          <a:p>
            <a:pPr marL="0" indent="0">
              <a:buNone/>
            </a:pPr>
            <a:r>
              <a:rPr lang="en-US" dirty="0"/>
              <a:t>data Op = PUSH Int | ADD deriving Show -- assembler instructions for a stack machine</a:t>
            </a:r>
          </a:p>
          <a:p>
            <a:pPr marL="0" indent="0">
              <a:buNone/>
            </a:pPr>
            <a:endParaRPr lang="en-US" dirty="0"/>
          </a:p>
          <a:p>
            <a:pPr marL="0" indent="0">
              <a:buNone/>
            </a:pPr>
            <a:r>
              <a:rPr lang="en-US" dirty="0"/>
              <a:t>exec :: Code -&gt; Stack -&gt; Stack  -- Code executor</a:t>
            </a:r>
          </a:p>
          <a:p>
            <a:pPr marL="0" indent="0">
              <a:buNone/>
            </a:pPr>
            <a:r>
              <a:rPr lang="en-US" dirty="0"/>
              <a:t>exec []                 s         = s</a:t>
            </a:r>
          </a:p>
          <a:p>
            <a:pPr marL="0" indent="0">
              <a:buNone/>
            </a:pPr>
            <a:r>
              <a:rPr lang="en-US" dirty="0"/>
              <a:t>exec (PUSH n : c)  s         = exec c (n : s)</a:t>
            </a:r>
          </a:p>
          <a:p>
            <a:pPr marL="0" indent="0">
              <a:buNone/>
            </a:pPr>
            <a:r>
              <a:rPr lang="en-US" dirty="0"/>
              <a:t>exec (ADD: c)  (m : n : s) = exec c (</a:t>
            </a:r>
            <a:r>
              <a:rPr lang="en-US" dirty="0" err="1"/>
              <a:t>n+m</a:t>
            </a:r>
            <a:r>
              <a:rPr lang="en-US" dirty="0"/>
              <a:t> : s)</a:t>
            </a:r>
          </a:p>
          <a:p>
            <a:pPr marL="0" indent="0">
              <a:buNone/>
            </a:pPr>
            <a:endParaRPr lang="en-US" dirty="0"/>
          </a:p>
          <a:p>
            <a:pPr marL="0" indent="0">
              <a:buNone/>
            </a:pPr>
            <a:r>
              <a:rPr lang="en-US" dirty="0"/>
              <a:t>-- a compiler from expressions to code</a:t>
            </a:r>
          </a:p>
          <a:p>
            <a:pPr marL="0" indent="0">
              <a:buNone/>
            </a:pPr>
            <a:r>
              <a:rPr lang="en-US" dirty="0"/>
              <a:t>comp :: Expr -&gt; Code  </a:t>
            </a:r>
          </a:p>
          <a:p>
            <a:pPr marL="0" indent="0">
              <a:buNone/>
            </a:pPr>
            <a:r>
              <a:rPr lang="en-US" dirty="0"/>
              <a:t>comp (Val n)     = [PUSH n]</a:t>
            </a:r>
          </a:p>
          <a:p>
            <a:pPr marL="0" indent="0">
              <a:buNone/>
            </a:pPr>
            <a:r>
              <a:rPr lang="en-US" dirty="0"/>
              <a:t>comp (Add x y)  = comp x ++ comp y ++ [ADD]</a:t>
            </a:r>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6</a:t>
            </a:fld>
            <a:endParaRPr lang="en-US"/>
          </a:p>
        </p:txBody>
      </p:sp>
    </p:spTree>
    <p:extLst>
      <p:ext uri="{BB962C8B-B14F-4D97-AF65-F5344CB8AC3E}">
        <p14:creationId xmlns:p14="http://schemas.microsoft.com/office/powerpoint/2010/main" val="3619110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Is the compiler correct?</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lnSpcReduction="10000"/>
          </a:bodyPr>
          <a:lstStyle/>
          <a:p>
            <a:pPr marL="0" indent="0">
              <a:buNone/>
            </a:pPr>
            <a:r>
              <a:rPr lang="en-US" dirty="0">
                <a:solidFill>
                  <a:srgbClr val="FFFFFF"/>
                </a:solidFill>
              </a:rPr>
              <a:t>The compiler is correct if evaluating the expression gives the same result as running the code that translates the expression. Here is an example of what needs to occur:</a:t>
            </a:r>
          </a:p>
          <a:p>
            <a:pPr marL="0" indent="0">
              <a:buNone/>
            </a:pPr>
            <a:endParaRPr lang="en-US" dirty="0"/>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let e = Add (Add (Val 2) (Val 3)) (Val 4)</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eval e </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9</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a:t>
            </a:r>
            <a:r>
              <a:rPr lang="en-US" dirty="0">
                <a:solidFill>
                  <a:srgbClr val="FFFFFF"/>
                </a:solidFill>
                <a:latin typeface="Tahoma"/>
              </a:rPr>
              <a:t>c</a:t>
            </a:r>
            <a:r>
              <a:rPr kumimoji="1" lang="en-US" sz="2800" b="0" i="0" u="none" strike="noStrike" kern="0" cap="none" spc="0" normalizeH="0" baseline="0" noProof="0" dirty="0" err="1">
                <a:ln>
                  <a:noFill/>
                </a:ln>
                <a:solidFill>
                  <a:srgbClr val="FFFFFF"/>
                </a:solidFill>
                <a:effectLst/>
                <a:uLnTx/>
                <a:uFillTx/>
                <a:latin typeface="Tahoma"/>
                <a:ea typeface="ＭＳ Ｐゴシック" charset="0"/>
              </a:rPr>
              <a:t>omp</a:t>
            </a:r>
            <a:r>
              <a:rPr kumimoji="1" lang="en-US" sz="2800" b="0" i="0" u="none" strike="noStrike" kern="0" cap="none" spc="0" normalizeH="0" baseline="0" noProof="0" dirty="0">
                <a:ln>
                  <a:noFill/>
                </a:ln>
                <a:solidFill>
                  <a:srgbClr val="FFFFFF"/>
                </a:solidFill>
                <a:effectLst/>
                <a:uLnTx/>
                <a:uFillTx/>
                <a:latin typeface="Tahoma"/>
                <a:ea typeface="ＭＳ Ｐゴシック" charset="0"/>
              </a:rPr>
              <a:t> e</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[PUSH 2, PUSH 3, ADD, PUSH 4, ADD]</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exec (comp e) []</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[9]</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458295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38468-3067-40B7-9133-6F287DFFD9A8}"/>
              </a:ext>
            </a:extLst>
          </p:cNvPr>
          <p:cNvSpPr>
            <a:spLocks noGrp="1"/>
          </p:cNvSpPr>
          <p:nvPr>
            <p:ph type="title"/>
          </p:nvPr>
        </p:nvSpPr>
        <p:spPr/>
        <p:txBody>
          <a:bodyPr/>
          <a:lstStyle/>
          <a:p>
            <a:r>
              <a:rPr lang="en-US" dirty="0"/>
              <a:t>Proving compiler correctness</a:t>
            </a:r>
          </a:p>
        </p:txBody>
      </p:sp>
      <p:sp>
        <p:nvSpPr>
          <p:cNvPr id="3" name="Content Placeholder 2">
            <a:extLst>
              <a:ext uri="{FF2B5EF4-FFF2-40B4-BE49-F238E27FC236}">
                <a16:creationId xmlns:a16="http://schemas.microsoft.com/office/drawing/2014/main" id="{5EBDE743-9A10-40E0-9140-277352FAFAA0}"/>
              </a:ext>
            </a:extLst>
          </p:cNvPr>
          <p:cNvSpPr>
            <a:spLocks noGrp="1"/>
          </p:cNvSpPr>
          <p:nvPr>
            <p:ph idx="1"/>
          </p:nvPr>
        </p:nvSpPr>
        <p:spPr/>
        <p:txBody>
          <a:bodyPr/>
          <a:lstStyle/>
          <a:p>
            <a:pPr marL="0" indent="0">
              <a:buNone/>
            </a:pPr>
            <a:r>
              <a:rPr lang="en-US" dirty="0"/>
              <a:t>The compiler for expressions is correct if compiling an expression and then executing the resulting code from an empty stack gives the same result as evaluating the expression and then converting the result into a singleton stack:</a:t>
            </a:r>
          </a:p>
          <a:p>
            <a:pPr marL="0" indent="0">
              <a:buNone/>
            </a:pPr>
            <a:r>
              <a:rPr lang="en-US" dirty="0"/>
              <a:t>exec (comp e) [] = [eval e]</a:t>
            </a:r>
          </a:p>
          <a:p>
            <a:pPr marL="0" indent="0">
              <a:buNone/>
            </a:pPr>
            <a:r>
              <a:rPr lang="en-US" dirty="0"/>
              <a:t>For the purpose of proving this result </a:t>
            </a:r>
            <a:r>
              <a:rPr lang="en-US" b="1" dirty="0"/>
              <a:t>by induction</a:t>
            </a:r>
            <a:r>
              <a:rPr lang="en-US" dirty="0"/>
              <a:t> it is necessary to generalize from the </a:t>
            </a:r>
            <a:r>
              <a:rPr lang="en-US" dirty="0" err="1"/>
              <a:t>empy</a:t>
            </a:r>
            <a:r>
              <a:rPr lang="en-US" dirty="0"/>
              <a:t> initial stack to an arbitrary initial stack:</a:t>
            </a:r>
          </a:p>
          <a:p>
            <a:pPr marL="0" indent="0">
              <a:buNone/>
            </a:pPr>
            <a:r>
              <a:rPr lang="en-US" dirty="0"/>
              <a:t>exec (comp e) s = eval e : s</a:t>
            </a:r>
          </a:p>
        </p:txBody>
      </p:sp>
      <p:sp>
        <p:nvSpPr>
          <p:cNvPr id="4" name="Slide Number Placeholder 3">
            <a:extLst>
              <a:ext uri="{FF2B5EF4-FFF2-40B4-BE49-F238E27FC236}">
                <a16:creationId xmlns:a16="http://schemas.microsoft.com/office/drawing/2014/main" id="{A78B72CA-9116-4BFE-9A57-DC7E6FB310EB}"/>
              </a:ext>
            </a:extLst>
          </p:cNvPr>
          <p:cNvSpPr>
            <a:spLocks noGrp="1"/>
          </p:cNvSpPr>
          <p:nvPr>
            <p:ph type="sldNum" sz="quarter" idx="10"/>
          </p:nvPr>
        </p:nvSpPr>
        <p:spPr/>
        <p:txBody>
          <a:bodyPr/>
          <a:lstStyle/>
          <a:p>
            <a:pPr>
              <a:defRPr/>
            </a:pPr>
            <a:fld id="{E48AA650-3E41-A349-B956-155ED09CC8BD}" type="slidenum">
              <a:rPr lang="en-US" smtClean="0"/>
              <a:pPr>
                <a:defRPr/>
              </a:pPr>
              <a:t>8</a:t>
            </a:fld>
            <a:endParaRPr lang="en-US"/>
          </a:p>
        </p:txBody>
      </p:sp>
    </p:spTree>
    <p:extLst>
      <p:ext uri="{BB962C8B-B14F-4D97-AF65-F5344CB8AC3E}">
        <p14:creationId xmlns:p14="http://schemas.microsoft.com/office/powerpoint/2010/main" val="3044456603"/>
      </p:ext>
    </p:extLst>
  </p:cSld>
  <p:clrMapOvr>
    <a:masterClrMapping/>
  </p:clrMapOvr>
</p:sld>
</file>

<file path=ppt/theme/theme1.xml><?xml version="1.0" encoding="utf-8"?>
<a:theme xmlns:a="http://schemas.openxmlformats.org/drawingml/2006/main" name="FUN Template">
  <a:themeElements>
    <a:clrScheme name="FUN Template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fontScheme name="FUN Template">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ahoma" pitchFamily="-1" charset="0"/>
          </a:defRPr>
        </a:defPPr>
      </a:lstStyle>
    </a:spDef>
    <a:lnDef>
      <a:spPr bwMode="auto">
        <a:xfrm>
          <a:off x="0" y="0"/>
          <a:ext cx="1" cy="1"/>
        </a:xfrm>
        <a:custGeom>
          <a:avLst/>
          <a:gdLst/>
          <a:ahLst/>
          <a:cxnLst/>
          <a:rect l="0" t="0" r="0" b="0"/>
          <a:pathLst/>
        </a:custGeom>
        <a:noFill/>
        <a:ln w="127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ahoma" pitchFamily="-1" charset="0"/>
          </a:defRPr>
        </a:defPPr>
      </a:lstStyle>
    </a:lnDef>
  </a:objectDefaults>
  <a:extraClrSchemeLst>
    <a:extraClrScheme>
      <a:clrScheme name="FUN Template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FUN Template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FUN Templat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UN Template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FUN Template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FUN Template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FUN Template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C:\WINNT\Profiles\gmh\Desktop\Presentations\FUN Template.pot</Template>
  <TotalTime>8740</TotalTime>
  <Words>2496</Words>
  <Application>Microsoft Office PowerPoint</Application>
  <PresentationFormat>On-screen Show (4:3)</PresentationFormat>
  <Paragraphs>318</Paragraphs>
  <Slides>25</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 Black</vt:lpstr>
      <vt:lpstr>Monotype Sorts</vt:lpstr>
      <vt:lpstr>Tahoma</vt:lpstr>
      <vt:lpstr>Times New Roman</vt:lpstr>
      <vt:lpstr>Wingdings</vt:lpstr>
      <vt:lpstr>FUN Template</vt:lpstr>
      <vt:lpstr>PowerPoint Presentation</vt:lpstr>
      <vt:lpstr>A Language for expressions</vt:lpstr>
      <vt:lpstr>An Evaluator for expressions</vt:lpstr>
      <vt:lpstr>A Stack computer</vt:lpstr>
      <vt:lpstr>Execution example</vt:lpstr>
      <vt:lpstr>A Compiler for expressions</vt:lpstr>
      <vt:lpstr>Putting the code together</vt:lpstr>
      <vt:lpstr>Is the compiler correct?</vt:lpstr>
      <vt:lpstr>Proving compiler correctness</vt:lpstr>
      <vt:lpstr>Base case</vt:lpstr>
      <vt:lpstr>Inductive case</vt:lpstr>
      <vt:lpstr>Distributivity</vt:lpstr>
      <vt:lpstr>Distributivity: base case</vt:lpstr>
      <vt:lpstr>Distributivity: PUSH case</vt:lpstr>
      <vt:lpstr>Distributivity: ADD case</vt:lpstr>
      <vt:lpstr>Accumulator version of the compiler</vt:lpstr>
      <vt:lpstr>Compiler with an accumulator</vt:lpstr>
      <vt:lpstr>comp’ (Val n) c</vt:lpstr>
      <vt:lpstr>comp’ (Add x y) c</vt:lpstr>
      <vt:lpstr>Putting the two cases together</vt:lpstr>
      <vt:lpstr>Proving the correctness of comp’</vt:lpstr>
      <vt:lpstr>Base case</vt:lpstr>
      <vt:lpstr>Inductive case</vt:lpstr>
      <vt:lpstr>Comments</vt:lpstr>
      <vt:lpstr>Extensions</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 Programming</dc:title>
  <dc:creator>Dr. Graham Hutton</dc:creator>
  <cp:lastModifiedBy>Valtorta, Marco</cp:lastModifiedBy>
  <cp:revision>640</cp:revision>
  <cp:lastPrinted>2021-01-15T01:03:40Z</cp:lastPrinted>
  <dcterms:created xsi:type="dcterms:W3CDTF">2000-11-20T11:40:19Z</dcterms:created>
  <dcterms:modified xsi:type="dcterms:W3CDTF">2023-01-16T22:35:09Z</dcterms:modified>
</cp:coreProperties>
</file>