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81" r:id="rId4"/>
    <p:sldId id="282" r:id="rId5"/>
    <p:sldId id="283" r:id="rId6"/>
    <p:sldId id="284" r:id="rId7"/>
    <p:sldId id="28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07946-8C09-426F-AF05-8B7FC95FCA42}" type="datetimeFigureOut">
              <a:rPr lang="en-US" smtClean="0"/>
              <a:t>2023-04-11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FD750-AF89-4C36-A246-8D5842526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4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Slides 7-11 are from: Robert W. Sebesta.  </a:t>
            </a:r>
            <a:r>
              <a:rPr lang="en-US" i="1" dirty="0"/>
              <a:t>Concepts of Programming Languages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edition.  Addison-Wesley, 1996.  ISBN 0-8053-7133-8.  Slides 1-6 are from later editions.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FD750-AF89-4C36-A246-8D5842526F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9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Slides 7-11 are from: Robert W. Sebesta. 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Concepts of Programming Languages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3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edition.  Addison-Wesley, 1996.  ISBN 0-8053-7133-8.  Slides 1-6 are from later editions.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FD750-AF89-4C36-A246-8D5842526F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73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Slides 7-11 are from: Robert W. Sebesta. 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Concepts of Programming Languages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3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edition.  Addison-Wesley, 1996.  ISBN 0-8053-7133-8.  Slides 1-6 are from later editions.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FD750-AF89-4C36-A246-8D5842526F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4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409A8002-A37C-FDC0-7357-38BC61E0DD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79D5D8-C072-483D-B9EF-5550D9ECEEF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788C6847-566F-D174-634F-2B437D11B5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2CBC6387-4F0E-A229-3B8A-29CE38172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Slides 7-11 are from: Robert W. Sebesta. 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Concepts of Programming Languages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3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edition.  Addison-Wesley, 1996.  ISBN 0-8053-7133-8.  Slides 1-6 are from later editions.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501D3AB-4020-07BA-0C84-20893DF1F4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05520F-82B4-4641-9E4C-6436291E26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E05DB34F-7CB9-92E1-4675-5F8FAB6B36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CC218076-F405-5D56-4350-1C62C1B16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Slides 7-11 are from: Robert W. Sebesta. 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Concepts of Programming Languages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3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edition.  Addison-Wesley, 1996.  ISBN 0-8053-7133-8.  Slides 1-6 are from later editions.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73FF2D14-0A49-E22B-EA02-03D2C88C2F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0C0040-E070-4F72-8527-BFA7587E6F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0D369C77-0A8F-A521-DA3A-AF24A88F41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64D1A312-DDAB-9196-C177-2A7E01B59B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Slides 7-11 are from: Robert W. Sebesta. 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Concepts of Programming Languages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3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edition.  Addison-Wesley, 1996.  ISBN 0-8053-7133-8.  Slides 1-6 are from later editions.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5B2E5148-1545-3DE2-C1AF-AC02376BA3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79A60B-B1C9-435E-AB99-1E91835C883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D1F06FD3-4252-A9D6-7487-C0BCE5196C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CF2C9B6F-AFB6-1990-8A54-3F17836B5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Slides 7-11 are from: Robert W. Sebesta. 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Concepts of Programming Languages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3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edition.  Addison-Wesley, 1996.  ISBN 0-8053-7133-8.  Slides 1-6 are from later editions.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732B48F3-0F0E-FE74-2F3B-E45DB6DFD9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01D83D-B692-4FDC-91C1-2483EAB6614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Lucida Sans Unicode" panose="020B0602030504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2D284CDA-89C7-D8E1-8785-F193122201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0829F035-4823-E32E-3784-68ABD49081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Slides 7-11 are from: Robert W. Sebesta. 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Concepts of Programming Languages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3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edition.  Addison-Wesley, 1996.  ISBN 0-8053-7133-8.  Slides 1-6 are from later editions.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Slides 7-11 are from: Robert W. Sebesta. 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Concepts of Programming Languages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3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edition.  Addison-Wesley, 1996.  ISBN 0-8053-7133-8.  Slides 1-6 are from later editions.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FD750-AF89-4C36-A246-8D5842526F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64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Slides 7-11 are from: Robert W. Sebesta. 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Concepts of Programming Languages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3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edition.  Addison-Wesley, 1996.  ISBN 0-8053-7133-8.  Slides 1-6 are from later editions.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FD750-AF89-4C36-A246-8D5842526F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58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Slides 7-11 are from: Robert W. Sebesta. 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Concepts of Programming Languages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3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edition.  Addison-Wesley, 1996.  ISBN 0-8053-7133-8.  Slides 1-6 are from later editions.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FD750-AF89-4C36-A246-8D5842526F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2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886BD-861F-3BBC-38A7-70D7291C4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BFABB-738B-A35E-6616-7D1001C2F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1EB46-8D47-27A0-CD53-566E55A2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3B3-8A72-4F4F-865F-52A72632C2D7}" type="datetimeFigureOut">
              <a:rPr lang="en-US" smtClean="0"/>
              <a:t>2023-04-11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EFBF0-7282-D1DC-1928-8B8A5402B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D4B62-BD61-5500-6195-7DA7089CD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24DE-1C97-40AF-A427-CCB721F8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7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0AFD-B03F-F099-B6C4-FCBBD577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5F9993-98A0-573B-6C33-16D74F1B7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BF12F-A8CD-6373-E0C1-1C3BA5D0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3B3-8A72-4F4F-865F-52A72632C2D7}" type="datetimeFigureOut">
              <a:rPr lang="en-US" smtClean="0"/>
              <a:t>2023-04-11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1EBBA-F7EF-627F-4E87-0FEE2EA8A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FE137-4BDA-F1EA-1371-9187FAF41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24DE-1C97-40AF-A427-CCB721F8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4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3FE80C-1960-1EF6-37B6-7865DB4976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0904E-71C1-DB2F-4B3C-40B52BF42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EFA83-452C-4F1A-7F2D-36A581174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3B3-8A72-4F4F-865F-52A72632C2D7}" type="datetimeFigureOut">
              <a:rPr lang="en-US" smtClean="0"/>
              <a:t>2023-04-11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8CAC9-CCF9-8812-8217-1F958743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9474A-6494-20E5-D2B9-17EE9ED0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24DE-1C97-40AF-A427-CCB721F8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42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38ECB94-E746-919C-0A52-D4B1EB5B2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068" y="6564314"/>
            <a:ext cx="15728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/>
            <a:r>
              <a:rPr lang="en-US" altLang="en-US" sz="1200">
                <a:latin typeface="Courier" pitchFamily="49" charset="0"/>
              </a:rPr>
              <a:t>ISBN </a:t>
            </a:r>
            <a:r>
              <a:rPr lang="en-US" altLang="en-US" sz="1200"/>
              <a:t>0-321-49362-1</a:t>
            </a:r>
          </a:p>
        </p:txBody>
      </p:sp>
      <p:graphicFrame>
        <p:nvGraphicFramePr>
          <p:cNvPr id="3" name="Object 6">
            <a:extLst>
              <a:ext uri="{FF2B5EF4-FFF2-40B4-BE49-F238E27FC236}">
                <a16:creationId xmlns:a16="http://schemas.microsoft.com/office/drawing/2014/main" id="{BC8F4362-CDB0-FB31-B90B-EEB3A5DD7CE7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5689600" y="381000"/>
          <a:ext cx="6070600" cy="58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7535327" imgH="9752381" progId="MSPhotoEd.3">
                  <p:embed/>
                </p:oleObj>
              </mc:Choice>
              <mc:Fallback>
                <p:oleObj name="Photo Editor Photo" r:id="rId2" imgW="7535327" imgH="9752381" progId="MSPhotoEd.3">
                  <p:embed/>
                  <p:pic>
                    <p:nvPicPr>
                      <p:cNvPr id="3" name="Object 6">
                        <a:extLst>
                          <a:ext uri="{FF2B5EF4-FFF2-40B4-BE49-F238E27FC236}">
                            <a16:creationId xmlns:a16="http://schemas.microsoft.com/office/drawing/2014/main" id="{BC8F4362-CDB0-FB31-B90B-EEB3A5DD7C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381000"/>
                        <a:ext cx="6070600" cy="589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0" y="1371600"/>
            <a:ext cx="4876800" cy="1143000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0" y="3276600"/>
            <a:ext cx="4876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CC3300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968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68C323-D115-5683-BE2B-E312754168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2007 Addison-Wesley. All rights reserved.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B65625-5CA3-EF2C-E957-55FD2818A08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100AA48D-C5A6-43C1-B946-E13BD2AE195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979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3B0BF3-13DB-6CA1-D7E1-C5660E0A52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2007 Addison-Wesley. All rights reserved.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49C126-30DF-EFD5-66C6-F7EFDBED09A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008C8EFE-4033-40F7-9AC7-5FE8191E403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99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334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000" y="1600200"/>
            <a:ext cx="5334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149364-574B-EB07-072C-19695DF666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2007 Addison-Wesley. All rights reserved.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9D64B-5CD0-EDBE-F943-6D09537410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F27AA372-585F-4BA7-8A6B-05C328BB4CC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626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45ADE69-83A7-512E-2582-FDA9D1FAECC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2007 Addison-Wesley. All rights reserved.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06491DC-3FF3-0D61-99A4-9F120D85A0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65155D5F-D7EC-4842-B2C1-142BC0D323A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586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3C5B44-4995-2FD4-CDCA-574E94AF670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2007 Addison-Wesley. All rights reserved.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968432-D672-7E39-96E1-8308B94C91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D22CC723-2B24-4601-A7A8-1C17EA7633C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485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ECEA7BD-77DB-FF1C-4EAF-DE2B03B557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2007 Addison-Wesley. All rights reserved.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7EF0400-5F42-7768-9D14-916CA41FE3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28E0E55B-13D2-41E7-8B91-FC5DBACE74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804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6DB82F-A57A-A042-30EF-DCE6214AA3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2007 Addison-Wesley. All rights reserved.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3AC0E1-FA02-181D-86CD-4094276E8F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EA72F2DC-9E8E-482B-B994-E5E082093B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63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5DCA3-2D1A-E114-E490-76A5B15BB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9BDB1-CD42-DC87-281E-D4EE073EE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3F453-7FA4-28EC-5076-52EC37EE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3B3-8A72-4F4F-865F-52A72632C2D7}" type="datetimeFigureOut">
              <a:rPr lang="en-US" smtClean="0"/>
              <a:t>2023-04-11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948A0-8050-D304-CEF4-CAD470C64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CF5C0-6804-7385-A6FE-D3E5766BF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24DE-1C97-40AF-A427-CCB721F8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66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1057DE-51A3-30D6-A65B-1F45FF5E566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2007 Addison-Wesley. All rights reserved.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11D66D-DDEB-2DE1-A8A7-A9ACC29DD0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0CD17B83-1444-42ED-BCC0-F4082BC07E4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750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0A0D11-7289-5D97-3ED8-55C2610DA9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2007 Addison-Wesley. All rights reserved.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13A60F-55C6-B110-AF5C-E7DDF6C67D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C60B7144-BE0E-4FC7-8A07-7190300294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117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6200" y="381000"/>
            <a:ext cx="27178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381000"/>
            <a:ext cx="79502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D19E47-E4CC-2FDF-1F17-BB0E4890EE1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2007 Addison-Wesley. All rights reserved.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AF9AC4-3647-C158-CD7A-A08B91AADE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83ED2E6A-0232-4A28-8B7C-FF0E63E3C06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175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81000"/>
            <a:ext cx="10871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1600200"/>
            <a:ext cx="5334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000" y="1600200"/>
            <a:ext cx="5334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EC7BBD-62EB-C422-8AF7-4563A85A360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2007 Addison-Wesley. All rights reserved.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22AB15-249D-231B-D6B0-DACF51D6AD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0A0890FD-EC76-4122-AADD-B7631B2502B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2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5C71A-5EBB-AB9F-5CE8-DF6CD1EBB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5BAD0-D57A-C894-DCED-780149F05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1A55E-0BA8-6DE2-B26C-9373C3971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3B3-8A72-4F4F-865F-52A72632C2D7}" type="datetimeFigureOut">
              <a:rPr lang="en-US" smtClean="0"/>
              <a:t>2023-04-11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AC9F6-1DFE-4D5F-79EA-AD06D5CC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73B3C-15C9-E3A6-BA36-27B10927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24DE-1C97-40AF-A427-CCB721F8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2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20E5A-BC72-3A68-9751-D3205A666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64C23-4DDE-447D-C007-BB4403A7B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D39FC-2515-931F-A652-08EC4491E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21F07-809B-12DD-B80B-73C5D2698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3B3-8A72-4F4F-865F-52A72632C2D7}" type="datetimeFigureOut">
              <a:rPr lang="en-US" smtClean="0"/>
              <a:t>2023-04-11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A591F-A211-8A4A-16CF-51887A9F3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C7F89-C060-6CF1-4C98-0E3F483A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24DE-1C97-40AF-A427-CCB721F8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9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B316C-9D18-7F58-29F2-39B2B6691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12241-700F-9B35-DB17-D89C5B3B5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B83A82-9791-0840-E4E9-BEC0739DF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ECFFDC-1E4A-FD45-2F12-B2BF5F515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C4AB96-6BAA-B405-D65F-DAFBB1FFC3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7F1992-FCBF-2A13-6614-608DDFB85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3B3-8A72-4F4F-865F-52A72632C2D7}" type="datetimeFigureOut">
              <a:rPr lang="en-US" smtClean="0"/>
              <a:t>2023-04-11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675328-AE91-97D2-FD62-6C202A2F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65AD5F-8AFF-8D39-77FF-7ADEC13B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24DE-1C97-40AF-A427-CCB721F8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6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25867-313F-485C-4EA3-2C4E1CE9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75EE23-58A2-41B4-1C48-2A0D73B31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3B3-8A72-4F4F-865F-52A72632C2D7}" type="datetimeFigureOut">
              <a:rPr lang="en-US" smtClean="0"/>
              <a:t>2023-04-11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B7E08-F54B-76C0-DB2C-E9B98BDFF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B3221-56DC-FBF8-DA24-9DAE5BBF2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24DE-1C97-40AF-A427-CCB721F8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0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CD9771-1393-4B4C-813F-BACECB2F4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3B3-8A72-4F4F-865F-52A72632C2D7}" type="datetimeFigureOut">
              <a:rPr lang="en-US" smtClean="0"/>
              <a:t>2023-04-11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E23BCC-2B21-8AFB-D316-04DFCBF9B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2201B-6DDA-6DEA-B148-A51DA330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24DE-1C97-40AF-A427-CCB721F8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5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4FD76-0563-B25D-DFA8-00D66B3D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CF7F8-9F8E-71C4-245C-07A0DFA2F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4DD18-0751-E7EB-FE7A-999648913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29826-2056-0254-7A81-AADB1325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3B3-8A72-4F4F-865F-52A72632C2D7}" type="datetimeFigureOut">
              <a:rPr lang="en-US" smtClean="0"/>
              <a:t>2023-04-11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9AF8F-7DC6-1069-39E3-EC3811C2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83F55-2F55-CC0B-FD9A-06A9FAE5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24DE-1C97-40AF-A427-CCB721F8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8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6898B-3EEB-F21D-D1D1-CCBC4324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AC8868-F5CC-1B90-B3CE-5C5B398DD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661A8-7CE6-DC80-FDDD-223A7F229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30F39-92A1-1CCE-6ED4-199437C0E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3B3-8A72-4F4F-865F-52A72632C2D7}" type="datetimeFigureOut">
              <a:rPr lang="en-US" smtClean="0"/>
              <a:t>2023-04-11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9A43E-7053-DC2D-283F-BFA4A732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F3B42-28D1-2121-560B-ECBAD7BEC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24DE-1C97-40AF-A427-CCB721F8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3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5CFE7A-7A77-DBCC-7307-80299DAC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6841D-0C18-4E26-5338-648B6526D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D0F62-FA88-D4E6-5D87-4873BF856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BD3B3-8A72-4F4F-865F-52A72632C2D7}" type="datetimeFigureOut">
              <a:rPr lang="en-US" smtClean="0"/>
              <a:t>2023-04-11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E4847-07BB-2837-1CE9-F7228AB8E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448C-14BC-BD58-6282-AB5F04B7F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524DE-1C97-40AF-A427-CCB721F8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3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7EE09C8-2CAB-F2FC-A816-53BCBC9F49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381000"/>
            <a:ext cx="1087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E3DA3B1-5B88-0051-DE46-7C07FA3F4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871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3E239B84-4DB1-12FC-0CDC-B9D5FD457B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248400"/>
            <a:ext cx="558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Copyright © 2007 Addison-Wesley. All rights reserved.</a:t>
            </a:r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CD6B75E2-5AFA-8236-990F-430F6DF69D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1-</a:t>
            </a:r>
            <a:fld id="{91657AF4-0CEC-4CC3-B562-BB0DDDB203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5AD9F48E-4F72-896C-4653-D7F85C2C044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800" y="1524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17C285C6-A0AA-BFC9-59DA-B5EA0C5526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800" y="1219200"/>
            <a:ext cx="10871200" cy="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0185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6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anose="020B0602030504020204" pitchFamily="34" charset="0"/>
          <a:cs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anose="020B0602030504020204" pitchFamily="34" charset="0"/>
          <a:cs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anose="020B0602030504020204" pitchFamily="34" charset="0"/>
          <a:cs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anose="020B0602030504020204" pitchFamily="34" charset="0"/>
          <a:cs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anose="020B0602030504020204" pitchFamily="34" charset="0"/>
          <a:cs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anose="020B0602030504020204" pitchFamily="34" charset="0"/>
          <a:cs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anose="020B0602030504020204" pitchFamily="34" charset="0"/>
          <a:cs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100" kern="1200">
          <a:solidFill>
            <a:srgbClr val="66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rgbClr val="66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3467F-4527-8926-8C95-157F6D2FB4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Attribute Grammars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8D95E-C73F-7F11-75CE-388BA77BC2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Slides by Robert Sebesta, from support materials from different editions of his textbook on Programming Languages (see presenter notes for detailed bibliographical entry)</a:t>
            </a:r>
          </a:p>
          <a:p>
            <a:r>
              <a:rPr lang="en-US" dirty="0"/>
              <a:t>CSCE 531, Spring 2023</a:t>
            </a:r>
          </a:p>
        </p:txBody>
      </p:sp>
    </p:spTree>
    <p:extLst>
      <p:ext uri="{BB962C8B-B14F-4D97-AF65-F5344CB8AC3E}">
        <p14:creationId xmlns:p14="http://schemas.microsoft.com/office/powerpoint/2010/main" val="2093855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CB82F3-08DF-EF0B-81B2-2FF3A47D3C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2007 Addison-Wesley. All rights reserved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C7BFC9-DC4D-5E57-FEA3-BF6F7214CC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3–</a:t>
            </a:r>
            <a:fld id="{8E77938F-9251-4E03-B7AB-80F89F2A035B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201730" name="Picture 2">
            <a:extLst>
              <a:ext uri="{FF2B5EF4-FFF2-40B4-BE49-F238E27FC236}">
                <a16:creationId xmlns:a16="http://schemas.microsoft.com/office/drawing/2014/main" id="{22A37503-4BA9-4628-AA33-3BD61E1E557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73201"/>
            <a:ext cx="7315200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7D1859-AC4D-48D6-7D21-588D9BC5DA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2007 Addison-Wesley. All rights reserved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AB0224-F71F-0A04-51A7-9CE6C87D79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3–</a:t>
            </a:r>
            <a:fld id="{107CB40D-AEE0-4AD4-9B54-E16169CDF949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202754" name="Picture 2">
            <a:extLst>
              <a:ext uri="{FF2B5EF4-FFF2-40B4-BE49-F238E27FC236}">
                <a16:creationId xmlns:a16="http://schemas.microsoft.com/office/drawing/2014/main" id="{64F6FCCC-66E2-3AEC-C242-BDBC21311BA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836739"/>
            <a:ext cx="8001000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>
            <a:extLst>
              <a:ext uri="{FF2B5EF4-FFF2-40B4-BE49-F238E27FC236}">
                <a16:creationId xmlns:a16="http://schemas.microsoft.com/office/drawing/2014/main" id="{42ECEE9C-D562-B94B-AAAF-D70B90DA76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Copyright © 2007 Addison-Wesley. All rights reserved.</a:t>
            </a:r>
          </a:p>
        </p:txBody>
      </p:sp>
      <p:sp>
        <p:nvSpPr>
          <p:cNvPr id="51203" name="Slide Number Placeholder 4">
            <a:extLst>
              <a:ext uri="{FF2B5EF4-FFF2-40B4-BE49-F238E27FC236}">
                <a16:creationId xmlns:a16="http://schemas.microsoft.com/office/drawing/2014/main" id="{1675AEC9-2B3E-854A-D3F3-35B3404FE5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1-</a:t>
            </a:r>
            <a:fld id="{25AD2B17-9494-4436-AAE2-E6E30E9F25A6}" type="slidenum"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AA103C5D-FBAA-947A-9D09-F8DDE7CBC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Attribute Grammars: Definition</a:t>
            </a:r>
            <a:endParaRPr lang="en-US" altLang="en-US" sz="3200"/>
          </a:p>
        </p:txBody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9249CC09-0A31-80DC-C202-96C9868E1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Let   </a:t>
            </a:r>
            <a:r>
              <a:rPr lang="en-US" altLang="en-US" i="1"/>
              <a:t>X</a:t>
            </a:r>
            <a:r>
              <a:rPr lang="en-US" altLang="en-US" i="1" baseline="-25000"/>
              <a:t>0</a:t>
            </a:r>
            <a:r>
              <a:rPr lang="en-US" altLang="en-US" i="1"/>
              <a:t> </a:t>
            </a:r>
            <a:r>
              <a:rPr lang="en-US" altLang="en-US" i="1">
                <a:sym typeface="Symbol" panose="05050102010706020507" pitchFamily="18" charset="2"/>
              </a:rPr>
              <a:t></a:t>
            </a:r>
            <a:r>
              <a:rPr lang="en-US" altLang="en-US" i="1"/>
              <a:t> X</a:t>
            </a:r>
            <a:r>
              <a:rPr lang="en-US" altLang="en-US" i="1" baseline="-25000"/>
              <a:t>1</a:t>
            </a:r>
            <a:r>
              <a:rPr lang="en-US" altLang="en-US" i="1"/>
              <a:t> ... X</a:t>
            </a:r>
            <a:r>
              <a:rPr lang="en-US" altLang="en-US" i="1" baseline="-25000"/>
              <a:t>n</a:t>
            </a:r>
            <a:r>
              <a:rPr lang="en-US" altLang="en-US"/>
              <a:t>  be a rule</a:t>
            </a:r>
          </a:p>
          <a:p>
            <a:pPr eaLnBrk="1" hangingPunct="1"/>
            <a:r>
              <a:rPr lang="en-US" altLang="en-US"/>
              <a:t>Functions of the form </a:t>
            </a:r>
            <a:r>
              <a:rPr lang="en-US" altLang="en-US" i="1"/>
              <a:t>S(X</a:t>
            </a:r>
            <a:r>
              <a:rPr lang="en-US" altLang="en-US" i="1" baseline="-25000"/>
              <a:t>0</a:t>
            </a:r>
            <a:r>
              <a:rPr lang="en-US" altLang="en-US" i="1"/>
              <a:t>) = f(A(X</a:t>
            </a:r>
            <a:r>
              <a:rPr lang="en-US" altLang="en-US" i="1" baseline="-25000"/>
              <a:t>1</a:t>
            </a:r>
            <a:r>
              <a:rPr lang="en-US" altLang="en-US" i="1"/>
              <a:t>), ... ,</a:t>
            </a:r>
            <a:r>
              <a:rPr lang="en-US" altLang="en-US"/>
              <a:t> </a:t>
            </a:r>
            <a:r>
              <a:rPr lang="en-US" altLang="en-US" i="1"/>
              <a:t>A(X</a:t>
            </a:r>
            <a:r>
              <a:rPr lang="en-US" altLang="en-US" i="1" baseline="-25000"/>
              <a:t>n</a:t>
            </a:r>
            <a:r>
              <a:rPr lang="en-US" altLang="en-US" i="1"/>
              <a:t>))</a:t>
            </a:r>
            <a:r>
              <a:rPr lang="en-US" altLang="en-US"/>
              <a:t> define </a:t>
            </a:r>
            <a:r>
              <a:rPr lang="en-US" altLang="en-US" i="1"/>
              <a:t>synthesized attributes</a:t>
            </a:r>
          </a:p>
          <a:p>
            <a:pPr eaLnBrk="1" hangingPunct="1"/>
            <a:r>
              <a:rPr lang="en-US" altLang="en-US"/>
              <a:t>Functions of the form </a:t>
            </a:r>
            <a:r>
              <a:rPr lang="en-US" altLang="en-US" i="1"/>
              <a:t>I(X</a:t>
            </a:r>
            <a:r>
              <a:rPr lang="en-US" altLang="en-US" i="1" baseline="-25000"/>
              <a:t>j</a:t>
            </a:r>
            <a:r>
              <a:rPr lang="en-US" altLang="en-US" i="1"/>
              <a:t>) = f(A(X</a:t>
            </a:r>
            <a:r>
              <a:rPr lang="en-US" altLang="en-US" i="1" baseline="-25000"/>
              <a:t>0</a:t>
            </a:r>
            <a:r>
              <a:rPr lang="en-US" altLang="en-US" i="1"/>
              <a:t>), ... , A(X</a:t>
            </a:r>
            <a:r>
              <a:rPr lang="en-US" altLang="en-US" i="1" baseline="-25000"/>
              <a:t>n</a:t>
            </a:r>
            <a:r>
              <a:rPr lang="en-US" altLang="en-US" i="1"/>
              <a:t>)), for i &lt;= j &lt;= n</a:t>
            </a:r>
            <a:r>
              <a:rPr lang="en-US" altLang="en-US"/>
              <a:t>, define </a:t>
            </a:r>
            <a:r>
              <a:rPr lang="en-US" altLang="en-US" i="1"/>
              <a:t>inherited attributes</a:t>
            </a:r>
          </a:p>
          <a:p>
            <a:pPr eaLnBrk="1" hangingPunct="1"/>
            <a:r>
              <a:rPr lang="en-US" altLang="en-US"/>
              <a:t>Initially, there are </a:t>
            </a:r>
            <a:r>
              <a:rPr lang="en-US" altLang="en-US" i="1"/>
              <a:t>intrinsic attributes</a:t>
            </a:r>
            <a:r>
              <a:rPr lang="en-US" altLang="en-US"/>
              <a:t> on the leaves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>
            <a:extLst>
              <a:ext uri="{FF2B5EF4-FFF2-40B4-BE49-F238E27FC236}">
                <a16:creationId xmlns:a16="http://schemas.microsoft.com/office/drawing/2014/main" id="{69C3315A-35EB-D656-A5F2-E60173DB30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Copyright © 2007 Addison-Wesley. All rights reserved.</a:t>
            </a:r>
          </a:p>
        </p:txBody>
      </p:sp>
      <p:sp>
        <p:nvSpPr>
          <p:cNvPr id="53251" name="Slide Number Placeholder 4">
            <a:extLst>
              <a:ext uri="{FF2B5EF4-FFF2-40B4-BE49-F238E27FC236}">
                <a16:creationId xmlns:a16="http://schemas.microsoft.com/office/drawing/2014/main" id="{AE0D9A28-7D7C-03E1-FAE6-AC947AAAD7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1-</a:t>
            </a:r>
            <a:fld id="{D37A9FC8-7658-431E-8E34-9EAD5B50202D}" type="slidenum"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4CF07496-D6C1-B0F1-B9E3-18E935549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Attribute Grammars:</a:t>
            </a:r>
            <a:r>
              <a:rPr lang="en-US" altLang="en-US" sz="3200"/>
              <a:t> An Example</a:t>
            </a:r>
          </a:p>
        </p:txBody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E0DE33D4-2B3E-5530-DE6B-978E157B9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4478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 sz="3200"/>
              <a:t>Syntax</a:t>
            </a:r>
          </a:p>
          <a:p>
            <a:pPr lvl="1" eaLnBrk="1" hangingPunct="1">
              <a:buFontTx/>
              <a:buNone/>
            </a:pPr>
            <a:r>
              <a:rPr lang="en-US" altLang="en-US" sz="2800">
                <a:latin typeface="Courier New" panose="02070309020205020404" pitchFamily="49" charset="0"/>
              </a:rPr>
              <a:t>&lt;assign&gt; -&gt; &lt;var&gt; = &lt;expr&gt;</a:t>
            </a:r>
          </a:p>
          <a:p>
            <a:pPr lvl="1" eaLnBrk="1" hangingPunct="1">
              <a:buFontTx/>
              <a:buNone/>
            </a:pPr>
            <a:r>
              <a:rPr lang="en-US" altLang="en-US" sz="2800">
                <a:latin typeface="Courier New" panose="02070309020205020404" pitchFamily="49" charset="0"/>
              </a:rPr>
              <a:t>&lt;expr&gt; -&gt; &lt;var&gt; + &lt;var&gt; | &lt;var&gt;</a:t>
            </a:r>
          </a:p>
          <a:p>
            <a:pPr lvl="1" eaLnBrk="1" hangingPunct="1">
              <a:buFontTx/>
              <a:buNone/>
            </a:pPr>
            <a:r>
              <a:rPr lang="en-US" altLang="en-US" sz="2800">
                <a:latin typeface="Courier New" panose="02070309020205020404" pitchFamily="49" charset="0"/>
              </a:rPr>
              <a:t>&lt;var&gt; A | B | C</a:t>
            </a:r>
          </a:p>
          <a:p>
            <a:pPr eaLnBrk="1" hangingPunct="1"/>
            <a:r>
              <a:rPr lang="en-US" altLang="en-US" sz="3200">
                <a:latin typeface="Courier New" panose="02070309020205020404" pitchFamily="49" charset="0"/>
              </a:rPr>
              <a:t>actual_type</a:t>
            </a:r>
            <a:r>
              <a:rPr lang="en-US" altLang="en-US" sz="3200"/>
              <a:t>: synthesized for </a:t>
            </a:r>
            <a:r>
              <a:rPr lang="en-US" altLang="en-US" sz="3200">
                <a:latin typeface="Courier New" panose="02070309020205020404" pitchFamily="49" charset="0"/>
              </a:rPr>
              <a:t>&lt;var&gt; </a:t>
            </a:r>
            <a:r>
              <a:rPr lang="en-US" altLang="en-US" sz="3200"/>
              <a:t>and</a:t>
            </a:r>
            <a:r>
              <a:rPr lang="en-US" altLang="en-US" sz="3200">
                <a:latin typeface="Courier New" panose="02070309020205020404" pitchFamily="49" charset="0"/>
              </a:rPr>
              <a:t> &lt;expr&gt;</a:t>
            </a:r>
            <a:r>
              <a:rPr lang="en-US" altLang="en-US" sz="3200"/>
              <a:t> </a:t>
            </a:r>
          </a:p>
          <a:p>
            <a:pPr eaLnBrk="1" hangingPunct="1"/>
            <a:r>
              <a:rPr lang="en-US" altLang="en-US" sz="3200">
                <a:latin typeface="Courier New" panose="02070309020205020404" pitchFamily="49" charset="0"/>
              </a:rPr>
              <a:t>expected_type</a:t>
            </a:r>
            <a:r>
              <a:rPr lang="en-US" altLang="en-US" sz="3200"/>
              <a:t>: inherited for </a:t>
            </a:r>
            <a:r>
              <a:rPr lang="en-US" altLang="en-US" sz="3200">
                <a:latin typeface="Courier New" panose="02070309020205020404" pitchFamily="49" charset="0"/>
              </a:rPr>
              <a:t>&lt;expr&gt;</a:t>
            </a:r>
            <a:r>
              <a:rPr lang="en-US" altLang="en-US" sz="3200"/>
              <a:t>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>
            <a:extLst>
              <a:ext uri="{FF2B5EF4-FFF2-40B4-BE49-F238E27FC236}">
                <a16:creationId xmlns:a16="http://schemas.microsoft.com/office/drawing/2014/main" id="{37E1B165-1401-FEBA-CF1A-4080F8522F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Copyright © 2007 Addison-Wesley. All rights reserved.</a:t>
            </a:r>
          </a:p>
        </p:txBody>
      </p:sp>
      <p:sp>
        <p:nvSpPr>
          <p:cNvPr id="55299" name="Slide Number Placeholder 4">
            <a:extLst>
              <a:ext uri="{FF2B5EF4-FFF2-40B4-BE49-F238E27FC236}">
                <a16:creationId xmlns:a16="http://schemas.microsoft.com/office/drawing/2014/main" id="{9BC11C7D-27DB-03D6-6121-8A0DDB3828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1-</a:t>
            </a:r>
            <a:fld id="{2814E5A1-C046-4D93-9240-728C5DAF7F1C}" type="slidenum"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83586126-24AA-CF46-8D13-3DC9FB9435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Attribute Grammar</a:t>
            </a:r>
            <a:r>
              <a:rPr lang="en-US" altLang="en-US" sz="3200"/>
              <a:t> (continued)</a:t>
            </a:r>
          </a:p>
        </p:txBody>
      </p:sp>
      <p:sp>
        <p:nvSpPr>
          <p:cNvPr id="55301" name="Rectangle 3">
            <a:extLst>
              <a:ext uri="{FF2B5EF4-FFF2-40B4-BE49-F238E27FC236}">
                <a16:creationId xmlns:a16="http://schemas.microsoft.com/office/drawing/2014/main" id="{15DF86EF-57A1-83A0-D7AC-85E2FD8BF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Syntax rule:  </a:t>
            </a: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&lt;expr&gt; </a:t>
            </a: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</a:t>
            </a: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 &lt;var&gt;[1] + &lt;var&gt;[2]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	Semantic rules: 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	&lt;expr&gt;.actual_type </a:t>
            </a: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 &lt;var&gt;[1].actual_type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    Predicate: 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	&lt;var&gt;[1].actual_type == &lt;var&gt;[2].actual_type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	&lt;expr&gt;.expected_type == &lt;expr&gt;.actual_type</a:t>
            </a:r>
          </a:p>
          <a:p>
            <a:pPr eaLnBrk="1" hangingPunct="1"/>
            <a:endParaRPr lang="en-US" alt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sz="2400"/>
              <a:t>Syntax rule:  </a:t>
            </a: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&lt;var&gt; </a:t>
            </a: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</a:t>
            </a: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 id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    Semantic rule: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	&lt;var&gt;.actual_type </a:t>
            </a: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 lookup (&lt;var&gt;.string)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>
            <a:extLst>
              <a:ext uri="{FF2B5EF4-FFF2-40B4-BE49-F238E27FC236}">
                <a16:creationId xmlns:a16="http://schemas.microsoft.com/office/drawing/2014/main" id="{D6D9AA53-1CB3-56EB-6918-4D01C004BA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Copyright © 2007 Addison-Wesley. All rights reserved.</a:t>
            </a:r>
          </a:p>
        </p:txBody>
      </p:sp>
      <p:sp>
        <p:nvSpPr>
          <p:cNvPr id="57347" name="Slide Number Placeholder 4">
            <a:extLst>
              <a:ext uri="{FF2B5EF4-FFF2-40B4-BE49-F238E27FC236}">
                <a16:creationId xmlns:a16="http://schemas.microsoft.com/office/drawing/2014/main" id="{C69CFEED-E259-8D4B-D515-84AFEE582E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1-</a:t>
            </a:r>
            <a:fld id="{FF07B086-3ADA-4E46-98DD-CD58276F4CEE}" type="slidenum"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EAB9C7CC-9C25-02FA-6F6B-C80779AAE0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Attribute Grammars</a:t>
            </a:r>
            <a:r>
              <a:rPr lang="en-US" altLang="en-US" sz="3200"/>
              <a:t> (continued)</a:t>
            </a:r>
          </a:p>
        </p:txBody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41F87553-580B-79D7-43F2-0DCA68FA3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are attribute values computed?</a:t>
            </a:r>
          </a:p>
          <a:p>
            <a:pPr lvl="1" eaLnBrk="1" hangingPunct="1"/>
            <a:r>
              <a:rPr lang="en-US" altLang="en-US"/>
              <a:t>If all attributes were inherited, the tree could be decorated in top-down order.</a:t>
            </a:r>
          </a:p>
          <a:p>
            <a:pPr lvl="1" eaLnBrk="1" hangingPunct="1"/>
            <a:r>
              <a:rPr lang="en-US" altLang="en-US"/>
              <a:t>If all attributes were synthesized, the tree could be decorated in bottom-up order.</a:t>
            </a:r>
          </a:p>
          <a:p>
            <a:pPr lvl="1" eaLnBrk="1" hangingPunct="1"/>
            <a:r>
              <a:rPr lang="en-US" altLang="en-US"/>
              <a:t>In many cases, both kinds of attributes are used, and it is some combination of top-down and bottom-up that must be used.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>
            <a:extLst>
              <a:ext uri="{FF2B5EF4-FFF2-40B4-BE49-F238E27FC236}">
                <a16:creationId xmlns:a16="http://schemas.microsoft.com/office/drawing/2014/main" id="{B68ED18A-39F2-9C53-7673-95DBC97060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Copyright © 2007 Addison-Wesley. All rights reserved.</a:t>
            </a:r>
          </a:p>
        </p:txBody>
      </p:sp>
      <p:sp>
        <p:nvSpPr>
          <p:cNvPr id="59395" name="Slide Number Placeholder 4">
            <a:extLst>
              <a:ext uri="{FF2B5EF4-FFF2-40B4-BE49-F238E27FC236}">
                <a16:creationId xmlns:a16="http://schemas.microsoft.com/office/drawing/2014/main" id="{AB004329-E3F6-6ED7-F0AC-ADF4B0CC18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1-</a:t>
            </a:r>
            <a:fld id="{1B28B07E-F199-4523-809F-0D38B786A514}" type="slidenum"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51242A2B-A30F-CB27-E5C7-89B50337CD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Attribute Grammars</a:t>
            </a:r>
            <a:r>
              <a:rPr lang="en-US" altLang="en-US" sz="3200"/>
              <a:t> (continued)</a:t>
            </a:r>
          </a:p>
        </p:txBody>
      </p:sp>
      <p:sp>
        <p:nvSpPr>
          <p:cNvPr id="59397" name="Rectangle 3">
            <a:extLst>
              <a:ext uri="{FF2B5EF4-FFF2-40B4-BE49-F238E27FC236}">
                <a16:creationId xmlns:a16="http://schemas.microsoft.com/office/drawing/2014/main" id="{5729C302-EE2E-8DF2-AD2B-E6AE849E79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447800"/>
            <a:ext cx="7620000" cy="4495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&lt;expr&gt;.expected_type </a:t>
            </a: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 inherited from parent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&lt;var&gt;[1].actual_type </a:t>
            </a: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 lookup (A)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&lt;var&gt;[2].actual_type </a:t>
            </a: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 lookup (B)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&lt;var&gt;[1].actual_type =? &lt;var&gt;[2].actual_type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&lt;expr&gt;.actual_type </a:t>
            </a: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 &lt;var&gt;[1].actual_type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&lt;expr&gt;.actual_type =? &lt;expr&gt;.expected_type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94111A-0255-4F33-9AC3-AAD4CA8EC5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2007 Addison-Wesley. All rights reserved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870E2E-CABD-4E0A-9396-5F6BD5F800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3–</a:t>
            </a:r>
            <a:fld id="{0060DD2D-72F2-4298-B5B9-25C666FAD045}" type="slidenum">
              <a:rPr lang="en-US" altLang="en-US"/>
              <a:pPr/>
              <a:t>7</a:t>
            </a:fld>
            <a:endParaRPr lang="en-US" altLang="en-US"/>
          </a:p>
        </p:txBody>
      </p:sp>
      <p:pic>
        <p:nvPicPr>
          <p:cNvPr id="198658" name="Picture 2">
            <a:extLst>
              <a:ext uri="{FF2B5EF4-FFF2-40B4-BE49-F238E27FC236}">
                <a16:creationId xmlns:a16="http://schemas.microsoft.com/office/drawing/2014/main" id="{B2C9A771-E486-B2E2-A942-54102A7830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46201"/>
            <a:ext cx="731520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CDFEFE-BECD-4247-2F67-56F8855198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2007 Addison-Wesley. All rights reserved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05DD39-27AE-89EB-839A-88F114297E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3–</a:t>
            </a:r>
            <a:fld id="{2BB4488E-5282-4CF1-B6BF-2AB439FA9331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199682" name="Picture 2">
            <a:extLst>
              <a:ext uri="{FF2B5EF4-FFF2-40B4-BE49-F238E27FC236}">
                <a16:creationId xmlns:a16="http://schemas.microsoft.com/office/drawing/2014/main" id="{01069290-8E5B-61DD-D371-42B070B9B47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44601"/>
            <a:ext cx="731520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E2159F-E42E-6C64-C187-A132986868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2007 Addison-Wesley. All rights reserved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E8FBDB-648D-8813-9C84-3D266D1602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3–</a:t>
            </a:r>
            <a:fld id="{FB530CCA-2670-4519-9D6F-497DB3786A8D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200706" name="Picture 2">
            <a:extLst>
              <a:ext uri="{FF2B5EF4-FFF2-40B4-BE49-F238E27FC236}">
                <a16:creationId xmlns:a16="http://schemas.microsoft.com/office/drawing/2014/main" id="{560772EB-C959-580E-74FB-10BCA178A95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85900"/>
            <a:ext cx="7315200" cy="389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ebesta">
  <a:themeElements>
    <a:clrScheme name="1_sebes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ebesta">
      <a:majorFont>
        <a:latin typeface="Lucida Sans Unicode"/>
        <a:ea typeface=""/>
        <a:cs typeface="Lucida Sans Unicode"/>
      </a:majorFont>
      <a:minorFont>
        <a:latin typeface="Lucida Sans Unicode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1_sebes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bes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bes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bes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bes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bes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886</Words>
  <Application>Microsoft Office PowerPoint</Application>
  <PresentationFormat>Widescreen</PresentationFormat>
  <Paragraphs>82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Courier</vt:lpstr>
      <vt:lpstr>Courier New</vt:lpstr>
      <vt:lpstr>Lucida Sans Unicode</vt:lpstr>
      <vt:lpstr>Times</vt:lpstr>
      <vt:lpstr>Office Theme</vt:lpstr>
      <vt:lpstr>1_sebesta</vt:lpstr>
      <vt:lpstr>Photo Editor Photo</vt:lpstr>
      <vt:lpstr>Attribute Grammars</vt:lpstr>
      <vt:lpstr>Attribute Grammars: Definition</vt:lpstr>
      <vt:lpstr>Attribute Grammars: An Example</vt:lpstr>
      <vt:lpstr>Attribute Grammar (continued)</vt:lpstr>
      <vt:lpstr>Attribute Grammars (continued)</vt:lpstr>
      <vt:lpstr>Attribute Grammars (continued)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Attribute Grammars</dc:title>
  <dc:creator>Valtorta, Marco</dc:creator>
  <cp:lastModifiedBy>Valtorta, Marco</cp:lastModifiedBy>
  <cp:revision>3</cp:revision>
  <dcterms:created xsi:type="dcterms:W3CDTF">2023-04-11T18:34:38Z</dcterms:created>
  <dcterms:modified xsi:type="dcterms:W3CDTF">2023-04-11T22:38:04Z</dcterms:modified>
</cp:coreProperties>
</file>