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57"/>
  </p:notesMasterIdLst>
  <p:handoutMasterIdLst>
    <p:handoutMasterId r:id="rId58"/>
  </p:handoutMasterIdLst>
  <p:sldIdLst>
    <p:sldId id="256" r:id="rId3"/>
    <p:sldId id="257" r:id="rId4"/>
    <p:sldId id="285" r:id="rId5"/>
    <p:sldId id="259" r:id="rId6"/>
    <p:sldId id="258" r:id="rId7"/>
    <p:sldId id="277" r:id="rId8"/>
    <p:sldId id="287" r:id="rId9"/>
    <p:sldId id="288" r:id="rId10"/>
    <p:sldId id="307" r:id="rId11"/>
    <p:sldId id="289" r:id="rId12"/>
    <p:sldId id="308" r:id="rId13"/>
    <p:sldId id="336" r:id="rId14"/>
    <p:sldId id="337" r:id="rId15"/>
    <p:sldId id="295" r:id="rId16"/>
    <p:sldId id="290" r:id="rId17"/>
    <p:sldId id="309" r:id="rId18"/>
    <p:sldId id="262" r:id="rId19"/>
    <p:sldId id="278" r:id="rId20"/>
    <p:sldId id="292" r:id="rId21"/>
    <p:sldId id="293" r:id="rId22"/>
    <p:sldId id="286" r:id="rId23"/>
    <p:sldId id="296" r:id="rId24"/>
    <p:sldId id="263" r:id="rId25"/>
    <p:sldId id="301" r:id="rId26"/>
    <p:sldId id="302" r:id="rId27"/>
    <p:sldId id="303" r:id="rId28"/>
    <p:sldId id="304" r:id="rId29"/>
    <p:sldId id="269" r:id="rId30"/>
    <p:sldId id="291" r:id="rId31"/>
    <p:sldId id="343" r:id="rId32"/>
    <p:sldId id="270" r:id="rId33"/>
    <p:sldId id="271" r:id="rId34"/>
    <p:sldId id="300" r:id="rId35"/>
    <p:sldId id="273" r:id="rId36"/>
    <p:sldId id="294" r:id="rId37"/>
    <p:sldId id="274" r:id="rId38"/>
    <p:sldId id="279" r:id="rId39"/>
    <p:sldId id="280" r:id="rId40"/>
    <p:sldId id="297" r:id="rId41"/>
    <p:sldId id="350" r:id="rId42"/>
    <p:sldId id="352" r:id="rId43"/>
    <p:sldId id="353" r:id="rId44"/>
    <p:sldId id="351" r:id="rId45"/>
    <p:sldId id="349" r:id="rId46"/>
    <p:sldId id="354" r:id="rId47"/>
    <p:sldId id="355" r:id="rId48"/>
    <p:sldId id="356" r:id="rId49"/>
    <p:sldId id="314" r:id="rId50"/>
    <p:sldId id="315" r:id="rId51"/>
    <p:sldId id="316" r:id="rId52"/>
    <p:sldId id="318" r:id="rId53"/>
    <p:sldId id="317" r:id="rId54"/>
    <p:sldId id="312" r:id="rId55"/>
    <p:sldId id="313"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912" autoAdjust="0"/>
  </p:normalViewPr>
  <p:slideViewPr>
    <p:cSldViewPr>
      <p:cViewPr varScale="1">
        <p:scale>
          <a:sx n="60" d="100"/>
          <a:sy n="60" d="100"/>
        </p:scale>
        <p:origin x="351"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0F73B7-7293-4CA5-8CF0-D527FD336BF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a:extLst>
              <a:ext uri="{FF2B5EF4-FFF2-40B4-BE49-F238E27FC236}">
                <a16:creationId xmlns:a16="http://schemas.microsoft.com/office/drawing/2014/main" id="{F45E3281-3D0B-4A63-8BA6-FE44D3F86F2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a:extLst>
              <a:ext uri="{FF2B5EF4-FFF2-40B4-BE49-F238E27FC236}">
                <a16:creationId xmlns:a16="http://schemas.microsoft.com/office/drawing/2014/main" id="{D8441778-2ABA-4022-82D1-5A9F79AE73A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a:extLst>
              <a:ext uri="{FF2B5EF4-FFF2-40B4-BE49-F238E27FC236}">
                <a16:creationId xmlns:a16="http://schemas.microsoft.com/office/drawing/2014/main" id="{78928184-384E-40FD-95A8-050AF3389FC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141F62-1A4D-4368-B37D-4B7F152D9FD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C6895FB-9D4D-4D97-97A6-B6B39CFECD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a:extLst>
              <a:ext uri="{FF2B5EF4-FFF2-40B4-BE49-F238E27FC236}">
                <a16:creationId xmlns:a16="http://schemas.microsoft.com/office/drawing/2014/main" id="{B8A8727B-BF1B-4813-9F60-08BEBA5BFBC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0964" name="Rectangle 4">
            <a:extLst>
              <a:ext uri="{FF2B5EF4-FFF2-40B4-BE49-F238E27FC236}">
                <a16:creationId xmlns:a16="http://schemas.microsoft.com/office/drawing/2014/main" id="{35F5D751-ED0C-466F-A1F8-5AB0F17D1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7AE72F97-8DFA-4B61-86AE-E14BC37E794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4DF24639-426A-4388-9465-EED7EEC2C65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a:extLst>
              <a:ext uri="{FF2B5EF4-FFF2-40B4-BE49-F238E27FC236}">
                <a16:creationId xmlns:a16="http://schemas.microsoft.com/office/drawing/2014/main" id="{F021F0CF-4772-417A-A272-7EA2746F58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0BF6B065-4B59-4AEA-A974-944E4F37E1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21DA17-24E5-4968-A66B-9678620DAC8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141743-7694-4E78-BE29-109E85F8FAA0}" type="slidenum">
              <a:rPr lang="en-US" altLang="en-US" sz="1200"/>
              <a:pPr/>
              <a:t>1</a:t>
            </a:fld>
            <a:endParaRPr lang="en-US" altLang="en-US" sz="1200"/>
          </a:p>
        </p:txBody>
      </p:sp>
      <p:sp>
        <p:nvSpPr>
          <p:cNvPr id="41987" name="Rectangle 2">
            <a:extLst>
              <a:ext uri="{FF2B5EF4-FFF2-40B4-BE49-F238E27FC236}">
                <a16:creationId xmlns:a16="http://schemas.microsoft.com/office/drawing/2014/main" id="{067EE6C4-6022-45E2-A027-45B6AD2D00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34EF11B-B402-4883-B38A-79EC65F17A6E}"/>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2C6A73D-8483-4638-AA4A-54D969404B4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2E8E3F-1E61-4117-9779-A0CCBC8C06A5}" type="slidenum">
              <a:rPr lang="en-US" altLang="en-US" sz="1200"/>
              <a:pPr/>
              <a:t>10</a:t>
            </a:fld>
            <a:endParaRPr lang="en-US" altLang="en-US" sz="1200"/>
          </a:p>
        </p:txBody>
      </p:sp>
      <p:sp>
        <p:nvSpPr>
          <p:cNvPr id="51203" name="Rectangle 2">
            <a:extLst>
              <a:ext uri="{FF2B5EF4-FFF2-40B4-BE49-F238E27FC236}">
                <a16:creationId xmlns:a16="http://schemas.microsoft.com/office/drawing/2014/main" id="{E8BB312E-27B2-4E74-9B50-12B03EA6D9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B8CF22C-FC46-4144-AB0C-9D8EF368106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36CA7A1-F5C3-44CE-946F-1D8FA03971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6E4C6D-5E7E-425F-9ED8-F8115B7AF2B1}" type="slidenum">
              <a:rPr lang="en-US" altLang="en-US" sz="1200"/>
              <a:pPr/>
              <a:t>11</a:t>
            </a:fld>
            <a:endParaRPr lang="en-US" altLang="en-US" sz="1200"/>
          </a:p>
        </p:txBody>
      </p:sp>
      <p:sp>
        <p:nvSpPr>
          <p:cNvPr id="52227" name="Rectangle 2">
            <a:extLst>
              <a:ext uri="{FF2B5EF4-FFF2-40B4-BE49-F238E27FC236}">
                <a16:creationId xmlns:a16="http://schemas.microsoft.com/office/drawing/2014/main" id="{D5DF4656-AB61-49B5-804C-B728F3557A8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DBF3B53-7FC9-4433-8EB9-C02B935E9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12</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178029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6FFA718-2362-4829-89FE-1CA78724D3D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FE18C9-465C-43EC-9A11-70AA7F05CDE5}" type="slidenum">
              <a:rPr lang="en-US" altLang="en-US" sz="1200"/>
              <a:pPr/>
              <a:t>14</a:t>
            </a:fld>
            <a:endParaRPr lang="en-US" altLang="en-US" sz="1200"/>
          </a:p>
        </p:txBody>
      </p:sp>
      <p:sp>
        <p:nvSpPr>
          <p:cNvPr id="53251" name="Rectangle 2">
            <a:extLst>
              <a:ext uri="{FF2B5EF4-FFF2-40B4-BE49-F238E27FC236}">
                <a16:creationId xmlns:a16="http://schemas.microsoft.com/office/drawing/2014/main" id="{A9EE4594-7D7E-47DB-84AB-2D3DEF6EFCE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4EFAD80-8B28-4429-B841-9A78B9D2D4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FD6E936-2D1D-40CD-819D-5C076C38609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2B059E-27A9-49F8-B574-539061573C9E}" type="slidenum">
              <a:rPr lang="en-US" altLang="en-US" sz="1200"/>
              <a:pPr/>
              <a:t>15</a:t>
            </a:fld>
            <a:endParaRPr lang="en-US" altLang="en-US" sz="1200"/>
          </a:p>
        </p:txBody>
      </p:sp>
      <p:sp>
        <p:nvSpPr>
          <p:cNvPr id="54275" name="Rectangle 2">
            <a:extLst>
              <a:ext uri="{FF2B5EF4-FFF2-40B4-BE49-F238E27FC236}">
                <a16:creationId xmlns:a16="http://schemas.microsoft.com/office/drawing/2014/main" id="{11C7B4D8-BF44-4177-BE7C-DB967AA61A2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E728FB2-9B29-4625-B16C-9FD1F3EA4AD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2B7360E-6285-487B-8920-7164C5418D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F95BC-05E5-4FEB-9B1D-38C4C7E8EE50}" type="slidenum">
              <a:rPr lang="en-US" altLang="en-US" sz="1200"/>
              <a:pPr/>
              <a:t>16</a:t>
            </a:fld>
            <a:endParaRPr lang="en-US" altLang="en-US" sz="1200"/>
          </a:p>
        </p:txBody>
      </p:sp>
      <p:sp>
        <p:nvSpPr>
          <p:cNvPr id="55299" name="Rectangle 2">
            <a:extLst>
              <a:ext uri="{FF2B5EF4-FFF2-40B4-BE49-F238E27FC236}">
                <a16:creationId xmlns:a16="http://schemas.microsoft.com/office/drawing/2014/main" id="{E4E1EB94-7357-4319-ADFD-AF3F754FDC4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A72FCA3-C247-4D89-9E37-4D3BA81485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95E7693-974E-45F8-8C0E-F6F4160E40B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BF484F-0FF2-4EAB-9BEC-5DD73032B60E}" type="slidenum">
              <a:rPr lang="en-US" altLang="en-US" sz="1200"/>
              <a:pPr/>
              <a:t>17</a:t>
            </a:fld>
            <a:endParaRPr lang="en-US" altLang="en-US" sz="1200"/>
          </a:p>
        </p:txBody>
      </p:sp>
      <p:sp>
        <p:nvSpPr>
          <p:cNvPr id="56323" name="Rectangle 2">
            <a:extLst>
              <a:ext uri="{FF2B5EF4-FFF2-40B4-BE49-F238E27FC236}">
                <a16:creationId xmlns:a16="http://schemas.microsoft.com/office/drawing/2014/main" id="{4A13436C-8C0C-43C0-87C0-4E2016969BC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87AB15E-1C48-469F-AB7A-024673AABE7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2EA0D12-2C0E-484A-B27C-B34A9596F98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00F6FC-5BFF-4F73-BF4C-D58281670339}" type="slidenum">
              <a:rPr lang="en-US" altLang="en-US" sz="1200"/>
              <a:pPr/>
              <a:t>18</a:t>
            </a:fld>
            <a:endParaRPr lang="en-US" altLang="en-US" sz="1200"/>
          </a:p>
        </p:txBody>
      </p:sp>
      <p:sp>
        <p:nvSpPr>
          <p:cNvPr id="57347" name="Rectangle 2">
            <a:extLst>
              <a:ext uri="{FF2B5EF4-FFF2-40B4-BE49-F238E27FC236}">
                <a16:creationId xmlns:a16="http://schemas.microsoft.com/office/drawing/2014/main" id="{48F54260-596F-4D4F-93D2-31B3903B07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D4C9EBB-5F3B-45F7-948A-6CA9063E06E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7622247-DB4B-4E19-A604-78B1D97269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CD3E46-6470-4E3F-9A57-8BD2F458FF3E}" type="slidenum">
              <a:rPr lang="en-US" altLang="en-US" sz="1200"/>
              <a:pPr/>
              <a:t>19</a:t>
            </a:fld>
            <a:endParaRPr lang="en-US" altLang="en-US" sz="1200"/>
          </a:p>
        </p:txBody>
      </p:sp>
      <p:sp>
        <p:nvSpPr>
          <p:cNvPr id="58371" name="Rectangle 2">
            <a:extLst>
              <a:ext uri="{FF2B5EF4-FFF2-40B4-BE49-F238E27FC236}">
                <a16:creationId xmlns:a16="http://schemas.microsoft.com/office/drawing/2014/main" id="{E94F7BF1-AD40-407A-956A-CEA2531F69C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C361532-5363-422C-97C4-D629F7DC59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8109AA8-D540-41B3-9A64-A1740D367D0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C4455C-A698-4768-9F91-9B0A84031DC4}" type="slidenum">
              <a:rPr lang="en-US" altLang="en-US" sz="1200"/>
              <a:pPr/>
              <a:t>2</a:t>
            </a:fld>
            <a:endParaRPr lang="en-US" altLang="en-US" sz="1200"/>
          </a:p>
        </p:txBody>
      </p:sp>
      <p:sp>
        <p:nvSpPr>
          <p:cNvPr id="43011" name="Rectangle 2">
            <a:extLst>
              <a:ext uri="{FF2B5EF4-FFF2-40B4-BE49-F238E27FC236}">
                <a16:creationId xmlns:a16="http://schemas.microsoft.com/office/drawing/2014/main" id="{51F48FCA-3840-48E5-9C6D-DF8F05E5D60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E21ED3C-63BA-4138-AB59-598CF583EF6B}"/>
              </a:ext>
            </a:extLst>
          </p:cNvPr>
          <p:cNvSpPr>
            <a:spLocks noGrp="1" noChangeArrowheads="1"/>
          </p:cNvSpPr>
          <p:nvPr>
            <p:ph type="body" idx="1"/>
          </p:nvPr>
        </p:nvSpPr>
        <p:spPr>
          <a:noFill/>
        </p:spPr>
        <p:txBody>
          <a:bodyPr/>
          <a:lstStyle/>
          <a:p>
            <a:r>
              <a:rPr lang="en-US" altLang="en-US" dirty="0"/>
              <a:t>Watt, David A. and Deryck F. Brown. Programming Language Processors in Java. Prentice-Hall, 2000 (required text)</a:t>
            </a:r>
          </a:p>
          <a:p>
            <a:r>
              <a:rPr lang="en-US" altLang="en-US" dirty="0"/>
              <a:t>Supplementary materials from the authors, including an errata list, are available</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C19E21-5971-4BA6-BEF9-9C06929B392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704CF8-1967-49E4-942D-61C6D70DB9DC}" type="slidenum">
              <a:rPr lang="en-US" altLang="en-US" sz="1200"/>
              <a:pPr/>
              <a:t>20</a:t>
            </a:fld>
            <a:endParaRPr lang="en-US" altLang="en-US" sz="1200"/>
          </a:p>
        </p:txBody>
      </p:sp>
      <p:sp>
        <p:nvSpPr>
          <p:cNvPr id="59395" name="Rectangle 2">
            <a:extLst>
              <a:ext uri="{FF2B5EF4-FFF2-40B4-BE49-F238E27FC236}">
                <a16:creationId xmlns:a16="http://schemas.microsoft.com/office/drawing/2014/main" id="{ED58A732-5C6A-4239-BA9D-9FDD665A03F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4A65094-4C74-4088-B199-2C6BC6F1D0A9}"/>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DFCB904-105C-428E-BD1A-4DE3FDEAB82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F3A959-43BC-401F-84E8-1880CE42EAF7}" type="slidenum">
              <a:rPr lang="en-US" altLang="en-US" sz="1200"/>
              <a:pPr/>
              <a:t>21</a:t>
            </a:fld>
            <a:endParaRPr lang="en-US" altLang="en-US" sz="1200"/>
          </a:p>
        </p:txBody>
      </p:sp>
      <p:sp>
        <p:nvSpPr>
          <p:cNvPr id="60419" name="Rectangle 2">
            <a:extLst>
              <a:ext uri="{FF2B5EF4-FFF2-40B4-BE49-F238E27FC236}">
                <a16:creationId xmlns:a16="http://schemas.microsoft.com/office/drawing/2014/main" id="{2EB4D01C-F739-4369-A0D5-0600512111B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31AA027-01FF-49F7-9838-FA5E3711C98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127BED1-D76E-440F-92C8-10916C3222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D92D38-F4A3-4E2F-8FD2-2F5487C6B527}" type="slidenum">
              <a:rPr lang="en-US" altLang="en-US" sz="1200"/>
              <a:pPr/>
              <a:t>22</a:t>
            </a:fld>
            <a:endParaRPr lang="en-US" altLang="en-US" sz="1200"/>
          </a:p>
        </p:txBody>
      </p:sp>
      <p:sp>
        <p:nvSpPr>
          <p:cNvPr id="61443" name="Rectangle 2">
            <a:extLst>
              <a:ext uri="{FF2B5EF4-FFF2-40B4-BE49-F238E27FC236}">
                <a16:creationId xmlns:a16="http://schemas.microsoft.com/office/drawing/2014/main" id="{AC533CAF-62F5-48CB-958C-187CA4C469E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7D37599-F94F-4170-B4C7-5C18C3C5290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0D8EC7C-7A7A-4AFE-A77D-50F675A04B7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00E164-0FE2-443C-BC93-2D8A8B3FE9B3}" type="slidenum">
              <a:rPr lang="en-US" altLang="en-US" sz="1200"/>
              <a:pPr/>
              <a:t>23</a:t>
            </a:fld>
            <a:endParaRPr lang="en-US" altLang="en-US" sz="1200"/>
          </a:p>
        </p:txBody>
      </p:sp>
      <p:sp>
        <p:nvSpPr>
          <p:cNvPr id="62467" name="Rectangle 2">
            <a:extLst>
              <a:ext uri="{FF2B5EF4-FFF2-40B4-BE49-F238E27FC236}">
                <a16:creationId xmlns:a16="http://schemas.microsoft.com/office/drawing/2014/main" id="{C8E358EC-DC37-43D0-A6E7-AE919017653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5715B8C-B883-4977-B408-EB3A2C644C0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8AE560F-3871-46DA-810D-2CE404EABC5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2EE40F-67FA-4C4A-9ABF-E0922BCF534D}" type="slidenum">
              <a:rPr lang="en-US" altLang="en-US" sz="1200"/>
              <a:pPr/>
              <a:t>24</a:t>
            </a:fld>
            <a:endParaRPr lang="en-US" altLang="en-US" sz="1200"/>
          </a:p>
        </p:txBody>
      </p:sp>
      <p:sp>
        <p:nvSpPr>
          <p:cNvPr id="63491" name="Rectangle 2">
            <a:extLst>
              <a:ext uri="{FF2B5EF4-FFF2-40B4-BE49-F238E27FC236}">
                <a16:creationId xmlns:a16="http://schemas.microsoft.com/office/drawing/2014/main" id="{CB8EEFD0-05E2-46E1-A04C-A44248CFAB4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1C9F45C-457A-4B95-AA08-1BD684B6E11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F9EA31D-1776-4315-9DF7-FD0FE3EDB61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33662D-D623-4DF0-B0D2-0C7EA0D83063}" type="slidenum">
              <a:rPr lang="en-US" altLang="en-US" sz="1200"/>
              <a:pPr/>
              <a:t>25</a:t>
            </a:fld>
            <a:endParaRPr lang="en-US" altLang="en-US" sz="1200"/>
          </a:p>
        </p:txBody>
      </p:sp>
      <p:sp>
        <p:nvSpPr>
          <p:cNvPr id="64515" name="Rectangle 2">
            <a:extLst>
              <a:ext uri="{FF2B5EF4-FFF2-40B4-BE49-F238E27FC236}">
                <a16:creationId xmlns:a16="http://schemas.microsoft.com/office/drawing/2014/main" id="{683DB5C4-A7AC-4F7E-8972-AC3A8E5FC2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EF31105-45B3-4DF8-BE56-ED409B89A92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B7C87EE-DB75-42F1-AEC9-DF8E1B1F7E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016116-848E-4A0B-A81F-E332B414AEA2}" type="slidenum">
              <a:rPr lang="en-US" altLang="en-US" sz="1200"/>
              <a:pPr/>
              <a:t>26</a:t>
            </a:fld>
            <a:endParaRPr lang="en-US" altLang="en-US" sz="1200"/>
          </a:p>
        </p:txBody>
      </p:sp>
      <p:sp>
        <p:nvSpPr>
          <p:cNvPr id="65539" name="Rectangle 2">
            <a:extLst>
              <a:ext uri="{FF2B5EF4-FFF2-40B4-BE49-F238E27FC236}">
                <a16:creationId xmlns:a16="http://schemas.microsoft.com/office/drawing/2014/main" id="{C907134F-1B0B-41A1-9FA5-EA4D46DF589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FC8CA9C-636B-4EB5-82D3-B94A2D8E11F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9818C9-7C41-457A-BDA7-79C3CA03094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6FCC39-DDF5-4049-A434-183584E8A7D8}" type="slidenum">
              <a:rPr lang="en-US" altLang="en-US" sz="1200"/>
              <a:pPr/>
              <a:t>27</a:t>
            </a:fld>
            <a:endParaRPr lang="en-US" altLang="en-US" sz="1200"/>
          </a:p>
        </p:txBody>
      </p:sp>
      <p:sp>
        <p:nvSpPr>
          <p:cNvPr id="66563" name="Rectangle 2">
            <a:extLst>
              <a:ext uri="{FF2B5EF4-FFF2-40B4-BE49-F238E27FC236}">
                <a16:creationId xmlns:a16="http://schemas.microsoft.com/office/drawing/2014/main" id="{57480F1E-A746-4334-820B-FF55D790C86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B48C554-A63A-4AE1-8637-93F4129C42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3FEFF6C-0057-4D66-BC4F-2FF14D905B4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562F9-F268-46CB-B535-CEFE535E89F6}" type="slidenum">
              <a:rPr lang="en-US" altLang="en-US" sz="1200"/>
              <a:pPr/>
              <a:t>28</a:t>
            </a:fld>
            <a:endParaRPr lang="en-US" altLang="en-US" sz="1200"/>
          </a:p>
        </p:txBody>
      </p:sp>
      <p:sp>
        <p:nvSpPr>
          <p:cNvPr id="67587" name="Rectangle 2">
            <a:extLst>
              <a:ext uri="{FF2B5EF4-FFF2-40B4-BE49-F238E27FC236}">
                <a16:creationId xmlns:a16="http://schemas.microsoft.com/office/drawing/2014/main" id="{6FFFF89A-1101-4E14-9FFF-CB5BB280CD8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5624B6E-9B49-4A09-B269-ECD3C2CA912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DCF8464-0551-4A7A-8B46-C9C48B966FE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A4D29-3744-4542-A10E-09F2E88141E8}" type="slidenum">
              <a:rPr lang="en-US" altLang="en-US" sz="1200"/>
              <a:pPr/>
              <a:t>29</a:t>
            </a:fld>
            <a:endParaRPr lang="en-US" altLang="en-US" sz="1200"/>
          </a:p>
        </p:txBody>
      </p:sp>
      <p:sp>
        <p:nvSpPr>
          <p:cNvPr id="68611" name="Rectangle 2">
            <a:extLst>
              <a:ext uri="{FF2B5EF4-FFF2-40B4-BE49-F238E27FC236}">
                <a16:creationId xmlns:a16="http://schemas.microsoft.com/office/drawing/2014/main" id="{05AFF13E-9861-48E5-ADB1-2584AD5A6CC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5078DCE-A63A-4007-A26F-FADB727568F4}"/>
              </a:ext>
            </a:extLst>
          </p:cNvPr>
          <p:cNvSpPr>
            <a:spLocks noGrp="1" noChangeArrowheads="1"/>
          </p:cNvSpPr>
          <p:nvPr>
            <p:ph type="body" idx="1"/>
          </p:nvPr>
        </p:nvSpPr>
        <p:spPr>
          <a:noFill/>
        </p:spPr>
        <p:txBody>
          <a:bodyPr/>
          <a:lstStyle/>
          <a:p>
            <a:r>
              <a:rPr lang="en-US" altLang="en-US"/>
              <a:t>[W]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B2A433F-F1E0-4510-B62F-A550B666A8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DAED3B-BEE5-4B65-9648-520BD489D195}" type="slidenum">
              <a:rPr lang="en-US" altLang="en-US" sz="1200"/>
              <a:pPr/>
              <a:t>3</a:t>
            </a:fld>
            <a:endParaRPr lang="en-US" altLang="en-US" sz="1200"/>
          </a:p>
        </p:txBody>
      </p:sp>
      <p:sp>
        <p:nvSpPr>
          <p:cNvPr id="44035" name="Rectangle 2">
            <a:extLst>
              <a:ext uri="{FF2B5EF4-FFF2-40B4-BE49-F238E27FC236}">
                <a16:creationId xmlns:a16="http://schemas.microsoft.com/office/drawing/2014/main" id="{CC74DBC9-CA87-4110-B16D-08CF06A5B5D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AE9D21D-FC20-4524-9AAE-C34853E0B36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[Sebesta]; an alternative conceptual diagram.</a:t>
            </a:r>
          </a:p>
        </p:txBody>
      </p:sp>
    </p:spTree>
    <p:extLst>
      <p:ext uri="{BB962C8B-B14F-4D97-AF65-F5344CB8AC3E}">
        <p14:creationId xmlns:p14="http://schemas.microsoft.com/office/powerpoint/2010/main" val="1288583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51C79AB-FB9A-4C1D-B798-B9DE9299485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BB375F-D4DE-46F4-9EB7-211F763FBF73}" type="slidenum">
              <a:rPr lang="en-US" altLang="en-US" sz="1200"/>
              <a:pPr/>
              <a:t>31</a:t>
            </a:fld>
            <a:endParaRPr lang="en-US" altLang="en-US" sz="1200"/>
          </a:p>
        </p:txBody>
      </p:sp>
      <p:sp>
        <p:nvSpPr>
          <p:cNvPr id="69635" name="Rectangle 2">
            <a:extLst>
              <a:ext uri="{FF2B5EF4-FFF2-40B4-BE49-F238E27FC236}">
                <a16:creationId xmlns:a16="http://schemas.microsoft.com/office/drawing/2014/main" id="{24A8C020-DA3B-4436-9B71-C90A22EDF70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D987DFA-AD63-48F5-A9B2-AFBAD24C659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562A2F-709B-4520-9E96-D884A938B1B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E60C90-6BEE-4A6A-B6F3-FAD142D32DDF}" type="slidenum">
              <a:rPr lang="en-US" altLang="en-US" sz="1200"/>
              <a:pPr/>
              <a:t>32</a:t>
            </a:fld>
            <a:endParaRPr lang="en-US" altLang="en-US" sz="1200"/>
          </a:p>
        </p:txBody>
      </p:sp>
      <p:sp>
        <p:nvSpPr>
          <p:cNvPr id="70659" name="Rectangle 2">
            <a:extLst>
              <a:ext uri="{FF2B5EF4-FFF2-40B4-BE49-F238E27FC236}">
                <a16:creationId xmlns:a16="http://schemas.microsoft.com/office/drawing/2014/main" id="{ECEFF950-83D5-4EA1-A0F6-3D0954F0BF4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445369B-3F70-4D76-AED2-17250DE24C1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2BDF75-39E4-404C-903D-3E32415C206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1C8DC3-0E23-4187-A540-25945B9B00DD}" type="slidenum">
              <a:rPr lang="en-US" altLang="en-US" sz="1200"/>
              <a:pPr/>
              <a:t>33</a:t>
            </a:fld>
            <a:endParaRPr lang="en-US" altLang="en-US" sz="1200"/>
          </a:p>
        </p:txBody>
      </p:sp>
      <p:sp>
        <p:nvSpPr>
          <p:cNvPr id="71683" name="Rectangle 2">
            <a:extLst>
              <a:ext uri="{FF2B5EF4-FFF2-40B4-BE49-F238E27FC236}">
                <a16:creationId xmlns:a16="http://schemas.microsoft.com/office/drawing/2014/main" id="{CCB496E8-A6A8-44AF-BBBF-96664D595D0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EC09AB9-3A24-4E95-83B9-BF450A911BB8}"/>
              </a:ext>
            </a:extLst>
          </p:cNvPr>
          <p:cNvSpPr>
            <a:spLocks noGrp="1" noChangeArrowheads="1"/>
          </p:cNvSpPr>
          <p:nvPr>
            <p:ph type="body" idx="1"/>
          </p:nvPr>
        </p:nvSpPr>
        <p:spPr>
          <a:xfrm>
            <a:off x="914400" y="4343400"/>
            <a:ext cx="5029200" cy="4114800"/>
          </a:xfrm>
          <a:noFill/>
        </p:spPr>
        <p:txBody>
          <a:bodyPr/>
          <a:lstStyle/>
          <a:p>
            <a:r>
              <a:rPr lang="en-US" altLang="en-US"/>
              <a:t>[Sebesta]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607FAAA-6871-4823-A373-85D009D0E3E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69FCDF-6985-4D9D-B3BA-F0595E12291F}" type="slidenum">
              <a:rPr lang="en-US" altLang="en-US" sz="1200"/>
              <a:pPr/>
              <a:t>34</a:t>
            </a:fld>
            <a:endParaRPr lang="en-US" altLang="en-US" sz="1200"/>
          </a:p>
        </p:txBody>
      </p:sp>
      <p:sp>
        <p:nvSpPr>
          <p:cNvPr id="72707" name="Rectangle 2">
            <a:extLst>
              <a:ext uri="{FF2B5EF4-FFF2-40B4-BE49-F238E27FC236}">
                <a16:creationId xmlns:a16="http://schemas.microsoft.com/office/drawing/2014/main" id="{002FBF9A-E10F-456B-A179-7A719927431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9759BF0-D55F-424D-9EF9-2809108C150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4FC28F1-B00A-415E-8127-5585596449A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828321-4974-41E5-87AF-271BBD39EC48}" type="slidenum">
              <a:rPr lang="en-US" altLang="en-US" sz="1200"/>
              <a:pPr/>
              <a:t>35</a:t>
            </a:fld>
            <a:endParaRPr lang="en-US" altLang="en-US" sz="1200"/>
          </a:p>
        </p:txBody>
      </p:sp>
      <p:sp>
        <p:nvSpPr>
          <p:cNvPr id="73731" name="Rectangle 2">
            <a:extLst>
              <a:ext uri="{FF2B5EF4-FFF2-40B4-BE49-F238E27FC236}">
                <a16:creationId xmlns:a16="http://schemas.microsoft.com/office/drawing/2014/main" id="{C686C5A2-69A3-43B1-879B-A9C131058E8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2287C8B-BA04-4633-8B72-B867547B7621}"/>
              </a:ext>
            </a:extLst>
          </p:cNvPr>
          <p:cNvSpPr>
            <a:spLocks noGrp="1" noChangeArrowheads="1"/>
          </p:cNvSpPr>
          <p:nvPr>
            <p:ph type="body" idx="1"/>
          </p:nvPr>
        </p:nvSpPr>
        <p:spPr>
          <a:noFill/>
        </p:spPr>
        <p:txBody>
          <a:bodyPr/>
          <a:lstStyle/>
          <a:p>
            <a:r>
              <a:rPr lang="en-US" altLang="en-US" dirty="0"/>
              <a:t>See http://ec.europa.eu/dgs/translation/whoweare/index_en.htm, accessed 2010-01-11 and 2020-01-16, for some related information on interpretation at the EC.</a:t>
            </a:r>
          </a:p>
          <a:p>
            <a:r>
              <a:rPr lang="en-US" altLang="en-US" dirty="0"/>
              <a:t>See http://scic.ec.europa.eu/europa/jcms/c_5204/what-we-do-faq, accessed 2010-01-11, for some related information on interpretation at the EC.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7E5EF98-446B-45C3-A1E0-8327D7FA0F1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95B9E9-857C-4F1C-9FD6-053374C13F7C}" type="slidenum">
              <a:rPr lang="en-US" altLang="en-US" sz="1200"/>
              <a:pPr/>
              <a:t>36</a:t>
            </a:fld>
            <a:endParaRPr lang="en-US" altLang="en-US" sz="1200"/>
          </a:p>
        </p:txBody>
      </p:sp>
      <p:sp>
        <p:nvSpPr>
          <p:cNvPr id="74755" name="Rectangle 2">
            <a:extLst>
              <a:ext uri="{FF2B5EF4-FFF2-40B4-BE49-F238E27FC236}">
                <a16:creationId xmlns:a16="http://schemas.microsoft.com/office/drawing/2014/main" id="{4CBA6CBE-5FA0-4E30-8E28-B088555DC60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842C593-6659-4AEF-886B-28D51665FDC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47BE552-53FB-4818-BB07-9C20B593AA9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E49FE3-500E-4974-A42A-FF96A9EF362C}" type="slidenum">
              <a:rPr lang="en-US" altLang="en-US" sz="1200"/>
              <a:pPr/>
              <a:t>37</a:t>
            </a:fld>
            <a:endParaRPr lang="en-US" altLang="en-US" sz="1200"/>
          </a:p>
        </p:txBody>
      </p:sp>
      <p:sp>
        <p:nvSpPr>
          <p:cNvPr id="75779" name="Rectangle 2">
            <a:extLst>
              <a:ext uri="{FF2B5EF4-FFF2-40B4-BE49-F238E27FC236}">
                <a16:creationId xmlns:a16="http://schemas.microsoft.com/office/drawing/2014/main" id="{B79827F4-5600-410B-B5FA-FDA120EF0682}"/>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8DEDF5D-5F3A-4E16-986D-DDEB7BD43FC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B7E9D5-5542-4A45-ADF3-BC3F1C52B60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13B0A0-9EAD-45D0-A1CB-3C2D9DC0B7E5}" type="slidenum">
              <a:rPr lang="en-US" altLang="en-US" sz="1200"/>
              <a:pPr/>
              <a:t>38</a:t>
            </a:fld>
            <a:endParaRPr lang="en-US" altLang="en-US" sz="1200"/>
          </a:p>
        </p:txBody>
      </p:sp>
      <p:sp>
        <p:nvSpPr>
          <p:cNvPr id="76803" name="Rectangle 2">
            <a:extLst>
              <a:ext uri="{FF2B5EF4-FFF2-40B4-BE49-F238E27FC236}">
                <a16:creationId xmlns:a16="http://schemas.microsoft.com/office/drawing/2014/main" id="{4CDB3DFC-4C25-436A-9F8D-05B61A92504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B8BD1E7-F6D6-4FFB-85FD-A8113DF9D50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34AEECD-A5CC-4229-A77B-33FF233F5C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BC4252-8354-4473-AD02-98DA8F3C032A}" type="slidenum">
              <a:rPr lang="en-US" altLang="en-US" sz="1200"/>
              <a:pPr/>
              <a:t>39</a:t>
            </a:fld>
            <a:endParaRPr lang="en-US" altLang="en-US" sz="1200"/>
          </a:p>
        </p:txBody>
      </p:sp>
      <p:sp>
        <p:nvSpPr>
          <p:cNvPr id="77827" name="Rectangle 2">
            <a:extLst>
              <a:ext uri="{FF2B5EF4-FFF2-40B4-BE49-F238E27FC236}">
                <a16:creationId xmlns:a16="http://schemas.microsoft.com/office/drawing/2014/main" id="{681110EC-72E4-4648-A11E-24D57A8F324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FD159E05-5646-4F05-AAC2-8DDFAD99ED5A}"/>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88449CC-D0AC-4E24-9F36-108725F7831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E0869-FDC1-4821-A4BA-BC31CEB99048}" type="slidenum">
              <a:rPr lang="en-US" altLang="en-US" sz="1200"/>
              <a:pPr/>
              <a:t>4</a:t>
            </a:fld>
            <a:endParaRPr lang="en-US" altLang="en-US" sz="1200"/>
          </a:p>
        </p:txBody>
      </p:sp>
      <p:sp>
        <p:nvSpPr>
          <p:cNvPr id="45059" name="Rectangle 2">
            <a:extLst>
              <a:ext uri="{FF2B5EF4-FFF2-40B4-BE49-F238E27FC236}">
                <a16:creationId xmlns:a16="http://schemas.microsoft.com/office/drawing/2014/main" id="{BAEC3FF6-AA0A-4585-82AE-B5A1645BBF8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C962D1C-42E4-4737-9A92-63F38EBB345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40</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2022-01-27. Haskell is #47 (was in the 51-100 range in August 2021, #47 in December 2017, #39 in August 2016, </a:t>
            </a:r>
            <a:r>
              <a:rPr lang="en-US" altLang="en-US" baseline="0" dirty="0"/>
              <a:t>#41 in August 2015,</a:t>
            </a:r>
            <a:r>
              <a:rPr lang="en-US" altLang="en-US" dirty="0"/>
              <a:t> #40 in August 2014, #34 in August 2013 and 2012), Prolog was #19 in August 2021,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#48 ( (</a:t>
            </a:r>
            <a:r>
              <a:rPr lang="en-US" altLang="en-US" dirty="0" err="1"/>
              <a:t>Ocaml</a:t>
            </a:r>
            <a:r>
              <a:rPr lang="en-US" altLang="en-US" baseline="0" dirty="0"/>
              <a:t> and Standard ML are both in the </a:t>
            </a:r>
            <a:r>
              <a:rPr lang="en-US" altLang="en-US" dirty="0"/>
              <a:t>51-100 range </a:t>
            </a:r>
            <a:r>
              <a:rPr lang="en-US" altLang="en-US" baseline="0" dirty="0"/>
              <a:t>;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6E5226-8003-429E-A243-DA1CCD91954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3819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2022-08-18. Haskell is #47 (was in the 51-100 range, #47 in December 2017, #39 in August 2016, </a:t>
            </a:r>
            <a:r>
              <a:rPr lang="en-US" altLang="en-US" baseline="0" dirty="0"/>
              <a:t>#41 in August 2015,</a:t>
            </a:r>
            <a:r>
              <a:rPr lang="en-US" altLang="en-US" dirty="0"/>
              <a:t> #40 in August 2014, #34 in August 2013 and 2012), Prolog is #27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#50 ( </a:t>
            </a:r>
            <a:r>
              <a:rPr lang="en-US" altLang="en-US" dirty="0" err="1"/>
              <a:t>Ocaml</a:t>
            </a:r>
            <a:r>
              <a:rPr lang="en-US" altLang="en-US" baseline="0" dirty="0"/>
              <a:t> and Standard ML were both in the 50-100 range in December 2017</a:t>
            </a:r>
            <a:r>
              <a:rPr lang="en-US" altLang="en-US" baseline="0"/>
              <a:t>; ML </a:t>
            </a:r>
            <a:r>
              <a:rPr lang="en-US" altLang="en-US"/>
              <a:t>was </a:t>
            </a:r>
            <a:r>
              <a:rPr lang="en-US" altLang="en-US" dirty="0"/>
              <a:t>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42</a:t>
            </a:fld>
            <a:endParaRPr lang="en-US" altLang="en-US"/>
          </a:p>
        </p:txBody>
      </p:sp>
    </p:spTree>
    <p:extLst>
      <p:ext uri="{BB962C8B-B14F-4D97-AF65-F5344CB8AC3E}">
        <p14:creationId xmlns:p14="http://schemas.microsoft.com/office/powerpoint/2010/main" val="87346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https://www.tiobe.com/tiobe-index/   Accessed 2022-01-27. </a:t>
            </a:r>
          </a:p>
          <a:p>
            <a:r>
              <a:rPr lang="en-US" dirty="0"/>
              <a:t>(Note: Programming Language C awarded Programming Language of the Year 2019)</a:t>
            </a:r>
          </a:p>
          <a:p>
            <a:r>
              <a:rPr lang="en-US"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a:p>
            <a:r>
              <a:rPr lang="en-US" dirty="0"/>
              <a:t>The index can be used to check whether your programming skills are still up to date or to make a strategic decision about what programming language should be adopted when starting to build a new software system. The definition of the TIOBE index can be found here. </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43</a:t>
            </a:fld>
            <a:endParaRPr lang="en-US" altLang="en-US"/>
          </a:p>
        </p:txBody>
      </p:sp>
    </p:spTree>
    <p:extLst>
      <p:ext uri="{BB962C8B-B14F-4D97-AF65-F5344CB8AC3E}">
        <p14:creationId xmlns:p14="http://schemas.microsoft.com/office/powerpoint/2010/main" val="2999460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2021-08-24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44</a:t>
            </a:fld>
            <a:endParaRPr lang="en-US" altLang="en-US"/>
          </a:p>
        </p:txBody>
      </p:sp>
    </p:spTree>
    <p:extLst>
      <p:ext uri="{BB962C8B-B14F-4D97-AF65-F5344CB8AC3E}">
        <p14:creationId xmlns:p14="http://schemas.microsoft.com/office/powerpoint/2010/main" val="2233520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2022-08-18 (chart only) and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45</a:t>
            </a:fld>
            <a:endParaRPr lang="en-US" altLang="en-US"/>
          </a:p>
        </p:txBody>
      </p:sp>
    </p:spTree>
    <p:extLst>
      <p:ext uri="{BB962C8B-B14F-4D97-AF65-F5344CB8AC3E}">
        <p14:creationId xmlns:p14="http://schemas.microsoft.com/office/powerpoint/2010/main" val="321276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t>
            </a:r>
            <a:r>
              <a:rPr lang="en-US" altLang="en-US" dirty="0" err="1"/>
              <a:t>wasdownloaded</a:t>
            </a:r>
            <a:r>
              <a:rPr lang="en-US" altLang="en-US" dirty="0"/>
              <a:t> on 2022-08-23 from http://pypl.github.io/PYPL.html.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46</a:t>
            </a:fld>
            <a:endParaRPr lang="en-US" altLang="en-US"/>
          </a:p>
        </p:txBody>
      </p:sp>
    </p:spTree>
    <p:extLst>
      <p:ext uri="{BB962C8B-B14F-4D97-AF65-F5344CB8AC3E}">
        <p14:creationId xmlns:p14="http://schemas.microsoft.com/office/powerpoint/2010/main" val="3296528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https://spectrum.ieee.org/top-programming-languages-2022, accessed 2022-08-24.  Methodology described on site.  “Jobs” and “Trending” rankings </a:t>
            </a:r>
            <a:r>
              <a:rPr lang="en-US"/>
              <a:t>also provided.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EF37C36-BC3A-4453-A2F1-C041AC2AE89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90786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48</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2020-01-14.</a:t>
            </a:r>
          </a:p>
          <a:p>
            <a:r>
              <a:rPr lang="en-US" altLang="en-US" dirty="0"/>
              <a:t>Note that C is the language of the year!</a:t>
            </a:r>
          </a:p>
        </p:txBody>
      </p:sp>
    </p:spTree>
    <p:extLst>
      <p:ext uri="{BB962C8B-B14F-4D97-AF65-F5344CB8AC3E}">
        <p14:creationId xmlns:p14="http://schemas.microsoft.com/office/powerpoint/2010/main" val="2643915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a:t>
            </a:r>
          </a:p>
          <a:p>
            <a:endParaRPr lang="en-US" dirty="0"/>
          </a:p>
          <a:p>
            <a:r>
              <a:rPr lang="en-US" dirty="0"/>
              <a:t>Quoting:</a:t>
            </a:r>
          </a:p>
          <a:p>
            <a:r>
              <a:rPr lang="en-US" b="0" i="1" baseline="0" dirty="0"/>
              <a:t>Other interesting winners of 2019 are Swift (from #15 to #9) and Ruby (from #18 to #11). Swift is a permanent top 10 player now and Ruby seems to become one soon. Some languages that were supposed to break through in 2019 didn't: Rust won only 3 positions (from #33 to #30), Kotlin lost 3 positions (from #31 to #35), Julia lost even 10 positions (from #37 to #47) and TypeScript won just one position (from #49 to #48). Let's see what 2020 has in store for us!</a:t>
            </a:r>
          </a:p>
          <a:p>
            <a:endParaRPr lang="en-US" b="0" i="1" baseline="0" dirty="0"/>
          </a:p>
          <a:p>
            <a:r>
              <a:rPr lang="en-US" b="0" i="1" baseline="0"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49</a:t>
            </a:fld>
            <a:endParaRPr lang="en-US" altLang="en-US"/>
          </a:p>
        </p:txBody>
      </p:sp>
    </p:spTree>
    <p:extLst>
      <p:ext uri="{BB962C8B-B14F-4D97-AF65-F5344CB8AC3E}">
        <p14:creationId xmlns:p14="http://schemas.microsoft.com/office/powerpoint/2010/main" val="125376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2FC3FA1-439C-47BC-B833-8B56F3E98E6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5C1A86-9FD4-48CA-B11E-6BE5DEB59D68}" type="slidenum">
              <a:rPr lang="en-US" altLang="en-US" sz="1200"/>
              <a:pPr/>
              <a:t>5</a:t>
            </a:fld>
            <a:endParaRPr lang="en-US" altLang="en-US" sz="1200"/>
          </a:p>
        </p:txBody>
      </p:sp>
      <p:sp>
        <p:nvSpPr>
          <p:cNvPr id="46083" name="Rectangle 2">
            <a:extLst>
              <a:ext uri="{FF2B5EF4-FFF2-40B4-BE49-F238E27FC236}">
                <a16:creationId xmlns:a16="http://schemas.microsoft.com/office/drawing/2014/main" id="{40B5799A-4AC8-4854-976F-14C4D470778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941791C-7A92-498B-9F9E-CBA6D88DCB3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50</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441938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Note Haskell at place 46 and Prolog at place 50.</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51</a:t>
            </a:fld>
            <a:endParaRPr lang="en-US" altLang="en-US"/>
          </a:p>
        </p:txBody>
      </p:sp>
    </p:spTree>
    <p:extLst>
      <p:ext uri="{BB962C8B-B14F-4D97-AF65-F5344CB8AC3E}">
        <p14:creationId xmlns:p14="http://schemas.microsoft.com/office/powerpoint/2010/main" val="1818509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52</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596390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53</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54</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DF38DD8-2D98-4DDA-8BA2-1A894668B40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22D249-336B-4756-9102-623E5ED18B28}" type="slidenum">
              <a:rPr lang="en-US" altLang="en-US" sz="1200"/>
              <a:pPr/>
              <a:t>6</a:t>
            </a:fld>
            <a:endParaRPr lang="en-US" altLang="en-US" sz="1200"/>
          </a:p>
        </p:txBody>
      </p:sp>
      <p:sp>
        <p:nvSpPr>
          <p:cNvPr id="47107" name="Rectangle 2">
            <a:extLst>
              <a:ext uri="{FF2B5EF4-FFF2-40B4-BE49-F238E27FC236}">
                <a16:creationId xmlns:a16="http://schemas.microsoft.com/office/drawing/2014/main" id="{E475051A-9995-4261-A81D-F25A456B5BA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4DAC707-3242-4D88-B1CC-CAC5E8BA85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026CB6E-77EA-416B-8A6A-3F3A85378E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10BB2-44AD-4F36-94B2-0EFF54677E3D}" type="slidenum">
              <a:rPr lang="en-US" altLang="en-US" sz="1200"/>
              <a:pPr/>
              <a:t>7</a:t>
            </a:fld>
            <a:endParaRPr lang="en-US" altLang="en-US" sz="1200"/>
          </a:p>
        </p:txBody>
      </p:sp>
      <p:sp>
        <p:nvSpPr>
          <p:cNvPr id="48131" name="Rectangle 2">
            <a:extLst>
              <a:ext uri="{FF2B5EF4-FFF2-40B4-BE49-F238E27FC236}">
                <a16:creationId xmlns:a16="http://schemas.microsoft.com/office/drawing/2014/main" id="{FDE1A475-48E1-4EB5-83B7-AB902CEAF16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CEFBE2E-6304-4238-B7F7-F0FA3F8132D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E3F7741-E334-4739-9AB8-6A3FF5BA3B3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EF807E-109E-42B1-88D8-7B3D09AF287D}" type="slidenum">
              <a:rPr lang="en-US" altLang="en-US" sz="1200"/>
              <a:pPr/>
              <a:t>8</a:t>
            </a:fld>
            <a:endParaRPr lang="en-US" altLang="en-US" sz="1200"/>
          </a:p>
        </p:txBody>
      </p:sp>
      <p:sp>
        <p:nvSpPr>
          <p:cNvPr id="49155" name="Rectangle 2">
            <a:extLst>
              <a:ext uri="{FF2B5EF4-FFF2-40B4-BE49-F238E27FC236}">
                <a16:creationId xmlns:a16="http://schemas.microsoft.com/office/drawing/2014/main" id="{3DD2C8B3-D39F-4692-AA44-4F65183E782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A56AB8F-BB4D-4AD9-87AC-C259DBE2463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A15990F-15ED-48E0-84FC-16053BE851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48A42E-57CC-4AEA-9A52-4A95A4ECE357}" type="slidenum">
              <a:rPr lang="en-US" altLang="en-US" sz="1200"/>
              <a:pPr/>
              <a:t>9</a:t>
            </a:fld>
            <a:endParaRPr lang="en-US" altLang="en-US" sz="1200"/>
          </a:p>
        </p:txBody>
      </p:sp>
      <p:sp>
        <p:nvSpPr>
          <p:cNvPr id="50179" name="Rectangle 2">
            <a:extLst>
              <a:ext uri="{FF2B5EF4-FFF2-40B4-BE49-F238E27FC236}">
                <a16:creationId xmlns:a16="http://schemas.microsoft.com/office/drawing/2014/main" id="{BD54F3CE-BE15-448A-A0D4-A42CA060A64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186B929-C989-4F50-9D9D-B82A18A057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9D116EF-6E6B-4448-8189-7F4EDD8C32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0F7E6E-9678-4D65-B03B-509BA899A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C206F5-1FE1-4DBE-8B30-7C7A40E77F73}"/>
              </a:ext>
            </a:extLst>
          </p:cNvPr>
          <p:cNvSpPr>
            <a:spLocks noGrp="1" noChangeArrowheads="1"/>
          </p:cNvSpPr>
          <p:nvPr>
            <p:ph type="sldNum" sz="quarter" idx="12"/>
          </p:nvPr>
        </p:nvSpPr>
        <p:spPr>
          <a:ln/>
        </p:spPr>
        <p:txBody>
          <a:bodyPr/>
          <a:lstStyle>
            <a:lvl1pPr>
              <a:defRPr/>
            </a:lvl1pPr>
          </a:lstStyle>
          <a:p>
            <a:fld id="{1435C293-6004-4AE0-AC75-E4138F33F846}" type="slidenum">
              <a:rPr lang="en-US" altLang="en-US"/>
              <a:pPr/>
              <a:t>‹#›</a:t>
            </a:fld>
            <a:endParaRPr lang="en-US" altLang="en-US"/>
          </a:p>
        </p:txBody>
      </p:sp>
    </p:spTree>
    <p:extLst>
      <p:ext uri="{BB962C8B-B14F-4D97-AF65-F5344CB8AC3E}">
        <p14:creationId xmlns:p14="http://schemas.microsoft.com/office/powerpoint/2010/main" val="37499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77A5EC-69A5-464E-86F1-052DDC35AD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022A2B-EDBD-4D14-87E5-682C38C5FB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EFDEAD-3FB3-4548-8BE8-2310419D1A82}"/>
              </a:ext>
            </a:extLst>
          </p:cNvPr>
          <p:cNvSpPr>
            <a:spLocks noGrp="1" noChangeArrowheads="1"/>
          </p:cNvSpPr>
          <p:nvPr>
            <p:ph type="sldNum" sz="quarter" idx="12"/>
          </p:nvPr>
        </p:nvSpPr>
        <p:spPr>
          <a:ln/>
        </p:spPr>
        <p:txBody>
          <a:bodyPr/>
          <a:lstStyle>
            <a:lvl1pPr>
              <a:defRPr/>
            </a:lvl1pPr>
          </a:lstStyle>
          <a:p>
            <a:fld id="{9D6118E3-2E4A-4B23-B12E-845C0C949132}" type="slidenum">
              <a:rPr lang="en-US" altLang="en-US"/>
              <a:pPr/>
              <a:t>‹#›</a:t>
            </a:fld>
            <a:endParaRPr lang="en-US" altLang="en-US"/>
          </a:p>
        </p:txBody>
      </p:sp>
    </p:spTree>
    <p:extLst>
      <p:ext uri="{BB962C8B-B14F-4D97-AF65-F5344CB8AC3E}">
        <p14:creationId xmlns:p14="http://schemas.microsoft.com/office/powerpoint/2010/main" val="95619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486402-4C2D-41BC-A4B4-B55BC6D76B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DA3D79-6113-4604-AAA9-7287CA3AB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DD4707-1D06-49D3-A2DB-93A5748A0B19}"/>
              </a:ext>
            </a:extLst>
          </p:cNvPr>
          <p:cNvSpPr>
            <a:spLocks noGrp="1" noChangeArrowheads="1"/>
          </p:cNvSpPr>
          <p:nvPr>
            <p:ph type="sldNum" sz="quarter" idx="12"/>
          </p:nvPr>
        </p:nvSpPr>
        <p:spPr>
          <a:ln/>
        </p:spPr>
        <p:txBody>
          <a:bodyPr/>
          <a:lstStyle>
            <a:lvl1pPr>
              <a:defRPr/>
            </a:lvl1pPr>
          </a:lstStyle>
          <a:p>
            <a:fld id="{3DDE1AFD-96BF-4840-8FDB-4E080D65C9B2}" type="slidenum">
              <a:rPr lang="en-US" altLang="en-US"/>
              <a:pPr/>
              <a:t>‹#›</a:t>
            </a:fld>
            <a:endParaRPr lang="en-US" altLang="en-US"/>
          </a:p>
        </p:txBody>
      </p:sp>
    </p:spTree>
    <p:extLst>
      <p:ext uri="{BB962C8B-B14F-4D97-AF65-F5344CB8AC3E}">
        <p14:creationId xmlns:p14="http://schemas.microsoft.com/office/powerpoint/2010/main" val="410907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3021755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8158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343163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06053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236748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84175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84477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09468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A09D1E-DFD4-4760-9665-105D00A681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A23030-5441-4153-AE84-0656338FE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F8DC2C-D7D8-4486-A635-9A2CA49C63AB}"/>
              </a:ext>
            </a:extLst>
          </p:cNvPr>
          <p:cNvSpPr>
            <a:spLocks noGrp="1" noChangeArrowheads="1"/>
          </p:cNvSpPr>
          <p:nvPr>
            <p:ph type="sldNum" sz="quarter" idx="12"/>
          </p:nvPr>
        </p:nvSpPr>
        <p:spPr>
          <a:ln/>
        </p:spPr>
        <p:txBody>
          <a:bodyPr/>
          <a:lstStyle>
            <a:lvl1pPr>
              <a:defRPr/>
            </a:lvl1pPr>
          </a:lstStyle>
          <a:p>
            <a:fld id="{4AA4AF1B-2AF2-42EA-A1FB-159976717549}" type="slidenum">
              <a:rPr lang="en-US" altLang="en-US"/>
              <a:pPr/>
              <a:t>‹#›</a:t>
            </a:fld>
            <a:endParaRPr lang="en-US" altLang="en-US"/>
          </a:p>
        </p:txBody>
      </p:sp>
    </p:spTree>
    <p:extLst>
      <p:ext uri="{BB962C8B-B14F-4D97-AF65-F5344CB8AC3E}">
        <p14:creationId xmlns:p14="http://schemas.microsoft.com/office/powerpoint/2010/main" val="112645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287814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33829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377227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1AF2E4-C570-4B4B-A408-4B4353580A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8A6F2-FB5F-415A-A852-20CA30C3A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D5D8E1-ACAD-4719-9E40-306899200A64}"/>
              </a:ext>
            </a:extLst>
          </p:cNvPr>
          <p:cNvSpPr>
            <a:spLocks noGrp="1" noChangeArrowheads="1"/>
          </p:cNvSpPr>
          <p:nvPr>
            <p:ph type="sldNum" sz="quarter" idx="12"/>
          </p:nvPr>
        </p:nvSpPr>
        <p:spPr>
          <a:ln/>
        </p:spPr>
        <p:txBody>
          <a:bodyPr/>
          <a:lstStyle>
            <a:lvl1pPr>
              <a:defRPr/>
            </a:lvl1pPr>
          </a:lstStyle>
          <a:p>
            <a:fld id="{83624790-3DC5-4C11-977B-8EB015ECFF8D}" type="slidenum">
              <a:rPr lang="en-US" altLang="en-US"/>
              <a:pPr/>
              <a:t>‹#›</a:t>
            </a:fld>
            <a:endParaRPr lang="en-US" altLang="en-US"/>
          </a:p>
        </p:txBody>
      </p:sp>
    </p:spTree>
    <p:extLst>
      <p:ext uri="{BB962C8B-B14F-4D97-AF65-F5344CB8AC3E}">
        <p14:creationId xmlns:p14="http://schemas.microsoft.com/office/powerpoint/2010/main" val="384462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BAD360-5489-4F7D-BFBA-D72C926C89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99F5CF-2B40-4E3F-A354-D698926D4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B65312-C9E3-441E-AE1D-238B3A81A083}"/>
              </a:ext>
            </a:extLst>
          </p:cNvPr>
          <p:cNvSpPr>
            <a:spLocks noGrp="1" noChangeArrowheads="1"/>
          </p:cNvSpPr>
          <p:nvPr>
            <p:ph type="sldNum" sz="quarter" idx="12"/>
          </p:nvPr>
        </p:nvSpPr>
        <p:spPr>
          <a:ln/>
        </p:spPr>
        <p:txBody>
          <a:bodyPr/>
          <a:lstStyle>
            <a:lvl1pPr>
              <a:defRPr/>
            </a:lvl1pPr>
          </a:lstStyle>
          <a:p>
            <a:fld id="{837B1D7C-7DCA-45BD-9F0B-99EB6858FE56}" type="slidenum">
              <a:rPr lang="en-US" altLang="en-US"/>
              <a:pPr/>
              <a:t>‹#›</a:t>
            </a:fld>
            <a:endParaRPr lang="en-US" altLang="en-US"/>
          </a:p>
        </p:txBody>
      </p:sp>
    </p:spTree>
    <p:extLst>
      <p:ext uri="{BB962C8B-B14F-4D97-AF65-F5344CB8AC3E}">
        <p14:creationId xmlns:p14="http://schemas.microsoft.com/office/powerpoint/2010/main" val="238346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60C7F7-3960-4C1E-AA0F-2AF4A380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01D423-9D24-448D-BF43-A0640AB3BD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039795-0C3B-4728-9263-9D8708FAB0CF}"/>
              </a:ext>
            </a:extLst>
          </p:cNvPr>
          <p:cNvSpPr>
            <a:spLocks noGrp="1" noChangeArrowheads="1"/>
          </p:cNvSpPr>
          <p:nvPr>
            <p:ph type="sldNum" sz="quarter" idx="12"/>
          </p:nvPr>
        </p:nvSpPr>
        <p:spPr>
          <a:ln/>
        </p:spPr>
        <p:txBody>
          <a:bodyPr/>
          <a:lstStyle>
            <a:lvl1pPr>
              <a:defRPr/>
            </a:lvl1pPr>
          </a:lstStyle>
          <a:p>
            <a:fld id="{426C05CD-A3AF-4F70-8800-97D9233C6ABF}" type="slidenum">
              <a:rPr lang="en-US" altLang="en-US"/>
              <a:pPr/>
              <a:t>‹#›</a:t>
            </a:fld>
            <a:endParaRPr lang="en-US" altLang="en-US"/>
          </a:p>
        </p:txBody>
      </p:sp>
    </p:spTree>
    <p:extLst>
      <p:ext uri="{BB962C8B-B14F-4D97-AF65-F5344CB8AC3E}">
        <p14:creationId xmlns:p14="http://schemas.microsoft.com/office/powerpoint/2010/main" val="2349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D30D44-CAF6-4F64-8676-99531C39F4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371918-8A9B-437A-B033-09751FCC2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141772-718D-4D31-8A6C-0F0F4066FF6A}"/>
              </a:ext>
            </a:extLst>
          </p:cNvPr>
          <p:cNvSpPr>
            <a:spLocks noGrp="1" noChangeArrowheads="1"/>
          </p:cNvSpPr>
          <p:nvPr>
            <p:ph type="sldNum" sz="quarter" idx="12"/>
          </p:nvPr>
        </p:nvSpPr>
        <p:spPr>
          <a:ln/>
        </p:spPr>
        <p:txBody>
          <a:bodyPr/>
          <a:lstStyle>
            <a:lvl1pPr>
              <a:defRPr/>
            </a:lvl1pPr>
          </a:lstStyle>
          <a:p>
            <a:fld id="{9EC6F05B-2B86-466A-878C-AFE2574527D5}" type="slidenum">
              <a:rPr lang="en-US" altLang="en-US"/>
              <a:pPr/>
              <a:t>‹#›</a:t>
            </a:fld>
            <a:endParaRPr lang="en-US" altLang="en-US"/>
          </a:p>
        </p:txBody>
      </p:sp>
    </p:spTree>
    <p:extLst>
      <p:ext uri="{BB962C8B-B14F-4D97-AF65-F5344CB8AC3E}">
        <p14:creationId xmlns:p14="http://schemas.microsoft.com/office/powerpoint/2010/main" val="151690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C99FDE-96BA-4F8D-A67F-68E543DCD5D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B0F068-26C3-4470-B84D-D4A553018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262B56-1400-4CBC-9B6F-829B93133AC8}"/>
              </a:ext>
            </a:extLst>
          </p:cNvPr>
          <p:cNvSpPr>
            <a:spLocks noGrp="1" noChangeArrowheads="1"/>
          </p:cNvSpPr>
          <p:nvPr>
            <p:ph type="sldNum" sz="quarter" idx="12"/>
          </p:nvPr>
        </p:nvSpPr>
        <p:spPr>
          <a:ln/>
        </p:spPr>
        <p:txBody>
          <a:bodyPr/>
          <a:lstStyle>
            <a:lvl1pPr>
              <a:defRPr/>
            </a:lvl1pPr>
          </a:lstStyle>
          <a:p>
            <a:fld id="{25092764-6379-42F9-B4E3-8B8E523022F3}" type="slidenum">
              <a:rPr lang="en-US" altLang="en-US"/>
              <a:pPr/>
              <a:t>‹#›</a:t>
            </a:fld>
            <a:endParaRPr lang="en-US" altLang="en-US"/>
          </a:p>
        </p:txBody>
      </p:sp>
    </p:spTree>
    <p:extLst>
      <p:ext uri="{BB962C8B-B14F-4D97-AF65-F5344CB8AC3E}">
        <p14:creationId xmlns:p14="http://schemas.microsoft.com/office/powerpoint/2010/main" val="41749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CC520B-8EFD-4A69-9768-76FB5EC6D6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5B83E4-7511-45D6-8663-BE3E658DE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79119B-71D3-4563-A3C4-72C15DDA7CFF}"/>
              </a:ext>
            </a:extLst>
          </p:cNvPr>
          <p:cNvSpPr>
            <a:spLocks noGrp="1" noChangeArrowheads="1"/>
          </p:cNvSpPr>
          <p:nvPr>
            <p:ph type="sldNum" sz="quarter" idx="12"/>
          </p:nvPr>
        </p:nvSpPr>
        <p:spPr>
          <a:ln/>
        </p:spPr>
        <p:txBody>
          <a:bodyPr/>
          <a:lstStyle>
            <a:lvl1pPr>
              <a:defRPr/>
            </a:lvl1pPr>
          </a:lstStyle>
          <a:p>
            <a:fld id="{556A819C-09F5-42A9-BF52-549F02F30E79}" type="slidenum">
              <a:rPr lang="en-US" altLang="en-US"/>
              <a:pPr/>
              <a:t>‹#›</a:t>
            </a:fld>
            <a:endParaRPr lang="en-US" altLang="en-US"/>
          </a:p>
        </p:txBody>
      </p:sp>
    </p:spTree>
    <p:extLst>
      <p:ext uri="{BB962C8B-B14F-4D97-AF65-F5344CB8AC3E}">
        <p14:creationId xmlns:p14="http://schemas.microsoft.com/office/powerpoint/2010/main" val="27938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DBCD75-D23E-4A22-9254-F5C74D3382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898D00-ABD9-4419-8D00-6BB1B3A9F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A9B1FC-2ED5-433C-A5B6-960317CC7A32}"/>
              </a:ext>
            </a:extLst>
          </p:cNvPr>
          <p:cNvSpPr>
            <a:spLocks noGrp="1" noChangeArrowheads="1"/>
          </p:cNvSpPr>
          <p:nvPr>
            <p:ph type="sldNum" sz="quarter" idx="12"/>
          </p:nvPr>
        </p:nvSpPr>
        <p:spPr>
          <a:ln/>
        </p:spPr>
        <p:txBody>
          <a:bodyPr/>
          <a:lstStyle>
            <a:lvl1pPr>
              <a:defRPr/>
            </a:lvl1pPr>
          </a:lstStyle>
          <a:p>
            <a:fld id="{D77AA7BF-3286-41D5-BE05-DB4D8284DABF}" type="slidenum">
              <a:rPr lang="en-US" altLang="en-US"/>
              <a:pPr/>
              <a:t>‹#›</a:t>
            </a:fld>
            <a:endParaRPr lang="en-US" altLang="en-US"/>
          </a:p>
        </p:txBody>
      </p:sp>
    </p:spTree>
    <p:extLst>
      <p:ext uri="{BB962C8B-B14F-4D97-AF65-F5344CB8AC3E}">
        <p14:creationId xmlns:p14="http://schemas.microsoft.com/office/powerpoint/2010/main" val="24939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B46EC4-2D9E-4E4C-91DC-C320524D80E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69E8F3-135A-4579-8CD1-22B00A918F6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BC0B294B-1D04-4699-A1F3-2AEE332D7EF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a:extLst>
              <a:ext uri="{FF2B5EF4-FFF2-40B4-BE49-F238E27FC236}">
                <a16:creationId xmlns:a16="http://schemas.microsoft.com/office/drawing/2014/main" id="{B07DD9E5-61F5-4184-B66B-0CFB4499B93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a:extLst>
              <a:ext uri="{FF2B5EF4-FFF2-40B4-BE49-F238E27FC236}">
                <a16:creationId xmlns:a16="http://schemas.microsoft.com/office/drawing/2014/main" id="{35DE1C21-5E76-4D2B-8BAE-A648E98A191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302C9E-E841-484B-88AC-2361C13B694C}" type="slidenum">
              <a:rPr lang="en-US" altLang="en-US"/>
              <a:pPr/>
              <a:t>‹#›</a:t>
            </a:fld>
            <a:endParaRPr lang="en-US" altLang="en-US"/>
          </a:p>
        </p:txBody>
      </p:sp>
      <p:sp>
        <p:nvSpPr>
          <p:cNvPr id="1031" name="Text Box 7">
            <a:extLst>
              <a:ext uri="{FF2B5EF4-FFF2-40B4-BE49-F238E27FC236}">
                <a16:creationId xmlns:a16="http://schemas.microsoft.com/office/drawing/2014/main" id="{DEBA8AB0-766B-4FB7-B295-23B32B23BCCA}"/>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EBFAB83E-CDFE-4A1D-A403-FC2B2285300F}"/>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27C379FA-B4A2-4030-83B6-A7888F27427B}"/>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361495AF-3CE8-4C0F-BF0C-C108B2334BCA}"/>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29488651-E3B5-4A79-AEB3-A926786CCDAA}"/>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13BDDBA8-4791-41E0-A847-B102EF5BD5A3}"/>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103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62876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week.com/article2/0,1759,2212215,00.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33D64F-5E5F-4BFD-B617-AEBB197CA672}"/>
              </a:ext>
            </a:extLst>
          </p:cNvPr>
          <p:cNvSpPr>
            <a:spLocks noGrp="1" noChangeArrowheads="1"/>
          </p:cNvSpPr>
          <p:nvPr>
            <p:ph type="ctrTitle"/>
          </p:nvPr>
        </p:nvSpPr>
        <p:spPr>
          <a:xfrm>
            <a:off x="685800" y="2286000"/>
            <a:ext cx="7772400" cy="1143000"/>
          </a:xfrm>
        </p:spPr>
        <p:txBody>
          <a:bodyPr/>
          <a:lstStyle/>
          <a:p>
            <a:pPr eaLnBrk="1" hangingPunct="1"/>
            <a:r>
              <a:rPr lang="en-US" altLang="en-US" sz="4000"/>
              <a:t>CSCE 531</a:t>
            </a:r>
            <a:br>
              <a:rPr lang="en-US" altLang="en-US" sz="4000"/>
            </a:br>
            <a:r>
              <a:rPr lang="en-US" altLang="en-US" sz="4000"/>
              <a:t>Compiler Construction</a:t>
            </a:r>
            <a:br>
              <a:rPr lang="en-US" altLang="en-US" sz="4000"/>
            </a:br>
            <a:r>
              <a:rPr lang="en-US" altLang="en-US" sz="4000"/>
              <a:t>Introduction</a:t>
            </a:r>
          </a:p>
        </p:txBody>
      </p:sp>
      <p:sp>
        <p:nvSpPr>
          <p:cNvPr id="2051" name="Rectangle 3">
            <a:extLst>
              <a:ext uri="{FF2B5EF4-FFF2-40B4-BE49-F238E27FC236}">
                <a16:creationId xmlns:a16="http://schemas.microsoft.com/office/drawing/2014/main" id="{5EF4DE9F-2173-4334-9AAC-ABAE356074D1}"/>
              </a:ext>
            </a:extLst>
          </p:cNvPr>
          <p:cNvSpPr>
            <a:spLocks noGrp="1" noChangeArrowheads="1"/>
          </p:cNvSpPr>
          <p:nvPr>
            <p:ph type="subTitle" idx="1"/>
          </p:nvPr>
        </p:nvSpPr>
        <p:spPr/>
        <p:txBody>
          <a:bodyPr/>
          <a:lstStyle/>
          <a:p>
            <a:pPr eaLnBrk="1" hangingPunct="1"/>
            <a:r>
              <a:rPr lang="en-US" altLang="en-US"/>
              <a:t>Spring 2023</a:t>
            </a:r>
          </a:p>
          <a:p>
            <a:pPr eaLnBrk="1" hangingPunct="1"/>
            <a:r>
              <a:rPr lang="en-US" altLang="en-US"/>
              <a:t>Marco </a:t>
            </a:r>
            <a:r>
              <a:rPr lang="en-US" altLang="en-US" dirty="0"/>
              <a:t>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E3053E-8389-4F62-9FAE-5FCB84E1BF0B}"/>
              </a:ext>
            </a:extLst>
          </p:cNvPr>
          <p:cNvSpPr>
            <a:spLocks noGrp="1" noChangeArrowheads="1"/>
          </p:cNvSpPr>
          <p:nvPr>
            <p:ph type="title"/>
          </p:nvPr>
        </p:nvSpPr>
        <p:spPr/>
        <p:txBody>
          <a:bodyPr/>
          <a:lstStyle/>
          <a:p>
            <a:pPr eaLnBrk="1" hangingPunct="1"/>
            <a:r>
              <a:rPr lang="en-US" altLang="en-US"/>
              <a:t>Functional Languages</a:t>
            </a:r>
          </a:p>
        </p:txBody>
      </p:sp>
      <p:sp>
        <p:nvSpPr>
          <p:cNvPr id="11267" name="Rectangle 3">
            <a:extLst>
              <a:ext uri="{FF2B5EF4-FFF2-40B4-BE49-F238E27FC236}">
                <a16:creationId xmlns:a16="http://schemas.microsoft.com/office/drawing/2014/main" id="{8EB71EAB-6D43-41D4-B6CF-2710965F06FE}"/>
              </a:ext>
            </a:extLst>
          </p:cNvPr>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7705B2-91AA-43E6-B006-4BE2F5BC3326}"/>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12291" name="Rectangle 4">
            <a:extLst>
              <a:ext uri="{FF2B5EF4-FFF2-40B4-BE49-F238E27FC236}">
                <a16:creationId xmlns:a16="http://schemas.microsoft.com/office/drawing/2014/main" id="{281CBF16-F44C-4880-A17F-84612A8E8765}"/>
              </a:ext>
            </a:extLst>
          </p:cNvPr>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(define gcd2            ; 'gcd' is      		built-in to R5RS</a:t>
            </a:r>
          </a:p>
          <a:p>
            <a:pPr eaLnBrk="1" hangingPunct="1">
              <a:spcBef>
                <a:spcPct val="20000"/>
              </a:spcBef>
            </a:pPr>
            <a:r>
              <a:rPr lang="en-US" altLang="en-US" sz="2800">
                <a:latin typeface="Tw Cen MT" panose="020B0602020104020603" pitchFamily="34" charset="0"/>
              </a:rPr>
              <a:t>  (lambda (a b) </a:t>
            </a:r>
          </a:p>
          <a:p>
            <a:pPr eaLnBrk="1" hangingPunct="1">
              <a:spcBef>
                <a:spcPct val="20000"/>
              </a:spcBef>
            </a:pPr>
            <a:r>
              <a:rPr lang="en-US" altLang="en-US" sz="2800">
                <a:latin typeface="Tw Cen MT" panose="020B0602020104020603" pitchFamily="34" charset="0"/>
              </a:rPr>
              <a:t>    (cond ((= a b) a) </a:t>
            </a:r>
          </a:p>
          <a:p>
            <a:pPr eaLnBrk="1" hangingPunct="1">
              <a:spcBef>
                <a:spcPct val="20000"/>
              </a:spcBef>
            </a:pPr>
            <a:r>
              <a:rPr lang="en-US" altLang="en-US" sz="2800">
                <a:latin typeface="Tw Cen MT" panose="020B0602020104020603" pitchFamily="34" charset="0"/>
              </a:rPr>
              <a:t>          ((&gt; a b) (gcd2 (- a b) b)) </a:t>
            </a:r>
          </a:p>
          <a:p>
            <a:pPr eaLnBrk="1" hangingPunct="1">
              <a:spcBef>
                <a:spcPct val="20000"/>
              </a:spcBef>
            </a:pPr>
            <a:r>
              <a:rPr lang="en-US" altLang="en-US" sz="2800">
                <a:latin typeface="Tw Cen MT" panose="020B0602020104020603" pitchFamily="34" charset="0"/>
              </a:rPr>
              <a:t>          (else (gcd2 (- b a) a))))) </a:t>
            </a:r>
          </a:p>
        </p:txBody>
      </p:sp>
      <p:sp>
        <p:nvSpPr>
          <p:cNvPr id="12292" name="Rectangle 6">
            <a:extLst>
              <a:ext uri="{FF2B5EF4-FFF2-40B4-BE49-F238E27FC236}">
                <a16:creationId xmlns:a16="http://schemas.microsoft.com/office/drawing/2014/main" id="{B77F6E3F-F7D9-4006-91F6-2E89D0986BC1}"/>
              </a:ext>
            </a:extLst>
          </p:cNvPr>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gcd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9452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non-negative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510A7-1055-4D21-9F40-4D12089272A9}"/>
              </a:ext>
            </a:extLst>
          </p:cNvPr>
          <p:cNvSpPr>
            <a:spLocks noGrp="1" noChangeArrowheads="1"/>
          </p:cNvSpPr>
          <p:nvPr>
            <p:ph type="title"/>
          </p:nvPr>
        </p:nvSpPr>
        <p:spPr>
          <a:xfrm>
            <a:off x="685800" y="152400"/>
            <a:ext cx="8153400" cy="838200"/>
          </a:xfrm>
        </p:spPr>
        <p:txBody>
          <a:bodyPr/>
          <a:lstStyle/>
          <a:p>
            <a:pPr eaLnBrk="1" hangingPunct="1"/>
            <a:r>
              <a:rPr lang="en-US" altLang="en-US" sz="4000"/>
              <a:t>New Interest in Functional Programming</a:t>
            </a:r>
          </a:p>
        </p:txBody>
      </p:sp>
      <p:sp>
        <p:nvSpPr>
          <p:cNvPr id="13315" name="Rectangle 3">
            <a:extLst>
              <a:ext uri="{FF2B5EF4-FFF2-40B4-BE49-F238E27FC236}">
                <a16:creationId xmlns:a16="http://schemas.microsoft.com/office/drawing/2014/main" id="{4374789A-865E-4AEE-9037-C701F8C96E6B}"/>
              </a:ext>
            </a:extLst>
          </p:cNvPr>
          <p:cNvSpPr>
            <a:spLocks noGrp="1" noChangeArrowheads="1"/>
          </p:cNvSpPr>
          <p:nvPr>
            <p:ph type="body" idx="1"/>
          </p:nvPr>
        </p:nvSpPr>
        <p:spPr>
          <a:xfrm>
            <a:off x="685800" y="1143000"/>
            <a:ext cx="7772400" cy="4953000"/>
          </a:xfrm>
        </p:spPr>
        <p:txBody>
          <a:bodyPr/>
          <a:lstStyle/>
          <a:p>
            <a:pPr eaLnBrk="1" hangingPunct="1">
              <a:lnSpc>
                <a:spcPct val="80000"/>
              </a:lnSpc>
              <a:buFontTx/>
              <a:buNone/>
            </a:pPr>
            <a:r>
              <a:rPr lang="en-US" altLang="en-US" sz="1600"/>
              <a:t>Microsoft recently announced that it would release a commercial version of its F# functional programming language, designed specifically for developers dealing with concurrency. Functional programming treats computation as the evaluation of mathematical functions while avoiding state and mutable data. </a:t>
            </a:r>
          </a:p>
          <a:p>
            <a:pPr eaLnBrk="1" hangingPunct="1">
              <a:lnSpc>
                <a:spcPct val="80000"/>
              </a:lnSpc>
              <a:buFontTx/>
              <a:buNone/>
            </a:pPr>
            <a:r>
              <a:rPr lang="en-US" altLang="en-US" sz="1600"/>
              <a:t>Microsoft's S. "Soma" Somasegar says that many ideas from functional languages are helping solve some of the biggest challenges in the industry, such as impedance mismatches between data and objects and the challenges of multi-core and parallel computing space. </a:t>
            </a:r>
          </a:p>
          <a:p>
            <a:pPr eaLnBrk="1" hangingPunct="1">
              <a:lnSpc>
                <a:spcPct val="80000"/>
              </a:lnSpc>
              <a:buFontTx/>
              <a:buNone/>
            </a:pPr>
            <a:r>
              <a:rPr lang="en-US" altLang="en-US" sz="1600"/>
              <a:t>Java creator and Sun Microsystems Fellow James Gosling says the main problem with functional programming is that only a small portion of the community is interested in or able to learn functional programming.</a:t>
            </a:r>
          </a:p>
          <a:p>
            <a:pPr eaLnBrk="1" hangingPunct="1">
              <a:lnSpc>
                <a:spcPct val="80000"/>
              </a:lnSpc>
              <a:buFontTx/>
              <a:buNone/>
            </a:pPr>
            <a:r>
              <a:rPr lang="en-US" altLang="en-US" sz="1600"/>
              <a:t> Mads Torgersen, the program manager for Microsoft's C# and a instrumental part of the F# project, says that functional languages are very much in their own world and tend not to interoperate well. F#, however, is designed to run on Microsoft's Common Language Runtime. "F# stems from the functional programming tradition and has strong roots in the ML family of languages, though also draws from C#, LINQ, and Haskell," Somasegar says. "F# runs on the CLR, embraces object-oriented programming, and has features to ensure a smooth integration with the .Net Framework." </a:t>
            </a:r>
          </a:p>
          <a:p>
            <a:pPr eaLnBrk="1" hangingPunct="1">
              <a:lnSpc>
                <a:spcPct val="80000"/>
              </a:lnSpc>
              <a:buFontTx/>
              <a:buNone/>
            </a:pPr>
            <a:r>
              <a:rPr lang="en-US" altLang="en-US" sz="1600"/>
              <a:t>Torgersen says that F# is a very pragmatic adoption of functional programming and will serve the needs of people doing numerical, scientific, technical, and financial programming that have been forgotten about in the "traveling circus" of object-oriented programming.</a:t>
            </a:r>
          </a:p>
          <a:p>
            <a:pPr eaLnBrk="1" hangingPunct="1">
              <a:lnSpc>
                <a:spcPct val="80000"/>
              </a:lnSpc>
              <a:buFontTx/>
              <a:buNone/>
            </a:pPr>
            <a:r>
              <a:rPr lang="en-US" altLang="en-US" sz="1600"/>
              <a:t>See: </a:t>
            </a:r>
            <a:r>
              <a:rPr lang="en-US" altLang="en-US" sz="1400">
                <a:hlinkClick r:id="rId3"/>
              </a:rPr>
              <a:t>http://www.eweek.com/article2/0,1759,2212215,00.asp</a:t>
            </a:r>
            <a:r>
              <a:rPr lang="en-US" altLang="en-US" sz="1400"/>
              <a:t> (November 2007)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68B6B6-8F9E-4A5E-A4B6-6B7F02070DC1}"/>
              </a:ext>
            </a:extLst>
          </p:cNvPr>
          <p:cNvSpPr>
            <a:spLocks noGrp="1" noChangeArrowheads="1"/>
          </p:cNvSpPr>
          <p:nvPr>
            <p:ph type="title"/>
          </p:nvPr>
        </p:nvSpPr>
        <p:spPr/>
        <p:txBody>
          <a:bodyPr/>
          <a:lstStyle/>
          <a:p>
            <a:pPr eaLnBrk="1" hangingPunct="1"/>
            <a:r>
              <a:rPr lang="en-US" altLang="en-US" dirty="0"/>
              <a:t>Logic Languages</a:t>
            </a:r>
          </a:p>
        </p:txBody>
      </p:sp>
      <p:sp>
        <p:nvSpPr>
          <p:cNvPr id="14339" name="Rectangle 3">
            <a:extLst>
              <a:ext uri="{FF2B5EF4-FFF2-40B4-BE49-F238E27FC236}">
                <a16:creationId xmlns:a16="http://schemas.microsoft.com/office/drawing/2014/main" id="{5467A8D0-0DA6-41C3-9991-BAE0D493CA4F}"/>
              </a:ext>
            </a:extLst>
          </p:cNvPr>
          <p:cNvSpPr>
            <a:spLocks noGrp="1" noChangeArrowheads="1"/>
          </p:cNvSpPr>
          <p:nvPr>
            <p:ph type="body" idx="1"/>
          </p:nvPr>
        </p:nvSpPr>
        <p:spPr/>
        <p:txBody>
          <a:bodyPr/>
          <a:lstStyle/>
          <a:p>
            <a:pPr eaLnBrk="1" hangingPunct="1">
              <a:lnSpc>
                <a:spcPct val="90000"/>
              </a:lnSpc>
            </a:pPr>
            <a:r>
              <a:rPr lang="en-US" altLang="en-US" dirty="0"/>
              <a:t>Model of computation is the Post production system</a:t>
            </a:r>
          </a:p>
          <a:p>
            <a:pPr eaLnBrk="1" hangingPunct="1">
              <a:lnSpc>
                <a:spcPct val="90000"/>
              </a:lnSpc>
            </a:pPr>
            <a:r>
              <a:rPr lang="en-US" altLang="en-US" dirty="0"/>
              <a:t>Write-once variables</a:t>
            </a:r>
          </a:p>
          <a:p>
            <a:pPr eaLnBrk="1" hangingPunct="1">
              <a:lnSpc>
                <a:spcPct val="90000"/>
              </a:lnSpc>
            </a:pPr>
            <a:r>
              <a:rPr lang="en-US" altLang="en-US" dirty="0"/>
              <a:t>Rule-based programming</a:t>
            </a:r>
          </a:p>
          <a:p>
            <a:pPr eaLnBrk="1" hangingPunct="1">
              <a:lnSpc>
                <a:spcPct val="90000"/>
              </a:lnSpc>
            </a:pPr>
            <a:r>
              <a:rPr lang="en-US" altLang="en-US" dirty="0"/>
              <a:t>Related to Horn logic, a subset of first-order logic</a:t>
            </a:r>
          </a:p>
          <a:p>
            <a:pPr eaLnBrk="1" hangingPunct="1">
              <a:lnSpc>
                <a:spcPct val="90000"/>
              </a:lnSpc>
            </a:pPr>
            <a:r>
              <a:rPr lang="en-US" altLang="en-US" dirty="0"/>
              <a:t>AND </a:t>
            </a:r>
            <a:r>
              <a:rPr lang="en-US" altLang="en-US" dirty="0" err="1"/>
              <a:t>and</a:t>
            </a:r>
            <a:r>
              <a:rPr lang="en-US" altLang="en-US" dirty="0"/>
              <a:t> OR non-determinism can be exploited in parallel execution</a:t>
            </a:r>
          </a:p>
          <a:p>
            <a:pPr eaLnBrk="1" hangingPunct="1">
              <a:lnSpc>
                <a:spcPct val="90000"/>
              </a:lnSpc>
            </a:pPr>
            <a:r>
              <a:rPr lang="en-US" altLang="en-US" dirty="0"/>
              <a:t>Almost unbelievably simple semantics</a:t>
            </a:r>
          </a:p>
          <a:p>
            <a:pPr eaLnBrk="1" hangingPunct="1">
              <a:lnSpc>
                <a:spcPct val="90000"/>
              </a:lnSpc>
            </a:pPr>
            <a:r>
              <a:rPr lang="en-US" altLang="en-US" dirty="0"/>
              <a:t>Prolog is a compromise language: not a pure logic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6018FC-EAB1-448C-8D29-BB0574CC958B}"/>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15363" name="Rectangle 3">
            <a:extLst>
              <a:ext uri="{FF2B5EF4-FFF2-40B4-BE49-F238E27FC236}">
                <a16:creationId xmlns:a16="http://schemas.microsoft.com/office/drawing/2014/main" id="{0068ADBB-7EE2-4D91-82EE-3296F4392448}"/>
              </a:ext>
            </a:extLst>
          </p:cNvPr>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gcd(A,B,G) :- A = B, G = A.</a:t>
            </a:r>
          </a:p>
          <a:p>
            <a:pPr eaLnBrk="1" hangingPunct="1">
              <a:spcBef>
                <a:spcPct val="20000"/>
              </a:spcBef>
            </a:pPr>
            <a:r>
              <a:rPr lang="en-US" altLang="en-US" sz="2800">
                <a:latin typeface="Tw Cen MT" panose="020B0602020104020603" pitchFamily="34" charset="0"/>
              </a:rPr>
              <a:t>gcd(A,B,G) :- A &gt; B, C is A-B, gcd(C,B,G).</a:t>
            </a:r>
          </a:p>
          <a:p>
            <a:pPr eaLnBrk="1" hangingPunct="1">
              <a:spcBef>
                <a:spcPct val="20000"/>
              </a:spcBef>
            </a:pPr>
            <a:r>
              <a:rPr lang="en-US" altLang="en-US" sz="2800">
                <a:latin typeface="Tw Cen MT" panose="020B0602020104020603" pitchFamily="34" charset="0"/>
              </a:rPr>
              <a:t>gcd(A,B,G) :- B &gt; A, C is B-A, gcd(C,A,G).</a:t>
            </a:r>
          </a:p>
        </p:txBody>
      </p:sp>
      <p:sp>
        <p:nvSpPr>
          <p:cNvPr id="15364" name="Text Box 5">
            <a:extLst>
              <a:ext uri="{FF2B5EF4-FFF2-40B4-BE49-F238E27FC236}">
                <a16:creationId xmlns:a16="http://schemas.microsoft.com/office/drawing/2014/main" id="{8B463973-4AC2-41A5-A107-24B6AE3FE43E}"/>
              </a:ext>
            </a:extLst>
          </p:cNvPr>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Tw Cen MT" panose="020B0602020104020603" pitchFamily="34" charset="0"/>
              </a:rPr>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6DC4AF-3FCD-4F3D-892E-28B2EFD6282A}"/>
              </a:ext>
            </a:extLst>
          </p:cNvPr>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16387" name="Rectangle 3">
            <a:extLst>
              <a:ext uri="{FF2B5EF4-FFF2-40B4-BE49-F238E27FC236}">
                <a16:creationId xmlns:a16="http://schemas.microsoft.com/office/drawing/2014/main" id="{479A6840-3522-4C36-A8AA-9B88DC7FBAF8}"/>
              </a:ext>
            </a:extLst>
          </p:cNvPr>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a:t>Goal: software productivity</a:t>
            </a:r>
          </a:p>
          <a:p>
            <a:pPr eaLnBrk="1" hangingPunct="1">
              <a:lnSpc>
                <a:spcPct val="90000"/>
              </a:lnSpc>
            </a:pPr>
            <a:r>
              <a:rPr lang="en-US" altLang="en-US"/>
              <a:t>Need: support for all phases of SD</a:t>
            </a:r>
          </a:p>
          <a:p>
            <a:pPr eaLnBrk="1" hangingPunct="1">
              <a:lnSpc>
                <a:spcPct val="90000"/>
              </a:lnSpc>
            </a:pPr>
            <a:r>
              <a:rPr lang="en-US" altLang="en-US"/>
              <a:t>Computer-aided tools (“Software Tools”)</a:t>
            </a:r>
          </a:p>
          <a:p>
            <a:pPr lvl="1" eaLnBrk="1" hangingPunct="1">
              <a:lnSpc>
                <a:spcPct val="90000"/>
              </a:lnSpc>
            </a:pPr>
            <a:r>
              <a:rPr lang="en-US" altLang="en-US"/>
              <a:t>Text and program editors, compilers, linkers, libraries, formatters, pre-processors</a:t>
            </a:r>
          </a:p>
          <a:p>
            <a:pPr lvl="1" eaLnBrk="1" hangingPunct="1">
              <a:lnSpc>
                <a:spcPct val="90000"/>
              </a:lnSpc>
            </a:pPr>
            <a:r>
              <a:rPr lang="en-US" altLang="en-US"/>
              <a:t>E.g., Unix (shell, pipe, redirection)</a:t>
            </a:r>
          </a:p>
          <a:p>
            <a:pPr eaLnBrk="1" hangingPunct="1">
              <a:lnSpc>
                <a:spcPct val="90000"/>
              </a:lnSpc>
            </a:pPr>
            <a:r>
              <a:rPr lang="en-US" altLang="en-US"/>
              <a:t>Software development environments</a:t>
            </a:r>
          </a:p>
          <a:p>
            <a:pPr lvl="1" eaLnBrk="1" hangingPunct="1">
              <a:lnSpc>
                <a:spcPct val="90000"/>
              </a:lnSpc>
            </a:pPr>
            <a:r>
              <a:rPr lang="en-US" altLang="en-US"/>
              <a:t>E.g., Interlisp, JBuilder</a:t>
            </a:r>
          </a:p>
          <a:p>
            <a:pPr eaLnBrk="1" hangingPunct="1">
              <a:lnSpc>
                <a:spcPct val="90000"/>
              </a:lnSpc>
            </a:pPr>
            <a:r>
              <a:rPr lang="en-US" altLang="en-US"/>
              <a:t>Intermediate approach:</a:t>
            </a:r>
          </a:p>
          <a:p>
            <a:pPr lvl="1" eaLnBrk="1" hangingPunct="1">
              <a:lnSpc>
                <a:spcPct val="90000"/>
              </a:lnSpc>
            </a:pPr>
            <a:r>
              <a:rPr lang="en-US" altLang="en-US"/>
              <a:t>Emacs (customizable editor to lightweight SDE)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ADB7AD-FD6B-4A2B-9463-7C8815D61133}"/>
              </a:ext>
            </a:extLst>
          </p:cNvPr>
          <p:cNvSpPr>
            <a:spLocks noGrp="1" noChangeArrowheads="1"/>
          </p:cNvSpPr>
          <p:nvPr>
            <p:ph type="title"/>
          </p:nvPr>
        </p:nvSpPr>
        <p:spPr>
          <a:xfrm>
            <a:off x="762000" y="381000"/>
            <a:ext cx="8001000" cy="838200"/>
          </a:xfrm>
        </p:spPr>
        <p:txBody>
          <a:bodyPr/>
          <a:lstStyle/>
          <a:p>
            <a:pPr eaLnBrk="1" hangingPunct="1"/>
            <a:r>
              <a:rPr lang="en-US" altLang="en-US" sz="4000"/>
              <a:t>Programming Languages as Algorithm Description Languages</a:t>
            </a:r>
          </a:p>
        </p:txBody>
      </p:sp>
      <p:sp>
        <p:nvSpPr>
          <p:cNvPr id="17411" name="Rectangle 3">
            <a:extLst>
              <a:ext uri="{FF2B5EF4-FFF2-40B4-BE49-F238E27FC236}">
                <a16:creationId xmlns:a16="http://schemas.microsoft.com/office/drawing/2014/main" id="{709B809C-631F-4AA9-B294-F4A94B41496E}"/>
              </a:ext>
            </a:extLst>
          </p:cNvPr>
          <p:cNvSpPr>
            <a:spLocks noGrp="1" noChangeArrowheads="1"/>
          </p:cNvSpPr>
          <p:nvPr>
            <p:ph type="body" idx="1"/>
          </p:nvPr>
        </p:nvSpPr>
        <p:spPr>
          <a:xfrm>
            <a:off x="381000" y="1371600"/>
            <a:ext cx="82296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 Niklaus Wirth, “Good Ideas, through the Looking Glass,” </a:t>
            </a:r>
            <a:r>
              <a:rPr lang="en-US" altLang="en-US" i="1"/>
              <a:t>Computer</a:t>
            </a:r>
            <a:r>
              <a:rPr lang="en-US" altLang="en-US"/>
              <a:t>, January 2006, pp.28-39</a:t>
            </a:r>
          </a:p>
          <a:p>
            <a:pPr eaLnBrk="1" hangingPunct="1">
              <a:lnSpc>
                <a:spcPct val="90000"/>
              </a:lnSpc>
            </a:pPr>
            <a:r>
              <a:rPr lang="en-US" altLang="en-US"/>
              <a:t>Analyses of complexity, correctness (including termination)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87CECAD-D852-45F8-8FF8-3EF15A19E873}"/>
              </a:ext>
            </a:extLst>
          </p:cNvPr>
          <p:cNvSpPr>
            <a:spLocks noGrp="1" noChangeArrowheads="1"/>
          </p:cNvSpPr>
          <p:nvPr>
            <p:ph type="title"/>
          </p:nvPr>
        </p:nvSpPr>
        <p:spPr>
          <a:xfrm>
            <a:off x="1066800" y="152400"/>
            <a:ext cx="7772400" cy="1143000"/>
          </a:xfrm>
        </p:spPr>
        <p:txBody>
          <a:bodyPr/>
          <a:lstStyle/>
          <a:p>
            <a:pPr eaLnBrk="1" hangingPunct="1"/>
            <a:r>
              <a:rPr lang="en-US" altLang="en-US" sz="3600"/>
              <a:t>Axiomatic, Denotational, and Operational Semantics</a:t>
            </a:r>
          </a:p>
        </p:txBody>
      </p:sp>
      <p:sp>
        <p:nvSpPr>
          <p:cNvPr id="18435" name="Rectangle 3">
            <a:extLst>
              <a:ext uri="{FF2B5EF4-FFF2-40B4-BE49-F238E27FC236}">
                <a16:creationId xmlns:a16="http://schemas.microsoft.com/office/drawing/2014/main" id="{BEEE368E-6C64-4FCF-A236-D680E0FC946C}"/>
              </a:ext>
            </a:extLst>
          </p:cNvPr>
          <p:cNvSpPr>
            <a:spLocks noGrp="1" noChangeArrowheads="1"/>
          </p:cNvSpPr>
          <p:nvPr>
            <p:ph type="body" idx="1"/>
          </p:nvPr>
        </p:nvSpPr>
        <p:spPr>
          <a:xfrm>
            <a:off x="685800" y="1295400"/>
            <a:ext cx="7772400" cy="5105400"/>
          </a:xfrm>
        </p:spPr>
        <p:txBody>
          <a:bodyPr/>
          <a:lstStyle/>
          <a:p>
            <a:pPr eaLnBrk="1" hangingPunct="1">
              <a:lnSpc>
                <a:spcPct val="90000"/>
              </a:lnSpc>
            </a:pPr>
            <a:r>
              <a:rPr lang="en-US" altLang="en-US"/>
              <a:t>Axiomatic semantics formalizes language commands by describing how their execution causes a state change.  The state is formalized by a first-order logic sentence.  The change is formalized by an inference rule</a:t>
            </a:r>
          </a:p>
          <a:p>
            <a:pPr eaLnBrk="1" hangingPunct="1">
              <a:lnSpc>
                <a:spcPct val="90000"/>
              </a:lnSpc>
            </a:pPr>
            <a:r>
              <a:rPr lang="en-US" altLang="en-US"/>
              <a:t>Denotational semantics associates each language command with a function from the state of the program before execution to the state after execution</a:t>
            </a:r>
          </a:p>
          <a:p>
            <a:pPr eaLnBrk="1" hangingPunct="1">
              <a:lnSpc>
                <a:spcPct val="90000"/>
              </a:lnSpc>
            </a:pPr>
            <a:r>
              <a:rPr lang="en-US" altLang="en-US"/>
              <a:t>Operational semantics associates each language command to a sequence of commands in a simple abstract processor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F09EDA-E33B-4086-9CC9-8752D5432B89}"/>
              </a:ext>
            </a:extLst>
          </p:cNvPr>
          <p:cNvSpPr>
            <a:spLocks noGrp="1" noChangeArrowheads="1"/>
          </p:cNvSpPr>
          <p:nvPr>
            <p:ph type="title"/>
          </p:nvPr>
        </p:nvSpPr>
        <p:spPr>
          <a:xfrm>
            <a:off x="685800" y="304800"/>
            <a:ext cx="7772400" cy="1143000"/>
          </a:xfrm>
        </p:spPr>
        <p:txBody>
          <a:bodyPr/>
          <a:lstStyle/>
          <a:p>
            <a:pPr eaLnBrk="1" hangingPunct="1"/>
            <a:r>
              <a:rPr lang="en-US" altLang="en-US" sz="4000"/>
              <a:t>Catalog Description and Textbook</a:t>
            </a:r>
          </a:p>
        </p:txBody>
      </p:sp>
      <p:sp>
        <p:nvSpPr>
          <p:cNvPr id="3075" name="Rectangle 3">
            <a:extLst>
              <a:ext uri="{FF2B5EF4-FFF2-40B4-BE49-F238E27FC236}">
                <a16:creationId xmlns:a16="http://schemas.microsoft.com/office/drawing/2014/main" id="{13D9CCBA-BFC8-45DE-BEC1-39C9F9F2D17D}"/>
              </a:ext>
            </a:extLst>
          </p:cNvPr>
          <p:cNvSpPr>
            <a:spLocks noGrp="1" noChangeArrowheads="1"/>
          </p:cNvSpPr>
          <p:nvPr>
            <p:ph type="body" idx="1"/>
          </p:nvPr>
        </p:nvSpPr>
        <p:spPr>
          <a:xfrm>
            <a:off x="685800" y="1295400"/>
            <a:ext cx="7772400" cy="4800600"/>
          </a:xfrm>
        </p:spPr>
        <p:txBody>
          <a:bodyPr>
            <a:normAutofit fontScale="92500"/>
          </a:bodyPr>
          <a:lstStyle/>
          <a:p>
            <a:pPr eaLnBrk="1" hangingPunct="1"/>
            <a:r>
              <a:rPr lang="en-US" altLang="en-US" b="1" dirty="0"/>
              <a:t>531—Compiler Construction</a:t>
            </a:r>
            <a:r>
              <a:rPr lang="en-US" altLang="en-US" dirty="0"/>
              <a:t>. (3) (</a:t>
            </a:r>
            <a:r>
              <a:rPr lang="en-US" altLang="en-US" dirty="0" err="1"/>
              <a:t>Prereq</a:t>
            </a:r>
            <a:r>
              <a:rPr lang="en-US" altLang="en-US" dirty="0"/>
              <a:t>: CSCE 240) Techniques for design and implementation of compilers, including lexical analysis, parsing, syntax-directed translation, and symbol table management.</a:t>
            </a:r>
          </a:p>
          <a:p>
            <a:pPr eaLnBrk="1" hangingPunct="1"/>
            <a:r>
              <a:rPr lang="en-US" altLang="en-US" dirty="0"/>
              <a:t> </a:t>
            </a:r>
            <a:r>
              <a:rPr lang="en-US" altLang="en-US" dirty="0" err="1"/>
              <a:t>Aarne</a:t>
            </a:r>
            <a:r>
              <a:rPr lang="en-US" altLang="en-US" dirty="0"/>
              <a:t> </a:t>
            </a:r>
            <a:r>
              <a:rPr lang="en-US" altLang="en-US" dirty="0" err="1"/>
              <a:t>Ranta</a:t>
            </a:r>
            <a:r>
              <a:rPr lang="en-US" altLang="en-US" dirty="0"/>
              <a:t> [R]. Implementing Programming Languages: An Introduction to Compilers and Interpreters. College Publications, 2012. ISBN: 978-1-84890-064-6. (required text).</a:t>
            </a:r>
          </a:p>
          <a:p>
            <a:pPr eaLnBrk="1" hangingPunct="1"/>
            <a:r>
              <a:rPr lang="en-US" altLang="en-US" dirty="0"/>
              <a:t>Torben </a:t>
            </a:r>
            <a:r>
              <a:rPr lang="en-US" altLang="en-US" dirty="0" err="1"/>
              <a:t>Aegidius</a:t>
            </a:r>
            <a:r>
              <a:rPr lang="en-US" altLang="en-US" dirty="0"/>
              <a:t> </a:t>
            </a:r>
            <a:r>
              <a:rPr lang="en-US" altLang="en-US" dirty="0" err="1"/>
              <a:t>Mogensen</a:t>
            </a:r>
            <a:r>
              <a:rPr lang="en-US" altLang="en-US" dirty="0"/>
              <a:t> [M]. Introduction to Compiler Design, second edition. Springer, 2017. ISBN: 978-3-319-66965-6. (required 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9BCB342-FE60-47BE-9865-6F22D81F784A}"/>
              </a:ext>
            </a:extLst>
          </p:cNvPr>
          <p:cNvSpPr>
            <a:spLocks noGrp="1" noChangeArrowheads="1"/>
          </p:cNvSpPr>
          <p:nvPr>
            <p:ph type="title"/>
          </p:nvPr>
        </p:nvSpPr>
        <p:spPr>
          <a:xfrm>
            <a:off x="685800" y="0"/>
            <a:ext cx="7772400" cy="1143000"/>
          </a:xfrm>
        </p:spPr>
        <p:txBody>
          <a:bodyPr/>
          <a:lstStyle/>
          <a:p>
            <a:pPr eaLnBrk="1" hangingPunct="1"/>
            <a:r>
              <a:rPr lang="en-US" altLang="en-US"/>
              <a:t>Loop Invariants</a:t>
            </a:r>
          </a:p>
        </p:txBody>
      </p:sp>
      <p:sp>
        <p:nvSpPr>
          <p:cNvPr id="19459" name="Rectangle 3">
            <a:extLst>
              <a:ext uri="{FF2B5EF4-FFF2-40B4-BE49-F238E27FC236}">
                <a16:creationId xmlns:a16="http://schemas.microsoft.com/office/drawing/2014/main" id="{D7F63E48-609A-49E1-81E4-1F5DB77D51D8}"/>
              </a:ext>
            </a:extLst>
          </p:cNvPr>
          <p:cNvSpPr>
            <a:spLocks noGrp="1" noChangeArrowheads="1"/>
          </p:cNvSpPr>
          <p:nvPr>
            <p:ph type="body" idx="1"/>
          </p:nvPr>
        </p:nvSpPr>
        <p:spPr>
          <a:xfrm>
            <a:off x="685800" y="990600"/>
            <a:ext cx="8077200" cy="5105400"/>
          </a:xfrm>
        </p:spPr>
        <p:txBody>
          <a:bodyPr/>
          <a:lstStyle/>
          <a:p>
            <a:pPr marL="533400" indent="-533400" eaLnBrk="1" hangingPunct="1"/>
            <a:r>
              <a:rPr lang="en-US" altLang="en-US" dirty="0"/>
              <a:t>Loop invariants are used in axiomatic semantics</a:t>
            </a:r>
          </a:p>
          <a:p>
            <a:pPr marL="533400" indent="-533400" eaLnBrk="1" hangingPunct="1"/>
            <a:r>
              <a:rPr lang="en-US" altLang="en-US" dirty="0"/>
              <a:t>A loop invariant for the while loop </a:t>
            </a:r>
          </a:p>
          <a:p>
            <a:pPr marL="533400" indent="-533400" eaLnBrk="1" hangingPunct="1">
              <a:buFontTx/>
              <a:buNone/>
            </a:pPr>
            <a:r>
              <a:rPr lang="en-US" altLang="en-US" dirty="0"/>
              <a:t>	</a:t>
            </a:r>
            <a:r>
              <a:rPr lang="en-US" altLang="en-US" i="1" dirty="0"/>
              <a:t>while B do SL od</a:t>
            </a:r>
            <a:r>
              <a:rPr lang="en-US" altLang="en-US" dirty="0"/>
              <a:t> with precondition </a:t>
            </a:r>
            <a:r>
              <a:rPr lang="en-US" altLang="en-US" i="1" dirty="0"/>
              <a:t>P</a:t>
            </a:r>
            <a:r>
              <a:rPr lang="en-US" altLang="en-US" dirty="0"/>
              <a:t> and postcondition </a:t>
            </a:r>
            <a:r>
              <a:rPr lang="en-US" altLang="en-US" i="1" dirty="0"/>
              <a:t>Q</a:t>
            </a:r>
            <a:r>
              <a:rPr lang="en-US" altLang="en-US" dirty="0"/>
              <a:t> is a sentence </a:t>
            </a:r>
            <a:r>
              <a:rPr lang="en-US" altLang="en-US" i="1" dirty="0"/>
              <a:t>I</a:t>
            </a:r>
            <a:r>
              <a:rPr lang="en-US" altLang="en-US" dirty="0"/>
              <a:t> </a:t>
            </a:r>
            <a:r>
              <a:rPr lang="en-US" altLang="en-US" dirty="0" err="1"/>
              <a:t>s.t.</a:t>
            </a:r>
            <a:r>
              <a:rPr lang="en-US" altLang="en-US" dirty="0"/>
              <a:t>:</a:t>
            </a:r>
          </a:p>
          <a:p>
            <a:pPr marL="533400" indent="-533400" eaLnBrk="1" hangingPunct="1">
              <a:buFontTx/>
              <a:buAutoNum type="arabicParenBoth"/>
            </a:pPr>
            <a:r>
              <a:rPr lang="en-US" altLang="en-US" dirty="0"/>
              <a:t>P =&gt; I</a:t>
            </a:r>
          </a:p>
          <a:p>
            <a:pPr marL="533400" indent="-533400" eaLnBrk="1" hangingPunct="1">
              <a:buFontTx/>
              <a:buAutoNum type="arabicParenBoth"/>
            </a:pPr>
            <a:r>
              <a:rPr lang="en-US" altLang="en-US" dirty="0"/>
              <a:t>I &amp; ~B =&gt; Q</a:t>
            </a:r>
          </a:p>
          <a:p>
            <a:pPr marL="533400" indent="-533400" eaLnBrk="1" hangingPunct="1">
              <a:buFontTx/>
              <a:buAutoNum type="arabicParenBoth"/>
            </a:pPr>
            <a:r>
              <a:rPr lang="en-US" altLang="en-US" dirty="0"/>
              <a:t>{I &amp; B} SL {I}, i.e., if the loop invariant holds before executing the body of the loop and the condition of the loop holds, then the loop invariant holds after executing the body of the loop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CFEF67B-3011-4673-A78E-17FDCADF9724}"/>
              </a:ext>
            </a:extLst>
          </p:cNvPr>
          <p:cNvSpPr>
            <a:spLocks noGrp="1" noChangeArrowheads="1"/>
          </p:cNvSpPr>
          <p:nvPr>
            <p:ph type="title"/>
          </p:nvPr>
        </p:nvSpPr>
        <p:spPr/>
        <p:txBody>
          <a:bodyPr/>
          <a:lstStyle/>
          <a:p>
            <a:pPr eaLnBrk="1" hangingPunct="1"/>
            <a:r>
              <a:rPr lang="en-US" altLang="en-US" sz="4000"/>
              <a:t>Programming Languages as Machine Command Languages</a:t>
            </a:r>
          </a:p>
        </p:txBody>
      </p:sp>
      <p:sp>
        <p:nvSpPr>
          <p:cNvPr id="20483" name="Rectangle 3">
            <a:extLst>
              <a:ext uri="{FF2B5EF4-FFF2-40B4-BE49-F238E27FC236}">
                <a16:creationId xmlns:a16="http://schemas.microsoft.com/office/drawing/2014/main" id="{483C42BF-4EB4-4C0D-9D5E-12B7F87C4DC8}"/>
              </a:ext>
            </a:extLst>
          </p:cNvPr>
          <p:cNvSpPr>
            <a:spLocks noGrp="1" noChangeArrowheads="1"/>
          </p:cNvSpPr>
          <p:nvPr>
            <p:ph type="body" idx="1"/>
          </p:nvPr>
        </p:nvSpPr>
        <p:spPr/>
        <p:txBody>
          <a:bodyPr/>
          <a:lstStyle/>
          <a:p>
            <a:pPr eaLnBrk="1" hangingPunct="1"/>
            <a:r>
              <a:rPr lang="en-US" altLang="en-US"/>
              <a:t>Practicing programmers are not only concerning with expressing and analyzing algorithms, but also with constructing software that is executed on actual machines and that performs useful tasks</a:t>
            </a:r>
          </a:p>
          <a:p>
            <a:pPr eaLnBrk="1" hangingPunct="1"/>
            <a:r>
              <a:rPr lang="en-US" altLang="en-US"/>
              <a:t>This requires programming language processors, such as translators (assemblers and compilers) and interpreters, as well as other components of a software programming environment (editors, browsers, debuggers, etc.)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1C03B0-2C6E-4925-BFF1-168546F92F0C}"/>
              </a:ext>
            </a:extLst>
          </p:cNvPr>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7" name="Rectangle 3">
            <a:extLst>
              <a:ext uri="{FF2B5EF4-FFF2-40B4-BE49-F238E27FC236}">
                <a16:creationId xmlns:a16="http://schemas.microsoft.com/office/drawing/2014/main" id="{C66AB7FB-A26C-4E3A-BB6B-193BAAD0426F}"/>
              </a:ext>
            </a:extLst>
          </p:cNvPr>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8" name="Rectangle 4">
            <a:extLst>
              <a:ext uri="{FF2B5EF4-FFF2-40B4-BE49-F238E27FC236}">
                <a16:creationId xmlns:a16="http://schemas.microsoft.com/office/drawing/2014/main" id="{2186D61B-0B53-4E37-9A77-7E156A302BC9}"/>
              </a:ext>
            </a:extLst>
          </p:cNvPr>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9" name="Rectangle 5">
            <a:extLst>
              <a:ext uri="{FF2B5EF4-FFF2-40B4-BE49-F238E27FC236}">
                <a16:creationId xmlns:a16="http://schemas.microsoft.com/office/drawing/2014/main" id="{E58A50A1-6294-40F4-A1A0-692B72CB3F10}"/>
              </a:ext>
            </a:extLst>
          </p:cNvPr>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latin typeface="Arial" panose="020B0604020202020204" pitchFamily="34" charset="0"/>
                <a:cs typeface="Arial" panose="020B0604020202020204" pitchFamily="34" charset="0"/>
                <a:sym typeface="Arial" panose="020B0604020202020204" pitchFamily="34" charset="0"/>
              </a:rPr>
              <a:t>Copyright © 2009 Elsevier</a:t>
            </a:r>
          </a:p>
        </p:txBody>
      </p:sp>
      <p:pic>
        <p:nvPicPr>
          <p:cNvPr id="21510" name="Picture 6">
            <a:extLst>
              <a:ext uri="{FF2B5EF4-FFF2-40B4-BE49-F238E27FC236}">
                <a16:creationId xmlns:a16="http://schemas.microsoft.com/office/drawing/2014/main" id="{2953041F-CCAB-4F99-AA30-BE37DCC02B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Rectangle 7">
            <a:extLst>
              <a:ext uri="{FF2B5EF4-FFF2-40B4-BE49-F238E27FC236}">
                <a16:creationId xmlns:a16="http://schemas.microsoft.com/office/drawing/2014/main" id="{46FF4844-B04D-4D0B-9080-6193DDE52020}"/>
              </a:ext>
            </a:extLst>
          </p:cNvPr>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2BB6D9-CA58-4D02-81B6-97B91853135E}"/>
              </a:ext>
            </a:extLst>
          </p:cNvPr>
          <p:cNvSpPr>
            <a:spLocks noGrp="1" noChangeArrowheads="1"/>
          </p:cNvSpPr>
          <p:nvPr>
            <p:ph type="title"/>
          </p:nvPr>
        </p:nvSpPr>
        <p:spPr>
          <a:xfrm>
            <a:off x="685800" y="304800"/>
            <a:ext cx="7772400" cy="1143000"/>
          </a:xfrm>
        </p:spPr>
        <p:txBody>
          <a:bodyPr/>
          <a:lstStyle/>
          <a:p>
            <a:pPr eaLnBrk="1" hangingPunct="1"/>
            <a:r>
              <a:rPr lang="en-US" altLang="en-US"/>
              <a:t>Influences on PL Design</a:t>
            </a:r>
          </a:p>
        </p:txBody>
      </p:sp>
      <p:sp>
        <p:nvSpPr>
          <p:cNvPr id="22531" name="Rectangle 3">
            <a:extLst>
              <a:ext uri="{FF2B5EF4-FFF2-40B4-BE49-F238E27FC236}">
                <a16:creationId xmlns:a16="http://schemas.microsoft.com/office/drawing/2014/main" id="{A37E9DBC-2BC1-477D-9EEE-40CE0D991C80}"/>
              </a:ext>
            </a:extLst>
          </p:cNvPr>
          <p:cNvSpPr>
            <a:spLocks noGrp="1" noChangeArrowheads="1"/>
          </p:cNvSpPr>
          <p:nvPr>
            <p:ph type="body" idx="1"/>
          </p:nvPr>
        </p:nvSpPr>
        <p:spPr>
          <a:xfrm>
            <a:off x="228600" y="1371600"/>
            <a:ext cx="4343400" cy="4572000"/>
          </a:xfrm>
        </p:spPr>
        <p:txBody>
          <a:bodyPr/>
          <a:lstStyle/>
          <a:p>
            <a:pPr eaLnBrk="1" hangingPunct="1">
              <a:lnSpc>
                <a:spcPct val="90000"/>
              </a:lnSpc>
            </a:pPr>
            <a:r>
              <a:rPr lang="en-US" altLang="en-US"/>
              <a:t>Software design methodology (“People”)</a:t>
            </a:r>
          </a:p>
          <a:p>
            <a:pPr lvl="1" eaLnBrk="1" hangingPunct="1">
              <a:lnSpc>
                <a:spcPct val="90000"/>
              </a:lnSpc>
            </a:pPr>
            <a:r>
              <a:rPr lang="en-US" altLang="en-US"/>
              <a:t>Need to reduce the cost of software development</a:t>
            </a:r>
          </a:p>
          <a:p>
            <a:pPr eaLnBrk="1" hangingPunct="1">
              <a:lnSpc>
                <a:spcPct val="90000"/>
              </a:lnSpc>
            </a:pPr>
            <a:r>
              <a:rPr lang="en-US" altLang="en-US"/>
              <a:t>Computer architecture (“Machines”)</a:t>
            </a:r>
          </a:p>
          <a:p>
            <a:pPr lvl="1" eaLnBrk="1" hangingPunct="1">
              <a:lnSpc>
                <a:spcPct val="90000"/>
              </a:lnSpc>
            </a:pPr>
            <a:r>
              <a:rPr lang="en-US" altLang="en-US"/>
              <a:t>Efficiency in execution</a:t>
            </a:r>
          </a:p>
          <a:p>
            <a:pPr eaLnBrk="1" hangingPunct="1">
              <a:lnSpc>
                <a:spcPct val="90000"/>
              </a:lnSpc>
            </a:pPr>
            <a:r>
              <a:rPr lang="en-US" altLang="en-US"/>
              <a:t>A continuing tension</a:t>
            </a:r>
          </a:p>
          <a:p>
            <a:pPr eaLnBrk="1" hangingPunct="1">
              <a:lnSpc>
                <a:spcPct val="90000"/>
              </a:lnSpc>
            </a:pPr>
            <a:r>
              <a:rPr lang="en-US" altLang="en-US"/>
              <a:t>The machines are winning</a:t>
            </a:r>
          </a:p>
        </p:txBody>
      </p:sp>
      <p:grpSp>
        <p:nvGrpSpPr>
          <p:cNvPr id="22532" name="Group 40">
            <a:extLst>
              <a:ext uri="{FF2B5EF4-FFF2-40B4-BE49-F238E27FC236}">
                <a16:creationId xmlns:a16="http://schemas.microsoft.com/office/drawing/2014/main" id="{36152CF9-0F55-41EC-AC4C-6E5386EFC997}"/>
              </a:ext>
            </a:extLst>
          </p:cNvPr>
          <p:cNvGrpSpPr>
            <a:grpSpLocks/>
          </p:cNvGrpSpPr>
          <p:nvPr/>
        </p:nvGrpSpPr>
        <p:grpSpPr bwMode="auto">
          <a:xfrm>
            <a:off x="4459288" y="1371600"/>
            <a:ext cx="4456112" cy="4852988"/>
            <a:chOff x="2521" y="836"/>
            <a:chExt cx="2807" cy="3057"/>
          </a:xfrm>
        </p:grpSpPr>
        <p:sp>
          <p:nvSpPr>
            <p:cNvPr id="22533" name="Freeform 5">
              <a:extLst>
                <a:ext uri="{FF2B5EF4-FFF2-40B4-BE49-F238E27FC236}">
                  <a16:creationId xmlns:a16="http://schemas.microsoft.com/office/drawing/2014/main" id="{211F6564-39B2-42FE-AB1E-CE69C739DA97}"/>
                </a:ext>
              </a:extLst>
            </p:cNvPr>
            <p:cNvSpPr>
              <a:spLocks/>
            </p:cNvSpPr>
            <p:nvPr/>
          </p:nvSpPr>
          <p:spPr bwMode="auto">
            <a:xfrm>
              <a:off x="2767" y="3178"/>
              <a:ext cx="1895" cy="19"/>
            </a:xfrm>
            <a:custGeom>
              <a:avLst/>
              <a:gdLst>
                <a:gd name="T0" fmla="*/ 0 w 1895"/>
                <a:gd name="T1" fmla="*/ 0 h 19"/>
                <a:gd name="T2" fmla="*/ 1894 w 1895"/>
                <a:gd name="T3" fmla="*/ 0 h 19"/>
                <a:gd name="T4" fmla="*/ 1894 w 1895"/>
                <a:gd name="T5" fmla="*/ 18 h 19"/>
                <a:gd name="T6" fmla="*/ 0 w 1895"/>
                <a:gd name="T7" fmla="*/ 18 h 19"/>
                <a:gd name="T8" fmla="*/ 0 w 189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9">
                  <a:moveTo>
                    <a:pt x="0" y="0"/>
                  </a:moveTo>
                  <a:lnTo>
                    <a:pt x="1894" y="0"/>
                  </a:lnTo>
                  <a:lnTo>
                    <a:pt x="1894"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a:extLst>
                <a:ext uri="{FF2B5EF4-FFF2-40B4-BE49-F238E27FC236}">
                  <a16:creationId xmlns:a16="http://schemas.microsoft.com/office/drawing/2014/main" id="{2AB07C81-860A-452A-9182-EA5213C0559F}"/>
                </a:ext>
              </a:extLst>
            </p:cNvPr>
            <p:cNvSpPr>
              <a:spLocks/>
            </p:cNvSpPr>
            <p:nvPr/>
          </p:nvSpPr>
          <p:spPr bwMode="auto">
            <a:xfrm>
              <a:off x="4645" y="3178"/>
              <a:ext cx="18" cy="715"/>
            </a:xfrm>
            <a:custGeom>
              <a:avLst/>
              <a:gdLst>
                <a:gd name="T0" fmla="*/ 0 w 18"/>
                <a:gd name="T1" fmla="*/ 0 h 715"/>
                <a:gd name="T2" fmla="*/ 17 w 18"/>
                <a:gd name="T3" fmla="*/ 0 h 715"/>
                <a:gd name="T4" fmla="*/ 17 w 18"/>
                <a:gd name="T5" fmla="*/ 714 h 715"/>
                <a:gd name="T6" fmla="*/ 0 w 18"/>
                <a:gd name="T7" fmla="*/ 714 h 715"/>
                <a:gd name="T8" fmla="*/ 0 w 18"/>
                <a:gd name="T9" fmla="*/ 0 h 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15">
                  <a:moveTo>
                    <a:pt x="0" y="0"/>
                  </a:moveTo>
                  <a:lnTo>
                    <a:pt x="17" y="0"/>
                  </a:lnTo>
                  <a:lnTo>
                    <a:pt x="17" y="714"/>
                  </a:lnTo>
                  <a:lnTo>
                    <a:pt x="0" y="714"/>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a:extLst>
                <a:ext uri="{FF2B5EF4-FFF2-40B4-BE49-F238E27FC236}">
                  <a16:creationId xmlns:a16="http://schemas.microsoft.com/office/drawing/2014/main" id="{32F83373-3598-43DE-BB9F-373F625AF523}"/>
                </a:ext>
              </a:extLst>
            </p:cNvPr>
            <p:cNvSpPr>
              <a:spLocks/>
            </p:cNvSpPr>
            <p:nvPr/>
          </p:nvSpPr>
          <p:spPr bwMode="auto">
            <a:xfrm>
              <a:off x="2767" y="3874"/>
              <a:ext cx="1879" cy="19"/>
            </a:xfrm>
            <a:custGeom>
              <a:avLst/>
              <a:gdLst>
                <a:gd name="T0" fmla="*/ 0 w 1879"/>
                <a:gd name="T1" fmla="*/ 0 h 19"/>
                <a:gd name="T2" fmla="*/ 1878 w 1879"/>
                <a:gd name="T3" fmla="*/ 0 h 19"/>
                <a:gd name="T4" fmla="*/ 1878 w 1879"/>
                <a:gd name="T5" fmla="*/ 18 h 19"/>
                <a:gd name="T6" fmla="*/ 0 w 1879"/>
                <a:gd name="T7" fmla="*/ 18 h 19"/>
                <a:gd name="T8" fmla="*/ 0 w 187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9" h="19">
                  <a:moveTo>
                    <a:pt x="0" y="0"/>
                  </a:moveTo>
                  <a:lnTo>
                    <a:pt x="1878" y="0"/>
                  </a:lnTo>
                  <a:lnTo>
                    <a:pt x="1878"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Freeform 8">
              <a:extLst>
                <a:ext uri="{FF2B5EF4-FFF2-40B4-BE49-F238E27FC236}">
                  <a16:creationId xmlns:a16="http://schemas.microsoft.com/office/drawing/2014/main" id="{5863647C-DA3D-4426-A214-904ED757E786}"/>
                </a:ext>
              </a:extLst>
            </p:cNvPr>
            <p:cNvSpPr>
              <a:spLocks/>
            </p:cNvSpPr>
            <p:nvPr/>
          </p:nvSpPr>
          <p:spPr bwMode="auto">
            <a:xfrm>
              <a:off x="2767" y="3178"/>
              <a:ext cx="18" cy="697"/>
            </a:xfrm>
            <a:custGeom>
              <a:avLst/>
              <a:gdLst>
                <a:gd name="T0" fmla="*/ 0 w 18"/>
                <a:gd name="T1" fmla="*/ 0 h 697"/>
                <a:gd name="T2" fmla="*/ 17 w 18"/>
                <a:gd name="T3" fmla="*/ 0 h 697"/>
                <a:gd name="T4" fmla="*/ 17 w 18"/>
                <a:gd name="T5" fmla="*/ 696 h 697"/>
                <a:gd name="T6" fmla="*/ 0 w 18"/>
                <a:gd name="T7" fmla="*/ 696 h 697"/>
                <a:gd name="T8" fmla="*/ 0 w 18"/>
                <a:gd name="T9" fmla="*/ 0 h 6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97">
                  <a:moveTo>
                    <a:pt x="0" y="0"/>
                  </a:moveTo>
                  <a:lnTo>
                    <a:pt x="17" y="0"/>
                  </a:lnTo>
                  <a:lnTo>
                    <a:pt x="17" y="696"/>
                  </a:lnTo>
                  <a:lnTo>
                    <a:pt x="0" y="69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Rectangle 9">
              <a:extLst>
                <a:ext uri="{FF2B5EF4-FFF2-40B4-BE49-F238E27FC236}">
                  <a16:creationId xmlns:a16="http://schemas.microsoft.com/office/drawing/2014/main" id="{C7D0835E-2B66-4999-B868-8CB1BD412453}"/>
                </a:ext>
              </a:extLst>
            </p:cNvPr>
            <p:cNvSpPr>
              <a:spLocks noChangeArrowheads="1"/>
            </p:cNvSpPr>
            <p:nvPr/>
          </p:nvSpPr>
          <p:spPr bwMode="auto">
            <a:xfrm>
              <a:off x="3202" y="3372"/>
              <a:ext cx="10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von Neumann</a:t>
              </a:r>
            </a:p>
          </p:txBody>
        </p:sp>
        <p:sp>
          <p:nvSpPr>
            <p:cNvPr id="22538" name="Rectangle 10">
              <a:extLst>
                <a:ext uri="{FF2B5EF4-FFF2-40B4-BE49-F238E27FC236}">
                  <a16:creationId xmlns:a16="http://schemas.microsoft.com/office/drawing/2014/main" id="{37DEE6E8-E395-46FB-9FE9-966E8983B1FB}"/>
                </a:ext>
              </a:extLst>
            </p:cNvPr>
            <p:cNvSpPr>
              <a:spLocks noChangeArrowheads="1"/>
            </p:cNvSpPr>
            <p:nvPr/>
          </p:nvSpPr>
          <p:spPr bwMode="auto">
            <a:xfrm>
              <a:off x="3202" y="3536"/>
              <a:ext cx="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architecture</a:t>
              </a:r>
            </a:p>
          </p:txBody>
        </p:sp>
        <p:sp>
          <p:nvSpPr>
            <p:cNvPr id="22539" name="Freeform 11">
              <a:extLst>
                <a:ext uri="{FF2B5EF4-FFF2-40B4-BE49-F238E27FC236}">
                  <a16:creationId xmlns:a16="http://schemas.microsoft.com/office/drawing/2014/main" id="{A780CEC2-202C-49C4-9BE0-F1637F62FBF5}"/>
                </a:ext>
              </a:extLst>
            </p:cNvPr>
            <p:cNvSpPr>
              <a:spLocks/>
            </p:cNvSpPr>
            <p:nvPr/>
          </p:nvSpPr>
          <p:spPr bwMode="auto">
            <a:xfrm>
              <a:off x="2850" y="836"/>
              <a:ext cx="1563" cy="898"/>
            </a:xfrm>
            <a:custGeom>
              <a:avLst/>
              <a:gdLst>
                <a:gd name="T0" fmla="*/ 1478 w 1563"/>
                <a:gd name="T1" fmla="*/ 274 h 898"/>
                <a:gd name="T2" fmla="*/ 1478 w 1563"/>
                <a:gd name="T3" fmla="*/ 293 h 898"/>
                <a:gd name="T4" fmla="*/ 1312 w 1563"/>
                <a:gd name="T5" fmla="*/ 146 h 898"/>
                <a:gd name="T6" fmla="*/ 1079 w 1563"/>
                <a:gd name="T7" fmla="*/ 55 h 898"/>
                <a:gd name="T8" fmla="*/ 1079 w 1563"/>
                <a:gd name="T9" fmla="*/ 55 h 898"/>
                <a:gd name="T10" fmla="*/ 781 w 1563"/>
                <a:gd name="T11" fmla="*/ 18 h 898"/>
                <a:gd name="T12" fmla="*/ 464 w 1563"/>
                <a:gd name="T13" fmla="*/ 55 h 898"/>
                <a:gd name="T14" fmla="*/ 464 w 1563"/>
                <a:gd name="T15" fmla="*/ 55 h 898"/>
                <a:gd name="T16" fmla="*/ 249 w 1563"/>
                <a:gd name="T17" fmla="*/ 146 h 898"/>
                <a:gd name="T18" fmla="*/ 82 w 1563"/>
                <a:gd name="T19" fmla="*/ 293 h 898"/>
                <a:gd name="T20" fmla="*/ 82 w 1563"/>
                <a:gd name="T21" fmla="*/ 274 h 898"/>
                <a:gd name="T22" fmla="*/ 16 w 1563"/>
                <a:gd name="T23" fmla="*/ 439 h 898"/>
                <a:gd name="T24" fmla="*/ 82 w 1563"/>
                <a:gd name="T25" fmla="*/ 604 h 898"/>
                <a:gd name="T26" fmla="*/ 82 w 1563"/>
                <a:gd name="T27" fmla="*/ 604 h 898"/>
                <a:gd name="T28" fmla="*/ 232 w 1563"/>
                <a:gd name="T29" fmla="*/ 750 h 898"/>
                <a:gd name="T30" fmla="*/ 464 w 1563"/>
                <a:gd name="T31" fmla="*/ 842 h 898"/>
                <a:gd name="T32" fmla="*/ 464 w 1563"/>
                <a:gd name="T33" fmla="*/ 842 h 898"/>
                <a:gd name="T34" fmla="*/ 781 w 1563"/>
                <a:gd name="T35" fmla="*/ 878 h 898"/>
                <a:gd name="T36" fmla="*/ 1079 w 1563"/>
                <a:gd name="T37" fmla="*/ 842 h 898"/>
                <a:gd name="T38" fmla="*/ 1079 w 1563"/>
                <a:gd name="T39" fmla="*/ 842 h 898"/>
                <a:gd name="T40" fmla="*/ 1312 w 1563"/>
                <a:gd name="T41" fmla="*/ 750 h 898"/>
                <a:gd name="T42" fmla="*/ 1478 w 1563"/>
                <a:gd name="T43" fmla="*/ 604 h 898"/>
                <a:gd name="T44" fmla="*/ 1478 w 1563"/>
                <a:gd name="T45" fmla="*/ 604 h 898"/>
                <a:gd name="T46" fmla="*/ 1544 w 1563"/>
                <a:gd name="T47" fmla="*/ 439 h 898"/>
                <a:gd name="T48" fmla="*/ 1562 w 1563"/>
                <a:gd name="T49" fmla="*/ 439 h 898"/>
                <a:gd name="T50" fmla="*/ 1494 w 1563"/>
                <a:gd name="T51" fmla="*/ 604 h 898"/>
                <a:gd name="T52" fmla="*/ 1329 w 1563"/>
                <a:gd name="T53" fmla="*/ 769 h 898"/>
                <a:gd name="T54" fmla="*/ 1312 w 1563"/>
                <a:gd name="T55" fmla="*/ 769 h 898"/>
                <a:gd name="T56" fmla="*/ 1079 w 1563"/>
                <a:gd name="T57" fmla="*/ 860 h 898"/>
                <a:gd name="T58" fmla="*/ 781 w 1563"/>
                <a:gd name="T59" fmla="*/ 897 h 898"/>
                <a:gd name="T60" fmla="*/ 781 w 1563"/>
                <a:gd name="T61" fmla="*/ 897 h 898"/>
                <a:gd name="T62" fmla="*/ 464 w 1563"/>
                <a:gd name="T63" fmla="*/ 860 h 898"/>
                <a:gd name="T64" fmla="*/ 232 w 1563"/>
                <a:gd name="T65" fmla="*/ 769 h 898"/>
                <a:gd name="T66" fmla="*/ 232 w 1563"/>
                <a:gd name="T67" fmla="*/ 769 h 898"/>
                <a:gd name="T68" fmla="*/ 66 w 1563"/>
                <a:gd name="T69" fmla="*/ 622 h 898"/>
                <a:gd name="T70" fmla="*/ 0 w 1563"/>
                <a:gd name="T71" fmla="*/ 439 h 898"/>
                <a:gd name="T72" fmla="*/ 0 w 1563"/>
                <a:gd name="T73" fmla="*/ 439 h 898"/>
                <a:gd name="T74" fmla="*/ 66 w 1563"/>
                <a:gd name="T75" fmla="*/ 274 h 898"/>
                <a:gd name="T76" fmla="*/ 232 w 1563"/>
                <a:gd name="T77" fmla="*/ 128 h 898"/>
                <a:gd name="T78" fmla="*/ 232 w 1563"/>
                <a:gd name="T79" fmla="*/ 128 h 898"/>
                <a:gd name="T80" fmla="*/ 464 w 1563"/>
                <a:gd name="T81" fmla="*/ 37 h 898"/>
                <a:gd name="T82" fmla="*/ 781 w 1563"/>
                <a:gd name="T83" fmla="*/ 0 h 898"/>
                <a:gd name="T84" fmla="*/ 781 w 1563"/>
                <a:gd name="T85" fmla="*/ 0 h 898"/>
                <a:gd name="T86" fmla="*/ 1079 w 1563"/>
                <a:gd name="T87" fmla="*/ 37 h 898"/>
                <a:gd name="T88" fmla="*/ 1312 w 1563"/>
                <a:gd name="T89" fmla="*/ 128 h 898"/>
                <a:gd name="T90" fmla="*/ 1329 w 1563"/>
                <a:gd name="T91" fmla="*/ 128 h 898"/>
                <a:gd name="T92" fmla="*/ 1494 w 1563"/>
                <a:gd name="T93" fmla="*/ 274 h 898"/>
                <a:gd name="T94" fmla="*/ 1562 w 1563"/>
                <a:gd name="T95" fmla="*/ 439 h 8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3" h="898">
                  <a:moveTo>
                    <a:pt x="1544" y="439"/>
                  </a:moveTo>
                  <a:lnTo>
                    <a:pt x="1478" y="274"/>
                  </a:lnTo>
                  <a:lnTo>
                    <a:pt x="1478" y="293"/>
                  </a:lnTo>
                  <a:lnTo>
                    <a:pt x="1312" y="146"/>
                  </a:lnTo>
                  <a:lnTo>
                    <a:pt x="1079" y="55"/>
                  </a:lnTo>
                  <a:lnTo>
                    <a:pt x="781" y="18"/>
                  </a:lnTo>
                  <a:lnTo>
                    <a:pt x="464" y="55"/>
                  </a:lnTo>
                  <a:lnTo>
                    <a:pt x="232" y="146"/>
                  </a:lnTo>
                  <a:lnTo>
                    <a:pt x="249" y="146"/>
                  </a:lnTo>
                  <a:lnTo>
                    <a:pt x="82" y="293"/>
                  </a:lnTo>
                  <a:lnTo>
                    <a:pt x="82" y="274"/>
                  </a:lnTo>
                  <a:lnTo>
                    <a:pt x="16" y="439"/>
                  </a:lnTo>
                  <a:lnTo>
                    <a:pt x="82" y="604"/>
                  </a:lnTo>
                  <a:lnTo>
                    <a:pt x="249" y="750"/>
                  </a:lnTo>
                  <a:lnTo>
                    <a:pt x="232" y="750"/>
                  </a:lnTo>
                  <a:lnTo>
                    <a:pt x="464" y="842"/>
                  </a:lnTo>
                  <a:lnTo>
                    <a:pt x="781" y="878"/>
                  </a:lnTo>
                  <a:lnTo>
                    <a:pt x="1079" y="842"/>
                  </a:lnTo>
                  <a:lnTo>
                    <a:pt x="1312" y="750"/>
                  </a:lnTo>
                  <a:lnTo>
                    <a:pt x="1478" y="604"/>
                  </a:lnTo>
                  <a:lnTo>
                    <a:pt x="1544" y="439"/>
                  </a:lnTo>
                  <a:lnTo>
                    <a:pt x="1562" y="439"/>
                  </a:lnTo>
                  <a:lnTo>
                    <a:pt x="1494" y="604"/>
                  </a:lnTo>
                  <a:lnTo>
                    <a:pt x="1494" y="622"/>
                  </a:lnTo>
                  <a:lnTo>
                    <a:pt x="1329" y="769"/>
                  </a:lnTo>
                  <a:lnTo>
                    <a:pt x="1312" y="769"/>
                  </a:lnTo>
                  <a:lnTo>
                    <a:pt x="1079" y="860"/>
                  </a:lnTo>
                  <a:lnTo>
                    <a:pt x="781" y="897"/>
                  </a:lnTo>
                  <a:lnTo>
                    <a:pt x="464" y="860"/>
                  </a:lnTo>
                  <a:lnTo>
                    <a:pt x="232" y="769"/>
                  </a:lnTo>
                  <a:lnTo>
                    <a:pt x="66" y="622"/>
                  </a:lnTo>
                  <a:lnTo>
                    <a:pt x="66" y="604"/>
                  </a:lnTo>
                  <a:lnTo>
                    <a:pt x="0" y="439"/>
                  </a:lnTo>
                  <a:lnTo>
                    <a:pt x="66" y="274"/>
                  </a:lnTo>
                  <a:lnTo>
                    <a:pt x="232" y="128"/>
                  </a:lnTo>
                  <a:lnTo>
                    <a:pt x="464" y="37"/>
                  </a:lnTo>
                  <a:lnTo>
                    <a:pt x="781" y="0"/>
                  </a:lnTo>
                  <a:lnTo>
                    <a:pt x="1079" y="37"/>
                  </a:lnTo>
                  <a:lnTo>
                    <a:pt x="1312" y="128"/>
                  </a:lnTo>
                  <a:lnTo>
                    <a:pt x="1329" y="128"/>
                  </a:lnTo>
                  <a:lnTo>
                    <a:pt x="1494" y="274"/>
                  </a:lnTo>
                  <a:lnTo>
                    <a:pt x="1562" y="439"/>
                  </a:lnTo>
                  <a:lnTo>
                    <a:pt x="1544" y="43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Freeform 12">
              <a:extLst>
                <a:ext uri="{FF2B5EF4-FFF2-40B4-BE49-F238E27FC236}">
                  <a16:creationId xmlns:a16="http://schemas.microsoft.com/office/drawing/2014/main" id="{F1BB2645-F4FB-43E7-B321-2231AF0E05E2}"/>
                </a:ext>
              </a:extLst>
            </p:cNvPr>
            <p:cNvSpPr>
              <a:spLocks/>
            </p:cNvSpPr>
            <p:nvPr/>
          </p:nvSpPr>
          <p:spPr bwMode="auto">
            <a:xfrm>
              <a:off x="4395" y="1275"/>
              <a:ext cx="18" cy="1"/>
            </a:xfrm>
            <a:custGeom>
              <a:avLst/>
              <a:gdLst>
                <a:gd name="T0" fmla="*/ 0 w 18"/>
                <a:gd name="T1" fmla="*/ 0 h 1"/>
                <a:gd name="T2" fmla="*/ 0 w 18"/>
                <a:gd name="T3" fmla="*/ 0 h 1"/>
                <a:gd name="T4" fmla="*/ 0 w 18"/>
                <a:gd name="T5" fmla="*/ 0 h 1"/>
                <a:gd name="T6" fmla="*/ 17 w 18"/>
                <a:gd name="T7" fmla="*/ 0 h 1"/>
                <a:gd name="T8" fmla="*/ 17 w 18"/>
                <a:gd name="T9" fmla="*/ 0 h 1"/>
                <a:gd name="T10" fmla="*/ 17 w 18"/>
                <a:gd name="T11" fmla="*/ 0 h 1"/>
                <a:gd name="T12" fmla="*/ 0 w 1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Rectangle 13">
              <a:extLst>
                <a:ext uri="{FF2B5EF4-FFF2-40B4-BE49-F238E27FC236}">
                  <a16:creationId xmlns:a16="http://schemas.microsoft.com/office/drawing/2014/main" id="{19737CD4-B88B-4ED6-B650-EB9245D30C6A}"/>
                </a:ext>
              </a:extLst>
            </p:cNvPr>
            <p:cNvSpPr>
              <a:spLocks noChangeArrowheads="1"/>
            </p:cNvSpPr>
            <p:nvPr/>
          </p:nvSpPr>
          <p:spPr bwMode="auto">
            <a:xfrm>
              <a:off x="3120" y="1048"/>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Programmer’s</a:t>
              </a:r>
            </a:p>
          </p:txBody>
        </p:sp>
        <p:sp>
          <p:nvSpPr>
            <p:cNvPr id="22542" name="Freeform 14">
              <a:extLst>
                <a:ext uri="{FF2B5EF4-FFF2-40B4-BE49-F238E27FC236}">
                  <a16:creationId xmlns:a16="http://schemas.microsoft.com/office/drawing/2014/main" id="{D8DA7528-5327-4AA0-A849-70EC344698C5}"/>
                </a:ext>
              </a:extLst>
            </p:cNvPr>
            <p:cNvSpPr>
              <a:spLocks/>
            </p:cNvSpPr>
            <p:nvPr/>
          </p:nvSpPr>
          <p:spPr bwMode="auto">
            <a:xfrm>
              <a:off x="2933" y="2080"/>
              <a:ext cx="1430" cy="605"/>
            </a:xfrm>
            <a:custGeom>
              <a:avLst/>
              <a:gdLst>
                <a:gd name="T0" fmla="*/ 182 w 1430"/>
                <a:gd name="T1" fmla="*/ 37 h 605"/>
                <a:gd name="T2" fmla="*/ 100 w 1430"/>
                <a:gd name="T3" fmla="*/ 110 h 605"/>
                <a:gd name="T4" fmla="*/ 33 w 1430"/>
                <a:gd name="T5" fmla="*/ 183 h 605"/>
                <a:gd name="T6" fmla="*/ 17 w 1430"/>
                <a:gd name="T7" fmla="*/ 293 h 605"/>
                <a:gd name="T8" fmla="*/ 17 w 1430"/>
                <a:gd name="T9" fmla="*/ 293 h 605"/>
                <a:gd name="T10" fmla="*/ 17 w 1430"/>
                <a:gd name="T11" fmla="*/ 293 h 605"/>
                <a:gd name="T12" fmla="*/ 33 w 1430"/>
                <a:gd name="T13" fmla="*/ 403 h 605"/>
                <a:gd name="T14" fmla="*/ 100 w 1430"/>
                <a:gd name="T15" fmla="*/ 494 h 605"/>
                <a:gd name="T16" fmla="*/ 166 w 1430"/>
                <a:gd name="T17" fmla="*/ 568 h 605"/>
                <a:gd name="T18" fmla="*/ 266 w 1430"/>
                <a:gd name="T19" fmla="*/ 586 h 605"/>
                <a:gd name="T20" fmla="*/ 698 w 1430"/>
                <a:gd name="T21" fmla="*/ 586 h 605"/>
                <a:gd name="T22" fmla="*/ 1146 w 1430"/>
                <a:gd name="T23" fmla="*/ 586 h 605"/>
                <a:gd name="T24" fmla="*/ 1246 w 1430"/>
                <a:gd name="T25" fmla="*/ 568 h 605"/>
                <a:gd name="T26" fmla="*/ 1329 w 1430"/>
                <a:gd name="T27" fmla="*/ 494 h 605"/>
                <a:gd name="T28" fmla="*/ 1395 w 1430"/>
                <a:gd name="T29" fmla="*/ 403 h 605"/>
                <a:gd name="T30" fmla="*/ 1411 w 1430"/>
                <a:gd name="T31" fmla="*/ 293 h 605"/>
                <a:gd name="T32" fmla="*/ 1411 w 1430"/>
                <a:gd name="T33" fmla="*/ 293 h 605"/>
                <a:gd name="T34" fmla="*/ 1411 w 1430"/>
                <a:gd name="T35" fmla="*/ 293 h 605"/>
                <a:gd name="T36" fmla="*/ 1395 w 1430"/>
                <a:gd name="T37" fmla="*/ 202 h 605"/>
                <a:gd name="T38" fmla="*/ 1329 w 1430"/>
                <a:gd name="T39" fmla="*/ 110 h 605"/>
                <a:gd name="T40" fmla="*/ 1246 w 1430"/>
                <a:gd name="T41" fmla="*/ 37 h 605"/>
                <a:gd name="T42" fmla="*/ 1146 w 1430"/>
                <a:gd name="T43" fmla="*/ 19 h 605"/>
                <a:gd name="T44" fmla="*/ 698 w 1430"/>
                <a:gd name="T45" fmla="*/ 19 h 605"/>
                <a:gd name="T46" fmla="*/ 266 w 1430"/>
                <a:gd name="T47" fmla="*/ 19 h 605"/>
                <a:gd name="T48" fmla="*/ 698 w 1430"/>
                <a:gd name="T49" fmla="*/ 0 h 605"/>
                <a:gd name="T50" fmla="*/ 1146 w 1430"/>
                <a:gd name="T51" fmla="*/ 0 h 605"/>
                <a:gd name="T52" fmla="*/ 1246 w 1430"/>
                <a:gd name="T53" fmla="*/ 19 h 605"/>
                <a:gd name="T54" fmla="*/ 1345 w 1430"/>
                <a:gd name="T55" fmla="*/ 92 h 605"/>
                <a:gd name="T56" fmla="*/ 1411 w 1430"/>
                <a:gd name="T57" fmla="*/ 183 h 605"/>
                <a:gd name="T58" fmla="*/ 1429 w 1430"/>
                <a:gd name="T59" fmla="*/ 293 h 605"/>
                <a:gd name="T60" fmla="*/ 1429 w 1430"/>
                <a:gd name="T61" fmla="*/ 293 h 605"/>
                <a:gd name="T62" fmla="*/ 1429 w 1430"/>
                <a:gd name="T63" fmla="*/ 293 h 605"/>
                <a:gd name="T64" fmla="*/ 1411 w 1430"/>
                <a:gd name="T65" fmla="*/ 403 h 605"/>
                <a:gd name="T66" fmla="*/ 1345 w 1430"/>
                <a:gd name="T67" fmla="*/ 513 h 605"/>
                <a:gd name="T68" fmla="*/ 1262 w 1430"/>
                <a:gd name="T69" fmla="*/ 586 h 605"/>
                <a:gd name="T70" fmla="*/ 1146 w 1430"/>
                <a:gd name="T71" fmla="*/ 604 h 605"/>
                <a:gd name="T72" fmla="*/ 698 w 1430"/>
                <a:gd name="T73" fmla="*/ 604 h 605"/>
                <a:gd name="T74" fmla="*/ 266 w 1430"/>
                <a:gd name="T75" fmla="*/ 604 h 605"/>
                <a:gd name="T76" fmla="*/ 166 w 1430"/>
                <a:gd name="T77" fmla="*/ 586 h 605"/>
                <a:gd name="T78" fmla="*/ 83 w 1430"/>
                <a:gd name="T79" fmla="*/ 513 h 605"/>
                <a:gd name="T80" fmla="*/ 17 w 1430"/>
                <a:gd name="T81" fmla="*/ 421 h 605"/>
                <a:gd name="T82" fmla="*/ 0 w 1430"/>
                <a:gd name="T83" fmla="*/ 293 h 605"/>
                <a:gd name="T84" fmla="*/ 0 w 1430"/>
                <a:gd name="T85" fmla="*/ 293 h 605"/>
                <a:gd name="T86" fmla="*/ 0 w 1430"/>
                <a:gd name="T87" fmla="*/ 293 h 605"/>
                <a:gd name="T88" fmla="*/ 17 w 1430"/>
                <a:gd name="T89" fmla="*/ 183 h 605"/>
                <a:gd name="T90" fmla="*/ 83 w 1430"/>
                <a:gd name="T91" fmla="*/ 92 h 605"/>
                <a:gd name="T92" fmla="*/ 166 w 1430"/>
                <a:gd name="T93" fmla="*/ 19 h 605"/>
                <a:gd name="T94" fmla="*/ 266 w 1430"/>
                <a:gd name="T95" fmla="*/ 0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0" h="605">
                  <a:moveTo>
                    <a:pt x="266" y="19"/>
                  </a:moveTo>
                  <a:lnTo>
                    <a:pt x="166" y="37"/>
                  </a:lnTo>
                  <a:lnTo>
                    <a:pt x="182" y="37"/>
                  </a:lnTo>
                  <a:lnTo>
                    <a:pt x="100" y="110"/>
                  </a:lnTo>
                  <a:lnTo>
                    <a:pt x="33" y="202"/>
                  </a:lnTo>
                  <a:lnTo>
                    <a:pt x="33" y="183"/>
                  </a:lnTo>
                  <a:lnTo>
                    <a:pt x="17" y="293"/>
                  </a:lnTo>
                  <a:lnTo>
                    <a:pt x="33" y="403"/>
                  </a:lnTo>
                  <a:lnTo>
                    <a:pt x="100" y="494"/>
                  </a:lnTo>
                  <a:lnTo>
                    <a:pt x="182" y="568"/>
                  </a:lnTo>
                  <a:lnTo>
                    <a:pt x="166" y="568"/>
                  </a:lnTo>
                  <a:lnTo>
                    <a:pt x="266" y="586"/>
                  </a:lnTo>
                  <a:lnTo>
                    <a:pt x="698" y="586"/>
                  </a:lnTo>
                  <a:lnTo>
                    <a:pt x="1146" y="586"/>
                  </a:lnTo>
                  <a:lnTo>
                    <a:pt x="1246" y="568"/>
                  </a:lnTo>
                  <a:lnTo>
                    <a:pt x="1329" y="494"/>
                  </a:lnTo>
                  <a:lnTo>
                    <a:pt x="1395" y="403"/>
                  </a:lnTo>
                  <a:lnTo>
                    <a:pt x="1411" y="293"/>
                  </a:lnTo>
                  <a:lnTo>
                    <a:pt x="1395" y="183"/>
                  </a:lnTo>
                  <a:lnTo>
                    <a:pt x="1395" y="202"/>
                  </a:lnTo>
                  <a:lnTo>
                    <a:pt x="1329" y="110"/>
                  </a:lnTo>
                  <a:lnTo>
                    <a:pt x="1246" y="37"/>
                  </a:lnTo>
                  <a:lnTo>
                    <a:pt x="1146" y="19"/>
                  </a:lnTo>
                  <a:lnTo>
                    <a:pt x="698" y="19"/>
                  </a:lnTo>
                  <a:lnTo>
                    <a:pt x="266" y="19"/>
                  </a:lnTo>
                  <a:lnTo>
                    <a:pt x="266" y="0"/>
                  </a:lnTo>
                  <a:lnTo>
                    <a:pt x="698" y="0"/>
                  </a:lnTo>
                  <a:lnTo>
                    <a:pt x="1146" y="0"/>
                  </a:lnTo>
                  <a:lnTo>
                    <a:pt x="1246" y="19"/>
                  </a:lnTo>
                  <a:lnTo>
                    <a:pt x="1262" y="19"/>
                  </a:lnTo>
                  <a:lnTo>
                    <a:pt x="1345" y="92"/>
                  </a:lnTo>
                  <a:lnTo>
                    <a:pt x="1411" y="183"/>
                  </a:lnTo>
                  <a:lnTo>
                    <a:pt x="1429" y="293"/>
                  </a:lnTo>
                  <a:lnTo>
                    <a:pt x="1411" y="403"/>
                  </a:lnTo>
                  <a:lnTo>
                    <a:pt x="1411" y="421"/>
                  </a:lnTo>
                  <a:lnTo>
                    <a:pt x="1345" y="513"/>
                  </a:lnTo>
                  <a:lnTo>
                    <a:pt x="1262" y="586"/>
                  </a:lnTo>
                  <a:lnTo>
                    <a:pt x="1246" y="586"/>
                  </a:lnTo>
                  <a:lnTo>
                    <a:pt x="1146" y="604"/>
                  </a:lnTo>
                  <a:lnTo>
                    <a:pt x="698" y="604"/>
                  </a:lnTo>
                  <a:lnTo>
                    <a:pt x="266" y="604"/>
                  </a:lnTo>
                  <a:lnTo>
                    <a:pt x="166" y="586"/>
                  </a:lnTo>
                  <a:lnTo>
                    <a:pt x="83" y="513"/>
                  </a:lnTo>
                  <a:lnTo>
                    <a:pt x="17" y="421"/>
                  </a:lnTo>
                  <a:lnTo>
                    <a:pt x="17" y="403"/>
                  </a:lnTo>
                  <a:lnTo>
                    <a:pt x="0" y="293"/>
                  </a:lnTo>
                  <a:lnTo>
                    <a:pt x="17" y="183"/>
                  </a:lnTo>
                  <a:lnTo>
                    <a:pt x="83" y="92"/>
                  </a:lnTo>
                  <a:lnTo>
                    <a:pt x="166" y="19"/>
                  </a:lnTo>
                  <a:lnTo>
                    <a:pt x="266" y="0"/>
                  </a:lnTo>
                  <a:lnTo>
                    <a:pt x="266"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Freeform 15">
              <a:extLst>
                <a:ext uri="{FF2B5EF4-FFF2-40B4-BE49-F238E27FC236}">
                  <a16:creationId xmlns:a16="http://schemas.microsoft.com/office/drawing/2014/main" id="{B64FD655-A8A5-4D7A-AB17-12126F85A5DE}"/>
                </a:ext>
              </a:extLst>
            </p:cNvPr>
            <p:cNvSpPr>
              <a:spLocks/>
            </p:cNvSpPr>
            <p:nvPr/>
          </p:nvSpPr>
          <p:spPr bwMode="auto">
            <a:xfrm>
              <a:off x="3199" y="2080"/>
              <a:ext cx="1" cy="20"/>
            </a:xfrm>
            <a:custGeom>
              <a:avLst/>
              <a:gdLst>
                <a:gd name="T0" fmla="*/ 0 w 1"/>
                <a:gd name="T1" fmla="*/ 19 h 20"/>
                <a:gd name="T2" fmla="*/ 0 w 1"/>
                <a:gd name="T3" fmla="*/ 19 h 20"/>
                <a:gd name="T4" fmla="*/ 0 w 1"/>
                <a:gd name="T5" fmla="*/ 19 h 20"/>
                <a:gd name="T6" fmla="*/ 0 w 1"/>
                <a:gd name="T7" fmla="*/ 0 h 20"/>
                <a:gd name="T8" fmla="*/ 0 w 1"/>
                <a:gd name="T9" fmla="*/ 0 h 20"/>
                <a:gd name="T10" fmla="*/ 0 w 1"/>
                <a:gd name="T11" fmla="*/ 0 h 20"/>
                <a:gd name="T12" fmla="*/ 0 w 1"/>
                <a:gd name="T13" fmla="*/ 1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0">
                  <a:moveTo>
                    <a:pt x="0" y="19"/>
                  </a:moveTo>
                  <a:lnTo>
                    <a:pt x="0" y="19"/>
                  </a:lnTo>
                  <a:lnTo>
                    <a:pt x="0" y="0"/>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Rectangle 16">
              <a:extLst>
                <a:ext uri="{FF2B5EF4-FFF2-40B4-BE49-F238E27FC236}">
                  <a16:creationId xmlns:a16="http://schemas.microsoft.com/office/drawing/2014/main" id="{0AA11AC9-D318-4885-9811-D8377AA62CC4}"/>
                </a:ext>
              </a:extLst>
            </p:cNvPr>
            <p:cNvSpPr>
              <a:spLocks noChangeArrowheads="1"/>
            </p:cNvSpPr>
            <p:nvPr/>
          </p:nvSpPr>
          <p:spPr bwMode="auto">
            <a:xfrm>
              <a:off x="3152" y="2146"/>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Programming</a:t>
              </a:r>
            </a:p>
          </p:txBody>
        </p:sp>
        <p:sp>
          <p:nvSpPr>
            <p:cNvPr id="22545" name="Rectangle 17">
              <a:extLst>
                <a:ext uri="{FF2B5EF4-FFF2-40B4-BE49-F238E27FC236}">
                  <a16:creationId xmlns:a16="http://schemas.microsoft.com/office/drawing/2014/main" id="{3A11A05E-6F20-4D72-8960-77748F2A36A0}"/>
                </a:ext>
              </a:extLst>
            </p:cNvPr>
            <p:cNvSpPr>
              <a:spLocks noChangeArrowheads="1"/>
            </p:cNvSpPr>
            <p:nvPr/>
          </p:nvSpPr>
          <p:spPr bwMode="auto">
            <a:xfrm>
              <a:off x="3269" y="2329"/>
              <a:ext cx="7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language</a:t>
              </a:r>
            </a:p>
          </p:txBody>
        </p:sp>
        <p:sp>
          <p:nvSpPr>
            <p:cNvPr id="22546" name="Freeform 18">
              <a:extLst>
                <a:ext uri="{FF2B5EF4-FFF2-40B4-BE49-F238E27FC236}">
                  <a16:creationId xmlns:a16="http://schemas.microsoft.com/office/drawing/2014/main" id="{D62CEA3E-02AF-4B0A-B796-5759A582ABE3}"/>
                </a:ext>
              </a:extLst>
            </p:cNvPr>
            <p:cNvSpPr>
              <a:spLocks/>
            </p:cNvSpPr>
            <p:nvPr/>
          </p:nvSpPr>
          <p:spPr bwMode="auto">
            <a:xfrm>
              <a:off x="4777" y="1916"/>
              <a:ext cx="118" cy="238"/>
            </a:xfrm>
            <a:custGeom>
              <a:avLst/>
              <a:gdLst>
                <a:gd name="T0" fmla="*/ 49 w 118"/>
                <a:gd name="T1" fmla="*/ 237 h 238"/>
                <a:gd name="T2" fmla="*/ 0 w 118"/>
                <a:gd name="T3" fmla="*/ 237 h 238"/>
                <a:gd name="T4" fmla="*/ 0 w 118"/>
                <a:gd name="T5" fmla="*/ 237 h 238"/>
                <a:gd name="T6" fmla="*/ 0 w 118"/>
                <a:gd name="T7" fmla="*/ 237 h 238"/>
                <a:gd name="T8" fmla="*/ 49 w 118"/>
                <a:gd name="T9" fmla="*/ 54 h 238"/>
                <a:gd name="T10" fmla="*/ 49 w 118"/>
                <a:gd name="T11" fmla="*/ 0 h 238"/>
                <a:gd name="T12" fmla="*/ 67 w 118"/>
                <a:gd name="T13" fmla="*/ 54 h 238"/>
                <a:gd name="T14" fmla="*/ 117 w 118"/>
                <a:gd name="T15" fmla="*/ 237 h 238"/>
                <a:gd name="T16" fmla="*/ 117 w 118"/>
                <a:gd name="T17" fmla="*/ 237 h 238"/>
                <a:gd name="T18" fmla="*/ 99 w 118"/>
                <a:gd name="T19" fmla="*/ 237 h 238"/>
                <a:gd name="T20" fmla="*/ 99 w 118"/>
                <a:gd name="T21" fmla="*/ 237 h 238"/>
                <a:gd name="T22" fmla="*/ 49 w 118"/>
                <a:gd name="T23" fmla="*/ 54 h 238"/>
                <a:gd name="T24" fmla="*/ 67 w 118"/>
                <a:gd name="T25" fmla="*/ 54 h 238"/>
                <a:gd name="T26" fmla="*/ 67 w 118"/>
                <a:gd name="T27" fmla="*/ 54 h 238"/>
                <a:gd name="T28" fmla="*/ 17 w 118"/>
                <a:gd name="T29" fmla="*/ 237 h 238"/>
                <a:gd name="T30" fmla="*/ 0 w 118"/>
                <a:gd name="T31" fmla="*/ 237 h 238"/>
                <a:gd name="T32" fmla="*/ 0 w 118"/>
                <a:gd name="T33" fmla="*/ 219 h 238"/>
                <a:gd name="T34" fmla="*/ 49 w 118"/>
                <a:gd name="T35" fmla="*/ 219 h 238"/>
                <a:gd name="T36" fmla="*/ 49 w 118"/>
                <a:gd name="T37" fmla="*/ 237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8" h="238">
                  <a:moveTo>
                    <a:pt x="49" y="237"/>
                  </a:moveTo>
                  <a:lnTo>
                    <a:pt x="0" y="237"/>
                  </a:lnTo>
                  <a:lnTo>
                    <a:pt x="49" y="54"/>
                  </a:lnTo>
                  <a:lnTo>
                    <a:pt x="49" y="0"/>
                  </a:lnTo>
                  <a:lnTo>
                    <a:pt x="67" y="54"/>
                  </a:lnTo>
                  <a:lnTo>
                    <a:pt x="117" y="237"/>
                  </a:lnTo>
                  <a:lnTo>
                    <a:pt x="99" y="237"/>
                  </a:lnTo>
                  <a:lnTo>
                    <a:pt x="49" y="54"/>
                  </a:lnTo>
                  <a:lnTo>
                    <a:pt x="67" y="54"/>
                  </a:lnTo>
                  <a:lnTo>
                    <a:pt x="17" y="237"/>
                  </a:lnTo>
                  <a:lnTo>
                    <a:pt x="0" y="237"/>
                  </a:lnTo>
                  <a:lnTo>
                    <a:pt x="0" y="219"/>
                  </a:lnTo>
                  <a:lnTo>
                    <a:pt x="49" y="219"/>
                  </a:lnTo>
                  <a:lnTo>
                    <a:pt x="49" y="2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Freeform 19">
              <a:extLst>
                <a:ext uri="{FF2B5EF4-FFF2-40B4-BE49-F238E27FC236}">
                  <a16:creationId xmlns:a16="http://schemas.microsoft.com/office/drawing/2014/main" id="{DC10BA32-EE4F-46AB-8B1D-EE1A940E036C}"/>
                </a:ext>
              </a:extLst>
            </p:cNvPr>
            <p:cNvSpPr>
              <a:spLocks/>
            </p:cNvSpPr>
            <p:nvPr/>
          </p:nvSpPr>
          <p:spPr bwMode="auto">
            <a:xfrm>
              <a:off x="4827" y="2135"/>
              <a:ext cx="50" cy="19"/>
            </a:xfrm>
            <a:custGeom>
              <a:avLst/>
              <a:gdLst>
                <a:gd name="T0" fmla="*/ 49 w 50"/>
                <a:gd name="T1" fmla="*/ 18 h 19"/>
                <a:gd name="T2" fmla="*/ 0 w 50"/>
                <a:gd name="T3" fmla="*/ 18 h 19"/>
                <a:gd name="T4" fmla="*/ 0 w 50"/>
                <a:gd name="T5" fmla="*/ 0 h 19"/>
                <a:gd name="T6" fmla="*/ 0 w 50"/>
                <a:gd name="T7" fmla="*/ 0 h 19"/>
                <a:gd name="T8" fmla="*/ 0 w 50"/>
                <a:gd name="T9" fmla="*/ 0 h 19"/>
                <a:gd name="T10" fmla="*/ 49 w 50"/>
                <a:gd name="T11" fmla="*/ 0 h 19"/>
                <a:gd name="T12" fmla="*/ 49 w 50"/>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9">
                  <a:moveTo>
                    <a:pt x="49" y="18"/>
                  </a:moveTo>
                  <a:lnTo>
                    <a:pt x="0" y="18"/>
                  </a:lnTo>
                  <a:lnTo>
                    <a:pt x="0" y="0"/>
                  </a:lnTo>
                  <a:lnTo>
                    <a:pt x="49" y="0"/>
                  </a:lnTo>
                  <a:lnTo>
                    <a:pt x="49"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Freeform 20">
              <a:extLst>
                <a:ext uri="{FF2B5EF4-FFF2-40B4-BE49-F238E27FC236}">
                  <a16:creationId xmlns:a16="http://schemas.microsoft.com/office/drawing/2014/main" id="{DC3A5D29-5F70-472A-A8CA-F4DCAC1C62D5}"/>
                </a:ext>
              </a:extLst>
            </p:cNvPr>
            <p:cNvSpPr>
              <a:spLocks/>
            </p:cNvSpPr>
            <p:nvPr/>
          </p:nvSpPr>
          <p:spPr bwMode="auto">
            <a:xfrm>
              <a:off x="4777" y="1970"/>
              <a:ext cx="100" cy="184"/>
            </a:xfrm>
            <a:custGeom>
              <a:avLst/>
              <a:gdLst>
                <a:gd name="T0" fmla="*/ 49 w 100"/>
                <a:gd name="T1" fmla="*/ 183 h 184"/>
                <a:gd name="T2" fmla="*/ 0 w 100"/>
                <a:gd name="T3" fmla="*/ 183 h 184"/>
                <a:gd name="T4" fmla="*/ 49 w 100"/>
                <a:gd name="T5" fmla="*/ 0 h 184"/>
                <a:gd name="T6" fmla="*/ 99 w 100"/>
                <a:gd name="T7" fmla="*/ 183 h 184"/>
                <a:gd name="T8" fmla="*/ 49 w 100"/>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84">
                  <a:moveTo>
                    <a:pt x="49" y="183"/>
                  </a:moveTo>
                  <a:lnTo>
                    <a:pt x="0" y="183"/>
                  </a:lnTo>
                  <a:lnTo>
                    <a:pt x="49" y="0"/>
                  </a:lnTo>
                  <a:lnTo>
                    <a:pt x="99" y="183"/>
                  </a:lnTo>
                  <a:lnTo>
                    <a:pt x="49"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Freeform 21">
              <a:extLst>
                <a:ext uri="{FF2B5EF4-FFF2-40B4-BE49-F238E27FC236}">
                  <a16:creationId xmlns:a16="http://schemas.microsoft.com/office/drawing/2014/main" id="{B8A98D8D-1D32-4363-AAFE-D7C952F458FD}"/>
                </a:ext>
              </a:extLst>
            </p:cNvPr>
            <p:cNvSpPr>
              <a:spLocks/>
            </p:cNvSpPr>
            <p:nvPr/>
          </p:nvSpPr>
          <p:spPr bwMode="auto">
            <a:xfrm>
              <a:off x="4827" y="2739"/>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a:extLst>
                <a:ext uri="{FF2B5EF4-FFF2-40B4-BE49-F238E27FC236}">
                  <a16:creationId xmlns:a16="http://schemas.microsoft.com/office/drawing/2014/main" id="{840262CF-CB41-4B33-81C6-5FA90ED4759B}"/>
                </a:ext>
              </a:extLst>
            </p:cNvPr>
            <p:cNvSpPr>
              <a:spLocks/>
            </p:cNvSpPr>
            <p:nvPr/>
          </p:nvSpPr>
          <p:spPr bwMode="auto">
            <a:xfrm>
              <a:off x="4827" y="2172"/>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a:extLst>
                <a:ext uri="{FF2B5EF4-FFF2-40B4-BE49-F238E27FC236}">
                  <a16:creationId xmlns:a16="http://schemas.microsoft.com/office/drawing/2014/main" id="{311BA621-B822-4D80-8AC7-885384E02229}"/>
                </a:ext>
              </a:extLst>
            </p:cNvPr>
            <p:cNvSpPr>
              <a:spLocks/>
            </p:cNvSpPr>
            <p:nvPr/>
          </p:nvSpPr>
          <p:spPr bwMode="auto">
            <a:xfrm>
              <a:off x="4827" y="2172"/>
              <a:ext cx="18" cy="568"/>
            </a:xfrm>
            <a:custGeom>
              <a:avLst/>
              <a:gdLst>
                <a:gd name="T0" fmla="*/ 0 w 18"/>
                <a:gd name="T1" fmla="*/ 567 h 568"/>
                <a:gd name="T2" fmla="*/ 17 w 18"/>
                <a:gd name="T3" fmla="*/ 567 h 568"/>
                <a:gd name="T4" fmla="*/ 17 w 18"/>
                <a:gd name="T5" fmla="*/ 0 h 568"/>
                <a:gd name="T6" fmla="*/ 0 w 18"/>
                <a:gd name="T7" fmla="*/ 0 h 568"/>
                <a:gd name="T8" fmla="*/ 0 w 18"/>
                <a:gd name="T9" fmla="*/ 567 h 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568">
                  <a:moveTo>
                    <a:pt x="0" y="567"/>
                  </a:moveTo>
                  <a:lnTo>
                    <a:pt x="17" y="567"/>
                  </a:lnTo>
                  <a:lnTo>
                    <a:pt x="17" y="0"/>
                  </a:lnTo>
                  <a:lnTo>
                    <a:pt x="0" y="0"/>
                  </a:lnTo>
                  <a:lnTo>
                    <a:pt x="0" y="5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Rectangle 24">
              <a:extLst>
                <a:ext uri="{FF2B5EF4-FFF2-40B4-BE49-F238E27FC236}">
                  <a16:creationId xmlns:a16="http://schemas.microsoft.com/office/drawing/2014/main" id="{709692E1-2ACA-40A0-960B-B6FBF5E775FA}"/>
                </a:ext>
              </a:extLst>
            </p:cNvPr>
            <p:cNvSpPr>
              <a:spLocks noChangeArrowheads="1"/>
            </p:cNvSpPr>
            <p:nvPr/>
          </p:nvSpPr>
          <p:spPr bwMode="auto">
            <a:xfrm>
              <a:off x="4416" y="2400"/>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higher level of abstraction</a:t>
              </a:r>
            </a:p>
          </p:txBody>
        </p:sp>
        <p:sp>
          <p:nvSpPr>
            <p:cNvPr id="22553" name="Rectangle 25">
              <a:extLst>
                <a:ext uri="{FF2B5EF4-FFF2-40B4-BE49-F238E27FC236}">
                  <a16:creationId xmlns:a16="http://schemas.microsoft.com/office/drawing/2014/main" id="{389D59BB-A53F-4132-87BA-79D5CD364E35}"/>
                </a:ext>
              </a:extLst>
            </p:cNvPr>
            <p:cNvSpPr>
              <a:spLocks noChangeArrowheads="1"/>
            </p:cNvSpPr>
            <p:nvPr/>
          </p:nvSpPr>
          <p:spPr bwMode="auto">
            <a:xfrm>
              <a:off x="3319" y="1267"/>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needs</a:t>
              </a:r>
            </a:p>
          </p:txBody>
        </p:sp>
        <p:sp>
          <p:nvSpPr>
            <p:cNvPr id="22554" name="Freeform 26">
              <a:extLst>
                <a:ext uri="{FF2B5EF4-FFF2-40B4-BE49-F238E27FC236}">
                  <a16:creationId xmlns:a16="http://schemas.microsoft.com/office/drawing/2014/main" id="{1612F50F-8B00-4B60-BBB5-780D0EB6B8B9}"/>
                </a:ext>
              </a:extLst>
            </p:cNvPr>
            <p:cNvSpPr>
              <a:spLocks/>
            </p:cNvSpPr>
            <p:nvPr/>
          </p:nvSpPr>
          <p:spPr bwMode="auto">
            <a:xfrm>
              <a:off x="3581" y="2629"/>
              <a:ext cx="117" cy="239"/>
            </a:xfrm>
            <a:custGeom>
              <a:avLst/>
              <a:gdLst>
                <a:gd name="T0" fmla="*/ 49 w 117"/>
                <a:gd name="T1" fmla="*/ 238 h 239"/>
                <a:gd name="T2" fmla="*/ 0 w 117"/>
                <a:gd name="T3" fmla="*/ 238 h 239"/>
                <a:gd name="T4" fmla="*/ 0 w 117"/>
                <a:gd name="T5" fmla="*/ 238 h 239"/>
                <a:gd name="T6" fmla="*/ 0 w 117"/>
                <a:gd name="T7" fmla="*/ 238 h 239"/>
                <a:gd name="T8" fmla="*/ 49 w 117"/>
                <a:gd name="T9" fmla="*/ 55 h 239"/>
                <a:gd name="T10" fmla="*/ 49 w 117"/>
                <a:gd name="T11" fmla="*/ 0 h 239"/>
                <a:gd name="T12" fmla="*/ 66 w 117"/>
                <a:gd name="T13" fmla="*/ 55 h 239"/>
                <a:gd name="T14" fmla="*/ 116 w 117"/>
                <a:gd name="T15" fmla="*/ 238 h 239"/>
                <a:gd name="T16" fmla="*/ 116 w 117"/>
                <a:gd name="T17" fmla="*/ 238 h 239"/>
                <a:gd name="T18" fmla="*/ 99 w 117"/>
                <a:gd name="T19" fmla="*/ 238 h 239"/>
                <a:gd name="T20" fmla="*/ 99 w 117"/>
                <a:gd name="T21" fmla="*/ 238 h 239"/>
                <a:gd name="T22" fmla="*/ 49 w 117"/>
                <a:gd name="T23" fmla="*/ 55 h 239"/>
                <a:gd name="T24" fmla="*/ 66 w 117"/>
                <a:gd name="T25" fmla="*/ 55 h 239"/>
                <a:gd name="T26" fmla="*/ 66 w 117"/>
                <a:gd name="T27" fmla="*/ 55 h 239"/>
                <a:gd name="T28" fmla="*/ 16 w 117"/>
                <a:gd name="T29" fmla="*/ 238 h 239"/>
                <a:gd name="T30" fmla="*/ 0 w 117"/>
                <a:gd name="T31" fmla="*/ 238 h 239"/>
                <a:gd name="T32" fmla="*/ 0 w 117"/>
                <a:gd name="T33" fmla="*/ 220 h 239"/>
                <a:gd name="T34" fmla="*/ 49 w 117"/>
                <a:gd name="T35" fmla="*/ 220 h 239"/>
                <a:gd name="T36" fmla="*/ 49 w 117"/>
                <a:gd name="T37" fmla="*/ 238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49" y="238"/>
                  </a:moveTo>
                  <a:lnTo>
                    <a:pt x="0" y="238"/>
                  </a:lnTo>
                  <a:lnTo>
                    <a:pt x="49" y="55"/>
                  </a:lnTo>
                  <a:lnTo>
                    <a:pt x="49" y="0"/>
                  </a:lnTo>
                  <a:lnTo>
                    <a:pt x="66" y="55"/>
                  </a:lnTo>
                  <a:lnTo>
                    <a:pt x="116" y="238"/>
                  </a:lnTo>
                  <a:lnTo>
                    <a:pt x="99" y="238"/>
                  </a:lnTo>
                  <a:lnTo>
                    <a:pt x="49" y="55"/>
                  </a:lnTo>
                  <a:lnTo>
                    <a:pt x="66" y="55"/>
                  </a:lnTo>
                  <a:lnTo>
                    <a:pt x="16" y="238"/>
                  </a:lnTo>
                  <a:lnTo>
                    <a:pt x="0" y="238"/>
                  </a:lnTo>
                  <a:lnTo>
                    <a:pt x="0" y="220"/>
                  </a:lnTo>
                  <a:lnTo>
                    <a:pt x="49" y="220"/>
                  </a:lnTo>
                  <a:lnTo>
                    <a:pt x="49" y="23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Freeform 27">
              <a:extLst>
                <a:ext uri="{FF2B5EF4-FFF2-40B4-BE49-F238E27FC236}">
                  <a16:creationId xmlns:a16="http://schemas.microsoft.com/office/drawing/2014/main" id="{F5E82150-4D38-4CA6-AFA8-F8680940A0C2}"/>
                </a:ext>
              </a:extLst>
            </p:cNvPr>
            <p:cNvSpPr>
              <a:spLocks/>
            </p:cNvSpPr>
            <p:nvPr/>
          </p:nvSpPr>
          <p:spPr bwMode="auto">
            <a:xfrm>
              <a:off x="3631" y="2849"/>
              <a:ext cx="51" cy="19"/>
            </a:xfrm>
            <a:custGeom>
              <a:avLst/>
              <a:gdLst>
                <a:gd name="T0" fmla="*/ 50 w 51"/>
                <a:gd name="T1" fmla="*/ 18 h 19"/>
                <a:gd name="T2" fmla="*/ 0 w 51"/>
                <a:gd name="T3" fmla="*/ 18 h 19"/>
                <a:gd name="T4" fmla="*/ 0 w 51"/>
                <a:gd name="T5" fmla="*/ 0 h 19"/>
                <a:gd name="T6" fmla="*/ 0 w 51"/>
                <a:gd name="T7" fmla="*/ 0 h 19"/>
                <a:gd name="T8" fmla="*/ 0 w 51"/>
                <a:gd name="T9" fmla="*/ 0 h 19"/>
                <a:gd name="T10" fmla="*/ 50 w 51"/>
                <a:gd name="T11" fmla="*/ 0 h 19"/>
                <a:gd name="T12" fmla="*/ 50 w 51"/>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50" y="18"/>
                  </a:moveTo>
                  <a:lnTo>
                    <a:pt x="0" y="18"/>
                  </a:lnTo>
                  <a:lnTo>
                    <a:pt x="0" y="0"/>
                  </a:lnTo>
                  <a:lnTo>
                    <a:pt x="50" y="0"/>
                  </a:lnTo>
                  <a:lnTo>
                    <a:pt x="5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Freeform 28">
              <a:extLst>
                <a:ext uri="{FF2B5EF4-FFF2-40B4-BE49-F238E27FC236}">
                  <a16:creationId xmlns:a16="http://schemas.microsoft.com/office/drawing/2014/main" id="{A992C849-34F3-42BF-8E65-FCB304FB6DFF}"/>
                </a:ext>
              </a:extLst>
            </p:cNvPr>
            <p:cNvSpPr>
              <a:spLocks/>
            </p:cNvSpPr>
            <p:nvPr/>
          </p:nvSpPr>
          <p:spPr bwMode="auto">
            <a:xfrm>
              <a:off x="3581" y="2684"/>
              <a:ext cx="101" cy="184"/>
            </a:xfrm>
            <a:custGeom>
              <a:avLst/>
              <a:gdLst>
                <a:gd name="T0" fmla="*/ 50 w 101"/>
                <a:gd name="T1" fmla="*/ 183 h 184"/>
                <a:gd name="T2" fmla="*/ 0 w 101"/>
                <a:gd name="T3" fmla="*/ 183 h 184"/>
                <a:gd name="T4" fmla="*/ 50 w 101"/>
                <a:gd name="T5" fmla="*/ 0 h 184"/>
                <a:gd name="T6" fmla="*/ 100 w 101"/>
                <a:gd name="T7" fmla="*/ 183 h 184"/>
                <a:gd name="T8" fmla="*/ 50 w 101"/>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183"/>
                  </a:moveTo>
                  <a:lnTo>
                    <a:pt x="0" y="183"/>
                  </a:lnTo>
                  <a:lnTo>
                    <a:pt x="50" y="0"/>
                  </a:lnTo>
                  <a:lnTo>
                    <a:pt x="100" y="183"/>
                  </a:lnTo>
                  <a:lnTo>
                    <a:pt x="50"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Freeform 29">
              <a:extLst>
                <a:ext uri="{FF2B5EF4-FFF2-40B4-BE49-F238E27FC236}">
                  <a16:creationId xmlns:a16="http://schemas.microsoft.com/office/drawing/2014/main" id="{F2227426-D6AC-40FC-90C9-0AFEC76E8B2D}"/>
                </a:ext>
              </a:extLst>
            </p:cNvPr>
            <p:cNvSpPr>
              <a:spLocks/>
            </p:cNvSpPr>
            <p:nvPr/>
          </p:nvSpPr>
          <p:spPr bwMode="auto">
            <a:xfrm>
              <a:off x="3631" y="3178"/>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Freeform 30">
              <a:extLst>
                <a:ext uri="{FF2B5EF4-FFF2-40B4-BE49-F238E27FC236}">
                  <a16:creationId xmlns:a16="http://schemas.microsoft.com/office/drawing/2014/main" id="{2573905F-903B-4E58-A244-CD2FB793014D}"/>
                </a:ext>
              </a:extLst>
            </p:cNvPr>
            <p:cNvSpPr>
              <a:spLocks/>
            </p:cNvSpPr>
            <p:nvPr/>
          </p:nvSpPr>
          <p:spPr bwMode="auto">
            <a:xfrm>
              <a:off x="3631" y="2885"/>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Freeform 31">
              <a:extLst>
                <a:ext uri="{FF2B5EF4-FFF2-40B4-BE49-F238E27FC236}">
                  <a16:creationId xmlns:a16="http://schemas.microsoft.com/office/drawing/2014/main" id="{5E098A98-8257-477F-9F37-821C770685DB}"/>
                </a:ext>
              </a:extLst>
            </p:cNvPr>
            <p:cNvSpPr>
              <a:spLocks/>
            </p:cNvSpPr>
            <p:nvPr/>
          </p:nvSpPr>
          <p:spPr bwMode="auto">
            <a:xfrm>
              <a:off x="3631" y="2885"/>
              <a:ext cx="18" cy="294"/>
            </a:xfrm>
            <a:custGeom>
              <a:avLst/>
              <a:gdLst>
                <a:gd name="T0" fmla="*/ 0 w 18"/>
                <a:gd name="T1" fmla="*/ 293 h 294"/>
                <a:gd name="T2" fmla="*/ 17 w 18"/>
                <a:gd name="T3" fmla="*/ 293 h 294"/>
                <a:gd name="T4" fmla="*/ 17 w 18"/>
                <a:gd name="T5" fmla="*/ 0 h 294"/>
                <a:gd name="T6" fmla="*/ 0 w 18"/>
                <a:gd name="T7" fmla="*/ 0 h 294"/>
                <a:gd name="T8" fmla="*/ 0 w 18"/>
                <a:gd name="T9" fmla="*/ 293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4">
                  <a:moveTo>
                    <a:pt x="0" y="293"/>
                  </a:moveTo>
                  <a:lnTo>
                    <a:pt x="17" y="293"/>
                  </a:lnTo>
                  <a:lnTo>
                    <a:pt x="17" y="0"/>
                  </a:lnTo>
                  <a:lnTo>
                    <a:pt x="0" y="0"/>
                  </a:lnTo>
                  <a:lnTo>
                    <a:pt x="0" y="29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Freeform 32">
              <a:extLst>
                <a:ext uri="{FF2B5EF4-FFF2-40B4-BE49-F238E27FC236}">
                  <a16:creationId xmlns:a16="http://schemas.microsoft.com/office/drawing/2014/main" id="{3D09CBBC-098E-4289-9664-B223687947C2}"/>
                </a:ext>
              </a:extLst>
            </p:cNvPr>
            <p:cNvSpPr>
              <a:spLocks/>
            </p:cNvSpPr>
            <p:nvPr/>
          </p:nvSpPr>
          <p:spPr bwMode="auto">
            <a:xfrm>
              <a:off x="3548" y="1879"/>
              <a:ext cx="117" cy="239"/>
            </a:xfrm>
            <a:custGeom>
              <a:avLst/>
              <a:gdLst>
                <a:gd name="T0" fmla="*/ 66 w 117"/>
                <a:gd name="T1" fmla="*/ 0 h 239"/>
                <a:gd name="T2" fmla="*/ 116 w 117"/>
                <a:gd name="T3" fmla="*/ 0 h 239"/>
                <a:gd name="T4" fmla="*/ 116 w 117"/>
                <a:gd name="T5" fmla="*/ 0 h 239"/>
                <a:gd name="T6" fmla="*/ 116 w 117"/>
                <a:gd name="T7" fmla="*/ 0 h 239"/>
                <a:gd name="T8" fmla="*/ 66 w 117"/>
                <a:gd name="T9" fmla="*/ 183 h 239"/>
                <a:gd name="T10" fmla="*/ 66 w 117"/>
                <a:gd name="T11" fmla="*/ 238 h 239"/>
                <a:gd name="T12" fmla="*/ 49 w 117"/>
                <a:gd name="T13" fmla="*/ 183 h 239"/>
                <a:gd name="T14" fmla="*/ 0 w 117"/>
                <a:gd name="T15" fmla="*/ 0 h 239"/>
                <a:gd name="T16" fmla="*/ 0 w 117"/>
                <a:gd name="T17" fmla="*/ 0 h 239"/>
                <a:gd name="T18" fmla="*/ 16 w 117"/>
                <a:gd name="T19" fmla="*/ 0 h 239"/>
                <a:gd name="T20" fmla="*/ 16 w 117"/>
                <a:gd name="T21" fmla="*/ 0 h 239"/>
                <a:gd name="T22" fmla="*/ 66 w 117"/>
                <a:gd name="T23" fmla="*/ 183 h 239"/>
                <a:gd name="T24" fmla="*/ 49 w 117"/>
                <a:gd name="T25" fmla="*/ 183 h 239"/>
                <a:gd name="T26" fmla="*/ 49 w 117"/>
                <a:gd name="T27" fmla="*/ 183 h 239"/>
                <a:gd name="T28" fmla="*/ 99 w 117"/>
                <a:gd name="T29" fmla="*/ 0 h 239"/>
                <a:gd name="T30" fmla="*/ 116 w 117"/>
                <a:gd name="T31" fmla="*/ 0 h 239"/>
                <a:gd name="T32" fmla="*/ 116 w 117"/>
                <a:gd name="T33" fmla="*/ 18 h 239"/>
                <a:gd name="T34" fmla="*/ 66 w 117"/>
                <a:gd name="T35" fmla="*/ 18 h 239"/>
                <a:gd name="T36" fmla="*/ 66 w 117"/>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66" y="0"/>
                  </a:moveTo>
                  <a:lnTo>
                    <a:pt x="116" y="0"/>
                  </a:lnTo>
                  <a:lnTo>
                    <a:pt x="66" y="183"/>
                  </a:lnTo>
                  <a:lnTo>
                    <a:pt x="66" y="238"/>
                  </a:lnTo>
                  <a:lnTo>
                    <a:pt x="49" y="183"/>
                  </a:lnTo>
                  <a:lnTo>
                    <a:pt x="0" y="0"/>
                  </a:lnTo>
                  <a:lnTo>
                    <a:pt x="16" y="0"/>
                  </a:lnTo>
                  <a:lnTo>
                    <a:pt x="66" y="183"/>
                  </a:lnTo>
                  <a:lnTo>
                    <a:pt x="49" y="183"/>
                  </a:lnTo>
                  <a:lnTo>
                    <a:pt x="99" y="0"/>
                  </a:lnTo>
                  <a:lnTo>
                    <a:pt x="116" y="0"/>
                  </a:lnTo>
                  <a:lnTo>
                    <a:pt x="116" y="18"/>
                  </a:lnTo>
                  <a:lnTo>
                    <a:pt x="66" y="18"/>
                  </a:lnTo>
                  <a:lnTo>
                    <a:pt x="6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Freeform 33">
              <a:extLst>
                <a:ext uri="{FF2B5EF4-FFF2-40B4-BE49-F238E27FC236}">
                  <a16:creationId xmlns:a16="http://schemas.microsoft.com/office/drawing/2014/main" id="{8C78BB62-14AA-4E10-B4FA-E9C0E829FB30}"/>
                </a:ext>
              </a:extLst>
            </p:cNvPr>
            <p:cNvSpPr>
              <a:spLocks/>
            </p:cNvSpPr>
            <p:nvPr/>
          </p:nvSpPr>
          <p:spPr bwMode="auto">
            <a:xfrm>
              <a:off x="3564" y="1879"/>
              <a:ext cx="51" cy="19"/>
            </a:xfrm>
            <a:custGeom>
              <a:avLst/>
              <a:gdLst>
                <a:gd name="T0" fmla="*/ 0 w 51"/>
                <a:gd name="T1" fmla="*/ 0 h 19"/>
                <a:gd name="T2" fmla="*/ 50 w 51"/>
                <a:gd name="T3" fmla="*/ 0 h 19"/>
                <a:gd name="T4" fmla="*/ 50 w 51"/>
                <a:gd name="T5" fmla="*/ 18 h 19"/>
                <a:gd name="T6" fmla="*/ 50 w 51"/>
                <a:gd name="T7" fmla="*/ 18 h 19"/>
                <a:gd name="T8" fmla="*/ 50 w 51"/>
                <a:gd name="T9" fmla="*/ 18 h 19"/>
                <a:gd name="T10" fmla="*/ 0 w 51"/>
                <a:gd name="T11" fmla="*/ 18 h 19"/>
                <a:gd name="T12" fmla="*/ 0 w 5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0" y="0"/>
                  </a:moveTo>
                  <a:lnTo>
                    <a:pt x="50" y="0"/>
                  </a:lnTo>
                  <a:lnTo>
                    <a:pt x="50"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Freeform 34">
              <a:extLst>
                <a:ext uri="{FF2B5EF4-FFF2-40B4-BE49-F238E27FC236}">
                  <a16:creationId xmlns:a16="http://schemas.microsoft.com/office/drawing/2014/main" id="{0F111542-22E7-4EA6-9DF8-56EE1FEF0341}"/>
                </a:ext>
              </a:extLst>
            </p:cNvPr>
            <p:cNvSpPr>
              <a:spLocks/>
            </p:cNvSpPr>
            <p:nvPr/>
          </p:nvSpPr>
          <p:spPr bwMode="auto">
            <a:xfrm>
              <a:off x="3564" y="1879"/>
              <a:ext cx="101" cy="184"/>
            </a:xfrm>
            <a:custGeom>
              <a:avLst/>
              <a:gdLst>
                <a:gd name="T0" fmla="*/ 50 w 101"/>
                <a:gd name="T1" fmla="*/ 0 h 184"/>
                <a:gd name="T2" fmla="*/ 100 w 101"/>
                <a:gd name="T3" fmla="*/ 0 h 184"/>
                <a:gd name="T4" fmla="*/ 50 w 101"/>
                <a:gd name="T5" fmla="*/ 183 h 184"/>
                <a:gd name="T6" fmla="*/ 0 w 101"/>
                <a:gd name="T7" fmla="*/ 0 h 184"/>
                <a:gd name="T8" fmla="*/ 50 w 101"/>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0"/>
                  </a:moveTo>
                  <a:lnTo>
                    <a:pt x="100" y="0"/>
                  </a:lnTo>
                  <a:lnTo>
                    <a:pt x="50" y="183"/>
                  </a:lnTo>
                  <a:lnTo>
                    <a:pt x="0" y="0"/>
                  </a:lnTo>
                  <a:lnTo>
                    <a:pt x="5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Freeform 35">
              <a:extLst>
                <a:ext uri="{FF2B5EF4-FFF2-40B4-BE49-F238E27FC236}">
                  <a16:creationId xmlns:a16="http://schemas.microsoft.com/office/drawing/2014/main" id="{3C64A945-FB6F-4355-A33D-9F65ED8AEAB6}"/>
                </a:ext>
              </a:extLst>
            </p:cNvPr>
            <p:cNvSpPr>
              <a:spLocks/>
            </p:cNvSpPr>
            <p:nvPr/>
          </p:nvSpPr>
          <p:spPr bwMode="auto">
            <a:xfrm>
              <a:off x="3614" y="1861"/>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Freeform 36">
              <a:extLst>
                <a:ext uri="{FF2B5EF4-FFF2-40B4-BE49-F238E27FC236}">
                  <a16:creationId xmlns:a16="http://schemas.microsoft.com/office/drawing/2014/main" id="{46E23F49-C66A-4410-A112-304788A93E28}"/>
                </a:ext>
              </a:extLst>
            </p:cNvPr>
            <p:cNvSpPr>
              <a:spLocks/>
            </p:cNvSpPr>
            <p:nvPr/>
          </p:nvSpPr>
          <p:spPr bwMode="auto">
            <a:xfrm>
              <a:off x="3614" y="1714"/>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Freeform 37">
              <a:extLst>
                <a:ext uri="{FF2B5EF4-FFF2-40B4-BE49-F238E27FC236}">
                  <a16:creationId xmlns:a16="http://schemas.microsoft.com/office/drawing/2014/main" id="{6EF1B714-35CE-4769-9579-72BBE4AAA5C0}"/>
                </a:ext>
              </a:extLst>
            </p:cNvPr>
            <p:cNvSpPr>
              <a:spLocks/>
            </p:cNvSpPr>
            <p:nvPr/>
          </p:nvSpPr>
          <p:spPr bwMode="auto">
            <a:xfrm>
              <a:off x="3614" y="1714"/>
              <a:ext cx="18" cy="148"/>
            </a:xfrm>
            <a:custGeom>
              <a:avLst/>
              <a:gdLst>
                <a:gd name="T0" fmla="*/ 0 w 18"/>
                <a:gd name="T1" fmla="*/ 147 h 148"/>
                <a:gd name="T2" fmla="*/ 17 w 18"/>
                <a:gd name="T3" fmla="*/ 147 h 148"/>
                <a:gd name="T4" fmla="*/ 17 w 18"/>
                <a:gd name="T5" fmla="*/ 0 h 148"/>
                <a:gd name="T6" fmla="*/ 0 w 18"/>
                <a:gd name="T7" fmla="*/ 0 h 148"/>
                <a:gd name="T8" fmla="*/ 0 w 18"/>
                <a:gd name="T9" fmla="*/ 1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8">
                  <a:moveTo>
                    <a:pt x="0" y="147"/>
                  </a:moveTo>
                  <a:lnTo>
                    <a:pt x="17" y="147"/>
                  </a:lnTo>
                  <a:lnTo>
                    <a:pt x="17" y="0"/>
                  </a:lnTo>
                  <a:lnTo>
                    <a:pt x="0" y="0"/>
                  </a:lnTo>
                  <a:lnTo>
                    <a:pt x="0" y="1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Rectangle 38">
              <a:extLst>
                <a:ext uri="{FF2B5EF4-FFF2-40B4-BE49-F238E27FC236}">
                  <a16:creationId xmlns:a16="http://schemas.microsoft.com/office/drawing/2014/main" id="{2C5E5ED6-00FB-4A59-9186-BBF4D13B6003}"/>
                </a:ext>
              </a:extLst>
            </p:cNvPr>
            <p:cNvSpPr>
              <a:spLocks noChangeArrowheads="1"/>
            </p:cNvSpPr>
            <p:nvPr/>
          </p:nvSpPr>
          <p:spPr bwMode="auto">
            <a:xfrm>
              <a:off x="2521" y="1743"/>
              <a:ext cx="9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requirements</a:t>
              </a:r>
            </a:p>
          </p:txBody>
        </p:sp>
        <p:sp>
          <p:nvSpPr>
            <p:cNvPr id="22567" name="Rectangle 39">
              <a:extLst>
                <a:ext uri="{FF2B5EF4-FFF2-40B4-BE49-F238E27FC236}">
                  <a16:creationId xmlns:a16="http://schemas.microsoft.com/office/drawing/2014/main" id="{04FBFF24-39AC-4777-AFBF-E87BB2C495E3}"/>
                </a:ext>
              </a:extLst>
            </p:cNvPr>
            <p:cNvSpPr>
              <a:spLocks noChangeArrowheads="1"/>
            </p:cNvSpPr>
            <p:nvPr/>
          </p:nvSpPr>
          <p:spPr bwMode="auto">
            <a:xfrm>
              <a:off x="2704" y="2786"/>
              <a:ext cx="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constraints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55E7B7-5AF9-402C-8303-411A2A771E72}"/>
              </a:ext>
            </a:extLst>
          </p:cNvPr>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3555" name="Rectangle 3">
            <a:extLst>
              <a:ext uri="{FF2B5EF4-FFF2-40B4-BE49-F238E27FC236}">
                <a16:creationId xmlns:a16="http://schemas.microsoft.com/office/drawing/2014/main" id="{B2704641-EB7F-4A11-A358-A9A1E5D92D3B}"/>
              </a:ext>
            </a:extLst>
          </p:cNvPr>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57F5CE-4FCF-42D5-A64A-5856DACE0107}"/>
              </a:ext>
            </a:extLst>
          </p:cNvPr>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4579" name="Rectangle 3">
            <a:extLst>
              <a:ext uri="{FF2B5EF4-FFF2-40B4-BE49-F238E27FC236}">
                <a16:creationId xmlns:a16="http://schemas.microsoft.com/office/drawing/2014/main" id="{62948FD5-0F6A-4867-9C2A-E46607E4F81B}"/>
              </a:ext>
            </a:extLst>
          </p:cNvPr>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F2E35D9-9D1C-4224-9C40-72B15E2A37D5}"/>
              </a:ext>
            </a:extLst>
          </p:cNvPr>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5603" name="Rectangle 3">
            <a:extLst>
              <a:ext uri="{FF2B5EF4-FFF2-40B4-BE49-F238E27FC236}">
                <a16:creationId xmlns:a16="http://schemas.microsoft.com/office/drawing/2014/main" id="{37C0CBCF-A237-4F9A-9DC4-345E29F182A9}"/>
              </a:ext>
            </a:extLst>
          </p:cNvPr>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325E4FE-8C8D-418C-932E-47DA755B4A21}"/>
              </a:ext>
            </a:extLst>
          </p:cNvPr>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26627" name="Rectangle 3">
            <a:extLst>
              <a:ext uri="{FF2B5EF4-FFF2-40B4-BE49-F238E27FC236}">
                <a16:creationId xmlns:a16="http://schemas.microsoft.com/office/drawing/2014/main" id="{B22B18F4-1952-49C6-9149-85913BCDAB87}"/>
              </a:ext>
            </a:extLst>
          </p:cNvPr>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537E5F-2A3F-444B-870E-0080811ABA7A}"/>
              </a:ext>
            </a:extLst>
          </p:cNvPr>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27651" name="Rectangle 3">
            <a:extLst>
              <a:ext uri="{FF2B5EF4-FFF2-40B4-BE49-F238E27FC236}">
                <a16:creationId xmlns:a16="http://schemas.microsoft.com/office/drawing/2014/main" id="{C0DB34C7-335E-435F-B97D-929165F49C4C}"/>
              </a:ext>
            </a:extLst>
          </p:cNvPr>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910F96A7-D22E-4124-AD41-47AB2FC46BCB}"/>
              </a:ext>
            </a:extLst>
          </p:cNvPr>
          <p:cNvSpPr>
            <a:spLocks noGrp="1" noChangeArrowheads="1"/>
          </p:cNvSpPr>
          <p:nvPr>
            <p:ph type="title"/>
          </p:nvPr>
        </p:nvSpPr>
        <p:spPr/>
        <p:txBody>
          <a:bodyPr/>
          <a:lstStyle/>
          <a:p>
            <a:pPr eaLnBrk="1" hangingPunct="1"/>
            <a:r>
              <a:rPr lang="en-US" altLang="en-US"/>
              <a:t>The Von Neumann Architecture</a:t>
            </a:r>
          </a:p>
        </p:txBody>
      </p:sp>
      <p:grpSp>
        <p:nvGrpSpPr>
          <p:cNvPr id="28675" name="Group 5">
            <a:extLst>
              <a:ext uri="{FF2B5EF4-FFF2-40B4-BE49-F238E27FC236}">
                <a16:creationId xmlns:a16="http://schemas.microsoft.com/office/drawing/2014/main" id="{8B54AB7E-0B01-45DB-BF70-D72E75C81E6E}"/>
              </a:ext>
            </a:extLst>
          </p:cNvPr>
          <p:cNvGrpSpPr>
            <a:grpSpLocks/>
          </p:cNvGrpSpPr>
          <p:nvPr/>
        </p:nvGrpSpPr>
        <p:grpSpPr bwMode="auto">
          <a:xfrm>
            <a:off x="1062038" y="1785938"/>
            <a:ext cx="7704137" cy="3856037"/>
            <a:chOff x="669" y="1125"/>
            <a:chExt cx="4853" cy="2429"/>
          </a:xfrm>
        </p:grpSpPr>
        <p:sp>
          <p:nvSpPr>
            <p:cNvPr id="28676" name="Freeform 6">
              <a:extLst>
                <a:ext uri="{FF2B5EF4-FFF2-40B4-BE49-F238E27FC236}">
                  <a16:creationId xmlns:a16="http://schemas.microsoft.com/office/drawing/2014/main" id="{4AD97075-8A17-4AB3-933F-3CE1056C8BBC}"/>
                </a:ext>
              </a:extLst>
            </p:cNvPr>
            <p:cNvSpPr>
              <a:spLocks/>
            </p:cNvSpPr>
            <p:nvPr/>
          </p:nvSpPr>
          <p:spPr bwMode="auto">
            <a:xfrm>
              <a:off x="4360" y="1536"/>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Freeform 7">
              <a:extLst>
                <a:ext uri="{FF2B5EF4-FFF2-40B4-BE49-F238E27FC236}">
                  <a16:creationId xmlns:a16="http://schemas.microsoft.com/office/drawing/2014/main" id="{09EFF008-1BE7-47C9-8B38-679ACCBA28B5}"/>
                </a:ext>
              </a:extLst>
            </p:cNvPr>
            <p:cNvSpPr>
              <a:spLocks/>
            </p:cNvSpPr>
            <p:nvPr/>
          </p:nvSpPr>
          <p:spPr bwMode="auto">
            <a:xfrm>
              <a:off x="4360" y="2937"/>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Freeform 8">
              <a:extLst>
                <a:ext uri="{FF2B5EF4-FFF2-40B4-BE49-F238E27FC236}">
                  <a16:creationId xmlns:a16="http://schemas.microsoft.com/office/drawing/2014/main" id="{F384161A-B305-4BC8-903B-E5460F960F16}"/>
                </a:ext>
              </a:extLst>
            </p:cNvPr>
            <p:cNvSpPr>
              <a:spLocks/>
            </p:cNvSpPr>
            <p:nvPr/>
          </p:nvSpPr>
          <p:spPr bwMode="auto">
            <a:xfrm>
              <a:off x="4360" y="1521"/>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Rectangle 9">
              <a:extLst>
                <a:ext uri="{FF2B5EF4-FFF2-40B4-BE49-F238E27FC236}">
                  <a16:creationId xmlns:a16="http://schemas.microsoft.com/office/drawing/2014/main" id="{E4651EEB-7B4D-4F27-A574-7A18F4900EC0}"/>
                </a:ext>
              </a:extLst>
            </p:cNvPr>
            <p:cNvSpPr>
              <a:spLocks noChangeArrowheads="1"/>
            </p:cNvSpPr>
            <p:nvPr/>
          </p:nvSpPr>
          <p:spPr bwMode="auto">
            <a:xfrm>
              <a:off x="987" y="1146"/>
              <a:ext cx="38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I/O</a:t>
              </a:r>
            </a:p>
          </p:txBody>
        </p:sp>
        <p:sp>
          <p:nvSpPr>
            <p:cNvPr id="28680" name="Rectangle 10">
              <a:extLst>
                <a:ext uri="{FF2B5EF4-FFF2-40B4-BE49-F238E27FC236}">
                  <a16:creationId xmlns:a16="http://schemas.microsoft.com/office/drawing/2014/main" id="{47B44F42-0DFA-4898-B83A-79EEC88AFA91}"/>
                </a:ext>
              </a:extLst>
            </p:cNvPr>
            <p:cNvSpPr>
              <a:spLocks noChangeArrowheads="1"/>
            </p:cNvSpPr>
            <p:nvPr/>
          </p:nvSpPr>
          <p:spPr bwMode="auto">
            <a:xfrm>
              <a:off x="2663" y="1125"/>
              <a:ext cx="8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Memory</a:t>
              </a:r>
            </a:p>
          </p:txBody>
        </p:sp>
        <p:sp>
          <p:nvSpPr>
            <p:cNvPr id="28681" name="Rectangle 11">
              <a:extLst>
                <a:ext uri="{FF2B5EF4-FFF2-40B4-BE49-F238E27FC236}">
                  <a16:creationId xmlns:a16="http://schemas.microsoft.com/office/drawing/2014/main" id="{5125BAEE-1DFB-4603-B08D-699CE3005343}"/>
                </a:ext>
              </a:extLst>
            </p:cNvPr>
            <p:cNvSpPr>
              <a:spLocks noChangeArrowheads="1"/>
            </p:cNvSpPr>
            <p:nvPr/>
          </p:nvSpPr>
          <p:spPr bwMode="auto">
            <a:xfrm>
              <a:off x="4636" y="1125"/>
              <a:ext cx="5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CPU</a:t>
              </a:r>
            </a:p>
          </p:txBody>
        </p:sp>
        <p:sp>
          <p:nvSpPr>
            <p:cNvPr id="28682" name="Rectangle 12">
              <a:extLst>
                <a:ext uri="{FF2B5EF4-FFF2-40B4-BE49-F238E27FC236}">
                  <a16:creationId xmlns:a16="http://schemas.microsoft.com/office/drawing/2014/main" id="{0A122608-EA80-4CCA-9E36-735AE5B87E35}"/>
                </a:ext>
              </a:extLst>
            </p:cNvPr>
            <p:cNvSpPr>
              <a:spLocks noChangeArrowheads="1"/>
            </p:cNvSpPr>
            <p:nvPr/>
          </p:nvSpPr>
          <p:spPr bwMode="auto">
            <a:xfrm>
              <a:off x="4480" y="1864"/>
              <a:ext cx="97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fetch instr.</a:t>
              </a:r>
            </a:p>
          </p:txBody>
        </p:sp>
        <p:sp>
          <p:nvSpPr>
            <p:cNvPr id="28683" name="Rectangle 13">
              <a:extLst>
                <a:ext uri="{FF2B5EF4-FFF2-40B4-BE49-F238E27FC236}">
                  <a16:creationId xmlns:a16="http://schemas.microsoft.com/office/drawing/2014/main" id="{552FC08D-64CE-4848-A61E-E8B4181E04B5}"/>
                </a:ext>
              </a:extLst>
            </p:cNvPr>
            <p:cNvSpPr>
              <a:spLocks noChangeArrowheads="1"/>
            </p:cNvSpPr>
            <p:nvPr/>
          </p:nvSpPr>
          <p:spPr bwMode="auto">
            <a:xfrm>
              <a:off x="4480" y="2090"/>
              <a:ext cx="72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execute</a:t>
              </a:r>
            </a:p>
          </p:txBody>
        </p:sp>
        <p:sp>
          <p:nvSpPr>
            <p:cNvPr id="28684" name="Rectangle 14">
              <a:extLst>
                <a:ext uri="{FF2B5EF4-FFF2-40B4-BE49-F238E27FC236}">
                  <a16:creationId xmlns:a16="http://schemas.microsoft.com/office/drawing/2014/main" id="{DB101DCF-F777-4716-9E8F-E5CABEF7501C}"/>
                </a:ext>
              </a:extLst>
            </p:cNvPr>
            <p:cNvSpPr>
              <a:spLocks noChangeArrowheads="1"/>
            </p:cNvSpPr>
            <p:nvPr/>
          </p:nvSpPr>
          <p:spPr bwMode="auto">
            <a:xfrm>
              <a:off x="4480" y="2315"/>
              <a:ext cx="99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store result</a:t>
              </a:r>
            </a:p>
          </p:txBody>
        </p:sp>
        <p:sp>
          <p:nvSpPr>
            <p:cNvPr id="28685" name="Freeform 15">
              <a:extLst>
                <a:ext uri="{FF2B5EF4-FFF2-40B4-BE49-F238E27FC236}">
                  <a16:creationId xmlns:a16="http://schemas.microsoft.com/office/drawing/2014/main" id="{E2CFBA43-D3D8-4810-8EB7-C2B243D775C5}"/>
                </a:ext>
              </a:extLst>
            </p:cNvPr>
            <p:cNvSpPr>
              <a:spLocks/>
            </p:cNvSpPr>
            <p:nvPr/>
          </p:nvSpPr>
          <p:spPr bwMode="auto">
            <a:xfrm>
              <a:off x="4557" y="2814"/>
              <a:ext cx="19" cy="22"/>
            </a:xfrm>
            <a:custGeom>
              <a:avLst/>
              <a:gdLst>
                <a:gd name="T0" fmla="*/ 0 w 19"/>
                <a:gd name="T1" fmla="*/ 21 h 22"/>
                <a:gd name="T2" fmla="*/ 0 w 19"/>
                <a:gd name="T3" fmla="*/ 21 h 22"/>
                <a:gd name="T4" fmla="*/ 18 w 19"/>
                <a:gd name="T5" fmla="*/ 0 h 22"/>
                <a:gd name="T6" fmla="*/ 18 w 19"/>
                <a:gd name="T7" fmla="*/ 0 h 22"/>
                <a:gd name="T8" fmla="*/ 0 w 19"/>
                <a:gd name="T9" fmla="*/ 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0" y="21"/>
                  </a:moveTo>
                  <a:lnTo>
                    <a:pt x="0" y="21"/>
                  </a:lnTo>
                  <a:lnTo>
                    <a:pt x="18"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Freeform 16">
              <a:extLst>
                <a:ext uri="{FF2B5EF4-FFF2-40B4-BE49-F238E27FC236}">
                  <a16:creationId xmlns:a16="http://schemas.microsoft.com/office/drawing/2014/main" id="{B2A93F0A-3228-468B-AE00-E19E2D7EBE86}"/>
                </a:ext>
              </a:extLst>
            </p:cNvPr>
            <p:cNvSpPr>
              <a:spLocks/>
            </p:cNvSpPr>
            <p:nvPr/>
          </p:nvSpPr>
          <p:spPr bwMode="auto">
            <a:xfrm>
              <a:off x="4501" y="2753"/>
              <a:ext cx="72" cy="83"/>
            </a:xfrm>
            <a:custGeom>
              <a:avLst/>
              <a:gdLst>
                <a:gd name="T0" fmla="*/ 55 w 72"/>
                <a:gd name="T1" fmla="*/ 82 h 83"/>
                <a:gd name="T2" fmla="*/ 0 w 72"/>
                <a:gd name="T3" fmla="*/ 20 h 83"/>
                <a:gd name="T4" fmla="*/ 0 w 72"/>
                <a:gd name="T5" fmla="*/ 0 h 83"/>
                <a:gd name="T6" fmla="*/ 13 w 72"/>
                <a:gd name="T7" fmla="*/ 0 h 83"/>
                <a:gd name="T8" fmla="*/ 13 w 72"/>
                <a:gd name="T9" fmla="*/ 0 h 83"/>
                <a:gd name="T10" fmla="*/ 71 w 72"/>
                <a:gd name="T11" fmla="*/ 61 h 83"/>
                <a:gd name="T12" fmla="*/ 55 w 72"/>
                <a:gd name="T13" fmla="*/ 8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3">
                  <a:moveTo>
                    <a:pt x="55" y="82"/>
                  </a:moveTo>
                  <a:lnTo>
                    <a:pt x="0" y="20"/>
                  </a:lnTo>
                  <a:lnTo>
                    <a:pt x="0" y="0"/>
                  </a:lnTo>
                  <a:lnTo>
                    <a:pt x="13" y="0"/>
                  </a:lnTo>
                  <a:lnTo>
                    <a:pt x="71" y="61"/>
                  </a:lnTo>
                  <a:lnTo>
                    <a:pt x="55" y="8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Freeform 17">
              <a:extLst>
                <a:ext uri="{FF2B5EF4-FFF2-40B4-BE49-F238E27FC236}">
                  <a16:creationId xmlns:a16="http://schemas.microsoft.com/office/drawing/2014/main" id="{011D3EB3-B59B-4DF8-B17F-13444693E1EA}"/>
                </a:ext>
              </a:extLst>
            </p:cNvPr>
            <p:cNvSpPr>
              <a:spLocks/>
            </p:cNvSpPr>
            <p:nvPr/>
          </p:nvSpPr>
          <p:spPr bwMode="auto">
            <a:xfrm>
              <a:off x="4459" y="2630"/>
              <a:ext cx="57" cy="124"/>
            </a:xfrm>
            <a:custGeom>
              <a:avLst/>
              <a:gdLst>
                <a:gd name="T0" fmla="*/ 42 w 57"/>
                <a:gd name="T1" fmla="*/ 123 h 124"/>
                <a:gd name="T2" fmla="*/ 0 w 57"/>
                <a:gd name="T3" fmla="*/ 0 h 124"/>
                <a:gd name="T4" fmla="*/ 0 w 57"/>
                <a:gd name="T5" fmla="*/ 0 h 124"/>
                <a:gd name="T6" fmla="*/ 14 w 57"/>
                <a:gd name="T7" fmla="*/ 0 h 124"/>
                <a:gd name="T8" fmla="*/ 14 w 57"/>
                <a:gd name="T9" fmla="*/ 0 h 124"/>
                <a:gd name="T10" fmla="*/ 56 w 57"/>
                <a:gd name="T11" fmla="*/ 123 h 124"/>
                <a:gd name="T12" fmla="*/ 42 w 57"/>
                <a:gd name="T13" fmla="*/ 123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24">
                  <a:moveTo>
                    <a:pt x="42" y="123"/>
                  </a:moveTo>
                  <a:lnTo>
                    <a:pt x="0" y="0"/>
                  </a:lnTo>
                  <a:lnTo>
                    <a:pt x="14" y="0"/>
                  </a:lnTo>
                  <a:lnTo>
                    <a:pt x="56" y="123"/>
                  </a:lnTo>
                  <a:lnTo>
                    <a:pt x="42" y="12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Freeform 18">
              <a:extLst>
                <a:ext uri="{FF2B5EF4-FFF2-40B4-BE49-F238E27FC236}">
                  <a16:creationId xmlns:a16="http://schemas.microsoft.com/office/drawing/2014/main" id="{98451A7B-05E2-419E-A07D-8513A8CCD1A3}"/>
                </a:ext>
              </a:extLst>
            </p:cNvPr>
            <p:cNvSpPr>
              <a:spLocks/>
            </p:cNvSpPr>
            <p:nvPr/>
          </p:nvSpPr>
          <p:spPr bwMode="auto">
            <a:xfrm>
              <a:off x="4416" y="2219"/>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Freeform 19">
              <a:extLst>
                <a:ext uri="{FF2B5EF4-FFF2-40B4-BE49-F238E27FC236}">
                  <a16:creationId xmlns:a16="http://schemas.microsoft.com/office/drawing/2014/main" id="{B271893A-7F99-4E06-B0C1-FDCC00EEFE19}"/>
                </a:ext>
              </a:extLst>
            </p:cNvPr>
            <p:cNvSpPr>
              <a:spLocks/>
            </p:cNvSpPr>
            <p:nvPr/>
          </p:nvSpPr>
          <p:spPr bwMode="auto">
            <a:xfrm>
              <a:off x="4416" y="2219"/>
              <a:ext cx="58" cy="412"/>
            </a:xfrm>
            <a:custGeom>
              <a:avLst/>
              <a:gdLst>
                <a:gd name="T0" fmla="*/ 42 w 58"/>
                <a:gd name="T1" fmla="*/ 411 h 412"/>
                <a:gd name="T2" fmla="*/ 57 w 58"/>
                <a:gd name="T3" fmla="*/ 411 h 412"/>
                <a:gd name="T4" fmla="*/ 14 w 58"/>
                <a:gd name="T5" fmla="*/ 0 h 412"/>
                <a:gd name="T6" fmla="*/ 0 w 58"/>
                <a:gd name="T7" fmla="*/ 0 h 412"/>
                <a:gd name="T8" fmla="*/ 42 w 58"/>
                <a:gd name="T9" fmla="*/ 411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12">
                  <a:moveTo>
                    <a:pt x="42" y="411"/>
                  </a:moveTo>
                  <a:lnTo>
                    <a:pt x="57" y="411"/>
                  </a:lnTo>
                  <a:lnTo>
                    <a:pt x="14" y="0"/>
                  </a:lnTo>
                  <a:lnTo>
                    <a:pt x="0" y="0"/>
                  </a:lnTo>
                  <a:lnTo>
                    <a:pt x="42" y="4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Freeform 20">
              <a:extLst>
                <a:ext uri="{FF2B5EF4-FFF2-40B4-BE49-F238E27FC236}">
                  <a16:creationId xmlns:a16="http://schemas.microsoft.com/office/drawing/2014/main" id="{16029A0E-B797-4447-BDF0-5BCB1A85EDF3}"/>
                </a:ext>
              </a:extLst>
            </p:cNvPr>
            <p:cNvSpPr>
              <a:spLocks/>
            </p:cNvSpPr>
            <p:nvPr/>
          </p:nvSpPr>
          <p:spPr bwMode="auto">
            <a:xfrm>
              <a:off x="4741" y="2671"/>
              <a:ext cx="19" cy="21"/>
            </a:xfrm>
            <a:custGeom>
              <a:avLst/>
              <a:gdLst>
                <a:gd name="T0" fmla="*/ 18 w 19"/>
                <a:gd name="T1" fmla="*/ 20 h 21"/>
                <a:gd name="T2" fmla="*/ 18 w 19"/>
                <a:gd name="T3" fmla="*/ 20 h 21"/>
                <a:gd name="T4" fmla="*/ 0 w 19"/>
                <a:gd name="T5" fmla="*/ 0 h 21"/>
                <a:gd name="T6" fmla="*/ 0 w 19"/>
                <a:gd name="T7" fmla="*/ 0 h 21"/>
                <a:gd name="T8" fmla="*/ 18 w 19"/>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8" y="20"/>
                  </a:moveTo>
                  <a:lnTo>
                    <a:pt x="18" y="20"/>
                  </a:lnTo>
                  <a:lnTo>
                    <a:pt x="0" y="0"/>
                  </a:lnTo>
                  <a:lnTo>
                    <a:pt x="18"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Freeform 21">
              <a:extLst>
                <a:ext uri="{FF2B5EF4-FFF2-40B4-BE49-F238E27FC236}">
                  <a16:creationId xmlns:a16="http://schemas.microsoft.com/office/drawing/2014/main" id="{B2FDFFFD-831E-4BA7-934C-AE1191BFD271}"/>
                </a:ext>
              </a:extLst>
            </p:cNvPr>
            <p:cNvSpPr>
              <a:spLocks/>
            </p:cNvSpPr>
            <p:nvPr/>
          </p:nvSpPr>
          <p:spPr bwMode="auto">
            <a:xfrm>
              <a:off x="4685" y="2671"/>
              <a:ext cx="71" cy="124"/>
            </a:xfrm>
            <a:custGeom>
              <a:avLst/>
              <a:gdLst>
                <a:gd name="T0" fmla="*/ 70 w 71"/>
                <a:gd name="T1" fmla="*/ 20 h 124"/>
                <a:gd name="T2" fmla="*/ 56 w 71"/>
                <a:gd name="T3" fmla="*/ 0 h 124"/>
                <a:gd name="T4" fmla="*/ 0 w 71"/>
                <a:gd name="T5" fmla="*/ 102 h 124"/>
                <a:gd name="T6" fmla="*/ 0 w 71"/>
                <a:gd name="T7" fmla="*/ 102 h 124"/>
                <a:gd name="T8" fmla="*/ 0 w 71"/>
                <a:gd name="T9" fmla="*/ 123 h 124"/>
                <a:gd name="T10" fmla="*/ 14 w 71"/>
                <a:gd name="T11" fmla="*/ 123 h 124"/>
                <a:gd name="T12" fmla="*/ 70 w 71"/>
                <a:gd name="T13" fmla="*/ 2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24">
                  <a:moveTo>
                    <a:pt x="70" y="20"/>
                  </a:moveTo>
                  <a:lnTo>
                    <a:pt x="56" y="0"/>
                  </a:lnTo>
                  <a:lnTo>
                    <a:pt x="0" y="102"/>
                  </a:lnTo>
                  <a:lnTo>
                    <a:pt x="0" y="123"/>
                  </a:lnTo>
                  <a:lnTo>
                    <a:pt x="14" y="123"/>
                  </a:lnTo>
                  <a:lnTo>
                    <a:pt x="7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Freeform 22">
              <a:extLst>
                <a:ext uri="{FF2B5EF4-FFF2-40B4-BE49-F238E27FC236}">
                  <a16:creationId xmlns:a16="http://schemas.microsoft.com/office/drawing/2014/main" id="{46F83863-6EF8-4503-89BB-5E89F2860557}"/>
                </a:ext>
              </a:extLst>
            </p:cNvPr>
            <p:cNvSpPr>
              <a:spLocks/>
            </p:cNvSpPr>
            <p:nvPr/>
          </p:nvSpPr>
          <p:spPr bwMode="auto">
            <a:xfrm>
              <a:off x="4572" y="2835"/>
              <a:ext cx="1" cy="21"/>
            </a:xfrm>
            <a:custGeom>
              <a:avLst/>
              <a:gdLst>
                <a:gd name="T0" fmla="*/ 0 w 1"/>
                <a:gd name="T1" fmla="*/ 20 h 21"/>
                <a:gd name="T2" fmla="*/ 0 w 1"/>
                <a:gd name="T3" fmla="*/ 20 h 21"/>
                <a:gd name="T4" fmla="*/ 0 w 1"/>
                <a:gd name="T5" fmla="*/ 0 h 21"/>
                <a:gd name="T6" fmla="*/ 0 w 1"/>
                <a:gd name="T7" fmla="*/ 0 h 21"/>
                <a:gd name="T8" fmla="*/ 0 w 1"/>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1">
                  <a:moveTo>
                    <a:pt x="0" y="20"/>
                  </a:moveTo>
                  <a:lnTo>
                    <a:pt x="0" y="20"/>
                  </a:lnTo>
                  <a:lnTo>
                    <a:pt x="0" y="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Freeform 23">
              <a:extLst>
                <a:ext uri="{FF2B5EF4-FFF2-40B4-BE49-F238E27FC236}">
                  <a16:creationId xmlns:a16="http://schemas.microsoft.com/office/drawing/2014/main" id="{EB772826-47E1-4236-8AE6-EB129DF4B844}"/>
                </a:ext>
              </a:extLst>
            </p:cNvPr>
            <p:cNvSpPr>
              <a:spLocks/>
            </p:cNvSpPr>
            <p:nvPr/>
          </p:nvSpPr>
          <p:spPr bwMode="auto">
            <a:xfrm>
              <a:off x="4572" y="2773"/>
              <a:ext cx="114" cy="83"/>
            </a:xfrm>
            <a:custGeom>
              <a:avLst/>
              <a:gdLst>
                <a:gd name="T0" fmla="*/ 113 w 114"/>
                <a:gd name="T1" fmla="*/ 21 h 83"/>
                <a:gd name="T2" fmla="*/ 113 w 114"/>
                <a:gd name="T3" fmla="*/ 0 h 83"/>
                <a:gd name="T4" fmla="*/ 0 w 114"/>
                <a:gd name="T5" fmla="*/ 62 h 83"/>
                <a:gd name="T6" fmla="*/ 0 w 114"/>
                <a:gd name="T7" fmla="*/ 82 h 83"/>
                <a:gd name="T8" fmla="*/ 113 w 114"/>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3">
                  <a:moveTo>
                    <a:pt x="113" y="21"/>
                  </a:moveTo>
                  <a:lnTo>
                    <a:pt x="113" y="0"/>
                  </a:lnTo>
                  <a:lnTo>
                    <a:pt x="0" y="62"/>
                  </a:lnTo>
                  <a:lnTo>
                    <a:pt x="0" y="82"/>
                  </a:lnTo>
                  <a:lnTo>
                    <a:pt x="113"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Freeform 24">
              <a:extLst>
                <a:ext uri="{FF2B5EF4-FFF2-40B4-BE49-F238E27FC236}">
                  <a16:creationId xmlns:a16="http://schemas.microsoft.com/office/drawing/2014/main" id="{A40278CE-3D19-4125-A16E-A186F927E372}"/>
                </a:ext>
              </a:extLst>
            </p:cNvPr>
            <p:cNvSpPr>
              <a:spLocks/>
            </p:cNvSpPr>
            <p:nvPr/>
          </p:nvSpPr>
          <p:spPr bwMode="auto">
            <a:xfrm>
              <a:off x="4416" y="2260"/>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Freeform 25">
              <a:extLst>
                <a:ext uri="{FF2B5EF4-FFF2-40B4-BE49-F238E27FC236}">
                  <a16:creationId xmlns:a16="http://schemas.microsoft.com/office/drawing/2014/main" id="{633562A0-000D-42F9-A253-2836584E5A5C}"/>
                </a:ext>
              </a:extLst>
            </p:cNvPr>
            <p:cNvSpPr>
              <a:spLocks/>
            </p:cNvSpPr>
            <p:nvPr/>
          </p:nvSpPr>
          <p:spPr bwMode="auto">
            <a:xfrm>
              <a:off x="4416" y="1809"/>
              <a:ext cx="58" cy="452"/>
            </a:xfrm>
            <a:custGeom>
              <a:avLst/>
              <a:gdLst>
                <a:gd name="T0" fmla="*/ 0 w 58"/>
                <a:gd name="T1" fmla="*/ 451 h 452"/>
                <a:gd name="T2" fmla="*/ 42 w 58"/>
                <a:gd name="T3" fmla="*/ 0 h 452"/>
                <a:gd name="T4" fmla="*/ 42 w 58"/>
                <a:gd name="T5" fmla="*/ 0 h 452"/>
                <a:gd name="T6" fmla="*/ 57 w 58"/>
                <a:gd name="T7" fmla="*/ 0 h 452"/>
                <a:gd name="T8" fmla="*/ 57 w 58"/>
                <a:gd name="T9" fmla="*/ 0 h 452"/>
                <a:gd name="T10" fmla="*/ 14 w 58"/>
                <a:gd name="T11" fmla="*/ 451 h 452"/>
                <a:gd name="T12" fmla="*/ 0 w 58"/>
                <a:gd name="T13" fmla="*/ 451 h 4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52">
                  <a:moveTo>
                    <a:pt x="0" y="451"/>
                  </a:moveTo>
                  <a:lnTo>
                    <a:pt x="42" y="0"/>
                  </a:lnTo>
                  <a:lnTo>
                    <a:pt x="57" y="0"/>
                  </a:lnTo>
                  <a:lnTo>
                    <a:pt x="14" y="451"/>
                  </a:lnTo>
                  <a:lnTo>
                    <a:pt x="0" y="4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Freeform 26">
              <a:extLst>
                <a:ext uri="{FF2B5EF4-FFF2-40B4-BE49-F238E27FC236}">
                  <a16:creationId xmlns:a16="http://schemas.microsoft.com/office/drawing/2014/main" id="{C05E0910-7E07-493F-9993-67D972D14AEF}"/>
                </a:ext>
              </a:extLst>
            </p:cNvPr>
            <p:cNvSpPr>
              <a:spLocks/>
            </p:cNvSpPr>
            <p:nvPr/>
          </p:nvSpPr>
          <p:spPr bwMode="auto">
            <a:xfrm>
              <a:off x="4459" y="1665"/>
              <a:ext cx="57" cy="145"/>
            </a:xfrm>
            <a:custGeom>
              <a:avLst/>
              <a:gdLst>
                <a:gd name="T0" fmla="*/ 0 w 57"/>
                <a:gd name="T1" fmla="*/ 144 h 145"/>
                <a:gd name="T2" fmla="*/ 42 w 57"/>
                <a:gd name="T3" fmla="*/ 0 h 145"/>
                <a:gd name="T4" fmla="*/ 42 w 57"/>
                <a:gd name="T5" fmla="*/ 0 h 145"/>
                <a:gd name="T6" fmla="*/ 56 w 57"/>
                <a:gd name="T7" fmla="*/ 21 h 145"/>
                <a:gd name="T8" fmla="*/ 56 w 57"/>
                <a:gd name="T9" fmla="*/ 0 h 145"/>
                <a:gd name="T10" fmla="*/ 14 w 57"/>
                <a:gd name="T11" fmla="*/ 144 h 145"/>
                <a:gd name="T12" fmla="*/ 0 w 57"/>
                <a:gd name="T13" fmla="*/ 144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45">
                  <a:moveTo>
                    <a:pt x="0" y="144"/>
                  </a:moveTo>
                  <a:lnTo>
                    <a:pt x="42" y="0"/>
                  </a:lnTo>
                  <a:lnTo>
                    <a:pt x="56" y="21"/>
                  </a:lnTo>
                  <a:lnTo>
                    <a:pt x="56" y="0"/>
                  </a:lnTo>
                  <a:lnTo>
                    <a:pt x="14" y="144"/>
                  </a:lnTo>
                  <a:lnTo>
                    <a:pt x="0" y="1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Freeform 27">
              <a:extLst>
                <a:ext uri="{FF2B5EF4-FFF2-40B4-BE49-F238E27FC236}">
                  <a16:creationId xmlns:a16="http://schemas.microsoft.com/office/drawing/2014/main" id="{BFEB7869-FB82-49B3-A4A6-069DBDF7211C}"/>
                </a:ext>
              </a:extLst>
            </p:cNvPr>
            <p:cNvSpPr>
              <a:spLocks/>
            </p:cNvSpPr>
            <p:nvPr/>
          </p:nvSpPr>
          <p:spPr bwMode="auto">
            <a:xfrm>
              <a:off x="4543" y="1624"/>
              <a:ext cx="18" cy="22"/>
            </a:xfrm>
            <a:custGeom>
              <a:avLst/>
              <a:gdLst>
                <a:gd name="T0" fmla="*/ 0 w 18"/>
                <a:gd name="T1" fmla="*/ 0 h 22"/>
                <a:gd name="T2" fmla="*/ 0 w 18"/>
                <a:gd name="T3" fmla="*/ 0 h 22"/>
                <a:gd name="T4" fmla="*/ 17 w 18"/>
                <a:gd name="T5" fmla="*/ 21 h 22"/>
                <a:gd name="T6" fmla="*/ 17 w 18"/>
                <a:gd name="T7" fmla="*/ 21 h 22"/>
                <a:gd name="T8" fmla="*/ 0 w 1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2">
                  <a:moveTo>
                    <a:pt x="0" y="0"/>
                  </a:moveTo>
                  <a:lnTo>
                    <a:pt x="0" y="0"/>
                  </a:lnTo>
                  <a:lnTo>
                    <a:pt x="17"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Freeform 28">
              <a:extLst>
                <a:ext uri="{FF2B5EF4-FFF2-40B4-BE49-F238E27FC236}">
                  <a16:creationId xmlns:a16="http://schemas.microsoft.com/office/drawing/2014/main" id="{33B264AC-FD1B-4791-90B0-CE71C406BCCE}"/>
                </a:ext>
              </a:extLst>
            </p:cNvPr>
            <p:cNvSpPr>
              <a:spLocks/>
            </p:cNvSpPr>
            <p:nvPr/>
          </p:nvSpPr>
          <p:spPr bwMode="auto">
            <a:xfrm>
              <a:off x="4501" y="1624"/>
              <a:ext cx="57" cy="63"/>
            </a:xfrm>
            <a:custGeom>
              <a:avLst/>
              <a:gdLst>
                <a:gd name="T0" fmla="*/ 0 w 57"/>
                <a:gd name="T1" fmla="*/ 41 h 63"/>
                <a:gd name="T2" fmla="*/ 14 w 57"/>
                <a:gd name="T3" fmla="*/ 62 h 63"/>
                <a:gd name="T4" fmla="*/ 56 w 57"/>
                <a:gd name="T5" fmla="*/ 21 h 63"/>
                <a:gd name="T6" fmla="*/ 42 w 57"/>
                <a:gd name="T7" fmla="*/ 0 h 63"/>
                <a:gd name="T8" fmla="*/ 0 w 57"/>
                <a:gd name="T9" fmla="*/ 4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3">
                  <a:moveTo>
                    <a:pt x="0" y="41"/>
                  </a:moveTo>
                  <a:lnTo>
                    <a:pt x="14" y="62"/>
                  </a:lnTo>
                  <a:lnTo>
                    <a:pt x="56" y="21"/>
                  </a:lnTo>
                  <a:lnTo>
                    <a:pt x="42" y="0"/>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Freeform 29">
              <a:extLst>
                <a:ext uri="{FF2B5EF4-FFF2-40B4-BE49-F238E27FC236}">
                  <a16:creationId xmlns:a16="http://schemas.microsoft.com/office/drawing/2014/main" id="{D04A7528-DC32-4125-A32F-7432FE1896D3}"/>
                </a:ext>
              </a:extLst>
            </p:cNvPr>
            <p:cNvSpPr>
              <a:spLocks/>
            </p:cNvSpPr>
            <p:nvPr/>
          </p:nvSpPr>
          <p:spPr bwMode="auto">
            <a:xfrm>
              <a:off x="4629" y="1665"/>
              <a:ext cx="113" cy="227"/>
            </a:xfrm>
            <a:custGeom>
              <a:avLst/>
              <a:gdLst>
                <a:gd name="T0" fmla="*/ 56 w 113"/>
                <a:gd name="T1" fmla="*/ 21 h 227"/>
                <a:gd name="T2" fmla="*/ 98 w 113"/>
                <a:gd name="T3" fmla="*/ 0 h 227"/>
                <a:gd name="T4" fmla="*/ 98 w 113"/>
                <a:gd name="T5" fmla="*/ 0 h 227"/>
                <a:gd name="T6" fmla="*/ 98 w 113"/>
                <a:gd name="T7" fmla="*/ 0 h 227"/>
                <a:gd name="T8" fmla="*/ 112 w 113"/>
                <a:gd name="T9" fmla="*/ 226 h 227"/>
                <a:gd name="T10" fmla="*/ 98 w 113"/>
                <a:gd name="T11" fmla="*/ 226 h 227"/>
                <a:gd name="T12" fmla="*/ 98 w 113"/>
                <a:gd name="T13" fmla="*/ 226 h 227"/>
                <a:gd name="T14" fmla="*/ 0 w 113"/>
                <a:gd name="T15" fmla="*/ 62 h 227"/>
                <a:gd name="T16" fmla="*/ 0 w 113"/>
                <a:gd name="T17" fmla="*/ 62 h 227"/>
                <a:gd name="T18" fmla="*/ 14 w 113"/>
                <a:gd name="T19" fmla="*/ 62 h 227"/>
                <a:gd name="T20" fmla="*/ 14 w 113"/>
                <a:gd name="T21" fmla="*/ 62 h 227"/>
                <a:gd name="T22" fmla="*/ 112 w 113"/>
                <a:gd name="T23" fmla="*/ 226 h 227"/>
                <a:gd name="T24" fmla="*/ 98 w 113"/>
                <a:gd name="T25" fmla="*/ 226 h 227"/>
                <a:gd name="T26" fmla="*/ 98 w 113"/>
                <a:gd name="T27" fmla="*/ 226 h 227"/>
                <a:gd name="T28" fmla="*/ 84 w 113"/>
                <a:gd name="T29" fmla="*/ 0 h 227"/>
                <a:gd name="T30" fmla="*/ 98 w 113"/>
                <a:gd name="T31" fmla="*/ 0 h 227"/>
                <a:gd name="T32" fmla="*/ 98 w 113"/>
                <a:gd name="T33" fmla="*/ 21 h 227"/>
                <a:gd name="T34" fmla="*/ 56 w 113"/>
                <a:gd name="T35" fmla="*/ 41 h 227"/>
                <a:gd name="T36" fmla="*/ 56 w 113"/>
                <a:gd name="T37" fmla="*/ 21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227">
                  <a:moveTo>
                    <a:pt x="56" y="21"/>
                  </a:moveTo>
                  <a:lnTo>
                    <a:pt x="98" y="0"/>
                  </a:lnTo>
                  <a:lnTo>
                    <a:pt x="112" y="226"/>
                  </a:lnTo>
                  <a:lnTo>
                    <a:pt x="98" y="226"/>
                  </a:lnTo>
                  <a:lnTo>
                    <a:pt x="0" y="62"/>
                  </a:lnTo>
                  <a:lnTo>
                    <a:pt x="14" y="62"/>
                  </a:lnTo>
                  <a:lnTo>
                    <a:pt x="112" y="226"/>
                  </a:lnTo>
                  <a:lnTo>
                    <a:pt x="98" y="226"/>
                  </a:lnTo>
                  <a:lnTo>
                    <a:pt x="84" y="0"/>
                  </a:lnTo>
                  <a:lnTo>
                    <a:pt x="98" y="0"/>
                  </a:lnTo>
                  <a:lnTo>
                    <a:pt x="98" y="21"/>
                  </a:lnTo>
                  <a:lnTo>
                    <a:pt x="56" y="41"/>
                  </a:lnTo>
                  <a:lnTo>
                    <a:pt x="5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Freeform 30">
              <a:extLst>
                <a:ext uri="{FF2B5EF4-FFF2-40B4-BE49-F238E27FC236}">
                  <a16:creationId xmlns:a16="http://schemas.microsoft.com/office/drawing/2014/main" id="{8B2001B9-48C6-4C96-9484-433B0DB1D14F}"/>
                </a:ext>
              </a:extLst>
            </p:cNvPr>
            <p:cNvSpPr>
              <a:spLocks/>
            </p:cNvSpPr>
            <p:nvPr/>
          </p:nvSpPr>
          <p:spPr bwMode="auto">
            <a:xfrm>
              <a:off x="4643" y="1686"/>
              <a:ext cx="43" cy="62"/>
            </a:xfrm>
            <a:custGeom>
              <a:avLst/>
              <a:gdLst>
                <a:gd name="T0" fmla="*/ 0 w 43"/>
                <a:gd name="T1" fmla="*/ 41 h 62"/>
                <a:gd name="T2" fmla="*/ 42 w 43"/>
                <a:gd name="T3" fmla="*/ 0 h 62"/>
                <a:gd name="T4" fmla="*/ 42 w 43"/>
                <a:gd name="T5" fmla="*/ 0 h 62"/>
                <a:gd name="T6" fmla="*/ 42 w 43"/>
                <a:gd name="T7" fmla="*/ 0 h 62"/>
                <a:gd name="T8" fmla="*/ 42 w 43"/>
                <a:gd name="T9" fmla="*/ 20 h 62"/>
                <a:gd name="T10" fmla="*/ 0 w 43"/>
                <a:gd name="T11" fmla="*/ 61 h 62"/>
                <a:gd name="T12" fmla="*/ 0 w 43"/>
                <a:gd name="T13" fmla="*/ 4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2">
                  <a:moveTo>
                    <a:pt x="0" y="41"/>
                  </a:moveTo>
                  <a:lnTo>
                    <a:pt x="42" y="0"/>
                  </a:lnTo>
                  <a:lnTo>
                    <a:pt x="42" y="20"/>
                  </a:lnTo>
                  <a:lnTo>
                    <a:pt x="0" y="61"/>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1" name="Freeform 31">
              <a:extLst>
                <a:ext uri="{FF2B5EF4-FFF2-40B4-BE49-F238E27FC236}">
                  <a16:creationId xmlns:a16="http://schemas.microsoft.com/office/drawing/2014/main" id="{D5438157-3B89-4480-A2A7-11CFDE7096ED}"/>
                </a:ext>
              </a:extLst>
            </p:cNvPr>
            <p:cNvSpPr>
              <a:spLocks/>
            </p:cNvSpPr>
            <p:nvPr/>
          </p:nvSpPr>
          <p:spPr bwMode="auto">
            <a:xfrm>
              <a:off x="4643" y="1665"/>
              <a:ext cx="99" cy="227"/>
            </a:xfrm>
            <a:custGeom>
              <a:avLst/>
              <a:gdLst>
                <a:gd name="T0" fmla="*/ 42 w 99"/>
                <a:gd name="T1" fmla="*/ 21 h 227"/>
                <a:gd name="T2" fmla="*/ 84 w 99"/>
                <a:gd name="T3" fmla="*/ 0 h 227"/>
                <a:gd name="T4" fmla="*/ 98 w 99"/>
                <a:gd name="T5" fmla="*/ 226 h 227"/>
                <a:gd name="T6" fmla="*/ 0 w 99"/>
                <a:gd name="T7" fmla="*/ 62 h 227"/>
                <a:gd name="T8" fmla="*/ 42 w 99"/>
                <a:gd name="T9" fmla="*/ 21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42" y="21"/>
                  </a:moveTo>
                  <a:lnTo>
                    <a:pt x="84" y="0"/>
                  </a:lnTo>
                  <a:lnTo>
                    <a:pt x="98" y="226"/>
                  </a:lnTo>
                  <a:lnTo>
                    <a:pt x="0" y="62"/>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2" name="Freeform 32">
              <a:extLst>
                <a:ext uri="{FF2B5EF4-FFF2-40B4-BE49-F238E27FC236}">
                  <a16:creationId xmlns:a16="http://schemas.microsoft.com/office/drawing/2014/main" id="{489FA6FD-1F84-4195-81EC-F3258FF2EA63}"/>
                </a:ext>
              </a:extLst>
            </p:cNvPr>
            <p:cNvSpPr>
              <a:spLocks/>
            </p:cNvSpPr>
            <p:nvPr/>
          </p:nvSpPr>
          <p:spPr bwMode="auto">
            <a:xfrm>
              <a:off x="4543" y="1624"/>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Freeform 33">
              <a:extLst>
                <a:ext uri="{FF2B5EF4-FFF2-40B4-BE49-F238E27FC236}">
                  <a16:creationId xmlns:a16="http://schemas.microsoft.com/office/drawing/2014/main" id="{7A3F59E4-F9F7-42AE-BD73-4CC29FAD33EA}"/>
                </a:ext>
              </a:extLst>
            </p:cNvPr>
            <p:cNvSpPr>
              <a:spLocks/>
            </p:cNvSpPr>
            <p:nvPr/>
          </p:nvSpPr>
          <p:spPr bwMode="auto">
            <a:xfrm>
              <a:off x="4543" y="1624"/>
              <a:ext cx="101" cy="22"/>
            </a:xfrm>
            <a:custGeom>
              <a:avLst/>
              <a:gdLst>
                <a:gd name="T0" fmla="*/ 0 w 101"/>
                <a:gd name="T1" fmla="*/ 0 h 22"/>
                <a:gd name="T2" fmla="*/ 0 w 101"/>
                <a:gd name="T3" fmla="*/ 21 h 22"/>
                <a:gd name="T4" fmla="*/ 85 w 101"/>
                <a:gd name="T5" fmla="*/ 21 h 22"/>
                <a:gd name="T6" fmla="*/ 85 w 101"/>
                <a:gd name="T7" fmla="*/ 21 h 22"/>
                <a:gd name="T8" fmla="*/ 100 w 101"/>
                <a:gd name="T9" fmla="*/ 0 h 22"/>
                <a:gd name="T10" fmla="*/ 85 w 101"/>
                <a:gd name="T11" fmla="*/ 0 h 22"/>
                <a:gd name="T12" fmla="*/ 0 w 10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2">
                  <a:moveTo>
                    <a:pt x="0" y="0"/>
                  </a:moveTo>
                  <a:lnTo>
                    <a:pt x="0" y="21"/>
                  </a:lnTo>
                  <a:lnTo>
                    <a:pt x="85" y="21"/>
                  </a:lnTo>
                  <a:lnTo>
                    <a:pt x="100" y="0"/>
                  </a:lnTo>
                  <a:lnTo>
                    <a:pt x="8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Freeform 34">
              <a:extLst>
                <a:ext uri="{FF2B5EF4-FFF2-40B4-BE49-F238E27FC236}">
                  <a16:creationId xmlns:a16="http://schemas.microsoft.com/office/drawing/2014/main" id="{DFD96BBA-B2BF-4BAC-994C-9B4B4E0177E2}"/>
                </a:ext>
              </a:extLst>
            </p:cNvPr>
            <p:cNvSpPr>
              <a:spLocks/>
            </p:cNvSpPr>
            <p:nvPr/>
          </p:nvSpPr>
          <p:spPr bwMode="auto">
            <a:xfrm>
              <a:off x="4685" y="1686"/>
              <a:ext cx="18" cy="21"/>
            </a:xfrm>
            <a:custGeom>
              <a:avLst/>
              <a:gdLst>
                <a:gd name="T0" fmla="*/ 17 w 18"/>
                <a:gd name="T1" fmla="*/ 0 h 21"/>
                <a:gd name="T2" fmla="*/ 17 w 18"/>
                <a:gd name="T3" fmla="*/ 0 h 21"/>
                <a:gd name="T4" fmla="*/ 0 w 18"/>
                <a:gd name="T5" fmla="*/ 20 h 21"/>
                <a:gd name="T6" fmla="*/ 0 w 18"/>
                <a:gd name="T7" fmla="*/ 20 h 21"/>
                <a:gd name="T8" fmla="*/ 17 w 1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1">
                  <a:moveTo>
                    <a:pt x="17" y="0"/>
                  </a:moveTo>
                  <a:lnTo>
                    <a:pt x="17" y="0"/>
                  </a:lnTo>
                  <a:lnTo>
                    <a:pt x="0" y="2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Freeform 35">
              <a:extLst>
                <a:ext uri="{FF2B5EF4-FFF2-40B4-BE49-F238E27FC236}">
                  <a16:creationId xmlns:a16="http://schemas.microsoft.com/office/drawing/2014/main" id="{8667E73A-288E-46E0-A06D-13DA3D010CF7}"/>
                </a:ext>
              </a:extLst>
            </p:cNvPr>
            <p:cNvSpPr>
              <a:spLocks/>
            </p:cNvSpPr>
            <p:nvPr/>
          </p:nvSpPr>
          <p:spPr bwMode="auto">
            <a:xfrm>
              <a:off x="4629" y="1624"/>
              <a:ext cx="71" cy="83"/>
            </a:xfrm>
            <a:custGeom>
              <a:avLst/>
              <a:gdLst>
                <a:gd name="T0" fmla="*/ 14 w 71"/>
                <a:gd name="T1" fmla="*/ 0 h 83"/>
                <a:gd name="T2" fmla="*/ 0 w 71"/>
                <a:gd name="T3" fmla="*/ 21 h 83"/>
                <a:gd name="T4" fmla="*/ 56 w 71"/>
                <a:gd name="T5" fmla="*/ 82 h 83"/>
                <a:gd name="T6" fmla="*/ 70 w 71"/>
                <a:gd name="T7" fmla="*/ 62 h 83"/>
                <a:gd name="T8" fmla="*/ 14 w 71"/>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83">
                  <a:moveTo>
                    <a:pt x="14" y="0"/>
                  </a:moveTo>
                  <a:lnTo>
                    <a:pt x="0" y="21"/>
                  </a:lnTo>
                  <a:lnTo>
                    <a:pt x="56" y="82"/>
                  </a:lnTo>
                  <a:lnTo>
                    <a:pt x="70" y="62"/>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6" name="Freeform 36">
              <a:extLst>
                <a:ext uri="{FF2B5EF4-FFF2-40B4-BE49-F238E27FC236}">
                  <a16:creationId xmlns:a16="http://schemas.microsoft.com/office/drawing/2014/main" id="{C1A523A2-589E-49D6-A84F-4CB948EB4734}"/>
                </a:ext>
              </a:extLst>
            </p:cNvPr>
            <p:cNvSpPr>
              <a:spLocks/>
            </p:cNvSpPr>
            <p:nvPr/>
          </p:nvSpPr>
          <p:spPr bwMode="auto">
            <a:xfrm>
              <a:off x="2515" y="1542"/>
              <a:ext cx="987" cy="21"/>
            </a:xfrm>
            <a:custGeom>
              <a:avLst/>
              <a:gdLst>
                <a:gd name="T0" fmla="*/ 0 w 987"/>
                <a:gd name="T1" fmla="*/ 0 h 21"/>
                <a:gd name="T2" fmla="*/ 986 w 987"/>
                <a:gd name="T3" fmla="*/ 0 h 21"/>
                <a:gd name="T4" fmla="*/ 986 w 987"/>
                <a:gd name="T5" fmla="*/ 20 h 21"/>
                <a:gd name="T6" fmla="*/ 0 w 987"/>
                <a:gd name="T7" fmla="*/ 20 h 21"/>
                <a:gd name="T8" fmla="*/ 0 w 98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21">
                  <a:moveTo>
                    <a:pt x="0" y="0"/>
                  </a:moveTo>
                  <a:lnTo>
                    <a:pt x="986" y="0"/>
                  </a:lnTo>
                  <a:lnTo>
                    <a:pt x="986"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7" name="Freeform 37">
              <a:extLst>
                <a:ext uri="{FF2B5EF4-FFF2-40B4-BE49-F238E27FC236}">
                  <a16:creationId xmlns:a16="http://schemas.microsoft.com/office/drawing/2014/main" id="{57A35818-F900-4F6A-97B4-7745E95707A6}"/>
                </a:ext>
              </a:extLst>
            </p:cNvPr>
            <p:cNvSpPr>
              <a:spLocks/>
            </p:cNvSpPr>
            <p:nvPr/>
          </p:nvSpPr>
          <p:spPr bwMode="auto">
            <a:xfrm>
              <a:off x="3487" y="1542"/>
              <a:ext cx="19" cy="1437"/>
            </a:xfrm>
            <a:custGeom>
              <a:avLst/>
              <a:gdLst>
                <a:gd name="T0" fmla="*/ 0 w 19"/>
                <a:gd name="T1" fmla="*/ 0 h 1437"/>
                <a:gd name="T2" fmla="*/ 18 w 19"/>
                <a:gd name="T3" fmla="*/ 0 h 1437"/>
                <a:gd name="T4" fmla="*/ 18 w 19"/>
                <a:gd name="T5" fmla="*/ 1436 h 1437"/>
                <a:gd name="T6" fmla="*/ 0 w 19"/>
                <a:gd name="T7" fmla="*/ 1436 h 1437"/>
                <a:gd name="T8" fmla="*/ 0 w 19"/>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7">
                  <a:moveTo>
                    <a:pt x="0" y="0"/>
                  </a:moveTo>
                  <a:lnTo>
                    <a:pt x="18" y="0"/>
                  </a:lnTo>
                  <a:lnTo>
                    <a:pt x="18" y="1436"/>
                  </a:lnTo>
                  <a:lnTo>
                    <a:pt x="0" y="143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Freeform 38">
              <a:extLst>
                <a:ext uri="{FF2B5EF4-FFF2-40B4-BE49-F238E27FC236}">
                  <a16:creationId xmlns:a16="http://schemas.microsoft.com/office/drawing/2014/main" id="{00B9BA45-FD24-44D5-9B66-347314074FFC}"/>
                </a:ext>
              </a:extLst>
            </p:cNvPr>
            <p:cNvSpPr>
              <a:spLocks/>
            </p:cNvSpPr>
            <p:nvPr/>
          </p:nvSpPr>
          <p:spPr bwMode="auto">
            <a:xfrm>
              <a:off x="2515" y="2958"/>
              <a:ext cx="973" cy="21"/>
            </a:xfrm>
            <a:custGeom>
              <a:avLst/>
              <a:gdLst>
                <a:gd name="T0" fmla="*/ 0 w 973"/>
                <a:gd name="T1" fmla="*/ 0 h 21"/>
                <a:gd name="T2" fmla="*/ 972 w 973"/>
                <a:gd name="T3" fmla="*/ 0 h 21"/>
                <a:gd name="T4" fmla="*/ 972 w 973"/>
                <a:gd name="T5" fmla="*/ 20 h 21"/>
                <a:gd name="T6" fmla="*/ 0 w 973"/>
                <a:gd name="T7" fmla="*/ 20 h 21"/>
                <a:gd name="T8" fmla="*/ 0 w 97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3" h="21">
                  <a:moveTo>
                    <a:pt x="0" y="0"/>
                  </a:moveTo>
                  <a:lnTo>
                    <a:pt x="972" y="0"/>
                  </a:lnTo>
                  <a:lnTo>
                    <a:pt x="972"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Freeform 39">
              <a:extLst>
                <a:ext uri="{FF2B5EF4-FFF2-40B4-BE49-F238E27FC236}">
                  <a16:creationId xmlns:a16="http://schemas.microsoft.com/office/drawing/2014/main" id="{77C53B6A-E112-4970-B080-4EDF10DC2455}"/>
                </a:ext>
              </a:extLst>
            </p:cNvPr>
            <p:cNvSpPr>
              <a:spLocks/>
            </p:cNvSpPr>
            <p:nvPr/>
          </p:nvSpPr>
          <p:spPr bwMode="auto">
            <a:xfrm>
              <a:off x="2515" y="1542"/>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Freeform 40">
              <a:extLst>
                <a:ext uri="{FF2B5EF4-FFF2-40B4-BE49-F238E27FC236}">
                  <a16:creationId xmlns:a16="http://schemas.microsoft.com/office/drawing/2014/main" id="{BDD91644-E11A-430F-AF26-D07E234DE7DE}"/>
                </a:ext>
              </a:extLst>
            </p:cNvPr>
            <p:cNvSpPr>
              <a:spLocks/>
            </p:cNvSpPr>
            <p:nvPr/>
          </p:nvSpPr>
          <p:spPr bwMode="auto">
            <a:xfrm>
              <a:off x="669" y="1480"/>
              <a:ext cx="988" cy="22"/>
            </a:xfrm>
            <a:custGeom>
              <a:avLst/>
              <a:gdLst>
                <a:gd name="T0" fmla="*/ 0 w 988"/>
                <a:gd name="T1" fmla="*/ 0 h 22"/>
                <a:gd name="T2" fmla="*/ 987 w 988"/>
                <a:gd name="T3" fmla="*/ 0 h 22"/>
                <a:gd name="T4" fmla="*/ 987 w 988"/>
                <a:gd name="T5" fmla="*/ 21 h 22"/>
                <a:gd name="T6" fmla="*/ 0 w 988"/>
                <a:gd name="T7" fmla="*/ 21 h 22"/>
                <a:gd name="T8" fmla="*/ 0 w 98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22">
                  <a:moveTo>
                    <a:pt x="0" y="0"/>
                  </a:moveTo>
                  <a:lnTo>
                    <a:pt x="987" y="0"/>
                  </a:lnTo>
                  <a:lnTo>
                    <a:pt x="987"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1" name="Freeform 41">
              <a:extLst>
                <a:ext uri="{FF2B5EF4-FFF2-40B4-BE49-F238E27FC236}">
                  <a16:creationId xmlns:a16="http://schemas.microsoft.com/office/drawing/2014/main" id="{8A7D7918-B9D7-43AB-89B8-FD040C3B96AC}"/>
                </a:ext>
              </a:extLst>
            </p:cNvPr>
            <p:cNvSpPr>
              <a:spLocks/>
            </p:cNvSpPr>
            <p:nvPr/>
          </p:nvSpPr>
          <p:spPr bwMode="auto">
            <a:xfrm>
              <a:off x="1642" y="1480"/>
              <a:ext cx="18" cy="1458"/>
            </a:xfrm>
            <a:custGeom>
              <a:avLst/>
              <a:gdLst>
                <a:gd name="T0" fmla="*/ 0 w 18"/>
                <a:gd name="T1" fmla="*/ 0 h 1458"/>
                <a:gd name="T2" fmla="*/ 17 w 18"/>
                <a:gd name="T3" fmla="*/ 0 h 1458"/>
                <a:gd name="T4" fmla="*/ 17 w 18"/>
                <a:gd name="T5" fmla="*/ 1457 h 1458"/>
                <a:gd name="T6" fmla="*/ 0 w 18"/>
                <a:gd name="T7" fmla="*/ 1457 h 1458"/>
                <a:gd name="T8" fmla="*/ 0 w 18"/>
                <a:gd name="T9" fmla="*/ 0 h 1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58">
                  <a:moveTo>
                    <a:pt x="0" y="0"/>
                  </a:moveTo>
                  <a:lnTo>
                    <a:pt x="17" y="0"/>
                  </a:lnTo>
                  <a:lnTo>
                    <a:pt x="17" y="1457"/>
                  </a:lnTo>
                  <a:lnTo>
                    <a:pt x="0" y="145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Freeform 42">
              <a:extLst>
                <a:ext uri="{FF2B5EF4-FFF2-40B4-BE49-F238E27FC236}">
                  <a16:creationId xmlns:a16="http://schemas.microsoft.com/office/drawing/2014/main" id="{9ED6F2B8-12C9-47B7-9BFF-DA568C828972}"/>
                </a:ext>
              </a:extLst>
            </p:cNvPr>
            <p:cNvSpPr>
              <a:spLocks/>
            </p:cNvSpPr>
            <p:nvPr/>
          </p:nvSpPr>
          <p:spPr bwMode="auto">
            <a:xfrm>
              <a:off x="669" y="2917"/>
              <a:ext cx="974" cy="21"/>
            </a:xfrm>
            <a:custGeom>
              <a:avLst/>
              <a:gdLst>
                <a:gd name="T0" fmla="*/ 0 w 974"/>
                <a:gd name="T1" fmla="*/ 0 h 21"/>
                <a:gd name="T2" fmla="*/ 973 w 974"/>
                <a:gd name="T3" fmla="*/ 0 h 21"/>
                <a:gd name="T4" fmla="*/ 973 w 974"/>
                <a:gd name="T5" fmla="*/ 20 h 21"/>
                <a:gd name="T6" fmla="*/ 0 w 974"/>
                <a:gd name="T7" fmla="*/ 20 h 21"/>
                <a:gd name="T8" fmla="*/ 0 w 974"/>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 h="21">
                  <a:moveTo>
                    <a:pt x="0" y="0"/>
                  </a:moveTo>
                  <a:lnTo>
                    <a:pt x="973" y="0"/>
                  </a:lnTo>
                  <a:lnTo>
                    <a:pt x="973"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3" name="Freeform 43">
              <a:extLst>
                <a:ext uri="{FF2B5EF4-FFF2-40B4-BE49-F238E27FC236}">
                  <a16:creationId xmlns:a16="http://schemas.microsoft.com/office/drawing/2014/main" id="{592E0FF9-05CD-415C-BEE1-5A0598F23885}"/>
                </a:ext>
              </a:extLst>
            </p:cNvPr>
            <p:cNvSpPr>
              <a:spLocks/>
            </p:cNvSpPr>
            <p:nvPr/>
          </p:nvSpPr>
          <p:spPr bwMode="auto">
            <a:xfrm>
              <a:off x="669" y="1480"/>
              <a:ext cx="19" cy="1438"/>
            </a:xfrm>
            <a:custGeom>
              <a:avLst/>
              <a:gdLst>
                <a:gd name="T0" fmla="*/ 0 w 19"/>
                <a:gd name="T1" fmla="*/ 0 h 1438"/>
                <a:gd name="T2" fmla="*/ 18 w 19"/>
                <a:gd name="T3" fmla="*/ 0 h 1438"/>
                <a:gd name="T4" fmla="*/ 18 w 19"/>
                <a:gd name="T5" fmla="*/ 1437 h 1438"/>
                <a:gd name="T6" fmla="*/ 0 w 19"/>
                <a:gd name="T7" fmla="*/ 1437 h 1438"/>
                <a:gd name="T8" fmla="*/ 0 w 19"/>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8">
                  <a:moveTo>
                    <a:pt x="0" y="0"/>
                  </a:moveTo>
                  <a:lnTo>
                    <a:pt x="18" y="0"/>
                  </a:lnTo>
                  <a:lnTo>
                    <a:pt x="18"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Freeform 44">
              <a:extLst>
                <a:ext uri="{FF2B5EF4-FFF2-40B4-BE49-F238E27FC236}">
                  <a16:creationId xmlns:a16="http://schemas.microsoft.com/office/drawing/2014/main" id="{D5351E4E-C8DB-4436-A364-50118BD83C75}"/>
                </a:ext>
              </a:extLst>
            </p:cNvPr>
            <p:cNvSpPr>
              <a:spLocks/>
            </p:cNvSpPr>
            <p:nvPr/>
          </p:nvSpPr>
          <p:spPr bwMode="auto">
            <a:xfrm>
              <a:off x="880"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5" name="Freeform 45">
              <a:extLst>
                <a:ext uri="{FF2B5EF4-FFF2-40B4-BE49-F238E27FC236}">
                  <a16:creationId xmlns:a16="http://schemas.microsoft.com/office/drawing/2014/main" id="{AFCDA04E-7136-4299-B3EC-40322053F9B0}"/>
                </a:ext>
              </a:extLst>
            </p:cNvPr>
            <p:cNvSpPr>
              <a:spLocks/>
            </p:cNvSpPr>
            <p:nvPr/>
          </p:nvSpPr>
          <p:spPr bwMode="auto">
            <a:xfrm>
              <a:off x="5107"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6" name="Freeform 46">
              <a:extLst>
                <a:ext uri="{FF2B5EF4-FFF2-40B4-BE49-F238E27FC236}">
                  <a16:creationId xmlns:a16="http://schemas.microsoft.com/office/drawing/2014/main" id="{8664B2F0-7CC9-48DF-87D5-52600FAE3DF9}"/>
                </a:ext>
              </a:extLst>
            </p:cNvPr>
            <p:cNvSpPr>
              <a:spLocks/>
            </p:cNvSpPr>
            <p:nvPr/>
          </p:nvSpPr>
          <p:spPr bwMode="auto">
            <a:xfrm>
              <a:off x="880" y="3512"/>
              <a:ext cx="4228" cy="22"/>
            </a:xfrm>
            <a:custGeom>
              <a:avLst/>
              <a:gdLst>
                <a:gd name="T0" fmla="*/ 0 w 4228"/>
                <a:gd name="T1" fmla="*/ 0 h 22"/>
                <a:gd name="T2" fmla="*/ 0 w 4228"/>
                <a:gd name="T3" fmla="*/ 21 h 22"/>
                <a:gd name="T4" fmla="*/ 4227 w 4228"/>
                <a:gd name="T5" fmla="*/ 21 h 22"/>
                <a:gd name="T6" fmla="*/ 4227 w 4228"/>
                <a:gd name="T7" fmla="*/ 0 h 22"/>
                <a:gd name="T8" fmla="*/ 0 w 422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8" h="22">
                  <a:moveTo>
                    <a:pt x="0" y="0"/>
                  </a:moveTo>
                  <a:lnTo>
                    <a:pt x="0" y="21"/>
                  </a:lnTo>
                  <a:lnTo>
                    <a:pt x="4227" y="21"/>
                  </a:lnTo>
                  <a:lnTo>
                    <a:pt x="422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Freeform 47">
              <a:extLst>
                <a:ext uri="{FF2B5EF4-FFF2-40B4-BE49-F238E27FC236}">
                  <a16:creationId xmlns:a16="http://schemas.microsoft.com/office/drawing/2014/main" id="{FCB54F52-E9AB-48D1-8AC6-D1B505663D81}"/>
                </a:ext>
              </a:extLst>
            </p:cNvPr>
            <p:cNvSpPr>
              <a:spLocks/>
            </p:cNvSpPr>
            <p:nvPr/>
          </p:nvSpPr>
          <p:spPr bwMode="auto">
            <a:xfrm>
              <a:off x="1106" y="2835"/>
              <a:ext cx="99" cy="309"/>
            </a:xfrm>
            <a:custGeom>
              <a:avLst/>
              <a:gdLst>
                <a:gd name="T0" fmla="*/ 42 w 99"/>
                <a:gd name="T1" fmla="*/ 308 h 309"/>
                <a:gd name="T2" fmla="*/ 0 w 99"/>
                <a:gd name="T3" fmla="*/ 308 h 309"/>
                <a:gd name="T4" fmla="*/ 0 w 99"/>
                <a:gd name="T5" fmla="*/ 308 h 309"/>
                <a:gd name="T6" fmla="*/ 0 w 99"/>
                <a:gd name="T7" fmla="*/ 308 h 309"/>
                <a:gd name="T8" fmla="*/ 42 w 99"/>
                <a:gd name="T9" fmla="*/ 82 h 309"/>
                <a:gd name="T10" fmla="*/ 42 w 99"/>
                <a:gd name="T11" fmla="*/ 0 h 309"/>
                <a:gd name="T12" fmla="*/ 56 w 99"/>
                <a:gd name="T13" fmla="*/ 82 h 309"/>
                <a:gd name="T14" fmla="*/ 98 w 99"/>
                <a:gd name="T15" fmla="*/ 308 h 309"/>
                <a:gd name="T16" fmla="*/ 98 w 99"/>
                <a:gd name="T17" fmla="*/ 308 h 309"/>
                <a:gd name="T18" fmla="*/ 84 w 99"/>
                <a:gd name="T19" fmla="*/ 308 h 309"/>
                <a:gd name="T20" fmla="*/ 84 w 99"/>
                <a:gd name="T21" fmla="*/ 308 h 309"/>
                <a:gd name="T22" fmla="*/ 42 w 99"/>
                <a:gd name="T23" fmla="*/ 82 h 309"/>
                <a:gd name="T24" fmla="*/ 56 w 99"/>
                <a:gd name="T25" fmla="*/ 82 h 309"/>
                <a:gd name="T26" fmla="*/ 56 w 99"/>
                <a:gd name="T27" fmla="*/ 82 h 309"/>
                <a:gd name="T28" fmla="*/ 14 w 99"/>
                <a:gd name="T29" fmla="*/ 308 h 309"/>
                <a:gd name="T30" fmla="*/ 0 w 99"/>
                <a:gd name="T31" fmla="*/ 308 h 309"/>
                <a:gd name="T32" fmla="*/ 0 w 99"/>
                <a:gd name="T33" fmla="*/ 287 h 309"/>
                <a:gd name="T34" fmla="*/ 42 w 99"/>
                <a:gd name="T35" fmla="*/ 287 h 309"/>
                <a:gd name="T36" fmla="*/ 42 w 99"/>
                <a:gd name="T37" fmla="*/ 308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309">
                  <a:moveTo>
                    <a:pt x="42" y="308"/>
                  </a:moveTo>
                  <a:lnTo>
                    <a:pt x="0" y="308"/>
                  </a:lnTo>
                  <a:lnTo>
                    <a:pt x="42" y="82"/>
                  </a:lnTo>
                  <a:lnTo>
                    <a:pt x="42" y="0"/>
                  </a:lnTo>
                  <a:lnTo>
                    <a:pt x="56" y="82"/>
                  </a:lnTo>
                  <a:lnTo>
                    <a:pt x="98" y="308"/>
                  </a:lnTo>
                  <a:lnTo>
                    <a:pt x="84" y="308"/>
                  </a:lnTo>
                  <a:lnTo>
                    <a:pt x="42" y="82"/>
                  </a:lnTo>
                  <a:lnTo>
                    <a:pt x="56" y="82"/>
                  </a:lnTo>
                  <a:lnTo>
                    <a:pt x="14" y="308"/>
                  </a:lnTo>
                  <a:lnTo>
                    <a:pt x="0" y="308"/>
                  </a:lnTo>
                  <a:lnTo>
                    <a:pt x="0" y="287"/>
                  </a:lnTo>
                  <a:lnTo>
                    <a:pt x="42" y="287"/>
                  </a:lnTo>
                  <a:lnTo>
                    <a:pt x="42" y="30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8" name="Freeform 48">
              <a:extLst>
                <a:ext uri="{FF2B5EF4-FFF2-40B4-BE49-F238E27FC236}">
                  <a16:creationId xmlns:a16="http://schemas.microsoft.com/office/drawing/2014/main" id="{B3261903-65E4-4C8E-9D05-64F941E28DF6}"/>
                </a:ext>
              </a:extLst>
            </p:cNvPr>
            <p:cNvSpPr>
              <a:spLocks/>
            </p:cNvSpPr>
            <p:nvPr/>
          </p:nvSpPr>
          <p:spPr bwMode="auto">
            <a:xfrm>
              <a:off x="1148" y="3122"/>
              <a:ext cx="43" cy="22"/>
            </a:xfrm>
            <a:custGeom>
              <a:avLst/>
              <a:gdLst>
                <a:gd name="T0" fmla="*/ 42 w 43"/>
                <a:gd name="T1" fmla="*/ 21 h 22"/>
                <a:gd name="T2" fmla="*/ 0 w 43"/>
                <a:gd name="T3" fmla="*/ 21 h 22"/>
                <a:gd name="T4" fmla="*/ 0 w 43"/>
                <a:gd name="T5" fmla="*/ 0 h 22"/>
                <a:gd name="T6" fmla="*/ 0 w 43"/>
                <a:gd name="T7" fmla="*/ 0 h 22"/>
                <a:gd name="T8" fmla="*/ 0 w 43"/>
                <a:gd name="T9" fmla="*/ 0 h 22"/>
                <a:gd name="T10" fmla="*/ 42 w 43"/>
                <a:gd name="T11" fmla="*/ 0 h 22"/>
                <a:gd name="T12" fmla="*/ 42 w 43"/>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42" y="21"/>
                  </a:moveTo>
                  <a:lnTo>
                    <a:pt x="0" y="21"/>
                  </a:lnTo>
                  <a:lnTo>
                    <a:pt x="0" y="0"/>
                  </a:lnTo>
                  <a:lnTo>
                    <a:pt x="42" y="0"/>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9" name="Freeform 49">
              <a:extLst>
                <a:ext uri="{FF2B5EF4-FFF2-40B4-BE49-F238E27FC236}">
                  <a16:creationId xmlns:a16="http://schemas.microsoft.com/office/drawing/2014/main" id="{5FA56936-C5CC-456E-BA3D-6600B09880EB}"/>
                </a:ext>
              </a:extLst>
            </p:cNvPr>
            <p:cNvSpPr>
              <a:spLocks/>
            </p:cNvSpPr>
            <p:nvPr/>
          </p:nvSpPr>
          <p:spPr bwMode="auto">
            <a:xfrm>
              <a:off x="1106" y="2917"/>
              <a:ext cx="85" cy="227"/>
            </a:xfrm>
            <a:custGeom>
              <a:avLst/>
              <a:gdLst>
                <a:gd name="T0" fmla="*/ 42 w 85"/>
                <a:gd name="T1" fmla="*/ 226 h 227"/>
                <a:gd name="T2" fmla="*/ 0 w 85"/>
                <a:gd name="T3" fmla="*/ 226 h 227"/>
                <a:gd name="T4" fmla="*/ 42 w 85"/>
                <a:gd name="T5" fmla="*/ 0 h 227"/>
                <a:gd name="T6" fmla="*/ 84 w 85"/>
                <a:gd name="T7" fmla="*/ 226 h 227"/>
                <a:gd name="T8" fmla="*/ 42 w 85"/>
                <a:gd name="T9" fmla="*/ 226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7">
                  <a:moveTo>
                    <a:pt x="42" y="226"/>
                  </a:moveTo>
                  <a:lnTo>
                    <a:pt x="0" y="226"/>
                  </a:lnTo>
                  <a:lnTo>
                    <a:pt x="42" y="0"/>
                  </a:lnTo>
                  <a:lnTo>
                    <a:pt x="84" y="226"/>
                  </a:lnTo>
                  <a:lnTo>
                    <a:pt x="42" y="2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0" name="Freeform 50">
              <a:extLst>
                <a:ext uri="{FF2B5EF4-FFF2-40B4-BE49-F238E27FC236}">
                  <a16:creationId xmlns:a16="http://schemas.microsoft.com/office/drawing/2014/main" id="{BC1344EC-24B1-4F14-9DBA-F77595776CCD}"/>
                </a:ext>
              </a:extLst>
            </p:cNvPr>
            <p:cNvSpPr>
              <a:spLocks/>
            </p:cNvSpPr>
            <p:nvPr/>
          </p:nvSpPr>
          <p:spPr bwMode="auto">
            <a:xfrm>
              <a:off x="1092"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1" name="Freeform 51">
              <a:extLst>
                <a:ext uri="{FF2B5EF4-FFF2-40B4-BE49-F238E27FC236}">
                  <a16:creationId xmlns:a16="http://schemas.microsoft.com/office/drawing/2014/main" id="{3580A999-4A3F-4FA4-99ED-B4BAEF145DF6}"/>
                </a:ext>
              </a:extLst>
            </p:cNvPr>
            <p:cNvSpPr>
              <a:spLocks/>
            </p:cNvSpPr>
            <p:nvPr/>
          </p:nvSpPr>
          <p:spPr bwMode="auto">
            <a:xfrm>
              <a:off x="1106"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Freeform 52">
              <a:extLst>
                <a:ext uri="{FF2B5EF4-FFF2-40B4-BE49-F238E27FC236}">
                  <a16:creationId xmlns:a16="http://schemas.microsoft.com/office/drawing/2014/main" id="{D8DA45D7-F332-4D07-BCAB-5F1A40FFE3CA}"/>
                </a:ext>
              </a:extLst>
            </p:cNvPr>
            <p:cNvSpPr>
              <a:spLocks/>
            </p:cNvSpPr>
            <p:nvPr/>
          </p:nvSpPr>
          <p:spPr bwMode="auto">
            <a:xfrm>
              <a:off x="1106"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Freeform 53">
              <a:extLst>
                <a:ext uri="{FF2B5EF4-FFF2-40B4-BE49-F238E27FC236}">
                  <a16:creationId xmlns:a16="http://schemas.microsoft.com/office/drawing/2014/main" id="{0F7B9EC8-825F-40A6-8ADD-8437BC0E8D53}"/>
                </a:ext>
              </a:extLst>
            </p:cNvPr>
            <p:cNvSpPr>
              <a:spLocks/>
            </p:cNvSpPr>
            <p:nvPr/>
          </p:nvSpPr>
          <p:spPr bwMode="auto">
            <a:xfrm>
              <a:off x="1148" y="3143"/>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Freeform 54">
              <a:extLst>
                <a:ext uri="{FF2B5EF4-FFF2-40B4-BE49-F238E27FC236}">
                  <a16:creationId xmlns:a16="http://schemas.microsoft.com/office/drawing/2014/main" id="{18462EC4-5830-4283-B422-1CA6764F2DD3}"/>
                </a:ext>
              </a:extLst>
            </p:cNvPr>
            <p:cNvSpPr>
              <a:spLocks/>
            </p:cNvSpPr>
            <p:nvPr/>
          </p:nvSpPr>
          <p:spPr bwMode="auto">
            <a:xfrm>
              <a:off x="1148"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Freeform 55">
              <a:extLst>
                <a:ext uri="{FF2B5EF4-FFF2-40B4-BE49-F238E27FC236}">
                  <a16:creationId xmlns:a16="http://schemas.microsoft.com/office/drawing/2014/main" id="{48C09701-4DCA-40C9-BE24-31BF5FBE9D0B}"/>
                </a:ext>
              </a:extLst>
            </p:cNvPr>
            <p:cNvSpPr>
              <a:spLocks/>
            </p:cNvSpPr>
            <p:nvPr/>
          </p:nvSpPr>
          <p:spPr bwMode="auto">
            <a:xfrm>
              <a:off x="1148" y="3143"/>
              <a:ext cx="18" cy="124"/>
            </a:xfrm>
            <a:custGeom>
              <a:avLst/>
              <a:gdLst>
                <a:gd name="T0" fmla="*/ 17 w 18"/>
                <a:gd name="T1" fmla="*/ 0 h 124"/>
                <a:gd name="T2" fmla="*/ 0 w 18"/>
                <a:gd name="T3" fmla="*/ 0 h 124"/>
                <a:gd name="T4" fmla="*/ 0 w 18"/>
                <a:gd name="T5" fmla="*/ 123 h 124"/>
                <a:gd name="T6" fmla="*/ 17 w 18"/>
                <a:gd name="T7" fmla="*/ 123 h 124"/>
                <a:gd name="T8" fmla="*/ 17 w 18"/>
                <a:gd name="T9" fmla="*/ 0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4">
                  <a:moveTo>
                    <a:pt x="17" y="0"/>
                  </a:moveTo>
                  <a:lnTo>
                    <a:pt x="0" y="0"/>
                  </a:lnTo>
                  <a:lnTo>
                    <a:pt x="0" y="123"/>
                  </a:lnTo>
                  <a:lnTo>
                    <a:pt x="17" y="123"/>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Freeform 56">
              <a:extLst>
                <a:ext uri="{FF2B5EF4-FFF2-40B4-BE49-F238E27FC236}">
                  <a16:creationId xmlns:a16="http://schemas.microsoft.com/office/drawing/2014/main" id="{487C0D2F-AC60-421A-92E0-0DA04F33B157}"/>
                </a:ext>
              </a:extLst>
            </p:cNvPr>
            <p:cNvSpPr>
              <a:spLocks/>
            </p:cNvSpPr>
            <p:nvPr/>
          </p:nvSpPr>
          <p:spPr bwMode="auto">
            <a:xfrm>
              <a:off x="2965" y="2978"/>
              <a:ext cx="87" cy="207"/>
            </a:xfrm>
            <a:custGeom>
              <a:avLst/>
              <a:gdLst>
                <a:gd name="T0" fmla="*/ 28 w 87"/>
                <a:gd name="T1" fmla="*/ 206 h 207"/>
                <a:gd name="T2" fmla="*/ 0 w 87"/>
                <a:gd name="T3" fmla="*/ 206 h 207"/>
                <a:gd name="T4" fmla="*/ 0 w 87"/>
                <a:gd name="T5" fmla="*/ 206 h 207"/>
                <a:gd name="T6" fmla="*/ 0 w 87"/>
                <a:gd name="T7" fmla="*/ 206 h 207"/>
                <a:gd name="T8" fmla="*/ 28 w 87"/>
                <a:gd name="T9" fmla="*/ 0 h 207"/>
                <a:gd name="T10" fmla="*/ 43 w 87"/>
                <a:gd name="T11" fmla="*/ 0 h 207"/>
                <a:gd name="T12" fmla="*/ 43 w 87"/>
                <a:gd name="T13" fmla="*/ 0 h 207"/>
                <a:gd name="T14" fmla="*/ 86 w 87"/>
                <a:gd name="T15" fmla="*/ 206 h 207"/>
                <a:gd name="T16" fmla="*/ 86 w 87"/>
                <a:gd name="T17" fmla="*/ 206 h 207"/>
                <a:gd name="T18" fmla="*/ 71 w 87"/>
                <a:gd name="T19" fmla="*/ 206 h 207"/>
                <a:gd name="T20" fmla="*/ 71 w 87"/>
                <a:gd name="T21" fmla="*/ 206 h 207"/>
                <a:gd name="T22" fmla="*/ 28 w 87"/>
                <a:gd name="T23" fmla="*/ 0 h 207"/>
                <a:gd name="T24" fmla="*/ 28 w 87"/>
                <a:gd name="T25" fmla="*/ 0 h 207"/>
                <a:gd name="T26" fmla="*/ 43 w 87"/>
                <a:gd name="T27" fmla="*/ 0 h 207"/>
                <a:gd name="T28" fmla="*/ 14 w 87"/>
                <a:gd name="T29" fmla="*/ 206 h 207"/>
                <a:gd name="T30" fmla="*/ 0 w 87"/>
                <a:gd name="T31" fmla="*/ 206 h 207"/>
                <a:gd name="T32" fmla="*/ 0 w 87"/>
                <a:gd name="T33" fmla="*/ 185 h 207"/>
                <a:gd name="T34" fmla="*/ 28 w 87"/>
                <a:gd name="T35" fmla="*/ 185 h 207"/>
                <a:gd name="T36" fmla="*/ 28 w 87"/>
                <a:gd name="T37" fmla="*/ 206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7">
                  <a:moveTo>
                    <a:pt x="28" y="206"/>
                  </a:moveTo>
                  <a:lnTo>
                    <a:pt x="0" y="206"/>
                  </a:lnTo>
                  <a:lnTo>
                    <a:pt x="28" y="0"/>
                  </a:lnTo>
                  <a:lnTo>
                    <a:pt x="43" y="0"/>
                  </a:lnTo>
                  <a:lnTo>
                    <a:pt x="86" y="206"/>
                  </a:lnTo>
                  <a:lnTo>
                    <a:pt x="71" y="206"/>
                  </a:lnTo>
                  <a:lnTo>
                    <a:pt x="28" y="0"/>
                  </a:lnTo>
                  <a:lnTo>
                    <a:pt x="43" y="0"/>
                  </a:lnTo>
                  <a:lnTo>
                    <a:pt x="14" y="206"/>
                  </a:lnTo>
                  <a:lnTo>
                    <a:pt x="0" y="206"/>
                  </a:lnTo>
                  <a:lnTo>
                    <a:pt x="0" y="185"/>
                  </a:lnTo>
                  <a:lnTo>
                    <a:pt x="28" y="185"/>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7" name="Freeform 57">
              <a:extLst>
                <a:ext uri="{FF2B5EF4-FFF2-40B4-BE49-F238E27FC236}">
                  <a16:creationId xmlns:a16="http://schemas.microsoft.com/office/drawing/2014/main" id="{5DB91207-8B5B-4E73-AE6E-7A7E15FA4347}"/>
                </a:ext>
              </a:extLst>
            </p:cNvPr>
            <p:cNvSpPr>
              <a:spLocks/>
            </p:cNvSpPr>
            <p:nvPr/>
          </p:nvSpPr>
          <p:spPr bwMode="auto">
            <a:xfrm>
              <a:off x="2993" y="3163"/>
              <a:ext cx="45" cy="22"/>
            </a:xfrm>
            <a:custGeom>
              <a:avLst/>
              <a:gdLst>
                <a:gd name="T0" fmla="*/ 44 w 45"/>
                <a:gd name="T1" fmla="*/ 21 h 22"/>
                <a:gd name="T2" fmla="*/ 0 w 45"/>
                <a:gd name="T3" fmla="*/ 21 h 22"/>
                <a:gd name="T4" fmla="*/ 0 w 45"/>
                <a:gd name="T5" fmla="*/ 0 h 22"/>
                <a:gd name="T6" fmla="*/ 0 w 45"/>
                <a:gd name="T7" fmla="*/ 0 h 22"/>
                <a:gd name="T8" fmla="*/ 0 w 45"/>
                <a:gd name="T9" fmla="*/ 0 h 22"/>
                <a:gd name="T10" fmla="*/ 44 w 45"/>
                <a:gd name="T11" fmla="*/ 0 h 22"/>
                <a:gd name="T12" fmla="*/ 44 w 45"/>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22">
                  <a:moveTo>
                    <a:pt x="44" y="21"/>
                  </a:moveTo>
                  <a:lnTo>
                    <a:pt x="0" y="21"/>
                  </a:lnTo>
                  <a:lnTo>
                    <a:pt x="0" y="0"/>
                  </a:lnTo>
                  <a:lnTo>
                    <a:pt x="44" y="0"/>
                  </a:lnTo>
                  <a:lnTo>
                    <a:pt x="44"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8" name="Freeform 58">
              <a:extLst>
                <a:ext uri="{FF2B5EF4-FFF2-40B4-BE49-F238E27FC236}">
                  <a16:creationId xmlns:a16="http://schemas.microsoft.com/office/drawing/2014/main" id="{E092AA41-A33E-4EDB-989E-B3C0728C7984}"/>
                </a:ext>
              </a:extLst>
            </p:cNvPr>
            <p:cNvSpPr>
              <a:spLocks/>
            </p:cNvSpPr>
            <p:nvPr/>
          </p:nvSpPr>
          <p:spPr bwMode="auto">
            <a:xfrm>
              <a:off x="2965" y="2978"/>
              <a:ext cx="73" cy="207"/>
            </a:xfrm>
            <a:custGeom>
              <a:avLst/>
              <a:gdLst>
                <a:gd name="T0" fmla="*/ 28 w 73"/>
                <a:gd name="T1" fmla="*/ 206 h 207"/>
                <a:gd name="T2" fmla="*/ 0 w 73"/>
                <a:gd name="T3" fmla="*/ 206 h 207"/>
                <a:gd name="T4" fmla="*/ 28 w 73"/>
                <a:gd name="T5" fmla="*/ 0 h 207"/>
                <a:gd name="T6" fmla="*/ 72 w 73"/>
                <a:gd name="T7" fmla="*/ 206 h 207"/>
                <a:gd name="T8" fmla="*/ 28 w 73"/>
                <a:gd name="T9" fmla="*/ 206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7">
                  <a:moveTo>
                    <a:pt x="28" y="206"/>
                  </a:moveTo>
                  <a:lnTo>
                    <a:pt x="0" y="206"/>
                  </a:lnTo>
                  <a:lnTo>
                    <a:pt x="28" y="0"/>
                  </a:lnTo>
                  <a:lnTo>
                    <a:pt x="72" y="206"/>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9" name="Freeform 59">
              <a:extLst>
                <a:ext uri="{FF2B5EF4-FFF2-40B4-BE49-F238E27FC236}">
                  <a16:creationId xmlns:a16="http://schemas.microsoft.com/office/drawing/2014/main" id="{56021F90-9B9D-461E-8CD9-D60F67CDF657}"/>
                </a:ext>
              </a:extLst>
            </p:cNvPr>
            <p:cNvSpPr>
              <a:spLocks/>
            </p:cNvSpPr>
            <p:nvPr/>
          </p:nvSpPr>
          <p:spPr bwMode="auto">
            <a:xfrm>
              <a:off x="2951" y="3286"/>
              <a:ext cx="87" cy="206"/>
            </a:xfrm>
            <a:custGeom>
              <a:avLst/>
              <a:gdLst>
                <a:gd name="T0" fmla="*/ 42 w 87"/>
                <a:gd name="T1" fmla="*/ 0 h 206"/>
                <a:gd name="T2" fmla="*/ 86 w 87"/>
                <a:gd name="T3" fmla="*/ 0 h 206"/>
                <a:gd name="T4" fmla="*/ 86 w 87"/>
                <a:gd name="T5" fmla="*/ 0 h 206"/>
                <a:gd name="T6" fmla="*/ 86 w 87"/>
                <a:gd name="T7" fmla="*/ 0 h 206"/>
                <a:gd name="T8" fmla="*/ 42 w 87"/>
                <a:gd name="T9" fmla="*/ 205 h 206"/>
                <a:gd name="T10" fmla="*/ 28 w 87"/>
                <a:gd name="T11" fmla="*/ 205 h 206"/>
                <a:gd name="T12" fmla="*/ 28 w 87"/>
                <a:gd name="T13" fmla="*/ 205 h 206"/>
                <a:gd name="T14" fmla="*/ 0 w 87"/>
                <a:gd name="T15" fmla="*/ 0 h 206"/>
                <a:gd name="T16" fmla="*/ 0 w 87"/>
                <a:gd name="T17" fmla="*/ 0 h 206"/>
                <a:gd name="T18" fmla="*/ 14 w 87"/>
                <a:gd name="T19" fmla="*/ 0 h 206"/>
                <a:gd name="T20" fmla="*/ 14 w 87"/>
                <a:gd name="T21" fmla="*/ 0 h 206"/>
                <a:gd name="T22" fmla="*/ 42 w 87"/>
                <a:gd name="T23" fmla="*/ 205 h 206"/>
                <a:gd name="T24" fmla="*/ 42 w 87"/>
                <a:gd name="T25" fmla="*/ 205 h 206"/>
                <a:gd name="T26" fmla="*/ 28 w 87"/>
                <a:gd name="T27" fmla="*/ 205 h 206"/>
                <a:gd name="T28" fmla="*/ 71 w 87"/>
                <a:gd name="T29" fmla="*/ 0 h 206"/>
                <a:gd name="T30" fmla="*/ 86 w 87"/>
                <a:gd name="T31" fmla="*/ 0 h 206"/>
                <a:gd name="T32" fmla="*/ 86 w 87"/>
                <a:gd name="T33" fmla="*/ 21 h 206"/>
                <a:gd name="T34" fmla="*/ 42 w 87"/>
                <a:gd name="T35" fmla="*/ 21 h 206"/>
                <a:gd name="T36" fmla="*/ 42 w 87"/>
                <a:gd name="T37" fmla="*/ 0 h 2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6">
                  <a:moveTo>
                    <a:pt x="42" y="0"/>
                  </a:moveTo>
                  <a:lnTo>
                    <a:pt x="86" y="0"/>
                  </a:lnTo>
                  <a:lnTo>
                    <a:pt x="42" y="205"/>
                  </a:lnTo>
                  <a:lnTo>
                    <a:pt x="28" y="205"/>
                  </a:lnTo>
                  <a:lnTo>
                    <a:pt x="0" y="0"/>
                  </a:lnTo>
                  <a:lnTo>
                    <a:pt x="14" y="0"/>
                  </a:lnTo>
                  <a:lnTo>
                    <a:pt x="42" y="205"/>
                  </a:lnTo>
                  <a:lnTo>
                    <a:pt x="28" y="205"/>
                  </a:lnTo>
                  <a:lnTo>
                    <a:pt x="71" y="0"/>
                  </a:lnTo>
                  <a:lnTo>
                    <a:pt x="86" y="0"/>
                  </a:lnTo>
                  <a:lnTo>
                    <a:pt x="86" y="21"/>
                  </a:lnTo>
                  <a:lnTo>
                    <a:pt x="42" y="21"/>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0" name="Freeform 60">
              <a:extLst>
                <a:ext uri="{FF2B5EF4-FFF2-40B4-BE49-F238E27FC236}">
                  <a16:creationId xmlns:a16="http://schemas.microsoft.com/office/drawing/2014/main" id="{B90658F6-0096-44F0-AA7C-D18C0FF2A594}"/>
                </a:ext>
              </a:extLst>
            </p:cNvPr>
            <p:cNvSpPr>
              <a:spLocks/>
            </p:cNvSpPr>
            <p:nvPr/>
          </p:nvSpPr>
          <p:spPr bwMode="auto">
            <a:xfrm>
              <a:off x="2965" y="3286"/>
              <a:ext cx="29" cy="22"/>
            </a:xfrm>
            <a:custGeom>
              <a:avLst/>
              <a:gdLst>
                <a:gd name="T0" fmla="*/ 0 w 29"/>
                <a:gd name="T1" fmla="*/ 0 h 22"/>
                <a:gd name="T2" fmla="*/ 28 w 29"/>
                <a:gd name="T3" fmla="*/ 0 h 22"/>
                <a:gd name="T4" fmla="*/ 28 w 29"/>
                <a:gd name="T5" fmla="*/ 21 h 22"/>
                <a:gd name="T6" fmla="*/ 28 w 29"/>
                <a:gd name="T7" fmla="*/ 21 h 22"/>
                <a:gd name="T8" fmla="*/ 28 w 29"/>
                <a:gd name="T9" fmla="*/ 21 h 22"/>
                <a:gd name="T10" fmla="*/ 0 w 29"/>
                <a:gd name="T11" fmla="*/ 21 h 22"/>
                <a:gd name="T12" fmla="*/ 0 w 29"/>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0"/>
                  </a:moveTo>
                  <a:lnTo>
                    <a:pt x="28" y="0"/>
                  </a:lnTo>
                  <a:lnTo>
                    <a:pt x="28"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1" name="Freeform 61">
              <a:extLst>
                <a:ext uri="{FF2B5EF4-FFF2-40B4-BE49-F238E27FC236}">
                  <a16:creationId xmlns:a16="http://schemas.microsoft.com/office/drawing/2014/main" id="{7AA8B096-B544-4E8C-BC2B-81A2D5D76966}"/>
                </a:ext>
              </a:extLst>
            </p:cNvPr>
            <p:cNvSpPr>
              <a:spLocks/>
            </p:cNvSpPr>
            <p:nvPr/>
          </p:nvSpPr>
          <p:spPr bwMode="auto">
            <a:xfrm>
              <a:off x="2965" y="3286"/>
              <a:ext cx="73" cy="206"/>
            </a:xfrm>
            <a:custGeom>
              <a:avLst/>
              <a:gdLst>
                <a:gd name="T0" fmla="*/ 28 w 73"/>
                <a:gd name="T1" fmla="*/ 0 h 206"/>
                <a:gd name="T2" fmla="*/ 72 w 73"/>
                <a:gd name="T3" fmla="*/ 0 h 206"/>
                <a:gd name="T4" fmla="*/ 28 w 73"/>
                <a:gd name="T5" fmla="*/ 205 h 206"/>
                <a:gd name="T6" fmla="*/ 0 w 73"/>
                <a:gd name="T7" fmla="*/ 0 h 206"/>
                <a:gd name="T8" fmla="*/ 28 w 73"/>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6">
                  <a:moveTo>
                    <a:pt x="28" y="0"/>
                  </a:moveTo>
                  <a:lnTo>
                    <a:pt x="72" y="0"/>
                  </a:lnTo>
                  <a:lnTo>
                    <a:pt x="28" y="205"/>
                  </a:lnTo>
                  <a:lnTo>
                    <a:pt x="0" y="0"/>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2" name="Freeform 62">
              <a:extLst>
                <a:ext uri="{FF2B5EF4-FFF2-40B4-BE49-F238E27FC236}">
                  <a16:creationId xmlns:a16="http://schemas.microsoft.com/office/drawing/2014/main" id="{EEF73E25-D4CF-424B-9383-1D3D0A4D53CD}"/>
                </a:ext>
              </a:extLst>
            </p:cNvPr>
            <p:cNvSpPr>
              <a:spLocks/>
            </p:cNvSpPr>
            <p:nvPr/>
          </p:nvSpPr>
          <p:spPr bwMode="auto">
            <a:xfrm>
              <a:off x="2993" y="3184"/>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3" name="Freeform 63">
              <a:extLst>
                <a:ext uri="{FF2B5EF4-FFF2-40B4-BE49-F238E27FC236}">
                  <a16:creationId xmlns:a16="http://schemas.microsoft.com/office/drawing/2014/main" id="{695E8C2D-BD75-4A59-B7DA-432532AAA5D3}"/>
                </a:ext>
              </a:extLst>
            </p:cNvPr>
            <p:cNvSpPr>
              <a:spLocks/>
            </p:cNvSpPr>
            <p:nvPr/>
          </p:nvSpPr>
          <p:spPr bwMode="auto">
            <a:xfrm>
              <a:off x="2993" y="3286"/>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4" name="Freeform 64">
              <a:extLst>
                <a:ext uri="{FF2B5EF4-FFF2-40B4-BE49-F238E27FC236}">
                  <a16:creationId xmlns:a16="http://schemas.microsoft.com/office/drawing/2014/main" id="{DA910CFC-29BA-462C-B5B9-F75FB72B261B}"/>
                </a:ext>
              </a:extLst>
            </p:cNvPr>
            <p:cNvSpPr>
              <a:spLocks/>
            </p:cNvSpPr>
            <p:nvPr/>
          </p:nvSpPr>
          <p:spPr bwMode="auto">
            <a:xfrm>
              <a:off x="2993" y="3184"/>
              <a:ext cx="19" cy="103"/>
            </a:xfrm>
            <a:custGeom>
              <a:avLst/>
              <a:gdLst>
                <a:gd name="T0" fmla="*/ 18 w 19"/>
                <a:gd name="T1" fmla="*/ 0 h 103"/>
                <a:gd name="T2" fmla="*/ 0 w 19"/>
                <a:gd name="T3" fmla="*/ 0 h 103"/>
                <a:gd name="T4" fmla="*/ 0 w 19"/>
                <a:gd name="T5" fmla="*/ 102 h 103"/>
                <a:gd name="T6" fmla="*/ 18 w 19"/>
                <a:gd name="T7" fmla="*/ 102 h 103"/>
                <a:gd name="T8" fmla="*/ 18 w 19"/>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3">
                  <a:moveTo>
                    <a:pt x="18" y="0"/>
                  </a:moveTo>
                  <a:lnTo>
                    <a:pt x="0" y="0"/>
                  </a:lnTo>
                  <a:lnTo>
                    <a:pt x="0" y="102"/>
                  </a:lnTo>
                  <a:lnTo>
                    <a:pt x="18" y="102"/>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5" name="Freeform 65">
              <a:extLst>
                <a:ext uri="{FF2B5EF4-FFF2-40B4-BE49-F238E27FC236}">
                  <a16:creationId xmlns:a16="http://schemas.microsoft.com/office/drawing/2014/main" id="{4F183F85-93C6-4BE3-963C-21CB40A742FB}"/>
                </a:ext>
              </a:extLst>
            </p:cNvPr>
            <p:cNvSpPr>
              <a:spLocks/>
            </p:cNvSpPr>
            <p:nvPr/>
          </p:nvSpPr>
          <p:spPr bwMode="auto">
            <a:xfrm>
              <a:off x="4798" y="2896"/>
              <a:ext cx="99" cy="268"/>
            </a:xfrm>
            <a:custGeom>
              <a:avLst/>
              <a:gdLst>
                <a:gd name="T0" fmla="*/ 42 w 99"/>
                <a:gd name="T1" fmla="*/ 267 h 268"/>
                <a:gd name="T2" fmla="*/ 0 w 99"/>
                <a:gd name="T3" fmla="*/ 267 h 268"/>
                <a:gd name="T4" fmla="*/ 0 w 99"/>
                <a:gd name="T5" fmla="*/ 267 h 268"/>
                <a:gd name="T6" fmla="*/ 0 w 99"/>
                <a:gd name="T7" fmla="*/ 267 h 268"/>
                <a:gd name="T8" fmla="*/ 42 w 99"/>
                <a:gd name="T9" fmla="*/ 62 h 268"/>
                <a:gd name="T10" fmla="*/ 42 w 99"/>
                <a:gd name="T11" fmla="*/ 0 h 268"/>
                <a:gd name="T12" fmla="*/ 56 w 99"/>
                <a:gd name="T13" fmla="*/ 62 h 268"/>
                <a:gd name="T14" fmla="*/ 98 w 99"/>
                <a:gd name="T15" fmla="*/ 267 h 268"/>
                <a:gd name="T16" fmla="*/ 98 w 99"/>
                <a:gd name="T17" fmla="*/ 267 h 268"/>
                <a:gd name="T18" fmla="*/ 84 w 99"/>
                <a:gd name="T19" fmla="*/ 267 h 268"/>
                <a:gd name="T20" fmla="*/ 84 w 99"/>
                <a:gd name="T21" fmla="*/ 267 h 268"/>
                <a:gd name="T22" fmla="*/ 42 w 99"/>
                <a:gd name="T23" fmla="*/ 62 h 268"/>
                <a:gd name="T24" fmla="*/ 56 w 99"/>
                <a:gd name="T25" fmla="*/ 62 h 268"/>
                <a:gd name="T26" fmla="*/ 56 w 99"/>
                <a:gd name="T27" fmla="*/ 62 h 268"/>
                <a:gd name="T28" fmla="*/ 14 w 99"/>
                <a:gd name="T29" fmla="*/ 267 h 268"/>
                <a:gd name="T30" fmla="*/ 0 w 99"/>
                <a:gd name="T31" fmla="*/ 267 h 268"/>
                <a:gd name="T32" fmla="*/ 0 w 99"/>
                <a:gd name="T33" fmla="*/ 247 h 268"/>
                <a:gd name="T34" fmla="*/ 42 w 99"/>
                <a:gd name="T35" fmla="*/ 247 h 268"/>
                <a:gd name="T36" fmla="*/ 42 w 99"/>
                <a:gd name="T37" fmla="*/ 267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42" y="267"/>
                  </a:moveTo>
                  <a:lnTo>
                    <a:pt x="0" y="267"/>
                  </a:lnTo>
                  <a:lnTo>
                    <a:pt x="42" y="62"/>
                  </a:lnTo>
                  <a:lnTo>
                    <a:pt x="42" y="0"/>
                  </a:lnTo>
                  <a:lnTo>
                    <a:pt x="56" y="62"/>
                  </a:lnTo>
                  <a:lnTo>
                    <a:pt x="98" y="267"/>
                  </a:lnTo>
                  <a:lnTo>
                    <a:pt x="84" y="267"/>
                  </a:lnTo>
                  <a:lnTo>
                    <a:pt x="42" y="62"/>
                  </a:lnTo>
                  <a:lnTo>
                    <a:pt x="56" y="62"/>
                  </a:lnTo>
                  <a:lnTo>
                    <a:pt x="14" y="267"/>
                  </a:lnTo>
                  <a:lnTo>
                    <a:pt x="0" y="267"/>
                  </a:lnTo>
                  <a:lnTo>
                    <a:pt x="0" y="247"/>
                  </a:lnTo>
                  <a:lnTo>
                    <a:pt x="42" y="247"/>
                  </a:lnTo>
                  <a:lnTo>
                    <a:pt x="42" y="2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6" name="Freeform 66">
              <a:extLst>
                <a:ext uri="{FF2B5EF4-FFF2-40B4-BE49-F238E27FC236}">
                  <a16:creationId xmlns:a16="http://schemas.microsoft.com/office/drawing/2014/main" id="{6A93DDF4-E90F-4A5D-8833-500A919C964D}"/>
                </a:ext>
              </a:extLst>
            </p:cNvPr>
            <p:cNvSpPr>
              <a:spLocks/>
            </p:cNvSpPr>
            <p:nvPr/>
          </p:nvSpPr>
          <p:spPr bwMode="auto">
            <a:xfrm>
              <a:off x="4840" y="3143"/>
              <a:ext cx="43" cy="21"/>
            </a:xfrm>
            <a:custGeom>
              <a:avLst/>
              <a:gdLst>
                <a:gd name="T0" fmla="*/ 42 w 43"/>
                <a:gd name="T1" fmla="*/ 20 h 21"/>
                <a:gd name="T2" fmla="*/ 0 w 43"/>
                <a:gd name="T3" fmla="*/ 20 h 21"/>
                <a:gd name="T4" fmla="*/ 0 w 43"/>
                <a:gd name="T5" fmla="*/ 0 h 21"/>
                <a:gd name="T6" fmla="*/ 0 w 43"/>
                <a:gd name="T7" fmla="*/ 0 h 21"/>
                <a:gd name="T8" fmla="*/ 0 w 43"/>
                <a:gd name="T9" fmla="*/ 0 h 21"/>
                <a:gd name="T10" fmla="*/ 42 w 43"/>
                <a:gd name="T11" fmla="*/ 0 h 21"/>
                <a:gd name="T12" fmla="*/ 42 w 43"/>
                <a:gd name="T13" fmla="*/ 2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1">
                  <a:moveTo>
                    <a:pt x="42" y="20"/>
                  </a:moveTo>
                  <a:lnTo>
                    <a:pt x="0" y="20"/>
                  </a:lnTo>
                  <a:lnTo>
                    <a:pt x="0" y="0"/>
                  </a:lnTo>
                  <a:lnTo>
                    <a:pt x="42" y="0"/>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7" name="Freeform 67">
              <a:extLst>
                <a:ext uri="{FF2B5EF4-FFF2-40B4-BE49-F238E27FC236}">
                  <a16:creationId xmlns:a16="http://schemas.microsoft.com/office/drawing/2014/main" id="{3297881F-F874-4AB6-83C9-2AC2C68DB743}"/>
                </a:ext>
              </a:extLst>
            </p:cNvPr>
            <p:cNvSpPr>
              <a:spLocks/>
            </p:cNvSpPr>
            <p:nvPr/>
          </p:nvSpPr>
          <p:spPr bwMode="auto">
            <a:xfrm>
              <a:off x="4798" y="2958"/>
              <a:ext cx="85" cy="206"/>
            </a:xfrm>
            <a:custGeom>
              <a:avLst/>
              <a:gdLst>
                <a:gd name="T0" fmla="*/ 42 w 85"/>
                <a:gd name="T1" fmla="*/ 205 h 206"/>
                <a:gd name="T2" fmla="*/ 0 w 85"/>
                <a:gd name="T3" fmla="*/ 205 h 206"/>
                <a:gd name="T4" fmla="*/ 42 w 85"/>
                <a:gd name="T5" fmla="*/ 0 h 206"/>
                <a:gd name="T6" fmla="*/ 84 w 85"/>
                <a:gd name="T7" fmla="*/ 205 h 206"/>
                <a:gd name="T8" fmla="*/ 42 w 85"/>
                <a:gd name="T9" fmla="*/ 205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205"/>
                  </a:moveTo>
                  <a:lnTo>
                    <a:pt x="0" y="205"/>
                  </a:lnTo>
                  <a:lnTo>
                    <a:pt x="42" y="0"/>
                  </a:lnTo>
                  <a:lnTo>
                    <a:pt x="84" y="205"/>
                  </a:lnTo>
                  <a:lnTo>
                    <a:pt x="42" y="20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8" name="Freeform 68">
              <a:extLst>
                <a:ext uri="{FF2B5EF4-FFF2-40B4-BE49-F238E27FC236}">
                  <a16:creationId xmlns:a16="http://schemas.microsoft.com/office/drawing/2014/main" id="{4758D5B6-229D-4EA1-BBBD-7ECB843F50BB}"/>
                </a:ext>
              </a:extLst>
            </p:cNvPr>
            <p:cNvSpPr>
              <a:spLocks/>
            </p:cNvSpPr>
            <p:nvPr/>
          </p:nvSpPr>
          <p:spPr bwMode="auto">
            <a:xfrm>
              <a:off x="4784"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9" name="Freeform 69">
              <a:extLst>
                <a:ext uri="{FF2B5EF4-FFF2-40B4-BE49-F238E27FC236}">
                  <a16:creationId xmlns:a16="http://schemas.microsoft.com/office/drawing/2014/main" id="{4FDE2B54-227E-4584-9BB0-8544C829390E}"/>
                </a:ext>
              </a:extLst>
            </p:cNvPr>
            <p:cNvSpPr>
              <a:spLocks/>
            </p:cNvSpPr>
            <p:nvPr/>
          </p:nvSpPr>
          <p:spPr bwMode="auto">
            <a:xfrm>
              <a:off x="4798"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0" name="Freeform 70">
              <a:extLst>
                <a:ext uri="{FF2B5EF4-FFF2-40B4-BE49-F238E27FC236}">
                  <a16:creationId xmlns:a16="http://schemas.microsoft.com/office/drawing/2014/main" id="{B5F1A48D-6461-4586-8EC4-63E2EACA201F}"/>
                </a:ext>
              </a:extLst>
            </p:cNvPr>
            <p:cNvSpPr>
              <a:spLocks/>
            </p:cNvSpPr>
            <p:nvPr/>
          </p:nvSpPr>
          <p:spPr bwMode="auto">
            <a:xfrm>
              <a:off x="4798"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1" name="Freeform 71">
              <a:extLst>
                <a:ext uri="{FF2B5EF4-FFF2-40B4-BE49-F238E27FC236}">
                  <a16:creationId xmlns:a16="http://schemas.microsoft.com/office/drawing/2014/main" id="{649776D8-20C3-4A06-8F5D-E6DD6B529489}"/>
                </a:ext>
              </a:extLst>
            </p:cNvPr>
            <p:cNvSpPr>
              <a:spLocks/>
            </p:cNvSpPr>
            <p:nvPr/>
          </p:nvSpPr>
          <p:spPr bwMode="auto">
            <a:xfrm>
              <a:off x="4840" y="3184"/>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2" name="Freeform 72">
              <a:extLst>
                <a:ext uri="{FF2B5EF4-FFF2-40B4-BE49-F238E27FC236}">
                  <a16:creationId xmlns:a16="http://schemas.microsoft.com/office/drawing/2014/main" id="{3CD721D8-140D-4839-9F98-DEFE0D647B67}"/>
                </a:ext>
              </a:extLst>
            </p:cNvPr>
            <p:cNvSpPr>
              <a:spLocks/>
            </p:cNvSpPr>
            <p:nvPr/>
          </p:nvSpPr>
          <p:spPr bwMode="auto">
            <a:xfrm>
              <a:off x="4840"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3" name="Freeform 73">
              <a:extLst>
                <a:ext uri="{FF2B5EF4-FFF2-40B4-BE49-F238E27FC236}">
                  <a16:creationId xmlns:a16="http://schemas.microsoft.com/office/drawing/2014/main" id="{92342381-AB55-43CD-84F1-1A952F4FAF1F}"/>
                </a:ext>
              </a:extLst>
            </p:cNvPr>
            <p:cNvSpPr>
              <a:spLocks/>
            </p:cNvSpPr>
            <p:nvPr/>
          </p:nvSpPr>
          <p:spPr bwMode="auto">
            <a:xfrm>
              <a:off x="4840" y="3184"/>
              <a:ext cx="18" cy="83"/>
            </a:xfrm>
            <a:custGeom>
              <a:avLst/>
              <a:gdLst>
                <a:gd name="T0" fmla="*/ 17 w 18"/>
                <a:gd name="T1" fmla="*/ 0 h 83"/>
                <a:gd name="T2" fmla="*/ 0 w 18"/>
                <a:gd name="T3" fmla="*/ 0 h 83"/>
                <a:gd name="T4" fmla="*/ 0 w 18"/>
                <a:gd name="T5" fmla="*/ 82 h 83"/>
                <a:gd name="T6" fmla="*/ 17 w 18"/>
                <a:gd name="T7" fmla="*/ 82 h 83"/>
                <a:gd name="T8" fmla="*/ 17 w 18"/>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3">
                  <a:moveTo>
                    <a:pt x="17" y="0"/>
                  </a:moveTo>
                  <a:lnTo>
                    <a:pt x="0" y="0"/>
                  </a:lnTo>
                  <a:lnTo>
                    <a:pt x="0" y="82"/>
                  </a:lnTo>
                  <a:lnTo>
                    <a:pt x="17" y="82"/>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4" name="Freeform 74">
              <a:extLst>
                <a:ext uri="{FF2B5EF4-FFF2-40B4-BE49-F238E27FC236}">
                  <a16:creationId xmlns:a16="http://schemas.microsoft.com/office/drawing/2014/main" id="{858DBC4E-E14D-4268-A44F-BD3293835BA1}"/>
                </a:ext>
              </a:extLst>
            </p:cNvPr>
            <p:cNvSpPr>
              <a:spLocks/>
            </p:cNvSpPr>
            <p:nvPr/>
          </p:nvSpPr>
          <p:spPr bwMode="auto">
            <a:xfrm>
              <a:off x="5504" y="1528"/>
              <a:ext cx="18" cy="1438"/>
            </a:xfrm>
            <a:custGeom>
              <a:avLst/>
              <a:gdLst>
                <a:gd name="T0" fmla="*/ 0 w 18"/>
                <a:gd name="T1" fmla="*/ 0 h 1438"/>
                <a:gd name="T2" fmla="*/ 17 w 18"/>
                <a:gd name="T3" fmla="*/ 0 h 1438"/>
                <a:gd name="T4" fmla="*/ 17 w 18"/>
                <a:gd name="T5" fmla="*/ 1437 h 1438"/>
                <a:gd name="T6" fmla="*/ 0 w 18"/>
                <a:gd name="T7" fmla="*/ 1437 h 1438"/>
                <a:gd name="T8" fmla="*/ 0 w 18"/>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38">
                  <a:moveTo>
                    <a:pt x="0" y="0"/>
                  </a:moveTo>
                  <a:lnTo>
                    <a:pt x="17" y="0"/>
                  </a:lnTo>
                  <a:lnTo>
                    <a:pt x="17"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5" name="Rectangle 75">
              <a:extLst>
                <a:ext uri="{FF2B5EF4-FFF2-40B4-BE49-F238E27FC236}">
                  <a16:creationId xmlns:a16="http://schemas.microsoft.com/office/drawing/2014/main" id="{8A509B88-F2FA-493A-8933-33B65443B44F}"/>
                </a:ext>
              </a:extLst>
            </p:cNvPr>
            <p:cNvSpPr>
              <a:spLocks noChangeArrowheads="1"/>
            </p:cNvSpPr>
            <p:nvPr/>
          </p:nvSpPr>
          <p:spPr bwMode="auto">
            <a:xfrm>
              <a:off x="3576" y="3206"/>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BUS</a:t>
              </a:r>
            </a:p>
          </p:txBody>
        </p:sp>
        <p:sp>
          <p:nvSpPr>
            <p:cNvPr id="28746" name="Line 76">
              <a:extLst>
                <a:ext uri="{FF2B5EF4-FFF2-40B4-BE49-F238E27FC236}">
                  <a16:creationId xmlns:a16="http://schemas.microsoft.com/office/drawing/2014/main" id="{DEFBCAD9-2C66-4A82-BD0A-90C7E1D0004F}"/>
                </a:ext>
              </a:extLst>
            </p:cNvPr>
            <p:cNvSpPr>
              <a:spLocks noChangeShapeType="1"/>
            </p:cNvSpPr>
            <p:nvPr/>
          </p:nvSpPr>
          <p:spPr bwMode="auto">
            <a:xfrm>
              <a:off x="2543" y="1632"/>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7" name="Line 77">
              <a:extLst>
                <a:ext uri="{FF2B5EF4-FFF2-40B4-BE49-F238E27FC236}">
                  <a16:creationId xmlns:a16="http://schemas.microsoft.com/office/drawing/2014/main" id="{54558586-DE93-4B53-A0FE-BF59E3590A36}"/>
                </a:ext>
              </a:extLst>
            </p:cNvPr>
            <p:cNvSpPr>
              <a:spLocks noChangeShapeType="1"/>
            </p:cNvSpPr>
            <p:nvPr/>
          </p:nvSpPr>
          <p:spPr bwMode="auto">
            <a:xfrm>
              <a:off x="2543" y="1728"/>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8" name="Line 78">
              <a:extLst>
                <a:ext uri="{FF2B5EF4-FFF2-40B4-BE49-F238E27FC236}">
                  <a16:creationId xmlns:a16="http://schemas.microsoft.com/office/drawing/2014/main" id="{78A0B32E-D703-47A5-AAEE-99A0B6C716E5}"/>
                </a:ext>
              </a:extLst>
            </p:cNvPr>
            <p:cNvSpPr>
              <a:spLocks noChangeShapeType="1"/>
            </p:cNvSpPr>
            <p:nvPr/>
          </p:nvSpPr>
          <p:spPr bwMode="auto">
            <a:xfrm>
              <a:off x="2543" y="1824"/>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9" name="Line 79">
              <a:extLst>
                <a:ext uri="{FF2B5EF4-FFF2-40B4-BE49-F238E27FC236}">
                  <a16:creationId xmlns:a16="http://schemas.microsoft.com/office/drawing/2014/main" id="{26066E35-A725-45FC-8B2D-E227F9860B89}"/>
                </a:ext>
              </a:extLst>
            </p:cNvPr>
            <p:cNvSpPr>
              <a:spLocks noChangeShapeType="1"/>
            </p:cNvSpPr>
            <p:nvPr/>
          </p:nvSpPr>
          <p:spPr bwMode="auto">
            <a:xfrm>
              <a:off x="2543" y="1920"/>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4310DF5-D4D8-4D45-921C-A8DD095FF31C}"/>
              </a:ext>
            </a:extLst>
          </p:cNvPr>
          <p:cNvSpPr>
            <a:spLocks noGrp="1" noChangeArrowheads="1"/>
          </p:cNvSpPr>
          <p:nvPr>
            <p:ph type="title"/>
          </p:nvPr>
        </p:nvSpPr>
        <p:spPr>
          <a:xfrm>
            <a:off x="685800" y="381000"/>
            <a:ext cx="7772400" cy="609600"/>
          </a:xfrm>
        </p:spPr>
        <p:txBody>
          <a:bodyPr/>
          <a:lstStyle/>
          <a:p>
            <a:pPr eaLnBrk="1" hangingPunct="1"/>
            <a:r>
              <a:rPr lang="en-US" altLang="en-US"/>
              <a:t>Course Objectives</a:t>
            </a:r>
          </a:p>
        </p:txBody>
      </p:sp>
      <p:sp>
        <p:nvSpPr>
          <p:cNvPr id="4099" name="Rectangle 3">
            <a:extLst>
              <a:ext uri="{FF2B5EF4-FFF2-40B4-BE49-F238E27FC236}">
                <a16:creationId xmlns:a16="http://schemas.microsoft.com/office/drawing/2014/main" id="{B590AC06-9093-4D57-9BD5-46BE3CD6FBCA}"/>
              </a:ext>
            </a:extLst>
          </p:cNvPr>
          <p:cNvSpPr>
            <a:spLocks noGrp="1" noChangeArrowheads="1"/>
          </p:cNvSpPr>
          <p:nvPr>
            <p:ph type="body" idx="1"/>
          </p:nvPr>
        </p:nvSpPr>
        <p:spPr>
          <a:xfrm>
            <a:off x="685800" y="1143000"/>
            <a:ext cx="7772400" cy="4724400"/>
          </a:xfrm>
        </p:spPr>
        <p:txBody>
          <a:bodyPr>
            <a:normAutofit lnSpcReduction="10000"/>
          </a:bodyPr>
          <a:lstStyle/>
          <a:p>
            <a:pPr eaLnBrk="1" hangingPunct="1"/>
            <a:r>
              <a:rPr lang="en-US" altLang="en-US" dirty="0"/>
              <a:t>Formally define the grammar and semantics of a language</a:t>
            </a:r>
          </a:p>
          <a:p>
            <a:pPr eaLnBrk="1" hangingPunct="1"/>
            <a:r>
              <a:rPr lang="en-US" altLang="en-US" dirty="0"/>
              <a:t>Design and implement finite state machines appropriate for use </a:t>
            </a:r>
            <a:r>
              <a:rPr lang="en-US" altLang="en-US" dirty="0" err="1"/>
              <a:t>asa</a:t>
            </a:r>
            <a:r>
              <a:rPr lang="en-US" altLang="en-US" dirty="0"/>
              <a:t> lexical scanner</a:t>
            </a:r>
          </a:p>
          <a:p>
            <a:pPr eaLnBrk="1" hangingPunct="1"/>
            <a:r>
              <a:rPr lang="en-US" altLang="en-US" dirty="0"/>
              <a:t>Given the definition of an appropriate context-free grammar, design either a bottom-up or a top-</a:t>
            </a:r>
            <a:r>
              <a:rPr lang="en-US" altLang="en-US" dirty="0" err="1"/>
              <a:t>doen</a:t>
            </a:r>
            <a:r>
              <a:rPr lang="en-US" altLang="en-US" dirty="0"/>
              <a:t> parser for the grammar</a:t>
            </a:r>
          </a:p>
          <a:p>
            <a:pPr eaLnBrk="1" hangingPunct="1"/>
            <a:r>
              <a:rPr lang="en-US" altLang="en-US" dirty="0"/>
              <a:t>Given the semantic definitions for an appropriate language, implement the semantic routines for a top-down or a bottom-up parser</a:t>
            </a:r>
          </a:p>
          <a:p>
            <a:pPr eaLnBrk="1" hangingPunct="1"/>
            <a:r>
              <a:rPr lang="en-US" altLang="en-US" dirty="0"/>
              <a:t>Perform code generation.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extLst>
      <p:ext uri="{BB962C8B-B14F-4D97-AF65-F5344CB8AC3E}">
        <p14:creationId xmlns:p14="http://schemas.microsoft.com/office/powerpoint/2010/main" val="24412206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4D6EC6-D451-451C-AFBC-A16E46565AC6}"/>
              </a:ext>
            </a:extLst>
          </p:cNvPr>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29699" name="Rectangle 3">
            <a:extLst>
              <a:ext uri="{FF2B5EF4-FFF2-40B4-BE49-F238E27FC236}">
                <a16:creationId xmlns:a16="http://schemas.microsoft.com/office/drawing/2014/main" id="{087955BE-AF95-4A07-A10C-850ECBF8C1E7}"/>
              </a:ext>
            </a:extLst>
          </p:cNvPr>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267959-420D-42A0-ADEA-C5D9983D3AF4}"/>
              </a:ext>
            </a:extLst>
          </p:cNvPr>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0723" name="Rectangle 3">
            <a:extLst>
              <a:ext uri="{FF2B5EF4-FFF2-40B4-BE49-F238E27FC236}">
                <a16:creationId xmlns:a16="http://schemas.microsoft.com/office/drawing/2014/main" id="{57383C54-E66C-4A8F-814A-C13841EBFA9C}"/>
              </a:ext>
            </a:extLst>
          </p:cNvPr>
          <p:cNvSpPr>
            <a:spLocks noGrp="1" noChangeArrowheads="1"/>
          </p:cNvSpPr>
          <p:nvPr>
            <p:ph type="body" idx="1"/>
          </p:nvPr>
        </p:nvSpPr>
        <p:spPr>
          <a:xfrm>
            <a:off x="304800" y="1066800"/>
            <a:ext cx="8458200" cy="5486400"/>
          </a:xfrm>
        </p:spPr>
        <p:txBody>
          <a:bodyPr/>
          <a:lstStyle/>
          <a:p>
            <a:pPr eaLnBrk="1" hangingPunct="1">
              <a:lnSpc>
                <a:spcPct val="80000"/>
              </a:lnSpc>
            </a:pPr>
            <a:r>
              <a:rPr lang="en-US" altLang="en-US" sz="2000"/>
              <a:t>Reliability</a:t>
            </a:r>
          </a:p>
          <a:p>
            <a:pPr lvl="1" eaLnBrk="1" hangingPunct="1">
              <a:lnSpc>
                <a:spcPct val="80000"/>
              </a:lnSpc>
            </a:pPr>
            <a:r>
              <a:rPr lang="en-US" altLang="en-US" sz="2000"/>
              <a:t>writability</a:t>
            </a:r>
          </a:p>
          <a:p>
            <a:pPr lvl="1" eaLnBrk="1" hangingPunct="1">
              <a:lnSpc>
                <a:spcPct val="80000"/>
              </a:lnSpc>
            </a:pPr>
            <a:r>
              <a:rPr lang="en-US" altLang="en-US" sz="2000"/>
              <a:t>readability</a:t>
            </a:r>
          </a:p>
          <a:p>
            <a:pPr lvl="1" eaLnBrk="1" hangingPunct="1">
              <a:lnSpc>
                <a:spcPct val="80000"/>
              </a:lnSpc>
            </a:pPr>
            <a:r>
              <a:rPr lang="en-US" altLang="en-US" sz="2000"/>
              <a:t>simplicity</a:t>
            </a:r>
          </a:p>
          <a:p>
            <a:pPr lvl="1" eaLnBrk="1" hangingPunct="1">
              <a:lnSpc>
                <a:spcPct val="80000"/>
              </a:lnSpc>
            </a:pPr>
            <a:r>
              <a:rPr lang="en-US" altLang="en-US" sz="2000"/>
              <a:t>safety</a:t>
            </a:r>
          </a:p>
          <a:p>
            <a:pPr lvl="1" eaLnBrk="1" hangingPunct="1">
              <a:lnSpc>
                <a:spcPct val="80000"/>
              </a:lnSpc>
            </a:pPr>
            <a:r>
              <a:rPr lang="en-US" altLang="en-US" sz="2000"/>
              <a:t>robustness</a:t>
            </a:r>
          </a:p>
          <a:p>
            <a:pPr eaLnBrk="1" hangingPunct="1">
              <a:lnSpc>
                <a:spcPct val="80000"/>
              </a:lnSpc>
            </a:pPr>
            <a:r>
              <a:rPr lang="en-US" altLang="en-US" sz="2000"/>
              <a:t>Maintainability</a:t>
            </a:r>
          </a:p>
          <a:p>
            <a:pPr lvl="1" eaLnBrk="1" hangingPunct="1">
              <a:lnSpc>
                <a:spcPct val="80000"/>
              </a:lnSpc>
            </a:pPr>
            <a:r>
              <a:rPr lang="en-US" altLang="en-US" sz="2000"/>
              <a:t>factoring</a:t>
            </a:r>
          </a:p>
          <a:p>
            <a:pPr lvl="1" eaLnBrk="1" hangingPunct="1">
              <a:lnSpc>
                <a:spcPct val="80000"/>
              </a:lnSpc>
            </a:pPr>
            <a:r>
              <a:rPr lang="en-US" altLang="en-US" sz="2000"/>
              <a:t>locality</a:t>
            </a:r>
          </a:p>
          <a:p>
            <a:pPr eaLnBrk="1" hangingPunct="1">
              <a:lnSpc>
                <a:spcPct val="80000"/>
              </a:lnSpc>
            </a:pPr>
            <a:r>
              <a:rPr lang="en-US" altLang="en-US" sz="2000"/>
              <a:t>Efficiency</a:t>
            </a:r>
          </a:p>
          <a:p>
            <a:pPr lvl="1" eaLnBrk="1" hangingPunct="1">
              <a:lnSpc>
                <a:spcPct val="80000"/>
              </a:lnSpc>
            </a:pPr>
            <a:r>
              <a:rPr lang="en-US" altLang="en-US" sz="2000"/>
              <a:t>execution efficiency</a:t>
            </a:r>
          </a:p>
          <a:p>
            <a:pPr lvl="1" eaLnBrk="1" hangingPunct="1">
              <a:lnSpc>
                <a:spcPct val="80000"/>
              </a:lnSpc>
            </a:pPr>
            <a:r>
              <a:rPr lang="en-US" altLang="en-US" sz="2000"/>
              <a:t>referential transparency and optimization</a:t>
            </a:r>
          </a:p>
          <a:p>
            <a:pPr lvl="2" eaLnBrk="1" hangingPunct="1">
              <a:lnSpc>
                <a:spcPct val="80000"/>
              </a:lnSpc>
            </a:pPr>
            <a:r>
              <a:rPr lang="en-US" altLang="en-US" sz="1800"/>
              <a:t>optimizability: “the preoccupation with optimization should be removed from the early stages of programming… a series of [correctness-preserving and] efficiency-improving transformations should be supported by the language” [Ghezzi and Jazayeri]</a:t>
            </a:r>
          </a:p>
          <a:p>
            <a:pPr lvl="1" eaLnBrk="1" hangingPunct="1">
              <a:lnSpc>
                <a:spcPct val="80000"/>
              </a:lnSpc>
            </a:pPr>
            <a:r>
              <a:rPr lang="en-US" altLang="en-US" sz="2000"/>
              <a:t>software development process efficiency</a:t>
            </a:r>
          </a:p>
          <a:p>
            <a:pPr lvl="2" eaLnBrk="1" hangingPunct="1">
              <a:lnSpc>
                <a:spcPct val="80000"/>
              </a:lnSpc>
            </a:pPr>
            <a:r>
              <a:rPr lang="en-US" altLang="en-US" sz="1800"/>
              <a:t>effectiveness in the production of software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01-02">
            <a:extLst>
              <a:ext uri="{FF2B5EF4-FFF2-40B4-BE49-F238E27FC236}">
                <a16:creationId xmlns:a16="http://schemas.microsoft.com/office/drawing/2014/main" id="{E734A275-6F3E-4F49-AC70-F089EC6F10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a:extLst>
              <a:ext uri="{FF2B5EF4-FFF2-40B4-BE49-F238E27FC236}">
                <a16:creationId xmlns:a16="http://schemas.microsoft.com/office/drawing/2014/main" id="{35205BDE-0002-451C-8499-A72B85716615}"/>
              </a:ext>
            </a:extLst>
          </p:cNvPr>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4D6271D-1BE6-4346-8AD4-B2E056E9273E}"/>
              </a:ext>
            </a:extLst>
          </p:cNvPr>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2771" name="Rectangle 3">
            <a:extLst>
              <a:ext uri="{FF2B5EF4-FFF2-40B4-BE49-F238E27FC236}">
                <a16:creationId xmlns:a16="http://schemas.microsoft.com/office/drawing/2014/main" id="{94F23B67-75D7-40B2-ABEA-409A261CF22B}"/>
              </a:ext>
            </a:extLst>
          </p:cNvPr>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520E50-C05D-4D98-9110-785E06D7BF8B}"/>
              </a:ext>
            </a:extLst>
          </p:cNvPr>
          <p:cNvSpPr>
            <a:spLocks noGrp="1" noChangeArrowheads="1"/>
          </p:cNvSpPr>
          <p:nvPr>
            <p:ph type="title"/>
          </p:nvPr>
        </p:nvSpPr>
        <p:spPr>
          <a:xfrm>
            <a:off x="609600" y="304800"/>
            <a:ext cx="7772400" cy="1143000"/>
          </a:xfrm>
        </p:spPr>
        <p:txBody>
          <a:bodyPr/>
          <a:lstStyle/>
          <a:p>
            <a:pPr eaLnBrk="1" hangingPunct="1"/>
            <a:r>
              <a:rPr lang="en-US" altLang="en-US" sz="4000" dirty="0"/>
              <a:t>Translation and Interpretation of Natural Languages</a:t>
            </a:r>
          </a:p>
        </p:txBody>
      </p:sp>
      <p:sp>
        <p:nvSpPr>
          <p:cNvPr id="33795" name="Rectangle 3">
            <a:extLst>
              <a:ext uri="{FF2B5EF4-FFF2-40B4-BE49-F238E27FC236}">
                <a16:creationId xmlns:a16="http://schemas.microsoft.com/office/drawing/2014/main" id="{E5660C84-7F63-4AE9-91AC-16D0BAE60097}"/>
              </a:ext>
            </a:extLst>
          </p:cNvPr>
          <p:cNvSpPr>
            <a:spLocks noGrp="1" noChangeArrowheads="1"/>
          </p:cNvSpPr>
          <p:nvPr>
            <p:ph type="body" idx="1"/>
          </p:nvPr>
        </p:nvSpPr>
        <p:spPr>
          <a:xfrm>
            <a:off x="457200" y="1524000"/>
            <a:ext cx="8382000" cy="4800600"/>
          </a:xfrm>
        </p:spPr>
        <p:txBody>
          <a:bodyPr/>
          <a:lstStyle/>
          <a:p>
            <a:pPr eaLnBrk="1" hangingPunct="1">
              <a:lnSpc>
                <a:spcPct val="80000"/>
              </a:lnSpc>
            </a:pPr>
            <a:r>
              <a:rPr lang="en-US" altLang="en-US" sz="2000" dirty="0"/>
              <a:t>For 2007, the cost of </a:t>
            </a:r>
            <a:r>
              <a:rPr lang="en-US" altLang="en-US" sz="2000" b="1" dirty="0"/>
              <a:t>translation</a:t>
            </a:r>
            <a:r>
              <a:rPr lang="en-US" altLang="en-US" sz="2000" dirty="0"/>
              <a:t> in the EU Commission</a:t>
            </a:r>
            <a:r>
              <a:rPr lang="en-US" altLang="en-US" sz="2000" b="1" dirty="0"/>
              <a:t> </a:t>
            </a:r>
            <a:r>
              <a:rPr lang="en-US" altLang="en-US" sz="2000" dirty="0"/>
              <a:t>(EC)</a:t>
            </a:r>
            <a:r>
              <a:rPr lang="en-US" altLang="en-US" sz="2000" b="1" dirty="0"/>
              <a:t> </a:t>
            </a:r>
            <a:r>
              <a:rPr lang="en-US" altLang="en-US" sz="2000" dirty="0"/>
              <a:t>is estimated to be around EUR 302 million. In 2006, the overall cost of translation in all EU institutions is estimated at EUR 800 million. The total cost of </a:t>
            </a:r>
            <a:r>
              <a:rPr lang="en-US" altLang="en-US" sz="2000" b="1" dirty="0"/>
              <a:t>interpretation</a:t>
            </a:r>
            <a:r>
              <a:rPr lang="en-US" altLang="en-US" sz="2000" dirty="0"/>
              <a:t> in the EU institutions was almost EUR 190 million in 2005</a:t>
            </a:r>
          </a:p>
          <a:p>
            <a:pPr lvl="1" eaLnBrk="1" hangingPunct="1">
              <a:lnSpc>
                <a:spcPct val="80000"/>
              </a:lnSpc>
            </a:pPr>
            <a:r>
              <a:rPr lang="en-US" altLang="en-US" sz="2000" dirty="0"/>
              <a:t>With a permanent staff of around 1750 linguists and 600 support staff, EC Translation is one of the largest translation services in the world</a:t>
            </a:r>
          </a:p>
          <a:p>
            <a:pPr lvl="1" eaLnBrk="1" hangingPunct="1">
              <a:lnSpc>
                <a:spcPct val="80000"/>
              </a:lnSpc>
            </a:pPr>
            <a:r>
              <a:rPr lang="en-US" altLang="en-US" sz="2000" dirty="0"/>
              <a:t>EC Interpretation provides interpreters for some 11000 meetings every year and is the largest interpreting service in the world</a:t>
            </a:r>
            <a:endParaRPr lang="en-US" altLang="en-US" sz="1800" dirty="0"/>
          </a:p>
          <a:p>
            <a:pPr eaLnBrk="1" hangingPunct="1">
              <a:lnSpc>
                <a:spcPct val="80000"/>
              </a:lnSpc>
            </a:pPr>
            <a:r>
              <a:rPr lang="en-US" altLang="en-US" sz="2000" dirty="0"/>
              <a:t>Twenty-three official languages: </a:t>
            </a:r>
            <a:r>
              <a:rPr lang="en-US" altLang="en-US" sz="2000" dirty="0" err="1"/>
              <a:t>български</a:t>
            </a:r>
            <a:r>
              <a:rPr lang="en-US" altLang="en-US" sz="2000" dirty="0"/>
              <a:t> (</a:t>
            </a:r>
            <a:r>
              <a:rPr lang="en-US" altLang="en-US" sz="2000" dirty="0" err="1"/>
              <a:t>Bălgarski</a:t>
            </a:r>
            <a:r>
              <a:rPr lang="en-US" altLang="en-US" sz="2000" dirty="0"/>
              <a:t>) - BG – Bulgarian, </a:t>
            </a:r>
            <a:r>
              <a:rPr lang="en-US" altLang="en-US" sz="2000" dirty="0" err="1"/>
              <a:t>Čeština</a:t>
            </a:r>
            <a:r>
              <a:rPr lang="en-US" altLang="en-US" sz="2000" dirty="0"/>
              <a:t> - CS – Czech,   Dansk - DA – Danish,  Deutsch - DE – German, </a:t>
            </a:r>
            <a:r>
              <a:rPr lang="en-US" altLang="en-US" sz="2000" dirty="0" err="1"/>
              <a:t>Eesti</a:t>
            </a:r>
            <a:r>
              <a:rPr lang="en-US" altLang="en-US" sz="2000" dirty="0"/>
              <a:t> - ET – Estonian, </a:t>
            </a:r>
            <a:r>
              <a:rPr lang="en-US" altLang="en-US" sz="2000" dirty="0" err="1"/>
              <a:t>Elinika</a:t>
            </a:r>
            <a:r>
              <a:rPr lang="en-US" altLang="en-US" sz="2000" dirty="0"/>
              <a:t> - EL – Greek,  English – EN,  </a:t>
            </a:r>
            <a:r>
              <a:rPr lang="en-US" altLang="en-US" sz="2000" dirty="0" err="1"/>
              <a:t>Español</a:t>
            </a:r>
            <a:r>
              <a:rPr lang="en-US" altLang="en-US" sz="2000" dirty="0"/>
              <a:t> - ES – Spanish, </a:t>
            </a:r>
            <a:r>
              <a:rPr lang="en-US" altLang="en-US" sz="2000" dirty="0" err="1"/>
              <a:t>Français</a:t>
            </a:r>
            <a:r>
              <a:rPr lang="en-US" altLang="en-US" sz="2000" dirty="0"/>
              <a:t> - FR – French,  </a:t>
            </a:r>
            <a:r>
              <a:rPr lang="en-US" altLang="en-US" sz="2000" dirty="0" err="1"/>
              <a:t>Gaeilge</a:t>
            </a:r>
            <a:r>
              <a:rPr lang="en-US" altLang="en-US" sz="2000" dirty="0"/>
              <a:t> - GA – Irish,  </a:t>
            </a:r>
            <a:r>
              <a:rPr lang="en-US" altLang="en-US" sz="2000" dirty="0" err="1"/>
              <a:t>Italiano</a:t>
            </a:r>
            <a:r>
              <a:rPr lang="en-US" altLang="en-US" sz="2000" dirty="0"/>
              <a:t> - IT – Italian, </a:t>
            </a:r>
            <a:r>
              <a:rPr lang="en-US" altLang="en-US" sz="2000" dirty="0" err="1"/>
              <a:t>Latviesu</a:t>
            </a:r>
            <a:r>
              <a:rPr lang="en-US" altLang="en-US" sz="2000" dirty="0"/>
              <a:t> </a:t>
            </a:r>
            <a:r>
              <a:rPr lang="en-US" altLang="en-US" sz="2000" dirty="0" err="1"/>
              <a:t>valoda</a:t>
            </a:r>
            <a:r>
              <a:rPr lang="en-US" altLang="en-US" sz="2000" dirty="0"/>
              <a:t> - LV – Latvian, </a:t>
            </a:r>
            <a:r>
              <a:rPr lang="en-US" altLang="en-US" sz="2000" dirty="0" err="1"/>
              <a:t>Lietuviu</a:t>
            </a:r>
            <a:r>
              <a:rPr lang="en-US" altLang="en-US" sz="2000" dirty="0"/>
              <a:t> </a:t>
            </a:r>
            <a:r>
              <a:rPr lang="en-US" altLang="en-US" sz="2000" dirty="0" err="1"/>
              <a:t>kalba</a:t>
            </a:r>
            <a:r>
              <a:rPr lang="en-US" altLang="en-US" sz="2000" dirty="0"/>
              <a:t> - LT – Lithuanian, Magyar - HU – Hungarian, </a:t>
            </a:r>
            <a:r>
              <a:rPr lang="en-US" altLang="en-US" sz="2000" dirty="0" err="1"/>
              <a:t>Malti</a:t>
            </a:r>
            <a:r>
              <a:rPr lang="en-US" altLang="en-US" sz="2000" dirty="0"/>
              <a:t> - MT – Maltese, </a:t>
            </a:r>
            <a:r>
              <a:rPr lang="en-US" altLang="en-US" sz="2000" dirty="0" err="1"/>
              <a:t>Nederlands</a:t>
            </a:r>
            <a:r>
              <a:rPr lang="en-US" altLang="en-US" sz="2000" dirty="0"/>
              <a:t> - NL – Dutch, </a:t>
            </a:r>
            <a:r>
              <a:rPr lang="en-US" altLang="en-US" sz="2000" dirty="0" err="1"/>
              <a:t>Polski</a:t>
            </a:r>
            <a:r>
              <a:rPr lang="en-US" altLang="en-US" sz="2000" dirty="0"/>
              <a:t> - PL – Polish, </a:t>
            </a:r>
            <a:r>
              <a:rPr lang="en-US" altLang="en-US" sz="2000" dirty="0" err="1"/>
              <a:t>Português</a:t>
            </a:r>
            <a:r>
              <a:rPr lang="en-US" altLang="en-US" sz="2000" dirty="0"/>
              <a:t> - PT – Portuguese, </a:t>
            </a:r>
            <a:r>
              <a:rPr lang="en-US" altLang="en-US" sz="2000" dirty="0" err="1"/>
              <a:t>Română</a:t>
            </a:r>
            <a:r>
              <a:rPr lang="en-US" altLang="en-US" sz="2000" dirty="0"/>
              <a:t> - RO – Romanian, </a:t>
            </a:r>
            <a:r>
              <a:rPr lang="en-US" altLang="en-US" sz="2000" dirty="0" err="1"/>
              <a:t>Slovenčina</a:t>
            </a:r>
            <a:r>
              <a:rPr lang="en-US" altLang="en-US" sz="2000" dirty="0"/>
              <a:t> - SK – Slovak, </a:t>
            </a:r>
            <a:r>
              <a:rPr lang="en-US" altLang="en-US" sz="2000" dirty="0" err="1"/>
              <a:t>Slovenščina</a:t>
            </a:r>
            <a:r>
              <a:rPr lang="en-US" altLang="en-US" sz="2000" dirty="0"/>
              <a:t> - SL – Slovene, Suomi - FI – Finnish, Svenska - SV - Swedish </a:t>
            </a:r>
          </a:p>
          <a:p>
            <a:pPr eaLnBrk="1" hangingPunct="1">
              <a:lnSpc>
                <a:spcPct val="80000"/>
              </a:lnSpc>
              <a:spcBef>
                <a:spcPct val="0"/>
              </a:spcBef>
              <a:buFontTx/>
              <a:buNone/>
            </a:pPr>
            <a:endParaRPr lang="en-US" altLang="en-US" sz="2000" dirty="0"/>
          </a:p>
        </p:txBody>
      </p:sp>
      <p:sp>
        <p:nvSpPr>
          <p:cNvPr id="33796" name="Text Box 4">
            <a:extLst>
              <a:ext uri="{FF2B5EF4-FFF2-40B4-BE49-F238E27FC236}">
                <a16:creationId xmlns:a16="http://schemas.microsoft.com/office/drawing/2014/main" id="{2F65C1C3-56CE-4215-937A-CDE351B5562E}"/>
              </a:ext>
            </a:extLst>
          </p:cNvPr>
          <p:cNvSpPr txBox="1">
            <a:spLocks noChangeArrowheads="1"/>
          </p:cNvSpPr>
          <p:nvPr/>
        </p:nvSpPr>
        <p:spPr bwMode="auto">
          <a:xfrm>
            <a:off x="5791200" y="2590800"/>
            <a:ext cx="1447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  </a:t>
            </a:r>
            <a:endParaRPr lang="en-US" altLang="en-US" sz="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E9D13F-02A0-4EA0-A01E-C26AA5FCB903}"/>
              </a:ext>
            </a:extLst>
          </p:cNvPr>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4819" name="Rectangle 3">
            <a:extLst>
              <a:ext uri="{FF2B5EF4-FFF2-40B4-BE49-F238E27FC236}">
                <a16:creationId xmlns:a16="http://schemas.microsoft.com/office/drawing/2014/main" id="{71D423D4-37DA-4A10-BE20-9C9F1C352A1B}"/>
              </a:ext>
            </a:extLst>
          </p:cNvPr>
          <p:cNvSpPr>
            <a:spLocks noGrp="1" noChangeArrowheads="1"/>
          </p:cNvSpPr>
          <p:nvPr>
            <p:ph type="body" idx="1"/>
          </p:nvPr>
        </p:nvSpPr>
        <p:spPr/>
        <p:txBody>
          <a:bodyPr/>
          <a:lstStyle/>
          <a:p>
            <a:pPr eaLnBrk="1" hangingPunct="1"/>
            <a:r>
              <a:rPr lang="en-US" altLang="en-US"/>
              <a:t>Compilers for Fortran, COBOL, C</a:t>
            </a:r>
          </a:p>
          <a:p>
            <a:pPr eaLnBrk="1" hangingPunct="1"/>
            <a:r>
              <a:rPr lang="en-US" altLang="en-US"/>
              <a:t>Interpretive compilers for Pascal (P-Code) and Java (Java Virtual Machine)</a:t>
            </a:r>
          </a:p>
          <a:p>
            <a:pPr eaLnBrk="1" hangingPunct="1"/>
            <a:r>
              <a:rPr lang="en-US" altLang="en-US"/>
              <a:t>Interpreters for APL and (early) LISP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1147388-F892-4A1E-B5AA-6C2FFC8B0392}"/>
              </a:ext>
            </a:extLst>
          </p:cNvPr>
          <p:cNvSpPr>
            <a:spLocks noGrp="1" noChangeArrowheads="1"/>
          </p:cNvSpPr>
          <p:nvPr>
            <p:ph type="title"/>
          </p:nvPr>
        </p:nvSpPr>
        <p:spPr>
          <a:xfrm>
            <a:off x="685800" y="228600"/>
            <a:ext cx="7772400" cy="838200"/>
          </a:xfrm>
        </p:spPr>
        <p:txBody>
          <a:bodyPr/>
          <a:lstStyle/>
          <a:p>
            <a:pPr eaLnBrk="1" hangingPunct="1"/>
            <a:r>
              <a:rPr lang="en-US" altLang="en-US"/>
              <a:t>Some Historical Perspective</a:t>
            </a:r>
          </a:p>
        </p:txBody>
      </p:sp>
      <p:sp>
        <p:nvSpPr>
          <p:cNvPr id="35843" name="Rectangle 3">
            <a:extLst>
              <a:ext uri="{FF2B5EF4-FFF2-40B4-BE49-F238E27FC236}">
                <a16:creationId xmlns:a16="http://schemas.microsoft.com/office/drawing/2014/main" id="{31F009F5-E986-40B2-ADFF-1E58F9AC1790}"/>
              </a:ext>
            </a:extLst>
          </p:cNvPr>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a:t>“Every programmer knows there is one true programming language. A new one every week.”</a:t>
            </a:r>
          </a:p>
          <a:p>
            <a:pPr lvl="1" eaLnBrk="1" hangingPunct="1">
              <a:lnSpc>
                <a:spcPct val="90000"/>
              </a:lnSpc>
            </a:pPr>
            <a:r>
              <a:rPr lang="en-US" altLang="en-US"/>
              <a:t>Brian Hayes, “The Semicolon Wars.” American Scientist, July-August 2006, pp.299-303</a:t>
            </a:r>
          </a:p>
          <a:p>
            <a:pPr lvl="1" eaLnBrk="1" hangingPunct="1">
              <a:lnSpc>
                <a:spcPct val="90000"/>
              </a:lnSpc>
            </a:pPr>
            <a:r>
              <a:rPr lang="en-US" altLang="en-US" sz="1600"/>
              <a:t>http://www.americanscientist.org/template/AssetDetail/assetid/51982#52116</a:t>
            </a:r>
          </a:p>
          <a:p>
            <a:pPr eaLnBrk="1" hangingPunct="1">
              <a:lnSpc>
                <a:spcPct val="90000"/>
              </a:lnSpc>
            </a:pPr>
            <a:r>
              <a:rPr lang="en-US" altLang="en-US"/>
              <a:t>Language families</a:t>
            </a:r>
          </a:p>
          <a:p>
            <a:pPr eaLnBrk="1" hangingPunct="1">
              <a:lnSpc>
                <a:spcPct val="90000"/>
              </a:lnSpc>
            </a:pPr>
            <a:r>
              <a:rPr lang="en-US" altLang="en-US"/>
              <a:t>Evolution and Design</a:t>
            </a:r>
          </a:p>
          <a:p>
            <a:pPr eaLnBrk="1" hangingPunct="1">
              <a:lnSpc>
                <a:spcPct val="90000"/>
              </a:lnSpc>
            </a:pPr>
            <a:r>
              <a:rPr lang="en-US" altLang="en-US"/>
              <a:t>The Triangle language is an imperative language with some features resembling (syntactically) the functional language ML.   Triangle is not object-oriented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C2C4D45-B9D0-4CCB-AD8D-24415F75489C}"/>
              </a:ext>
            </a:extLst>
          </p:cNvPr>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36867" name="Picture 5" descr="A chronology of selected programming languages...">
            <a:extLst>
              <a:ext uri="{FF2B5EF4-FFF2-40B4-BE49-F238E27FC236}">
                <a16:creationId xmlns:a16="http://schemas.microsoft.com/office/drawing/2014/main" id="{B209A426-8390-4807-AFD4-91DEEBE03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4651E27-8CD4-42FC-B645-6D803FD6DA11}"/>
              </a:ext>
            </a:extLst>
          </p:cNvPr>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37891" name="Rectangle 3">
            <a:extLst>
              <a:ext uri="{FF2B5EF4-FFF2-40B4-BE49-F238E27FC236}">
                <a16:creationId xmlns:a16="http://schemas.microsoft.com/office/drawing/2014/main" id="{8753EB07-E9C3-4F1E-BD10-B48834EA6B43}"/>
              </a:ext>
            </a:extLst>
          </p:cNvPr>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37892" name="Rectangle 4">
            <a:extLst>
              <a:ext uri="{FF2B5EF4-FFF2-40B4-BE49-F238E27FC236}">
                <a16:creationId xmlns:a16="http://schemas.microsoft.com/office/drawing/2014/main" id="{09CBE8C8-CECA-4DC4-8C5F-729600D716CF}"/>
              </a:ext>
            </a:extLst>
          </p:cNvPr>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2AE0A4-DBFB-4778-BBA9-2D2C1C696513}"/>
              </a:ext>
            </a:extLst>
          </p:cNvPr>
          <p:cNvSpPr>
            <a:spLocks noGrp="1" noChangeArrowheads="1"/>
          </p:cNvSpPr>
          <p:nvPr>
            <p:ph type="title"/>
          </p:nvPr>
        </p:nvSpPr>
        <p:spPr>
          <a:xfrm>
            <a:off x="685800" y="0"/>
            <a:ext cx="7772400" cy="1143000"/>
          </a:xfrm>
        </p:spPr>
        <p:txBody>
          <a:bodyPr/>
          <a:lstStyle/>
          <a:p>
            <a:pPr eaLnBrk="1" hangingPunct="1"/>
            <a:r>
              <a:rPr lang="en-US" altLang="en-US"/>
              <a:t>Acknowledgment</a:t>
            </a:r>
          </a:p>
        </p:txBody>
      </p:sp>
      <p:sp>
        <p:nvSpPr>
          <p:cNvPr id="5123" name="Rectangle 3">
            <a:extLst>
              <a:ext uri="{FF2B5EF4-FFF2-40B4-BE49-F238E27FC236}">
                <a16:creationId xmlns:a16="http://schemas.microsoft.com/office/drawing/2014/main" id="{A35C6536-4020-42C1-8B42-71996B2E416E}"/>
              </a:ext>
            </a:extLst>
          </p:cNvPr>
          <p:cNvSpPr>
            <a:spLocks noGrp="1" noChangeArrowheads="1"/>
          </p:cNvSpPr>
          <p:nvPr>
            <p:ph type="body" idx="1"/>
          </p:nvPr>
        </p:nvSpPr>
        <p:spPr>
          <a:xfrm>
            <a:off x="381000" y="1143000"/>
            <a:ext cx="8382000" cy="5181600"/>
          </a:xfrm>
        </p:spPr>
        <p:txBody>
          <a:bodyPr>
            <a:normAutofit lnSpcReduction="10000"/>
          </a:bodyPr>
          <a:lstStyle/>
          <a:p>
            <a:pPr eaLnBrk="1" hangingPunct="1">
              <a:defRPr/>
            </a:pPr>
            <a:r>
              <a:rPr lang="en-US" sz="2400" dirty="0"/>
              <a:t>The slides are based on the textbooks and other sources</a:t>
            </a:r>
          </a:p>
          <a:p>
            <a:pPr eaLnBrk="1" hangingPunct="1">
              <a:defRPr/>
            </a:pPr>
            <a:r>
              <a:rPr lang="en-US" sz="2400" dirty="0"/>
              <a:t>Other compiler textbooks I considered are:</a:t>
            </a:r>
          </a:p>
          <a:p>
            <a:pPr lvl="1" eaLnBrk="1" hangingPunct="1">
              <a:defRPr/>
            </a:pPr>
            <a:r>
              <a:rPr lang="en-US" sz="2400" dirty="0" err="1"/>
              <a:t>Aho</a:t>
            </a:r>
            <a:r>
              <a:rPr lang="en-US" sz="2400" dirty="0"/>
              <a:t>, Alfred V., Monica S. Lam, Ravi </a:t>
            </a:r>
            <a:r>
              <a:rPr lang="en-US" sz="2400" dirty="0" err="1"/>
              <a:t>Sethi</a:t>
            </a:r>
            <a:r>
              <a:rPr lang="en-US" sz="2400" dirty="0"/>
              <a:t>, and Jeffrey D. Ullman.  Compilers: Principles, Techniques, &amp; Tools, 2</a:t>
            </a:r>
            <a:r>
              <a:rPr lang="en-US" sz="2400" baseline="30000" dirty="0"/>
              <a:t>nd</a:t>
            </a:r>
            <a:r>
              <a:rPr lang="en-US" sz="2400" dirty="0"/>
              <a:t> ed.  Addison-</a:t>
            </a:r>
            <a:r>
              <a:rPr lang="en-US" sz="2400" dirty="0" err="1"/>
              <a:t>Welsey</a:t>
            </a:r>
            <a:r>
              <a:rPr lang="en-US" sz="2400" dirty="0"/>
              <a:t>, 2007. (The “dragon book”)</a:t>
            </a:r>
          </a:p>
          <a:p>
            <a:pPr lvl="1" eaLnBrk="1" hangingPunct="1">
              <a:defRPr/>
            </a:pPr>
            <a:r>
              <a:rPr lang="en-US" sz="2400" dirty="0" err="1"/>
              <a:t>Appel</a:t>
            </a:r>
            <a:r>
              <a:rPr lang="en-US" sz="2400" dirty="0"/>
              <a:t>, Andrew W. </a:t>
            </a:r>
            <a:r>
              <a:rPr lang="en-US" sz="2400" i="1" dirty="0"/>
              <a:t>Modern Compiler Implementation in Java, 2</a:t>
            </a:r>
            <a:r>
              <a:rPr lang="en-US" sz="2400" i="1" baseline="30000" dirty="0"/>
              <a:t>nd</a:t>
            </a:r>
            <a:r>
              <a:rPr lang="en-US" sz="2400" i="1" dirty="0"/>
              <a:t> ed. </a:t>
            </a:r>
            <a:r>
              <a:rPr lang="en-US" sz="2400" dirty="0"/>
              <a:t>Cambridge, 2002.  (Editions in ML and C also available; the “tiger books”)</a:t>
            </a:r>
          </a:p>
          <a:p>
            <a:pPr lvl="1" eaLnBrk="1" hangingPunct="1">
              <a:defRPr/>
            </a:pPr>
            <a:r>
              <a:rPr lang="en-US" sz="2400" dirty="0" err="1"/>
              <a:t>Grune</a:t>
            </a:r>
            <a:r>
              <a:rPr lang="en-US" sz="2400" dirty="0"/>
              <a:t>, Dick, Henri E. </a:t>
            </a:r>
            <a:r>
              <a:rPr lang="en-US" sz="2400" dirty="0" err="1"/>
              <a:t>Bal</a:t>
            </a:r>
            <a:r>
              <a:rPr lang="en-US" sz="2400" dirty="0"/>
              <a:t>, </a:t>
            </a:r>
            <a:r>
              <a:rPr lang="en-US" sz="2400" dirty="0" err="1"/>
              <a:t>Ceriel</a:t>
            </a:r>
            <a:r>
              <a:rPr lang="en-US" sz="2400" dirty="0"/>
              <a:t> J.H. Jacobs, and </a:t>
            </a:r>
            <a:r>
              <a:rPr lang="en-US" sz="2400" dirty="0" err="1"/>
              <a:t>Koen</a:t>
            </a:r>
            <a:r>
              <a:rPr lang="en-US" sz="2400" dirty="0"/>
              <a:t> G. </a:t>
            </a:r>
            <a:r>
              <a:rPr lang="en-US" sz="2400" dirty="0" err="1"/>
              <a:t>Langendoen</a:t>
            </a:r>
            <a:r>
              <a:rPr lang="en-US" sz="2400" dirty="0"/>
              <a:t>.  </a:t>
            </a:r>
            <a:r>
              <a:rPr lang="en-US" sz="2400" i="1" dirty="0"/>
              <a:t>Modern Compiler Design</a:t>
            </a:r>
            <a:r>
              <a:rPr lang="en-US" sz="2400" dirty="0"/>
              <a:t>.  Wiley, 2000. (New edition available)</a:t>
            </a:r>
          </a:p>
          <a:p>
            <a:pPr lvl="1" eaLnBrk="1" hangingPunct="1">
              <a:defRPr/>
            </a:pPr>
            <a:r>
              <a:rPr lang="en-US" sz="2400" dirty="0"/>
              <a:t>Watt, David A. and Deryck F. Brown. </a:t>
            </a:r>
            <a:r>
              <a:rPr lang="en-US" sz="2400" i="1" dirty="0"/>
              <a:t>Programming Language Processors in Java</a:t>
            </a:r>
            <a:r>
              <a:rPr lang="en-US" sz="2400" dirty="0"/>
              <a:t>. Prentice-Hall, 2000. (Used in my previous offerings of this course.)</a:t>
            </a:r>
          </a:p>
          <a:p>
            <a:pPr lvl="1" eaLnBrk="1" hangingPunct="1">
              <a:defRPr/>
            </a:pPr>
            <a:endParaRPr lang="en-US" sz="2400" dirty="0"/>
          </a:p>
          <a:p>
            <a:pPr lvl="1" eaLnBrk="1" hangingPunct="1">
              <a:defRPr/>
            </a:pPr>
            <a:endParaRPr lang="en-US"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3" name="Picture 2">
            <a:extLst>
              <a:ext uri="{FF2B5EF4-FFF2-40B4-BE49-F238E27FC236}">
                <a16:creationId xmlns:a16="http://schemas.microsoft.com/office/drawing/2014/main" id="{E7D12365-5F11-4C03-9098-B8BC2B5D53B6}"/>
              </a:ext>
            </a:extLst>
          </p:cNvPr>
          <p:cNvPicPr>
            <a:picLocks noChangeAspect="1"/>
          </p:cNvPicPr>
          <p:nvPr/>
        </p:nvPicPr>
        <p:blipFill>
          <a:blip r:embed="rId3"/>
          <a:stretch>
            <a:fillRect/>
          </a:stretch>
        </p:blipFill>
        <p:spPr>
          <a:xfrm>
            <a:off x="228600" y="838200"/>
            <a:ext cx="8763000" cy="5867400"/>
          </a:xfrm>
          <a:prstGeom prst="rect">
            <a:avLst/>
          </a:prstGeom>
        </p:spPr>
      </p:pic>
    </p:spTree>
    <p:extLst>
      <p:ext uri="{BB962C8B-B14F-4D97-AF65-F5344CB8AC3E}">
        <p14:creationId xmlns:p14="http://schemas.microsoft.com/office/powerpoint/2010/main" val="1214800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2022 Tiobe</a:t>
            </a:r>
            <a:r>
              <a:rPr lang="en-US" altLang="en-US" dirty="0"/>
              <a:t> PL Index</a:t>
            </a:r>
          </a:p>
        </p:txBody>
      </p:sp>
      <p:pic>
        <p:nvPicPr>
          <p:cNvPr id="3" name="Picture 2">
            <a:extLst>
              <a:ext uri="{FF2B5EF4-FFF2-40B4-BE49-F238E27FC236}">
                <a16:creationId xmlns:a16="http://schemas.microsoft.com/office/drawing/2014/main" id="{0C34D1E9-4EC4-81A6-F4EC-127442583C31}"/>
              </a:ext>
            </a:extLst>
          </p:cNvPr>
          <p:cNvPicPr>
            <a:picLocks noChangeAspect="1"/>
          </p:cNvPicPr>
          <p:nvPr/>
        </p:nvPicPr>
        <p:blipFill>
          <a:blip r:embed="rId3"/>
          <a:stretch>
            <a:fillRect/>
          </a:stretch>
        </p:blipFill>
        <p:spPr>
          <a:xfrm>
            <a:off x="342900" y="838199"/>
            <a:ext cx="8458200" cy="6019801"/>
          </a:xfrm>
          <a:prstGeom prst="rect">
            <a:avLst/>
          </a:prstGeom>
        </p:spPr>
      </p:pic>
    </p:spTree>
    <p:extLst>
      <p:ext uri="{BB962C8B-B14F-4D97-AF65-F5344CB8AC3E}">
        <p14:creationId xmlns:p14="http://schemas.microsoft.com/office/powerpoint/2010/main" val="61361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990600" y="228600"/>
            <a:ext cx="7772400" cy="381000"/>
          </a:xfrm>
        </p:spPr>
        <p:txBody>
          <a:bodyPr/>
          <a:lstStyle/>
          <a:p>
            <a:r>
              <a:rPr lang="en-US" sz="3200" dirty="0" err="1"/>
              <a:t>Tiobe</a:t>
            </a:r>
            <a:r>
              <a:rPr lang="en-US" sz="3200" dirty="0"/>
              <a:t> Index Language of the Year for 2021</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304800" y="1029269"/>
            <a:ext cx="8534400" cy="5295331"/>
          </a:xfrm>
        </p:spPr>
        <p:txBody>
          <a:bodyPr>
            <a:normAutofit fontScale="70000" lnSpcReduction="20000"/>
          </a:bodyPr>
          <a:lstStyle/>
          <a:p>
            <a:pPr marL="0" indent="0">
              <a:buNone/>
            </a:pPr>
            <a:r>
              <a:rPr lang="en-US" b="1" dirty="0"/>
              <a:t>Programming Language C awarded Programming Language of the Year 2019</a:t>
            </a:r>
          </a:p>
          <a:p>
            <a:pPr marL="0" indent="0">
              <a:buNone/>
            </a:pPr>
            <a:r>
              <a:rPr lang="en-US" dirty="0"/>
              <a:t> Python has won the prestigious TIOBE Programming Language of the Year award. Congratulations! This is the second time in a row. The award is given to the programming language that has gained the highest increase in ratings in one year. C# was on its way to get the title for the first time in history, but Python surpassed C# in the last month.</a:t>
            </a:r>
          </a:p>
          <a:p>
            <a:pPr marL="0" indent="0">
              <a:buNone/>
            </a:pPr>
            <a:r>
              <a:rPr lang="en-US" dirty="0"/>
              <a:t>Python started at position #3 of the TIOBE index at the beginning of 2021 and left both Java and C behind to become the number one of the TIOBE index. But Python's popularity didn't stop there. It is currently more than 1 percent ahead of the rest. Java's all time record of 26.49% ratings in 2001 is still far away, but Python has it all to become the de facto standard programming language for many domains. There are no signs that Python's triumphal march will stop soon.</a:t>
            </a:r>
          </a:p>
          <a:p>
            <a:pPr marL="0" indent="0">
              <a:buNone/>
            </a:pPr>
            <a:r>
              <a:rPr lang="en-US" dirty="0"/>
              <a:t>Are there any serious contenders for Python? Any new and shiny languages that might compete in the future? If we look at the promising languages of the last few years, we see the following changes in 2021: Swift from #13 to #10, Go from #14 to #13, Rust from #26 to #26, Julia from #23 to #28, Kotlin from #40 to #29, Dart from #25 to #37, and TypeScript from #42 to #49. So, except may be for Swift and Go, we don't expect any new languages entering the top 5 or even the top 3 any time soon. </a:t>
            </a:r>
          </a:p>
        </p:txBody>
      </p:sp>
    </p:spTree>
    <p:extLst>
      <p:ext uri="{BB962C8B-B14F-4D97-AF65-F5344CB8AC3E}">
        <p14:creationId xmlns:p14="http://schemas.microsoft.com/office/powerpoint/2010/main" val="2454141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2021 PYPL Index</a:t>
            </a:r>
          </a:p>
        </p:txBody>
      </p:sp>
      <p:pic>
        <p:nvPicPr>
          <p:cNvPr id="5" name="Picture 4">
            <a:extLst>
              <a:ext uri="{FF2B5EF4-FFF2-40B4-BE49-F238E27FC236}">
                <a16:creationId xmlns:a16="http://schemas.microsoft.com/office/drawing/2014/main" id="{F926955F-66B8-4488-B254-9B293427D23A}"/>
              </a:ext>
            </a:extLst>
          </p:cNvPr>
          <p:cNvPicPr>
            <a:picLocks noChangeAspect="1"/>
          </p:cNvPicPr>
          <p:nvPr/>
        </p:nvPicPr>
        <p:blipFill>
          <a:blip r:embed="rId3"/>
          <a:stretch>
            <a:fillRect/>
          </a:stretch>
        </p:blipFill>
        <p:spPr>
          <a:xfrm>
            <a:off x="76200" y="914400"/>
            <a:ext cx="8763000" cy="5562600"/>
          </a:xfrm>
          <a:prstGeom prst="rect">
            <a:avLst/>
          </a:prstGeom>
        </p:spPr>
      </p:pic>
    </p:spTree>
    <p:extLst>
      <p:ext uri="{BB962C8B-B14F-4D97-AF65-F5344CB8AC3E}">
        <p14:creationId xmlns:p14="http://schemas.microsoft.com/office/powerpoint/2010/main" val="4116176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4" name="Picture 3">
            <a:extLst>
              <a:ext uri="{FF2B5EF4-FFF2-40B4-BE49-F238E27FC236}">
                <a16:creationId xmlns:a16="http://schemas.microsoft.com/office/drawing/2014/main" id="{864C5B5E-F3F6-8FFD-DEA6-994589323240}"/>
              </a:ext>
            </a:extLst>
          </p:cNvPr>
          <p:cNvPicPr>
            <a:picLocks noChangeAspect="1"/>
          </p:cNvPicPr>
          <p:nvPr/>
        </p:nvPicPr>
        <p:blipFill>
          <a:blip r:embed="rId3"/>
          <a:stretch>
            <a:fillRect/>
          </a:stretch>
        </p:blipFill>
        <p:spPr>
          <a:xfrm>
            <a:off x="152400" y="1210450"/>
            <a:ext cx="4953000" cy="5024172"/>
          </a:xfrm>
          <a:prstGeom prst="rect">
            <a:avLst/>
          </a:prstGeom>
        </p:spPr>
      </p:pic>
      <p:pic>
        <p:nvPicPr>
          <p:cNvPr id="6" name="Picture 5">
            <a:extLst>
              <a:ext uri="{FF2B5EF4-FFF2-40B4-BE49-F238E27FC236}">
                <a16:creationId xmlns:a16="http://schemas.microsoft.com/office/drawing/2014/main" id="{193B6AD4-91FA-7899-6AE1-8BDB83E5EC6A}"/>
              </a:ext>
            </a:extLst>
          </p:cNvPr>
          <p:cNvPicPr>
            <a:picLocks noChangeAspect="1"/>
          </p:cNvPicPr>
          <p:nvPr/>
        </p:nvPicPr>
        <p:blipFill>
          <a:blip r:embed="rId4"/>
          <a:stretch>
            <a:fillRect/>
          </a:stretch>
        </p:blipFill>
        <p:spPr>
          <a:xfrm>
            <a:off x="5105400" y="1524001"/>
            <a:ext cx="4033599" cy="3657600"/>
          </a:xfrm>
          <a:prstGeom prst="rect">
            <a:avLst/>
          </a:prstGeom>
        </p:spPr>
      </p:pic>
    </p:spTree>
    <p:extLst>
      <p:ext uri="{BB962C8B-B14F-4D97-AF65-F5344CB8AC3E}">
        <p14:creationId xmlns:p14="http://schemas.microsoft.com/office/powerpoint/2010/main" val="4145572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3" name="Picture 2">
            <a:extLst>
              <a:ext uri="{FF2B5EF4-FFF2-40B4-BE49-F238E27FC236}">
                <a16:creationId xmlns:a16="http://schemas.microsoft.com/office/drawing/2014/main" id="{9E71FCE6-26A4-4A22-921A-A77BD58AADCF}"/>
              </a:ext>
            </a:extLst>
          </p:cNvPr>
          <p:cNvPicPr>
            <a:picLocks noChangeAspect="1"/>
          </p:cNvPicPr>
          <p:nvPr/>
        </p:nvPicPr>
        <p:blipFill>
          <a:blip r:embed="rId3"/>
          <a:stretch>
            <a:fillRect/>
          </a:stretch>
        </p:blipFill>
        <p:spPr>
          <a:xfrm>
            <a:off x="381000" y="1295400"/>
            <a:ext cx="8445501" cy="4800600"/>
          </a:xfrm>
          <a:prstGeom prst="rect">
            <a:avLst/>
          </a:prstGeom>
        </p:spPr>
      </p:pic>
    </p:spTree>
    <p:extLst>
      <p:ext uri="{BB962C8B-B14F-4D97-AF65-F5344CB8AC3E}">
        <p14:creationId xmlns:p14="http://schemas.microsoft.com/office/powerpoint/2010/main" val="1848558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3A3-F2BA-0FFD-6BA4-9853746D410B}"/>
              </a:ext>
            </a:extLst>
          </p:cNvPr>
          <p:cNvSpPr>
            <a:spLocks noGrp="1"/>
          </p:cNvSpPr>
          <p:nvPr>
            <p:ph type="title"/>
          </p:nvPr>
        </p:nvSpPr>
        <p:spPr>
          <a:xfrm>
            <a:off x="685800" y="381000"/>
            <a:ext cx="8127207" cy="826851"/>
          </a:xfrm>
        </p:spPr>
        <p:txBody>
          <a:bodyPr>
            <a:normAutofit fontScale="90000"/>
          </a:bodyPr>
          <a:lstStyle/>
          <a:p>
            <a:r>
              <a:rPr lang="en-US" dirty="0"/>
              <a:t>IEEE Spectrum Top Programming Languages 2022</a:t>
            </a:r>
          </a:p>
        </p:txBody>
      </p:sp>
      <p:pic>
        <p:nvPicPr>
          <p:cNvPr id="4" name="Picture 3">
            <a:extLst>
              <a:ext uri="{FF2B5EF4-FFF2-40B4-BE49-F238E27FC236}">
                <a16:creationId xmlns:a16="http://schemas.microsoft.com/office/drawing/2014/main" id="{5F91ED2A-3181-9353-64F7-31A07E30D4D9}"/>
              </a:ext>
            </a:extLst>
          </p:cNvPr>
          <p:cNvPicPr>
            <a:picLocks noChangeAspect="1"/>
          </p:cNvPicPr>
          <p:nvPr/>
        </p:nvPicPr>
        <p:blipFill>
          <a:blip r:embed="rId3"/>
          <a:stretch>
            <a:fillRect/>
          </a:stretch>
        </p:blipFill>
        <p:spPr>
          <a:xfrm>
            <a:off x="228600" y="1371599"/>
            <a:ext cx="8584407" cy="5170251"/>
          </a:xfrm>
          <a:prstGeom prst="rect">
            <a:avLst/>
          </a:prstGeom>
        </p:spPr>
      </p:pic>
    </p:spTree>
    <p:extLst>
      <p:ext uri="{BB962C8B-B14F-4D97-AF65-F5344CB8AC3E}">
        <p14:creationId xmlns:p14="http://schemas.microsoft.com/office/powerpoint/2010/main" val="1890615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dirty="0"/>
              <a:t>January 2020 </a:t>
            </a:r>
            <a:r>
              <a:rPr lang="en-US" altLang="en-US" dirty="0" err="1"/>
              <a:t>Tiobe</a:t>
            </a:r>
            <a:r>
              <a:rPr lang="en-US" altLang="en-US" dirty="0"/>
              <a:t> PL Index</a:t>
            </a:r>
          </a:p>
        </p:txBody>
      </p:sp>
      <p:graphicFrame>
        <p:nvGraphicFramePr>
          <p:cNvPr id="4" name="Table 3">
            <a:extLst>
              <a:ext uri="{FF2B5EF4-FFF2-40B4-BE49-F238E27FC236}">
                <a16:creationId xmlns:a16="http://schemas.microsoft.com/office/drawing/2014/main" id="{063EB744-5AB3-4661-89D1-F97FFC496346}"/>
              </a:ext>
            </a:extLst>
          </p:cNvPr>
          <p:cNvGraphicFramePr>
            <a:graphicFrameLocks noGrp="1"/>
          </p:cNvGraphicFramePr>
          <p:nvPr>
            <p:extLst>
              <p:ext uri="{D42A27DB-BD31-4B8C-83A1-F6EECF244321}">
                <p14:modId xmlns:p14="http://schemas.microsoft.com/office/powerpoint/2010/main" val="1298556799"/>
              </p:ext>
            </p:extLst>
          </p:nvPr>
        </p:nvGraphicFramePr>
        <p:xfrm>
          <a:off x="1905794" y="868881"/>
          <a:ext cx="6553200" cy="5257799"/>
        </p:xfrm>
        <a:graphic>
          <a:graphicData uri="http://schemas.openxmlformats.org/drawingml/2006/table">
            <a:tbl>
              <a:tblPr/>
              <a:tblGrid>
                <a:gridCol w="1092200">
                  <a:extLst>
                    <a:ext uri="{9D8B030D-6E8A-4147-A177-3AD203B41FA5}">
                      <a16:colId xmlns:a16="http://schemas.microsoft.com/office/drawing/2014/main" val="786544913"/>
                    </a:ext>
                  </a:extLst>
                </a:gridCol>
                <a:gridCol w="1092200">
                  <a:extLst>
                    <a:ext uri="{9D8B030D-6E8A-4147-A177-3AD203B41FA5}">
                      <a16:colId xmlns:a16="http://schemas.microsoft.com/office/drawing/2014/main" val="2658684872"/>
                    </a:ext>
                  </a:extLst>
                </a:gridCol>
                <a:gridCol w="1092200">
                  <a:extLst>
                    <a:ext uri="{9D8B030D-6E8A-4147-A177-3AD203B41FA5}">
                      <a16:colId xmlns:a16="http://schemas.microsoft.com/office/drawing/2014/main" val="1835121592"/>
                    </a:ext>
                  </a:extLst>
                </a:gridCol>
                <a:gridCol w="1092200">
                  <a:extLst>
                    <a:ext uri="{9D8B030D-6E8A-4147-A177-3AD203B41FA5}">
                      <a16:colId xmlns:a16="http://schemas.microsoft.com/office/drawing/2014/main" val="3810522714"/>
                    </a:ext>
                  </a:extLst>
                </a:gridCol>
                <a:gridCol w="1092200">
                  <a:extLst>
                    <a:ext uri="{9D8B030D-6E8A-4147-A177-3AD203B41FA5}">
                      <a16:colId xmlns:a16="http://schemas.microsoft.com/office/drawing/2014/main" val="98849891"/>
                    </a:ext>
                  </a:extLst>
                </a:gridCol>
                <a:gridCol w="1092200">
                  <a:extLst>
                    <a:ext uri="{9D8B030D-6E8A-4147-A177-3AD203B41FA5}">
                      <a16:colId xmlns:a16="http://schemas.microsoft.com/office/drawing/2014/main" val="1079308463"/>
                    </a:ext>
                  </a:extLst>
                </a:gridCol>
              </a:tblGrid>
              <a:tr h="383381">
                <a:tc>
                  <a:txBody>
                    <a:bodyPr/>
                    <a:lstStyle/>
                    <a:p>
                      <a:r>
                        <a:rPr lang="en-US" sz="800"/>
                        <a:t>Jan 2020</a:t>
                      </a:r>
                    </a:p>
                  </a:txBody>
                  <a:tcPr marL="42862" marR="42862" marT="21431" marB="21431" anchor="ctr">
                    <a:lnL>
                      <a:noFill/>
                    </a:lnL>
                    <a:lnR>
                      <a:noFill/>
                    </a:lnR>
                    <a:lnT>
                      <a:noFill/>
                    </a:lnT>
                    <a:lnB>
                      <a:noFill/>
                    </a:lnB>
                  </a:tcPr>
                </a:tc>
                <a:tc>
                  <a:txBody>
                    <a:bodyPr/>
                    <a:lstStyle/>
                    <a:p>
                      <a:r>
                        <a:rPr lang="en-US" sz="800"/>
                        <a:t>Jan 2019</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tc>
                  <a:txBody>
                    <a:bodyPr/>
                    <a:lstStyle/>
                    <a:p>
                      <a:r>
                        <a:rPr lang="en-US" sz="800"/>
                        <a:t>Programming Language</a:t>
                      </a:r>
                    </a:p>
                  </a:txBody>
                  <a:tcPr marL="42862" marR="42862" marT="21431" marB="21431" anchor="ctr">
                    <a:lnL>
                      <a:noFill/>
                    </a:lnL>
                    <a:lnR>
                      <a:noFill/>
                    </a:lnR>
                    <a:lnT>
                      <a:noFill/>
                    </a:lnT>
                    <a:lnB>
                      <a:noFill/>
                    </a:lnB>
                  </a:tcPr>
                </a:tc>
                <a:tc>
                  <a:txBody>
                    <a:bodyPr/>
                    <a:lstStyle/>
                    <a:p>
                      <a:r>
                        <a:rPr lang="en-US" sz="800"/>
                        <a:t>Ratings</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extLst>
                  <a:ext uri="{0D108BD9-81ED-4DB2-BD59-A6C34878D82A}">
                    <a16:rowId xmlns:a16="http://schemas.microsoft.com/office/drawing/2014/main" val="341681083"/>
                  </a:ext>
                </a:extLst>
              </a:tr>
              <a:tr h="219075">
                <a:tc>
                  <a:txBody>
                    <a:bodyPr/>
                    <a:lstStyle/>
                    <a:p>
                      <a:r>
                        <a:rPr lang="en-US" sz="800"/>
                        <a:t>1</a:t>
                      </a:r>
                    </a:p>
                  </a:txBody>
                  <a:tcPr marL="42862" marR="42862" marT="21431" marB="21431" anchor="ctr">
                    <a:lnL>
                      <a:noFill/>
                    </a:lnL>
                    <a:lnR>
                      <a:noFill/>
                    </a:lnR>
                    <a:lnT>
                      <a:noFill/>
                    </a:lnT>
                    <a:lnB>
                      <a:noFill/>
                    </a:lnB>
                  </a:tcPr>
                </a:tc>
                <a:tc>
                  <a:txBody>
                    <a:bodyPr/>
                    <a:lstStyle/>
                    <a:p>
                      <a:r>
                        <a:rPr lang="en-US" sz="800"/>
                        <a:t>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a:t>
                      </a:r>
                    </a:p>
                  </a:txBody>
                  <a:tcPr marL="42862" marR="42862" marT="21431" marB="21431" anchor="ctr">
                    <a:lnL>
                      <a:noFill/>
                    </a:lnL>
                    <a:lnR>
                      <a:noFill/>
                    </a:lnR>
                    <a:lnT>
                      <a:noFill/>
                    </a:lnT>
                    <a:lnB>
                      <a:noFill/>
                    </a:lnB>
                  </a:tcPr>
                </a:tc>
                <a:tc>
                  <a:txBody>
                    <a:bodyPr/>
                    <a:lstStyle/>
                    <a:p>
                      <a:r>
                        <a:rPr lang="en-US" sz="800"/>
                        <a:t>16.896%</a:t>
                      </a:r>
                    </a:p>
                  </a:txBody>
                  <a:tcPr marL="42862" marR="42862" marT="21431" marB="21431" anchor="ctr">
                    <a:lnL>
                      <a:noFill/>
                    </a:lnL>
                    <a:lnR>
                      <a:noFill/>
                    </a:lnR>
                    <a:lnT>
                      <a:noFill/>
                    </a:lnT>
                    <a:lnB>
                      <a:noFill/>
                    </a:lnB>
                  </a:tcPr>
                </a:tc>
                <a:tc>
                  <a:txBody>
                    <a:bodyPr/>
                    <a:lstStyle/>
                    <a:p>
                      <a:r>
                        <a:rPr lang="en-US" sz="800"/>
                        <a:t>-0.01%</a:t>
                      </a:r>
                    </a:p>
                  </a:txBody>
                  <a:tcPr marL="42862" marR="42862" marT="21431" marB="21431" anchor="ctr">
                    <a:lnL>
                      <a:noFill/>
                    </a:lnL>
                    <a:lnR>
                      <a:noFill/>
                    </a:lnR>
                    <a:lnT>
                      <a:noFill/>
                    </a:lnT>
                    <a:lnB>
                      <a:noFill/>
                    </a:lnB>
                  </a:tcPr>
                </a:tc>
                <a:extLst>
                  <a:ext uri="{0D108BD9-81ED-4DB2-BD59-A6C34878D82A}">
                    <a16:rowId xmlns:a16="http://schemas.microsoft.com/office/drawing/2014/main" val="2557840181"/>
                  </a:ext>
                </a:extLst>
              </a:tr>
              <a:tr h="219075">
                <a:tc>
                  <a:txBody>
                    <a:bodyPr/>
                    <a:lstStyle/>
                    <a:p>
                      <a:r>
                        <a:rPr lang="en-US" sz="800"/>
                        <a:t>2</a:t>
                      </a:r>
                    </a:p>
                  </a:txBody>
                  <a:tcPr marL="42862" marR="42862" marT="21431" marB="21431" anchor="ctr">
                    <a:lnL>
                      <a:noFill/>
                    </a:lnL>
                    <a:lnR>
                      <a:noFill/>
                    </a:lnR>
                    <a:lnT>
                      <a:noFill/>
                    </a:lnT>
                    <a:lnB>
                      <a:noFill/>
                    </a:lnB>
                  </a:tcPr>
                </a:tc>
                <a:tc>
                  <a:txBody>
                    <a:bodyPr/>
                    <a:lstStyle/>
                    <a:p>
                      <a:r>
                        <a:rPr lang="en-US" sz="800"/>
                        <a:t>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15.773%</a:t>
                      </a:r>
                    </a:p>
                  </a:txBody>
                  <a:tcPr marL="42862" marR="42862" marT="21431" marB="21431" anchor="ctr">
                    <a:lnL>
                      <a:noFill/>
                    </a:lnL>
                    <a:lnR>
                      <a:noFill/>
                    </a:lnR>
                    <a:lnT>
                      <a:noFill/>
                    </a:lnT>
                    <a:lnB>
                      <a:noFill/>
                    </a:lnB>
                  </a:tcPr>
                </a:tc>
                <a:tc>
                  <a:txBody>
                    <a:bodyPr/>
                    <a:lstStyle/>
                    <a:p>
                      <a:r>
                        <a:rPr lang="en-US" sz="800"/>
                        <a:t>+2.44%</a:t>
                      </a:r>
                    </a:p>
                  </a:txBody>
                  <a:tcPr marL="42862" marR="42862" marT="21431" marB="21431" anchor="ctr">
                    <a:lnL>
                      <a:noFill/>
                    </a:lnL>
                    <a:lnR>
                      <a:noFill/>
                    </a:lnR>
                    <a:lnT>
                      <a:noFill/>
                    </a:lnT>
                    <a:lnB>
                      <a:noFill/>
                    </a:lnB>
                  </a:tcPr>
                </a:tc>
                <a:extLst>
                  <a:ext uri="{0D108BD9-81ED-4DB2-BD59-A6C34878D82A}">
                    <a16:rowId xmlns:a16="http://schemas.microsoft.com/office/drawing/2014/main" val="4135206816"/>
                  </a:ext>
                </a:extLst>
              </a:tr>
              <a:tr h="219075">
                <a:tc>
                  <a:txBody>
                    <a:bodyPr/>
                    <a:lstStyle/>
                    <a:p>
                      <a:r>
                        <a:rPr lang="en-US" sz="800"/>
                        <a:t>3</a:t>
                      </a:r>
                    </a:p>
                  </a:txBody>
                  <a:tcPr marL="42862" marR="42862" marT="21431" marB="21431" anchor="ctr">
                    <a:lnL>
                      <a:noFill/>
                    </a:lnL>
                    <a:lnR>
                      <a:noFill/>
                    </a:lnR>
                    <a:lnT>
                      <a:noFill/>
                    </a:lnT>
                    <a:lnB>
                      <a:noFill/>
                    </a:lnB>
                  </a:tcPr>
                </a:tc>
                <a:tc>
                  <a:txBody>
                    <a:bodyPr/>
                    <a:lstStyle/>
                    <a:p>
                      <a:r>
                        <a:rPr lang="en-US" sz="800"/>
                        <a:t>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Python</a:t>
                      </a:r>
                    </a:p>
                  </a:txBody>
                  <a:tcPr marL="42862" marR="42862" marT="21431" marB="21431" anchor="ctr">
                    <a:lnL>
                      <a:noFill/>
                    </a:lnL>
                    <a:lnR>
                      <a:noFill/>
                    </a:lnR>
                    <a:lnT>
                      <a:noFill/>
                    </a:lnT>
                    <a:lnB>
                      <a:noFill/>
                    </a:lnB>
                  </a:tcPr>
                </a:tc>
                <a:tc>
                  <a:txBody>
                    <a:bodyPr/>
                    <a:lstStyle/>
                    <a:p>
                      <a:r>
                        <a:rPr lang="en-US" sz="800"/>
                        <a:t>9.704%</a:t>
                      </a:r>
                    </a:p>
                  </a:txBody>
                  <a:tcPr marL="42862" marR="42862" marT="21431" marB="21431" anchor="ctr">
                    <a:lnL>
                      <a:noFill/>
                    </a:lnL>
                    <a:lnR>
                      <a:noFill/>
                    </a:lnR>
                    <a:lnT>
                      <a:noFill/>
                    </a:lnT>
                    <a:lnB>
                      <a:noFill/>
                    </a:lnB>
                  </a:tcPr>
                </a:tc>
                <a:tc>
                  <a:txBody>
                    <a:bodyPr/>
                    <a:lstStyle/>
                    <a:p>
                      <a:r>
                        <a:rPr lang="en-US" sz="800"/>
                        <a:t>+1.41%</a:t>
                      </a:r>
                    </a:p>
                  </a:txBody>
                  <a:tcPr marL="42862" marR="42862" marT="21431" marB="21431" anchor="ctr">
                    <a:lnL>
                      <a:noFill/>
                    </a:lnL>
                    <a:lnR>
                      <a:noFill/>
                    </a:lnR>
                    <a:lnT>
                      <a:noFill/>
                    </a:lnT>
                    <a:lnB>
                      <a:noFill/>
                    </a:lnB>
                  </a:tcPr>
                </a:tc>
                <a:extLst>
                  <a:ext uri="{0D108BD9-81ED-4DB2-BD59-A6C34878D82A}">
                    <a16:rowId xmlns:a16="http://schemas.microsoft.com/office/drawing/2014/main" val="2436650296"/>
                  </a:ext>
                </a:extLst>
              </a:tr>
              <a:tr h="219075">
                <a:tc>
                  <a:txBody>
                    <a:bodyPr/>
                    <a:lstStyle/>
                    <a:p>
                      <a:r>
                        <a:rPr lang="en-US" sz="800"/>
                        <a:t>4</a:t>
                      </a:r>
                    </a:p>
                  </a:txBody>
                  <a:tcPr marL="42862" marR="42862" marT="21431" marB="21431" anchor="ctr">
                    <a:lnL>
                      <a:noFill/>
                    </a:lnL>
                    <a:lnR>
                      <a:noFill/>
                    </a:lnR>
                    <a:lnT>
                      <a:noFill/>
                    </a:lnT>
                    <a:lnB>
                      <a:noFill/>
                    </a:lnB>
                  </a:tcPr>
                </a:tc>
                <a:tc>
                  <a:txBody>
                    <a:bodyPr/>
                    <a:lstStyle/>
                    <a:p>
                      <a:r>
                        <a:rPr lang="en-US" sz="800"/>
                        <a:t>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5.574%</a:t>
                      </a:r>
                    </a:p>
                  </a:txBody>
                  <a:tcPr marL="42862" marR="42862" marT="21431" marB="21431" anchor="ctr">
                    <a:lnL>
                      <a:noFill/>
                    </a:lnL>
                    <a:lnR>
                      <a:noFill/>
                    </a:lnR>
                    <a:lnT>
                      <a:noFill/>
                    </a:lnT>
                    <a:lnB>
                      <a:noFill/>
                    </a:lnB>
                  </a:tcPr>
                </a:tc>
                <a:tc>
                  <a:txBody>
                    <a:bodyPr/>
                    <a:lstStyle/>
                    <a:p>
                      <a:r>
                        <a:rPr lang="en-US" sz="800"/>
                        <a:t>-2.58%</a:t>
                      </a:r>
                    </a:p>
                  </a:txBody>
                  <a:tcPr marL="42862" marR="42862" marT="21431" marB="21431" anchor="ctr">
                    <a:lnL>
                      <a:noFill/>
                    </a:lnL>
                    <a:lnR>
                      <a:noFill/>
                    </a:lnR>
                    <a:lnT>
                      <a:noFill/>
                    </a:lnT>
                    <a:lnB>
                      <a:noFill/>
                    </a:lnB>
                  </a:tcPr>
                </a:tc>
                <a:extLst>
                  <a:ext uri="{0D108BD9-81ED-4DB2-BD59-A6C34878D82A}">
                    <a16:rowId xmlns:a16="http://schemas.microsoft.com/office/drawing/2014/main" val="3147932082"/>
                  </a:ext>
                </a:extLst>
              </a:tr>
              <a:tr h="219075">
                <a:tc>
                  <a:txBody>
                    <a:bodyPr/>
                    <a:lstStyle/>
                    <a:p>
                      <a:r>
                        <a:rPr lang="en-US" sz="800"/>
                        <a:t>5</a:t>
                      </a:r>
                    </a:p>
                  </a:txBody>
                  <a:tcPr marL="42862" marR="42862" marT="21431" marB="21431" anchor="ctr">
                    <a:lnL>
                      <a:noFill/>
                    </a:lnL>
                    <a:lnR>
                      <a:noFill/>
                    </a:lnR>
                    <a:lnT>
                      <a:noFill/>
                    </a:lnT>
                    <a:lnB>
                      <a:noFill/>
                    </a:lnB>
                  </a:tcPr>
                </a:tc>
                <a:tc>
                  <a:txBody>
                    <a:bodyPr/>
                    <a:lstStyle/>
                    <a:p>
                      <a:r>
                        <a:rPr lang="en-US" sz="800"/>
                        <a:t>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5.349%</a:t>
                      </a:r>
                    </a:p>
                  </a:txBody>
                  <a:tcPr marL="42862" marR="42862" marT="21431" marB="21431" anchor="ctr">
                    <a:lnL>
                      <a:noFill/>
                    </a:lnL>
                    <a:lnR>
                      <a:noFill/>
                    </a:lnR>
                    <a:lnT>
                      <a:noFill/>
                    </a:lnT>
                    <a:lnB>
                      <a:noFill/>
                    </a:lnB>
                  </a:tcPr>
                </a:tc>
                <a:tc>
                  <a:txBody>
                    <a:bodyPr/>
                    <a:lstStyle/>
                    <a:p>
                      <a:r>
                        <a:rPr lang="en-US" sz="800"/>
                        <a:t>+2.07%</a:t>
                      </a:r>
                    </a:p>
                  </a:txBody>
                  <a:tcPr marL="42862" marR="42862" marT="21431" marB="21431" anchor="ctr">
                    <a:lnL>
                      <a:noFill/>
                    </a:lnL>
                    <a:lnR>
                      <a:noFill/>
                    </a:lnR>
                    <a:lnT>
                      <a:noFill/>
                    </a:lnT>
                    <a:lnB>
                      <a:noFill/>
                    </a:lnB>
                  </a:tcPr>
                </a:tc>
                <a:extLst>
                  <a:ext uri="{0D108BD9-81ED-4DB2-BD59-A6C34878D82A}">
                    <a16:rowId xmlns:a16="http://schemas.microsoft.com/office/drawing/2014/main" val="129353937"/>
                  </a:ext>
                </a:extLst>
              </a:tr>
              <a:tr h="383381">
                <a:tc>
                  <a:txBody>
                    <a:bodyPr/>
                    <a:lstStyle/>
                    <a:p>
                      <a:r>
                        <a:rPr lang="en-US" sz="800"/>
                        <a:t>6</a:t>
                      </a:r>
                    </a:p>
                  </a:txBody>
                  <a:tcPr marL="42862" marR="42862" marT="21431" marB="21431" anchor="ctr">
                    <a:lnL>
                      <a:noFill/>
                    </a:lnL>
                    <a:lnR>
                      <a:noFill/>
                    </a:lnR>
                    <a:lnT>
                      <a:noFill/>
                    </a:lnT>
                    <a:lnB>
                      <a:noFill/>
                    </a:lnB>
                  </a:tcPr>
                </a:tc>
                <a:tc>
                  <a:txBody>
                    <a:bodyPr/>
                    <a:lstStyle/>
                    <a:p>
                      <a:r>
                        <a:rPr lang="en-US" sz="800"/>
                        <a:t>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 .NET</a:t>
                      </a:r>
                    </a:p>
                  </a:txBody>
                  <a:tcPr marL="42862" marR="42862" marT="21431" marB="21431" anchor="ctr">
                    <a:lnL>
                      <a:noFill/>
                    </a:lnL>
                    <a:lnR>
                      <a:noFill/>
                    </a:lnR>
                    <a:lnT>
                      <a:noFill/>
                    </a:lnT>
                    <a:lnB>
                      <a:noFill/>
                    </a:lnB>
                  </a:tcPr>
                </a:tc>
                <a:tc>
                  <a:txBody>
                    <a:bodyPr/>
                    <a:lstStyle/>
                    <a:p>
                      <a:r>
                        <a:rPr lang="en-US" sz="800"/>
                        <a:t>5.287%</a:t>
                      </a:r>
                    </a:p>
                  </a:txBody>
                  <a:tcPr marL="42862" marR="42862" marT="21431" marB="21431" anchor="ctr">
                    <a:lnL>
                      <a:noFill/>
                    </a:lnL>
                    <a:lnR>
                      <a:noFill/>
                    </a:lnR>
                    <a:lnT>
                      <a:noFill/>
                    </a:lnT>
                    <a:lnB>
                      <a:noFill/>
                    </a:lnB>
                  </a:tcPr>
                </a:tc>
                <a:tc>
                  <a:txBody>
                    <a:bodyPr/>
                    <a:lstStyle/>
                    <a:p>
                      <a:r>
                        <a:rPr lang="en-US" sz="800"/>
                        <a:t>-1.17%</a:t>
                      </a:r>
                    </a:p>
                  </a:txBody>
                  <a:tcPr marL="42862" marR="42862" marT="21431" marB="21431" anchor="ctr">
                    <a:lnL>
                      <a:noFill/>
                    </a:lnL>
                    <a:lnR>
                      <a:noFill/>
                    </a:lnR>
                    <a:lnT>
                      <a:noFill/>
                    </a:lnT>
                    <a:lnB>
                      <a:noFill/>
                    </a:lnB>
                  </a:tcPr>
                </a:tc>
                <a:extLst>
                  <a:ext uri="{0D108BD9-81ED-4DB2-BD59-A6C34878D82A}">
                    <a16:rowId xmlns:a16="http://schemas.microsoft.com/office/drawing/2014/main" val="3039016196"/>
                  </a:ext>
                </a:extLst>
              </a:tr>
              <a:tr h="219075">
                <a:tc>
                  <a:txBody>
                    <a:bodyPr/>
                    <a:lstStyle/>
                    <a:p>
                      <a:r>
                        <a:rPr lang="en-US" sz="800"/>
                        <a:t>7</a:t>
                      </a:r>
                    </a:p>
                  </a:txBody>
                  <a:tcPr marL="42862" marR="42862" marT="21431" marB="21431" anchor="ctr">
                    <a:lnL>
                      <a:noFill/>
                    </a:lnL>
                    <a:lnR>
                      <a:noFill/>
                    </a:lnR>
                    <a:lnT>
                      <a:noFill/>
                    </a:lnT>
                    <a:lnB>
                      <a:noFill/>
                    </a:lnB>
                  </a:tcPr>
                </a:tc>
                <a:tc>
                  <a:txBody>
                    <a:bodyPr/>
                    <a:lstStyle/>
                    <a:p>
                      <a:r>
                        <a:rPr lang="en-US" sz="800"/>
                        <a:t>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JavaScript</a:t>
                      </a:r>
                    </a:p>
                  </a:txBody>
                  <a:tcPr marL="42862" marR="42862" marT="21431" marB="21431" anchor="ctr">
                    <a:lnL>
                      <a:noFill/>
                    </a:lnL>
                    <a:lnR>
                      <a:noFill/>
                    </a:lnR>
                    <a:lnT>
                      <a:noFill/>
                    </a:lnT>
                    <a:lnB>
                      <a:noFill/>
                    </a:lnB>
                  </a:tcPr>
                </a:tc>
                <a:tc>
                  <a:txBody>
                    <a:bodyPr/>
                    <a:lstStyle/>
                    <a:p>
                      <a:r>
                        <a:rPr lang="en-US" sz="800"/>
                        <a:t>2.451%</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85976678"/>
                  </a:ext>
                </a:extLst>
              </a:tr>
              <a:tr h="219075">
                <a:tc>
                  <a:txBody>
                    <a:bodyPr/>
                    <a:lstStyle/>
                    <a:p>
                      <a:r>
                        <a:rPr lang="en-US" sz="800"/>
                        <a:t>8</a:t>
                      </a:r>
                    </a:p>
                  </a:txBody>
                  <a:tcPr marL="42862" marR="42862" marT="21431" marB="21431" anchor="ctr">
                    <a:lnL>
                      <a:noFill/>
                    </a:lnL>
                    <a:lnR>
                      <a:noFill/>
                    </a:lnR>
                    <a:lnT>
                      <a:noFill/>
                    </a:lnT>
                    <a:lnB>
                      <a:noFill/>
                    </a:lnB>
                  </a:tcPr>
                </a:tc>
                <a:tc>
                  <a:txBody>
                    <a:bodyPr/>
                    <a:lstStyle/>
                    <a:p>
                      <a:r>
                        <a:rPr lang="en-US" sz="800"/>
                        <a:t>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PHP</a:t>
                      </a:r>
                    </a:p>
                  </a:txBody>
                  <a:tcPr marL="42862" marR="42862" marT="21431" marB="21431" anchor="ctr">
                    <a:lnL>
                      <a:noFill/>
                    </a:lnL>
                    <a:lnR>
                      <a:noFill/>
                    </a:lnR>
                    <a:lnT>
                      <a:noFill/>
                    </a:lnT>
                    <a:lnB>
                      <a:noFill/>
                    </a:lnB>
                  </a:tcPr>
                </a:tc>
                <a:tc>
                  <a:txBody>
                    <a:bodyPr/>
                    <a:lstStyle/>
                    <a:p>
                      <a:r>
                        <a:rPr lang="en-US" sz="800"/>
                        <a:t>2.405%</a:t>
                      </a:r>
                    </a:p>
                  </a:txBody>
                  <a:tcPr marL="42862" marR="42862" marT="21431" marB="21431" anchor="ctr">
                    <a:lnL>
                      <a:noFill/>
                    </a:lnL>
                    <a:lnR>
                      <a:noFill/>
                    </a:lnR>
                    <a:lnT>
                      <a:noFill/>
                    </a:lnT>
                    <a:lnB>
                      <a:noFill/>
                    </a:lnB>
                  </a:tcPr>
                </a:tc>
                <a:tc>
                  <a:txBody>
                    <a:bodyPr/>
                    <a:lstStyle/>
                    <a:p>
                      <a:r>
                        <a:rPr lang="en-US" sz="800"/>
                        <a:t>-0.28%</a:t>
                      </a:r>
                    </a:p>
                  </a:txBody>
                  <a:tcPr marL="42862" marR="42862" marT="21431" marB="21431" anchor="ctr">
                    <a:lnL>
                      <a:noFill/>
                    </a:lnL>
                    <a:lnR>
                      <a:noFill/>
                    </a:lnR>
                    <a:lnT>
                      <a:noFill/>
                    </a:lnT>
                    <a:lnB>
                      <a:noFill/>
                    </a:lnB>
                  </a:tcPr>
                </a:tc>
                <a:extLst>
                  <a:ext uri="{0D108BD9-81ED-4DB2-BD59-A6C34878D82A}">
                    <a16:rowId xmlns:a16="http://schemas.microsoft.com/office/drawing/2014/main" val="3367549593"/>
                  </a:ext>
                </a:extLst>
              </a:tr>
              <a:tr h="219075">
                <a:tc>
                  <a:txBody>
                    <a:bodyPr/>
                    <a:lstStyle/>
                    <a:p>
                      <a:r>
                        <a:rPr lang="en-US" sz="800"/>
                        <a:t>9</a:t>
                      </a:r>
                    </a:p>
                  </a:txBody>
                  <a:tcPr marL="42862" marR="42862" marT="21431" marB="21431" anchor="ctr">
                    <a:lnL>
                      <a:noFill/>
                    </a:lnL>
                    <a:lnR>
                      <a:noFill/>
                    </a:lnR>
                    <a:lnT>
                      <a:noFill/>
                    </a:lnT>
                    <a:lnB>
                      <a:noFill/>
                    </a:lnB>
                  </a:tcPr>
                </a:tc>
                <a:tc>
                  <a:txBody>
                    <a:bodyPr/>
                    <a:lstStyle/>
                    <a:p>
                      <a:r>
                        <a:rPr lang="en-US" sz="800"/>
                        <a:t>15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Swift</a:t>
                      </a:r>
                    </a:p>
                  </a:txBody>
                  <a:tcPr marL="42862" marR="42862" marT="21431" marB="21431" anchor="ctr">
                    <a:lnL>
                      <a:noFill/>
                    </a:lnL>
                    <a:lnR>
                      <a:noFill/>
                    </a:lnR>
                    <a:lnT>
                      <a:noFill/>
                    </a:lnT>
                    <a:lnB>
                      <a:noFill/>
                    </a:lnB>
                  </a:tcPr>
                </a:tc>
                <a:tc>
                  <a:txBody>
                    <a:bodyPr/>
                    <a:lstStyle/>
                    <a:p>
                      <a:r>
                        <a:rPr lang="en-US" sz="800"/>
                        <a:t>1.795%</a:t>
                      </a:r>
                    </a:p>
                  </a:txBody>
                  <a:tcPr marL="42862" marR="42862" marT="21431" marB="21431" anchor="ctr">
                    <a:lnL>
                      <a:noFill/>
                    </a:lnL>
                    <a:lnR>
                      <a:noFill/>
                    </a:lnR>
                    <a:lnT>
                      <a:noFill/>
                    </a:lnT>
                    <a:lnB>
                      <a:noFill/>
                    </a:lnB>
                  </a:tcPr>
                </a:tc>
                <a:tc>
                  <a:txBody>
                    <a:bodyPr/>
                    <a:lstStyle/>
                    <a:p>
                      <a:r>
                        <a:rPr lang="en-US" sz="800"/>
                        <a:t>+0.61%</a:t>
                      </a:r>
                    </a:p>
                  </a:txBody>
                  <a:tcPr marL="42862" marR="42862" marT="21431" marB="21431" anchor="ctr">
                    <a:lnL>
                      <a:noFill/>
                    </a:lnL>
                    <a:lnR>
                      <a:noFill/>
                    </a:lnR>
                    <a:lnT>
                      <a:noFill/>
                    </a:lnT>
                    <a:lnB>
                      <a:noFill/>
                    </a:lnB>
                  </a:tcPr>
                </a:tc>
                <a:extLst>
                  <a:ext uri="{0D108BD9-81ED-4DB2-BD59-A6C34878D82A}">
                    <a16:rowId xmlns:a16="http://schemas.microsoft.com/office/drawing/2014/main" val="2341782890"/>
                  </a:ext>
                </a:extLst>
              </a:tr>
              <a:tr h="219075">
                <a:tc>
                  <a:txBody>
                    <a:bodyPr/>
                    <a:lstStyle/>
                    <a:p>
                      <a:r>
                        <a:rPr lang="en-US" sz="800"/>
                        <a:t>10</a:t>
                      </a:r>
                    </a:p>
                  </a:txBody>
                  <a:tcPr marL="42862" marR="42862" marT="21431" marB="21431" anchor="ctr">
                    <a:lnL>
                      <a:noFill/>
                    </a:lnL>
                    <a:lnR>
                      <a:noFill/>
                    </a:lnR>
                    <a:lnT>
                      <a:noFill/>
                    </a:lnT>
                    <a:lnB>
                      <a:noFill/>
                    </a:lnB>
                  </a:tcPr>
                </a:tc>
                <a:tc>
                  <a:txBody>
                    <a:bodyPr/>
                    <a:lstStyle/>
                    <a:p>
                      <a:r>
                        <a:rPr lang="en-US" sz="800"/>
                        <a:t>9</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SQL</a:t>
                      </a:r>
                    </a:p>
                  </a:txBody>
                  <a:tcPr marL="42862" marR="42862" marT="21431" marB="21431" anchor="ctr">
                    <a:lnL>
                      <a:noFill/>
                    </a:lnL>
                    <a:lnR>
                      <a:noFill/>
                    </a:lnR>
                    <a:lnT>
                      <a:noFill/>
                    </a:lnT>
                    <a:lnB>
                      <a:noFill/>
                    </a:lnB>
                  </a:tcPr>
                </a:tc>
                <a:tc>
                  <a:txBody>
                    <a:bodyPr/>
                    <a:lstStyle/>
                    <a:p>
                      <a:r>
                        <a:rPr lang="en-US" sz="800"/>
                        <a:t>1.504%</a:t>
                      </a:r>
                    </a:p>
                  </a:txBody>
                  <a:tcPr marL="42862" marR="42862" marT="21431" marB="21431" anchor="ctr">
                    <a:lnL>
                      <a:noFill/>
                    </a:lnL>
                    <a:lnR>
                      <a:noFill/>
                    </a:lnR>
                    <a:lnT>
                      <a:noFill/>
                    </a:lnT>
                    <a:lnB>
                      <a:noFill/>
                    </a:lnB>
                  </a:tcPr>
                </a:tc>
                <a:tc>
                  <a:txBody>
                    <a:bodyPr/>
                    <a:lstStyle/>
                    <a:p>
                      <a:r>
                        <a:rPr lang="en-US" sz="800"/>
                        <a:t>-0.77%</a:t>
                      </a:r>
                    </a:p>
                  </a:txBody>
                  <a:tcPr marL="42862" marR="42862" marT="21431" marB="21431" anchor="ctr">
                    <a:lnL>
                      <a:noFill/>
                    </a:lnL>
                    <a:lnR>
                      <a:noFill/>
                    </a:lnR>
                    <a:lnT>
                      <a:noFill/>
                    </a:lnT>
                    <a:lnB>
                      <a:noFill/>
                    </a:lnB>
                  </a:tcPr>
                </a:tc>
                <a:extLst>
                  <a:ext uri="{0D108BD9-81ED-4DB2-BD59-A6C34878D82A}">
                    <a16:rowId xmlns:a16="http://schemas.microsoft.com/office/drawing/2014/main" val="2792973552"/>
                  </a:ext>
                </a:extLst>
              </a:tr>
              <a:tr h="219075">
                <a:tc>
                  <a:txBody>
                    <a:bodyPr/>
                    <a:lstStyle/>
                    <a:p>
                      <a:r>
                        <a:rPr lang="en-US" sz="800"/>
                        <a:t>11</a:t>
                      </a:r>
                    </a:p>
                  </a:txBody>
                  <a:tcPr marL="42862" marR="42862" marT="21431" marB="21431" anchor="ctr">
                    <a:lnL>
                      <a:noFill/>
                    </a:lnL>
                    <a:lnR>
                      <a:noFill/>
                    </a:lnR>
                    <a:lnT>
                      <a:noFill/>
                    </a:lnT>
                    <a:lnB>
                      <a:noFill/>
                    </a:lnB>
                  </a:tcPr>
                </a:tc>
                <a:tc>
                  <a:txBody>
                    <a:bodyPr/>
                    <a:lstStyle/>
                    <a:p>
                      <a:r>
                        <a:rPr lang="en-US" sz="800"/>
                        <a:t>18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Ruby</a:t>
                      </a:r>
                    </a:p>
                  </a:txBody>
                  <a:tcPr marL="42862" marR="42862" marT="21431" marB="21431" anchor="ctr">
                    <a:lnL>
                      <a:noFill/>
                    </a:lnL>
                    <a:lnR>
                      <a:noFill/>
                    </a:lnR>
                    <a:lnT>
                      <a:noFill/>
                    </a:lnT>
                    <a:lnB>
                      <a:noFill/>
                    </a:lnB>
                  </a:tcPr>
                </a:tc>
                <a:tc>
                  <a:txBody>
                    <a:bodyPr/>
                    <a:lstStyle/>
                    <a:p>
                      <a:r>
                        <a:rPr lang="en-US" sz="800"/>
                        <a:t>1.063%</a:t>
                      </a:r>
                    </a:p>
                  </a:txBody>
                  <a:tcPr marL="42862" marR="42862" marT="21431" marB="21431" anchor="ctr">
                    <a:lnL>
                      <a:noFill/>
                    </a:lnL>
                    <a:lnR>
                      <a:noFill/>
                    </a:lnR>
                    <a:lnT>
                      <a:noFill/>
                    </a:lnT>
                    <a:lnB>
                      <a:noFill/>
                    </a:lnB>
                  </a:tcPr>
                </a:tc>
                <a:tc>
                  <a:txBody>
                    <a:bodyPr/>
                    <a:lstStyle/>
                    <a:p>
                      <a:r>
                        <a:rPr lang="en-US" sz="800"/>
                        <a:t>-0.03%</a:t>
                      </a:r>
                    </a:p>
                  </a:txBody>
                  <a:tcPr marL="42862" marR="42862" marT="21431" marB="21431" anchor="ctr">
                    <a:lnL>
                      <a:noFill/>
                    </a:lnL>
                    <a:lnR>
                      <a:noFill/>
                    </a:lnR>
                    <a:lnT>
                      <a:noFill/>
                    </a:lnT>
                    <a:lnB>
                      <a:noFill/>
                    </a:lnB>
                  </a:tcPr>
                </a:tc>
                <a:extLst>
                  <a:ext uri="{0D108BD9-81ED-4DB2-BD59-A6C34878D82A}">
                    <a16:rowId xmlns:a16="http://schemas.microsoft.com/office/drawing/2014/main" val="2753866004"/>
                  </a:ext>
                </a:extLst>
              </a:tr>
              <a:tr h="383381">
                <a:tc>
                  <a:txBody>
                    <a:bodyPr/>
                    <a:lstStyle/>
                    <a:p>
                      <a:r>
                        <a:rPr lang="en-US" sz="800"/>
                        <a:t>12</a:t>
                      </a:r>
                    </a:p>
                  </a:txBody>
                  <a:tcPr marL="42862" marR="42862" marT="21431" marB="21431" anchor="ctr">
                    <a:lnL>
                      <a:noFill/>
                    </a:lnL>
                    <a:lnR>
                      <a:noFill/>
                    </a:lnR>
                    <a:lnT>
                      <a:noFill/>
                    </a:lnT>
                    <a:lnB>
                      <a:noFill/>
                    </a:lnB>
                  </a:tcPr>
                </a:tc>
                <a:tc>
                  <a:txBody>
                    <a:bodyPr/>
                    <a:lstStyle/>
                    <a:p>
                      <a:r>
                        <a:rPr lang="en-US" sz="800"/>
                        <a:t>17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Delphi/Object Pascal</a:t>
                      </a:r>
                    </a:p>
                  </a:txBody>
                  <a:tcPr marL="42862" marR="42862" marT="21431" marB="21431" anchor="ctr">
                    <a:lnL>
                      <a:noFill/>
                    </a:lnL>
                    <a:lnR>
                      <a:noFill/>
                    </a:lnR>
                    <a:lnT>
                      <a:noFill/>
                    </a:lnT>
                    <a:lnB>
                      <a:noFill/>
                    </a:lnB>
                  </a:tcPr>
                </a:tc>
                <a:tc>
                  <a:txBody>
                    <a:bodyPr/>
                    <a:lstStyle/>
                    <a:p>
                      <a:r>
                        <a:rPr lang="en-US" sz="800"/>
                        <a:t>0.997%</a:t>
                      </a:r>
                    </a:p>
                  </a:txBody>
                  <a:tcPr marL="42862" marR="42862" marT="21431" marB="21431" anchor="ctr">
                    <a:lnL>
                      <a:noFill/>
                    </a:lnL>
                    <a:lnR>
                      <a:noFill/>
                    </a:lnR>
                    <a:lnT>
                      <a:noFill/>
                    </a:lnT>
                    <a:lnB>
                      <a:noFill/>
                    </a:lnB>
                  </a:tcPr>
                </a:tc>
                <a:tc>
                  <a:txBody>
                    <a:bodyPr/>
                    <a:lstStyle/>
                    <a:p>
                      <a:r>
                        <a:rPr lang="en-US" sz="800"/>
                        <a:t>-0.10%</a:t>
                      </a:r>
                    </a:p>
                  </a:txBody>
                  <a:tcPr marL="42862" marR="42862" marT="21431" marB="21431" anchor="ctr">
                    <a:lnL>
                      <a:noFill/>
                    </a:lnL>
                    <a:lnR>
                      <a:noFill/>
                    </a:lnR>
                    <a:lnT>
                      <a:noFill/>
                    </a:lnT>
                    <a:lnB>
                      <a:noFill/>
                    </a:lnB>
                  </a:tcPr>
                </a:tc>
                <a:extLst>
                  <a:ext uri="{0D108BD9-81ED-4DB2-BD59-A6C34878D82A}">
                    <a16:rowId xmlns:a16="http://schemas.microsoft.com/office/drawing/2014/main" val="3758194003"/>
                  </a:ext>
                </a:extLst>
              </a:tr>
              <a:tr h="219075">
                <a:tc>
                  <a:txBody>
                    <a:bodyPr/>
                    <a:lstStyle/>
                    <a:p>
                      <a:r>
                        <a:rPr lang="en-US" sz="800"/>
                        <a:t>13</a:t>
                      </a:r>
                    </a:p>
                  </a:txBody>
                  <a:tcPr marL="42862" marR="42862" marT="21431" marB="21431" anchor="ctr">
                    <a:lnL>
                      <a:noFill/>
                    </a:lnL>
                    <a:lnR>
                      <a:noFill/>
                    </a:lnR>
                    <a:lnT>
                      <a:noFill/>
                    </a:lnT>
                    <a:lnB>
                      <a:noFill/>
                    </a:lnB>
                  </a:tcPr>
                </a:tc>
                <a:tc>
                  <a:txBody>
                    <a:bodyPr/>
                    <a:lstStyle/>
                    <a:p>
                      <a:r>
                        <a:rPr lang="en-US" sz="800"/>
                        <a:t>10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Objective-C</a:t>
                      </a:r>
                    </a:p>
                  </a:txBody>
                  <a:tcPr marL="42862" marR="42862" marT="21431" marB="21431" anchor="ctr">
                    <a:lnL>
                      <a:noFill/>
                    </a:lnL>
                    <a:lnR>
                      <a:noFill/>
                    </a:lnR>
                    <a:lnT>
                      <a:noFill/>
                    </a:lnT>
                    <a:lnB>
                      <a:noFill/>
                    </a:lnB>
                  </a:tcPr>
                </a:tc>
                <a:tc>
                  <a:txBody>
                    <a:bodyPr/>
                    <a:lstStyle/>
                    <a:p>
                      <a:r>
                        <a:rPr lang="en-US" sz="800"/>
                        <a:t>0.929%</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296203315"/>
                  </a:ext>
                </a:extLst>
              </a:tr>
              <a:tr h="219075">
                <a:tc>
                  <a:txBody>
                    <a:bodyPr/>
                    <a:lstStyle/>
                    <a:p>
                      <a:r>
                        <a:rPr lang="en-US" sz="800"/>
                        <a:t>14</a:t>
                      </a:r>
                    </a:p>
                  </a:txBody>
                  <a:tcPr marL="42862" marR="42862" marT="21431" marB="21431" anchor="ctr">
                    <a:lnL>
                      <a:noFill/>
                    </a:lnL>
                    <a:lnR>
                      <a:noFill/>
                    </a:lnR>
                    <a:lnT>
                      <a:noFill/>
                    </a:lnT>
                    <a:lnB>
                      <a:noFill/>
                    </a:lnB>
                  </a:tcPr>
                </a:tc>
                <a:tc>
                  <a:txBody>
                    <a:bodyPr/>
                    <a:lstStyle/>
                    <a:p>
                      <a:r>
                        <a:rPr lang="en-US" sz="800"/>
                        <a:t>16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Go</a:t>
                      </a:r>
                    </a:p>
                  </a:txBody>
                  <a:tcPr marL="42862" marR="42862" marT="21431" marB="21431" anchor="ctr">
                    <a:lnL>
                      <a:noFill/>
                    </a:lnL>
                    <a:lnR>
                      <a:noFill/>
                    </a:lnR>
                    <a:lnT>
                      <a:noFill/>
                    </a:lnT>
                    <a:lnB>
                      <a:noFill/>
                    </a:lnB>
                  </a:tcPr>
                </a:tc>
                <a:tc>
                  <a:txBody>
                    <a:bodyPr/>
                    <a:lstStyle/>
                    <a:p>
                      <a:r>
                        <a:rPr lang="en-US" sz="800"/>
                        <a:t>0.900%</a:t>
                      </a:r>
                    </a:p>
                  </a:txBody>
                  <a:tcPr marL="42862" marR="42862" marT="21431" marB="21431" anchor="ctr">
                    <a:lnL>
                      <a:noFill/>
                    </a:lnL>
                    <a:lnR>
                      <a:noFill/>
                    </a:lnR>
                    <a:lnT>
                      <a:noFill/>
                    </a:lnT>
                    <a:lnB>
                      <a:noFill/>
                    </a:lnB>
                  </a:tcPr>
                </a:tc>
                <a:tc>
                  <a:txBody>
                    <a:bodyPr/>
                    <a:lstStyle/>
                    <a:p>
                      <a:r>
                        <a:rPr lang="en-US" sz="800"/>
                        <a:t>-0.22%</a:t>
                      </a:r>
                    </a:p>
                  </a:txBody>
                  <a:tcPr marL="42862" marR="42862" marT="21431" marB="21431" anchor="ctr">
                    <a:lnL>
                      <a:noFill/>
                    </a:lnL>
                    <a:lnR>
                      <a:noFill/>
                    </a:lnR>
                    <a:lnT>
                      <a:noFill/>
                    </a:lnT>
                    <a:lnB>
                      <a:noFill/>
                    </a:lnB>
                  </a:tcPr>
                </a:tc>
                <a:extLst>
                  <a:ext uri="{0D108BD9-81ED-4DB2-BD59-A6C34878D82A}">
                    <a16:rowId xmlns:a16="http://schemas.microsoft.com/office/drawing/2014/main" val="622087275"/>
                  </a:ext>
                </a:extLst>
              </a:tr>
              <a:tr h="383381">
                <a:tc>
                  <a:txBody>
                    <a:bodyPr/>
                    <a:lstStyle/>
                    <a:p>
                      <a:r>
                        <a:rPr lang="en-US" sz="800"/>
                        <a:t>15</a:t>
                      </a:r>
                    </a:p>
                  </a:txBody>
                  <a:tcPr marL="42862" marR="42862" marT="21431" marB="21431" anchor="ctr">
                    <a:lnL>
                      <a:noFill/>
                    </a:lnL>
                    <a:lnR>
                      <a:noFill/>
                    </a:lnR>
                    <a:lnT>
                      <a:noFill/>
                    </a:lnT>
                    <a:lnB>
                      <a:noFill/>
                    </a:lnB>
                  </a:tcPr>
                </a:tc>
                <a:tc>
                  <a:txBody>
                    <a:bodyPr/>
                    <a:lstStyle/>
                    <a:p>
                      <a:r>
                        <a:rPr lang="en-US" sz="800"/>
                        <a:t>14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Assembly language</a:t>
                      </a:r>
                    </a:p>
                  </a:txBody>
                  <a:tcPr marL="42862" marR="42862" marT="21431" marB="21431" anchor="ctr">
                    <a:lnL>
                      <a:noFill/>
                    </a:lnL>
                    <a:lnR>
                      <a:noFill/>
                    </a:lnR>
                    <a:lnT>
                      <a:noFill/>
                    </a:lnT>
                    <a:lnB>
                      <a:noFill/>
                    </a:lnB>
                  </a:tcPr>
                </a:tc>
                <a:tc>
                  <a:txBody>
                    <a:bodyPr/>
                    <a:lstStyle/>
                    <a:p>
                      <a:r>
                        <a:rPr lang="en-US" sz="800"/>
                        <a:t>0.877%</a:t>
                      </a:r>
                    </a:p>
                  </a:txBody>
                  <a:tcPr marL="42862" marR="42862" marT="21431" marB="21431" anchor="ctr">
                    <a:lnL>
                      <a:noFill/>
                    </a:lnL>
                    <a:lnR>
                      <a:noFill/>
                    </a:lnR>
                    <a:lnT>
                      <a:noFill/>
                    </a:lnT>
                    <a:lnB>
                      <a:noFill/>
                    </a:lnB>
                  </a:tcPr>
                </a:tc>
                <a:tc>
                  <a:txBody>
                    <a:bodyPr/>
                    <a:lstStyle/>
                    <a:p>
                      <a:r>
                        <a:rPr lang="en-US" sz="800"/>
                        <a:t>-0.32%</a:t>
                      </a:r>
                    </a:p>
                  </a:txBody>
                  <a:tcPr marL="42862" marR="42862" marT="21431" marB="21431" anchor="ctr">
                    <a:lnL>
                      <a:noFill/>
                    </a:lnL>
                    <a:lnR>
                      <a:noFill/>
                    </a:lnR>
                    <a:lnT>
                      <a:noFill/>
                    </a:lnT>
                    <a:lnB>
                      <a:noFill/>
                    </a:lnB>
                  </a:tcPr>
                </a:tc>
                <a:extLst>
                  <a:ext uri="{0D108BD9-81ED-4DB2-BD59-A6C34878D82A}">
                    <a16:rowId xmlns:a16="http://schemas.microsoft.com/office/drawing/2014/main" val="1488827770"/>
                  </a:ext>
                </a:extLst>
              </a:tr>
              <a:tr h="219075">
                <a:tc>
                  <a:txBody>
                    <a:bodyPr/>
                    <a:lstStyle/>
                    <a:p>
                      <a:r>
                        <a:rPr lang="en-US" sz="800"/>
                        <a:t>16</a:t>
                      </a:r>
                    </a:p>
                  </a:txBody>
                  <a:tcPr marL="42862" marR="42862" marT="21431" marB="21431" anchor="ctr">
                    <a:lnL>
                      <a:noFill/>
                    </a:lnL>
                    <a:lnR>
                      <a:noFill/>
                    </a:lnR>
                    <a:lnT>
                      <a:noFill/>
                    </a:lnT>
                    <a:lnB>
                      <a:noFill/>
                    </a:lnB>
                  </a:tcPr>
                </a:tc>
                <a:tc>
                  <a:txBody>
                    <a:bodyPr/>
                    <a:lstStyle/>
                    <a:p>
                      <a:r>
                        <a:rPr lang="en-US" sz="800"/>
                        <a:t>20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a:t>
                      </a:r>
                    </a:p>
                  </a:txBody>
                  <a:tcPr marL="42862" marR="42862" marT="21431" marB="21431" anchor="ctr">
                    <a:lnL>
                      <a:noFill/>
                    </a:lnL>
                    <a:lnR>
                      <a:noFill/>
                    </a:lnR>
                    <a:lnT>
                      <a:noFill/>
                    </a:lnT>
                    <a:lnB>
                      <a:noFill/>
                    </a:lnB>
                  </a:tcPr>
                </a:tc>
                <a:tc>
                  <a:txBody>
                    <a:bodyPr/>
                    <a:lstStyle/>
                    <a:p>
                      <a:r>
                        <a:rPr lang="en-US" sz="800"/>
                        <a:t>0.831%</a:t>
                      </a:r>
                    </a:p>
                  </a:txBody>
                  <a:tcPr marL="42862" marR="42862" marT="21431" marB="21431" anchor="ctr">
                    <a:lnL>
                      <a:noFill/>
                    </a:lnL>
                    <a:lnR>
                      <a:noFill/>
                    </a:lnR>
                    <a:lnT>
                      <a:noFill/>
                    </a:lnT>
                    <a:lnB>
                      <a:noFill/>
                    </a:lnB>
                  </a:tcPr>
                </a:tc>
                <a:tc>
                  <a:txBody>
                    <a:bodyPr/>
                    <a:lstStyle/>
                    <a:p>
                      <a:r>
                        <a:rPr lang="en-US" sz="800"/>
                        <a:t>-0.20%</a:t>
                      </a:r>
                    </a:p>
                  </a:txBody>
                  <a:tcPr marL="42862" marR="42862" marT="21431" marB="21431" anchor="ctr">
                    <a:lnL>
                      <a:noFill/>
                    </a:lnL>
                    <a:lnR>
                      <a:noFill/>
                    </a:lnR>
                    <a:lnT>
                      <a:noFill/>
                    </a:lnT>
                    <a:lnB>
                      <a:noFill/>
                    </a:lnB>
                  </a:tcPr>
                </a:tc>
                <a:extLst>
                  <a:ext uri="{0D108BD9-81ED-4DB2-BD59-A6C34878D82A}">
                    <a16:rowId xmlns:a16="http://schemas.microsoft.com/office/drawing/2014/main" val="1228300539"/>
                  </a:ext>
                </a:extLst>
              </a:tr>
              <a:tr h="219075">
                <a:tc>
                  <a:txBody>
                    <a:bodyPr/>
                    <a:lstStyle/>
                    <a:p>
                      <a:r>
                        <a:rPr lang="en-US" sz="800"/>
                        <a:t>17</a:t>
                      </a:r>
                    </a:p>
                  </a:txBody>
                  <a:tcPr marL="42862" marR="42862" marT="21431" marB="21431" anchor="ctr">
                    <a:lnL>
                      <a:noFill/>
                    </a:lnL>
                    <a:lnR>
                      <a:noFill/>
                    </a:lnR>
                    <a:lnT>
                      <a:noFill/>
                    </a:lnT>
                    <a:lnB>
                      <a:noFill/>
                    </a:lnB>
                  </a:tcPr>
                </a:tc>
                <a:tc>
                  <a:txBody>
                    <a:bodyPr/>
                    <a:lstStyle/>
                    <a:p>
                      <a:r>
                        <a:rPr lang="en-US" sz="800"/>
                        <a:t>25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a:t>
                      </a:r>
                    </a:p>
                  </a:txBody>
                  <a:tcPr marL="42862" marR="42862" marT="21431" marB="21431" anchor="ctr">
                    <a:lnL>
                      <a:noFill/>
                    </a:lnL>
                    <a:lnR>
                      <a:noFill/>
                    </a:lnR>
                    <a:lnT>
                      <a:noFill/>
                    </a:lnT>
                    <a:lnB>
                      <a:noFill/>
                    </a:lnB>
                  </a:tcPr>
                </a:tc>
                <a:tc>
                  <a:txBody>
                    <a:bodyPr/>
                    <a:lstStyle/>
                    <a:p>
                      <a:r>
                        <a:rPr lang="en-US" sz="800"/>
                        <a:t>0.825%</a:t>
                      </a:r>
                    </a:p>
                  </a:txBody>
                  <a:tcPr marL="42862" marR="42862" marT="21431" marB="21431" anchor="ctr">
                    <a:lnL>
                      <a:noFill/>
                    </a:lnL>
                    <a:lnR>
                      <a:noFill/>
                    </a:lnR>
                    <a:lnT>
                      <a:noFill/>
                    </a:lnT>
                    <a:lnB>
                      <a:noFill/>
                    </a:lnB>
                  </a:tcPr>
                </a:tc>
                <a:tc>
                  <a:txBody>
                    <a:bodyPr/>
                    <a:lstStyle/>
                    <a:p>
                      <a:r>
                        <a:rPr lang="en-US" sz="800"/>
                        <a:t>+0.25%</a:t>
                      </a:r>
                    </a:p>
                  </a:txBody>
                  <a:tcPr marL="42862" marR="42862" marT="21431" marB="21431" anchor="ctr">
                    <a:lnL>
                      <a:noFill/>
                    </a:lnL>
                    <a:lnR>
                      <a:noFill/>
                    </a:lnR>
                    <a:lnT>
                      <a:noFill/>
                    </a:lnT>
                    <a:lnB>
                      <a:noFill/>
                    </a:lnB>
                  </a:tcPr>
                </a:tc>
                <a:extLst>
                  <a:ext uri="{0D108BD9-81ED-4DB2-BD59-A6C34878D82A}">
                    <a16:rowId xmlns:a16="http://schemas.microsoft.com/office/drawing/2014/main" val="1100099829"/>
                  </a:ext>
                </a:extLst>
              </a:tr>
              <a:tr h="219075">
                <a:tc>
                  <a:txBody>
                    <a:bodyPr/>
                    <a:lstStyle/>
                    <a:p>
                      <a:r>
                        <a:rPr lang="en-US" sz="800"/>
                        <a:t>18</a:t>
                      </a:r>
                    </a:p>
                  </a:txBody>
                  <a:tcPr marL="42862" marR="42862" marT="21431" marB="21431" anchor="ctr">
                    <a:lnL>
                      <a:noFill/>
                    </a:lnL>
                    <a:lnR>
                      <a:noFill/>
                    </a:lnR>
                    <a:lnT>
                      <a:noFill/>
                    </a:lnT>
                    <a:lnB>
                      <a:noFill/>
                    </a:lnB>
                  </a:tcPr>
                </a:tc>
                <a:tc>
                  <a:txBody>
                    <a:bodyPr/>
                    <a:lstStyle/>
                    <a:p>
                      <a:r>
                        <a:rPr lang="en-US" sz="800"/>
                        <a:t>12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a:t>
                      </a:r>
                    </a:p>
                  </a:txBody>
                  <a:tcPr marL="42862" marR="42862" marT="21431" marB="21431" anchor="ctr">
                    <a:lnL>
                      <a:noFill/>
                    </a:lnL>
                    <a:lnR>
                      <a:noFill/>
                    </a:lnR>
                    <a:lnT>
                      <a:noFill/>
                    </a:lnT>
                    <a:lnB>
                      <a:noFill/>
                    </a:lnB>
                  </a:tcPr>
                </a:tc>
                <a:tc>
                  <a:txBody>
                    <a:bodyPr/>
                    <a:lstStyle/>
                    <a:p>
                      <a:r>
                        <a:rPr lang="en-US" sz="800"/>
                        <a:t>0.808%</a:t>
                      </a:r>
                    </a:p>
                  </a:txBody>
                  <a:tcPr marL="42862" marR="42862" marT="21431" marB="21431" anchor="ctr">
                    <a:lnL>
                      <a:noFill/>
                    </a:lnL>
                    <a:lnR>
                      <a:noFill/>
                    </a:lnR>
                    <a:lnT>
                      <a:noFill/>
                    </a:lnT>
                    <a:lnB>
                      <a:noFill/>
                    </a:lnB>
                  </a:tcPr>
                </a:tc>
                <a:tc>
                  <a:txBody>
                    <a:bodyPr/>
                    <a:lstStyle/>
                    <a:p>
                      <a:r>
                        <a:rPr lang="en-US" sz="800"/>
                        <a:t>-0.52%</a:t>
                      </a:r>
                    </a:p>
                  </a:txBody>
                  <a:tcPr marL="42862" marR="42862" marT="21431" marB="21431" anchor="ctr">
                    <a:lnL>
                      <a:noFill/>
                    </a:lnL>
                    <a:lnR>
                      <a:noFill/>
                    </a:lnR>
                    <a:lnT>
                      <a:noFill/>
                    </a:lnT>
                    <a:lnB>
                      <a:noFill/>
                    </a:lnB>
                  </a:tcPr>
                </a:tc>
                <a:extLst>
                  <a:ext uri="{0D108BD9-81ED-4DB2-BD59-A6C34878D82A}">
                    <a16:rowId xmlns:a16="http://schemas.microsoft.com/office/drawing/2014/main" val="943677484"/>
                  </a:ext>
                </a:extLst>
              </a:tr>
              <a:tr h="219075">
                <a:tc>
                  <a:txBody>
                    <a:bodyPr/>
                    <a:lstStyle/>
                    <a:p>
                      <a:r>
                        <a:rPr lang="en-US" sz="800"/>
                        <a:t>19</a:t>
                      </a:r>
                    </a:p>
                  </a:txBody>
                  <a:tcPr marL="42862" marR="42862" marT="21431" marB="21431" anchor="ctr">
                    <a:lnL>
                      <a:noFill/>
                    </a:lnL>
                    <a:lnR>
                      <a:noFill/>
                    </a:lnR>
                    <a:lnT>
                      <a:noFill/>
                    </a:lnT>
                    <a:lnB>
                      <a:noFill/>
                    </a:lnB>
                  </a:tcPr>
                </a:tc>
                <a:tc>
                  <a:txBody>
                    <a:bodyPr/>
                    <a:lstStyle/>
                    <a:p>
                      <a:r>
                        <a:rPr lang="en-US" sz="800"/>
                        <a:t>13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Perl</a:t>
                      </a:r>
                    </a:p>
                  </a:txBody>
                  <a:tcPr marL="42862" marR="42862" marT="21431" marB="21431" anchor="ctr">
                    <a:lnL>
                      <a:noFill/>
                    </a:lnL>
                    <a:lnR>
                      <a:noFill/>
                    </a:lnR>
                    <a:lnT>
                      <a:noFill/>
                    </a:lnT>
                    <a:lnB>
                      <a:noFill/>
                    </a:lnB>
                  </a:tcPr>
                </a:tc>
                <a:tc>
                  <a:txBody>
                    <a:bodyPr/>
                    <a:lstStyle/>
                    <a:p>
                      <a:r>
                        <a:rPr lang="en-US" sz="800"/>
                        <a:t>0.746%</a:t>
                      </a:r>
                    </a:p>
                  </a:txBody>
                  <a:tcPr marL="42862" marR="42862" marT="21431" marB="21431" anchor="ctr">
                    <a:lnL>
                      <a:noFill/>
                    </a:lnL>
                    <a:lnR>
                      <a:noFill/>
                    </a:lnR>
                    <a:lnT>
                      <a:noFill/>
                    </a:lnT>
                    <a:lnB>
                      <a:noFill/>
                    </a:lnB>
                  </a:tcPr>
                </a:tc>
                <a:tc>
                  <a:txBody>
                    <a:bodyPr/>
                    <a:lstStyle/>
                    <a:p>
                      <a:r>
                        <a:rPr lang="en-US" sz="800"/>
                        <a:t>-0.48%</a:t>
                      </a:r>
                    </a:p>
                  </a:txBody>
                  <a:tcPr marL="42862" marR="42862" marT="21431" marB="21431" anchor="ctr">
                    <a:lnL>
                      <a:noFill/>
                    </a:lnL>
                    <a:lnR>
                      <a:noFill/>
                    </a:lnR>
                    <a:lnT>
                      <a:noFill/>
                    </a:lnT>
                    <a:lnB>
                      <a:noFill/>
                    </a:lnB>
                  </a:tcPr>
                </a:tc>
                <a:extLst>
                  <a:ext uri="{0D108BD9-81ED-4DB2-BD59-A6C34878D82A}">
                    <a16:rowId xmlns:a16="http://schemas.microsoft.com/office/drawing/2014/main" val="1021073062"/>
                  </a:ext>
                </a:extLst>
              </a:tr>
              <a:tr h="219075">
                <a:tc>
                  <a:txBody>
                    <a:bodyPr/>
                    <a:lstStyle/>
                    <a:p>
                      <a:r>
                        <a:rPr lang="en-US" sz="800"/>
                        <a:t>20</a:t>
                      </a:r>
                    </a:p>
                  </a:txBody>
                  <a:tcPr marL="42862" marR="42862" marT="21431" marB="21431" anchor="ctr">
                    <a:lnL>
                      <a:noFill/>
                    </a:lnL>
                    <a:lnR>
                      <a:noFill/>
                    </a:lnR>
                    <a:lnT>
                      <a:noFill/>
                    </a:lnT>
                    <a:lnB>
                      <a:noFill/>
                    </a:lnB>
                  </a:tcPr>
                </a:tc>
                <a:tc>
                  <a:txBody>
                    <a:bodyPr/>
                    <a:lstStyle/>
                    <a:p>
                      <a:r>
                        <a:rPr lang="en-US" sz="800"/>
                        <a:t>11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MATLAB</a:t>
                      </a:r>
                    </a:p>
                  </a:txBody>
                  <a:tcPr marL="42862" marR="42862" marT="21431" marB="21431" anchor="ctr">
                    <a:lnL>
                      <a:noFill/>
                    </a:lnL>
                    <a:lnR>
                      <a:noFill/>
                    </a:lnR>
                    <a:lnT>
                      <a:noFill/>
                    </a:lnT>
                    <a:lnB>
                      <a:noFill/>
                    </a:lnB>
                  </a:tcPr>
                </a:tc>
                <a:tc>
                  <a:txBody>
                    <a:bodyPr/>
                    <a:lstStyle/>
                    <a:p>
                      <a:r>
                        <a:rPr lang="en-US" sz="800"/>
                        <a:t>0.737%</a:t>
                      </a:r>
                    </a:p>
                  </a:txBody>
                  <a:tcPr marL="42862" marR="42862" marT="21431" marB="21431" anchor="ctr">
                    <a:lnL>
                      <a:noFill/>
                    </a:lnL>
                    <a:lnR>
                      <a:noFill/>
                    </a:lnR>
                    <a:lnT>
                      <a:noFill/>
                    </a:lnT>
                    <a:lnB>
                      <a:noFill/>
                    </a:lnB>
                  </a:tcPr>
                </a:tc>
                <a:tc>
                  <a:txBody>
                    <a:bodyPr/>
                    <a:lstStyle/>
                    <a:p>
                      <a:r>
                        <a:rPr lang="en-US" sz="800" dirty="0"/>
                        <a:t>-0.76%</a:t>
                      </a:r>
                    </a:p>
                  </a:txBody>
                  <a:tcPr marL="42862" marR="42862" marT="21431" marB="21431" anchor="ctr">
                    <a:lnL>
                      <a:noFill/>
                    </a:lnL>
                    <a:lnR>
                      <a:noFill/>
                    </a:lnR>
                    <a:lnT>
                      <a:noFill/>
                    </a:lnT>
                    <a:lnB>
                      <a:noFill/>
                    </a:lnB>
                  </a:tcPr>
                </a:tc>
                <a:extLst>
                  <a:ext uri="{0D108BD9-81ED-4DB2-BD59-A6C34878D82A}">
                    <a16:rowId xmlns:a16="http://schemas.microsoft.com/office/drawing/2014/main" val="2873497143"/>
                  </a:ext>
                </a:extLst>
              </a:tr>
            </a:tbl>
          </a:graphicData>
        </a:graphic>
      </p:graphicFrame>
      <p:pic>
        <p:nvPicPr>
          <p:cNvPr id="2049" name="Picture 1" descr="change">
            <a:extLst>
              <a:ext uri="{FF2B5EF4-FFF2-40B4-BE49-F238E27FC236}">
                <a16:creationId xmlns:a16="http://schemas.microsoft.com/office/drawing/2014/main" id="{C478A021-9352-4B4C-9099-3A5B5BA5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ange">
            <a:extLst>
              <a:ext uri="{FF2B5EF4-FFF2-40B4-BE49-F238E27FC236}">
                <a16:creationId xmlns:a16="http://schemas.microsoft.com/office/drawing/2014/main" id="{57BB1366-ADA5-4870-A69B-A92029FB9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hange">
            <a:extLst>
              <a:ext uri="{FF2B5EF4-FFF2-40B4-BE49-F238E27FC236}">
                <a16:creationId xmlns:a16="http://schemas.microsoft.com/office/drawing/2014/main" id="{35A7162D-2E51-44D2-AF84-1E3863A1C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nge">
            <a:extLst>
              <a:ext uri="{FF2B5EF4-FFF2-40B4-BE49-F238E27FC236}">
                <a16:creationId xmlns:a16="http://schemas.microsoft.com/office/drawing/2014/main" id="{65FC3FBE-494E-4947-AACA-BD672BD95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hange">
            <a:extLst>
              <a:ext uri="{FF2B5EF4-FFF2-40B4-BE49-F238E27FC236}">
                <a16:creationId xmlns:a16="http://schemas.microsoft.com/office/drawing/2014/main" id="{AB2FD4CB-87D1-441C-B21F-1ED7E9E85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nge">
            <a:extLst>
              <a:ext uri="{FF2B5EF4-FFF2-40B4-BE49-F238E27FC236}">
                <a16:creationId xmlns:a16="http://schemas.microsoft.com/office/drawing/2014/main" id="{29596B21-1747-458B-BC27-0C3719A81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hange">
            <a:extLst>
              <a:ext uri="{FF2B5EF4-FFF2-40B4-BE49-F238E27FC236}">
                <a16:creationId xmlns:a16="http://schemas.microsoft.com/office/drawing/2014/main" id="{E33BA3FD-0F45-4D8D-AD83-669EB58B5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ge">
            <a:extLst>
              <a:ext uri="{FF2B5EF4-FFF2-40B4-BE49-F238E27FC236}">
                <a16:creationId xmlns:a16="http://schemas.microsoft.com/office/drawing/2014/main" id="{EAF9F21F-9088-4C6A-9E95-39B14C7C5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hange">
            <a:extLst>
              <a:ext uri="{FF2B5EF4-FFF2-40B4-BE49-F238E27FC236}">
                <a16:creationId xmlns:a16="http://schemas.microsoft.com/office/drawing/2014/main" id="{2E9974A2-ED82-454E-B199-D69AA558E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nge">
            <a:extLst>
              <a:ext uri="{FF2B5EF4-FFF2-40B4-BE49-F238E27FC236}">
                <a16:creationId xmlns:a16="http://schemas.microsoft.com/office/drawing/2014/main" id="{6320F46D-AE28-4036-8380-0C2BC8AAF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hange">
            <a:extLst>
              <a:ext uri="{FF2B5EF4-FFF2-40B4-BE49-F238E27FC236}">
                <a16:creationId xmlns:a16="http://schemas.microsoft.com/office/drawing/2014/main" id="{1B0D2671-6EB1-40F6-98E4-D943F3A8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nge">
            <a:extLst>
              <a:ext uri="{FF2B5EF4-FFF2-40B4-BE49-F238E27FC236}">
                <a16:creationId xmlns:a16="http://schemas.microsoft.com/office/drawing/2014/main" id="{D82FA10C-DE54-45A0-92C8-BB6B64E4A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hange">
            <a:extLst>
              <a:ext uri="{FF2B5EF4-FFF2-40B4-BE49-F238E27FC236}">
                <a16:creationId xmlns:a16="http://schemas.microsoft.com/office/drawing/2014/main" id="{8EE54D04-E47E-4260-815F-FFD112901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ange">
            <a:extLst>
              <a:ext uri="{FF2B5EF4-FFF2-40B4-BE49-F238E27FC236}">
                <a16:creationId xmlns:a16="http://schemas.microsoft.com/office/drawing/2014/main" id="{9EE988F1-9D05-40C1-A001-3BE5D46BE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hange">
            <a:extLst>
              <a:ext uri="{FF2B5EF4-FFF2-40B4-BE49-F238E27FC236}">
                <a16:creationId xmlns:a16="http://schemas.microsoft.com/office/drawing/2014/main" id="{5CA5F879-735F-466A-BEEB-5472053856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51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685800" y="609600"/>
            <a:ext cx="7772400" cy="381000"/>
          </a:xfrm>
        </p:spPr>
        <p:txBody>
          <a:bodyPr/>
          <a:lstStyle/>
          <a:p>
            <a:r>
              <a:rPr lang="en-US" sz="3200" dirty="0" err="1"/>
              <a:t>Tiobe</a:t>
            </a:r>
            <a:r>
              <a:rPr lang="en-US" sz="3200" dirty="0"/>
              <a:t> Index Language of the Year for 2019</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685800" y="1143000"/>
            <a:ext cx="7772400" cy="4953000"/>
          </a:xfrm>
        </p:spPr>
        <p:txBody>
          <a:bodyPr>
            <a:normAutofit fontScale="92500" lnSpcReduction="20000"/>
          </a:bodyPr>
          <a:lstStyle/>
          <a:p>
            <a:pPr marL="0" indent="0">
              <a:buNone/>
            </a:pPr>
            <a:r>
              <a:rPr lang="en-US" b="1" dirty="0"/>
              <a:t>Programming Language C awarded Programming Language of the Year 2019</a:t>
            </a:r>
          </a:p>
          <a:p>
            <a:pPr marL="0" indent="0">
              <a:buNone/>
            </a:pPr>
            <a:r>
              <a:rPr lang="en-US" dirty="0"/>
              <a:t>Everybody thought that Python would become TIOBE's programming language of the year for the second consecutive time. But it is good old language C that wins the award this time with an yearly increase of 2.4%. Runners up are C# (+2.1%), Python (+1.4%) and Swift (+0.6%). Why is the programming language C still hot? The major drivers behind this trend are the Internet of Things (IoT) and the vast amount of small intelligent devices that are released nowadays. C excels when it is applied to small devices that are performance-critical. It is easy to learn and there is a C compiler available for every processor. Congratulations to C! </a:t>
            </a:r>
          </a:p>
        </p:txBody>
      </p:sp>
    </p:spTree>
    <p:extLst>
      <p:ext uri="{BB962C8B-B14F-4D97-AF65-F5344CB8AC3E}">
        <p14:creationId xmlns:p14="http://schemas.microsoft.com/office/powerpoint/2010/main" val="102026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72C673C-E450-4D01-A36A-6F7E248BA2A4}"/>
              </a:ext>
            </a:extLst>
          </p:cNvPr>
          <p:cNvSpPr>
            <a:spLocks noGrp="1" noChangeArrowheads="1"/>
          </p:cNvSpPr>
          <p:nvPr>
            <p:ph type="title"/>
          </p:nvPr>
        </p:nvSpPr>
        <p:spPr>
          <a:xfrm>
            <a:off x="685800" y="76200"/>
            <a:ext cx="7772400" cy="914400"/>
          </a:xfrm>
        </p:spPr>
        <p:txBody>
          <a:bodyPr/>
          <a:lstStyle/>
          <a:p>
            <a:pPr eaLnBrk="1" hangingPunct="1"/>
            <a:r>
              <a:rPr lang="en-US" altLang="en-US" sz="4000"/>
              <a:t>Why Study Compiler Construction?</a:t>
            </a:r>
          </a:p>
        </p:txBody>
      </p:sp>
      <p:sp>
        <p:nvSpPr>
          <p:cNvPr id="6147" name="Rectangle 3">
            <a:extLst>
              <a:ext uri="{FF2B5EF4-FFF2-40B4-BE49-F238E27FC236}">
                <a16:creationId xmlns:a16="http://schemas.microsoft.com/office/drawing/2014/main" id="{641FB6BE-A652-4C38-AE55-07AEB33B1378}"/>
              </a:ext>
            </a:extLst>
          </p:cNvPr>
          <p:cNvSpPr>
            <a:spLocks noGrp="1" noChangeArrowheads="1"/>
          </p:cNvSpPr>
          <p:nvPr>
            <p:ph type="body" idx="1"/>
          </p:nvPr>
        </p:nvSpPr>
        <p:spPr>
          <a:xfrm>
            <a:off x="685800" y="990600"/>
            <a:ext cx="7772400" cy="5105400"/>
          </a:xfrm>
        </p:spPr>
        <p:txBody>
          <a:bodyPr/>
          <a:lstStyle/>
          <a:p>
            <a:pPr marL="533400" indent="-533400" eaLnBrk="1" hangingPunct="1">
              <a:lnSpc>
                <a:spcPct val="90000"/>
              </a:lnSpc>
              <a:buFontTx/>
              <a:buAutoNum type="arabicPeriod"/>
            </a:pPr>
            <a:r>
              <a:rPr lang="en-US" altLang="en-US"/>
              <a:t>Better understanding of the significance of implementation </a:t>
            </a:r>
          </a:p>
          <a:p>
            <a:pPr marL="533400" indent="-533400" eaLnBrk="1" hangingPunct="1">
              <a:lnSpc>
                <a:spcPct val="90000"/>
              </a:lnSpc>
              <a:buFontTx/>
              <a:buAutoNum type="arabicPeriod"/>
            </a:pPr>
            <a:r>
              <a:rPr lang="en-US" altLang="en-US"/>
              <a:t>Improved background for choosing appropriate languages</a:t>
            </a:r>
          </a:p>
          <a:p>
            <a:pPr marL="533400" indent="-533400" eaLnBrk="1" hangingPunct="1">
              <a:lnSpc>
                <a:spcPct val="90000"/>
              </a:lnSpc>
              <a:buFontTx/>
              <a:buAutoNum type="arabicPeriod"/>
            </a:pPr>
            <a:r>
              <a:rPr lang="en-US" altLang="en-US"/>
              <a:t>Improved appreciation for the trade-offs in programming language design</a:t>
            </a:r>
          </a:p>
          <a:p>
            <a:pPr marL="533400" indent="-533400" eaLnBrk="1" hangingPunct="1">
              <a:lnSpc>
                <a:spcPct val="90000"/>
              </a:lnSpc>
              <a:buFontTx/>
              <a:buAutoNum type="arabicPeriod"/>
            </a:pPr>
            <a:r>
              <a:rPr lang="en-US" altLang="en-US"/>
              <a:t>Improved background for efficient programming</a:t>
            </a:r>
          </a:p>
          <a:p>
            <a:pPr marL="533400" indent="-533400" eaLnBrk="1" hangingPunct="1">
              <a:lnSpc>
                <a:spcPct val="90000"/>
              </a:lnSpc>
              <a:buFontTx/>
              <a:buAutoNum type="arabicPeriod"/>
            </a:pPr>
            <a:r>
              <a:rPr lang="en-US" altLang="en-US"/>
              <a:t>Increased ability to learn new languages</a:t>
            </a:r>
          </a:p>
          <a:p>
            <a:pPr marL="533400" indent="-533400" eaLnBrk="1" hangingPunct="1">
              <a:lnSpc>
                <a:spcPct val="90000"/>
              </a:lnSpc>
              <a:buFontTx/>
              <a:buAutoNum type="arabicPeriod"/>
            </a:pPr>
            <a:r>
              <a:rPr lang="en-US" altLang="en-US"/>
              <a:t>Increased ability to design new languages</a:t>
            </a:r>
          </a:p>
          <a:p>
            <a:pPr marL="533400" indent="-533400" eaLnBrk="1" hangingPunct="1">
              <a:lnSpc>
                <a:spcPct val="90000"/>
              </a:lnSpc>
              <a:buFontTx/>
              <a:buAutoNum type="arabicPeriod"/>
            </a:pPr>
            <a:r>
              <a:rPr lang="en-US" altLang="en-US"/>
              <a:t>Improved appreciation for the power of theory</a:t>
            </a:r>
          </a:p>
          <a:p>
            <a:pPr marL="533400" indent="-533400" eaLnBrk="1" hangingPunct="1">
              <a:lnSpc>
                <a:spcPct val="90000"/>
              </a:lnSpc>
              <a:buFontTx/>
              <a:buAutoNum type="arabicPeriod"/>
            </a:pPr>
            <a:r>
              <a:rPr lang="en-US" altLang="en-US"/>
              <a:t>Example of good software engineering principles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3">
            <a:extLst>
              <a:ext uri="{28A0092B-C50C-407E-A947-70E740481C1C}">
                <a14:useLocalDpi xmlns:a14="http://schemas.microsoft.com/office/drawing/2010/main" val="0"/>
              </a:ext>
            </a:extLst>
          </a:blip>
          <a:srcRect l="25845" t="43547" r="25845" b="24741"/>
          <a:stretch>
            <a:fillRect/>
          </a:stretch>
        </p:blipFill>
        <p:spPr bwMode="auto">
          <a:xfrm>
            <a:off x="5334000" y="46482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D333E0C-7F73-497E-8B77-546AD1E673CB}"/>
              </a:ext>
            </a:extLst>
          </p:cNvPr>
          <p:cNvPicPr>
            <a:picLocks noChangeAspect="1"/>
          </p:cNvPicPr>
          <p:nvPr/>
        </p:nvPicPr>
        <p:blipFill>
          <a:blip r:embed="rId4"/>
          <a:stretch>
            <a:fillRect/>
          </a:stretch>
        </p:blipFill>
        <p:spPr>
          <a:xfrm>
            <a:off x="33043" y="914400"/>
            <a:ext cx="9034757" cy="3697014"/>
          </a:xfrm>
          <a:prstGeom prst="rect">
            <a:avLst/>
          </a:prstGeom>
        </p:spPr>
      </p:pic>
    </p:spTree>
    <p:extLst>
      <p:ext uri="{BB962C8B-B14F-4D97-AF65-F5344CB8AC3E}">
        <p14:creationId xmlns:p14="http://schemas.microsoft.com/office/powerpoint/2010/main" val="619201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EAE-C10B-4385-A7F6-F8610D0790B0}"/>
              </a:ext>
            </a:extLst>
          </p:cNvPr>
          <p:cNvSpPr>
            <a:spLocks noGrp="1"/>
          </p:cNvSpPr>
          <p:nvPr>
            <p:ph type="title"/>
          </p:nvPr>
        </p:nvSpPr>
        <p:spPr>
          <a:xfrm>
            <a:off x="291204" y="1295400"/>
            <a:ext cx="1766196" cy="1676400"/>
          </a:xfrm>
        </p:spPr>
        <p:txBody>
          <a:bodyPr>
            <a:normAutofit fontScale="90000"/>
          </a:bodyPr>
          <a:lstStyle/>
          <a:p>
            <a:r>
              <a:rPr lang="en-US" dirty="0" err="1"/>
              <a:t>Tiobe</a:t>
            </a:r>
            <a:r>
              <a:rPr lang="en-US" dirty="0"/>
              <a:t> </a:t>
            </a:r>
            <a:br>
              <a:rPr lang="en-US" dirty="0"/>
            </a:br>
            <a:r>
              <a:rPr lang="en-US" dirty="0"/>
              <a:t>2020: </a:t>
            </a:r>
            <a:br>
              <a:rPr lang="en-US" dirty="0"/>
            </a:br>
            <a:r>
              <a:rPr lang="en-US" dirty="0"/>
              <a:t>21-50</a:t>
            </a:r>
          </a:p>
        </p:txBody>
      </p:sp>
      <p:pic>
        <p:nvPicPr>
          <p:cNvPr id="4" name="Content Placeholder 3">
            <a:extLst>
              <a:ext uri="{FF2B5EF4-FFF2-40B4-BE49-F238E27FC236}">
                <a16:creationId xmlns:a16="http://schemas.microsoft.com/office/drawing/2014/main" id="{08578E7A-A537-4711-A646-8C7DE977949A}"/>
              </a:ext>
            </a:extLst>
          </p:cNvPr>
          <p:cNvPicPr>
            <a:picLocks noGrp="1" noChangeAspect="1"/>
          </p:cNvPicPr>
          <p:nvPr>
            <p:ph idx="1"/>
          </p:nvPr>
        </p:nvPicPr>
        <p:blipFill>
          <a:blip r:embed="rId3"/>
          <a:stretch>
            <a:fillRect/>
          </a:stretch>
        </p:blipFill>
        <p:spPr>
          <a:xfrm>
            <a:off x="1905000" y="381000"/>
            <a:ext cx="6929301" cy="5715000"/>
          </a:xfrm>
          <a:prstGeom prst="rect">
            <a:avLst/>
          </a:prstGeom>
        </p:spPr>
      </p:pic>
    </p:spTree>
    <p:extLst>
      <p:ext uri="{BB962C8B-B14F-4D97-AF65-F5344CB8AC3E}">
        <p14:creationId xmlns:p14="http://schemas.microsoft.com/office/powerpoint/2010/main" val="2290169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2" name="Picture 1">
            <a:extLst>
              <a:ext uri="{FF2B5EF4-FFF2-40B4-BE49-F238E27FC236}">
                <a16:creationId xmlns:a16="http://schemas.microsoft.com/office/drawing/2014/main" id="{C39C9F16-161C-4EED-84F6-7D75AF84DC62}"/>
              </a:ext>
            </a:extLst>
          </p:cNvPr>
          <p:cNvPicPr>
            <a:picLocks noChangeAspect="1"/>
          </p:cNvPicPr>
          <p:nvPr/>
        </p:nvPicPr>
        <p:blipFill>
          <a:blip r:embed="rId3"/>
          <a:stretch>
            <a:fillRect/>
          </a:stretch>
        </p:blipFill>
        <p:spPr>
          <a:xfrm>
            <a:off x="76200" y="815336"/>
            <a:ext cx="7732986" cy="4377030"/>
          </a:xfrm>
          <a:prstGeom prst="rect">
            <a:avLst/>
          </a:prstGeom>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4">
            <a:extLst>
              <a:ext uri="{28A0092B-C50C-407E-A947-70E740481C1C}">
                <a14:useLocalDpi xmlns:a14="http://schemas.microsoft.com/office/drawing/2010/main" val="0"/>
              </a:ext>
            </a:extLst>
          </a:blip>
          <a:srcRect l="25845" t="43547" r="25845" b="24741"/>
          <a:stretch>
            <a:fillRect/>
          </a:stretch>
        </p:blipFill>
        <p:spPr bwMode="auto">
          <a:xfrm>
            <a:off x="5751786" y="5029200"/>
            <a:ext cx="3316014" cy="18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11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a:t>January 2013 Tiobe PL Index</a:t>
            </a:r>
          </a:p>
        </p:txBody>
      </p:sp>
      <p:pic>
        <p:nvPicPr>
          <p:cNvPr id="38915" name="Picture 2" descr="TIOBE Software: Tiobe Index - Mozilla Firefox">
            <a:extLst>
              <a:ext uri="{FF2B5EF4-FFF2-40B4-BE49-F238E27FC236}">
                <a16:creationId xmlns:a16="http://schemas.microsoft.com/office/drawing/2014/main" id="{58650F8F-59A4-47A9-99B6-D1263F810CA7}"/>
              </a:ext>
            </a:extLst>
          </p:cNvPr>
          <p:cNvPicPr>
            <a:picLocks noChangeAspect="1"/>
          </p:cNvPicPr>
          <p:nvPr/>
        </p:nvPicPr>
        <p:blipFill>
          <a:blip r:embed="rId3">
            <a:extLst>
              <a:ext uri="{28A0092B-C50C-407E-A947-70E740481C1C}">
                <a14:useLocalDpi xmlns:a14="http://schemas.microsoft.com/office/drawing/2010/main" val="0"/>
              </a:ext>
            </a:extLst>
          </a:blip>
          <a:srcRect l="13860" t="21754" r="12631" b="2281"/>
          <a:stretch>
            <a:fillRect/>
          </a:stretch>
        </p:blipFill>
        <p:spPr bwMode="auto">
          <a:xfrm>
            <a:off x="2081213" y="1066800"/>
            <a:ext cx="50419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a:t>Tiobe Index Long Term Trends, January 2013</a:t>
            </a:r>
          </a:p>
        </p:txBody>
      </p:sp>
      <p:pic>
        <p:nvPicPr>
          <p:cNvPr id="39939" name="Picture 1" descr="TIOBE Software: Tiobe Index - Mozilla Firefox">
            <a:extLst>
              <a:ext uri="{FF2B5EF4-FFF2-40B4-BE49-F238E27FC236}">
                <a16:creationId xmlns:a16="http://schemas.microsoft.com/office/drawing/2014/main" id="{67E9B3AE-4E90-4AD0-80A5-3614ADECB364}"/>
              </a:ext>
            </a:extLst>
          </p:cNvPr>
          <p:cNvPicPr>
            <a:picLocks noChangeAspect="1"/>
          </p:cNvPicPr>
          <p:nvPr/>
        </p:nvPicPr>
        <p:blipFill>
          <a:blip r:embed="rId3">
            <a:extLst>
              <a:ext uri="{28A0092B-C50C-407E-A947-70E740481C1C}">
                <a14:useLocalDpi xmlns:a14="http://schemas.microsoft.com/office/drawing/2010/main" val="0"/>
              </a:ext>
            </a:extLst>
          </a:blip>
          <a:srcRect l="11479" t="24004" r="10216" b="5565"/>
          <a:stretch>
            <a:fillRect/>
          </a:stretch>
        </p:blipFill>
        <p:spPr bwMode="auto">
          <a:xfrm>
            <a:off x="0" y="1066800"/>
            <a:ext cx="578961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TIOBE Software: Tiobe Index - Mozilla Firefox">
            <a:extLst>
              <a:ext uri="{FF2B5EF4-FFF2-40B4-BE49-F238E27FC236}">
                <a16:creationId xmlns:a16="http://schemas.microsoft.com/office/drawing/2014/main" id="{BD677DA7-A402-411E-AD3C-5089502D8B78}"/>
              </a:ext>
            </a:extLst>
          </p:cNvPr>
          <p:cNvPicPr>
            <a:picLocks noChangeAspect="1"/>
          </p:cNvPicPr>
          <p:nvPr/>
        </p:nvPicPr>
        <p:blipFill>
          <a:blip r:embed="rId4">
            <a:extLst>
              <a:ext uri="{28A0092B-C50C-407E-A947-70E740481C1C}">
                <a14:useLocalDpi xmlns:a14="http://schemas.microsoft.com/office/drawing/2010/main" val="0"/>
              </a:ext>
            </a:extLst>
          </a:blip>
          <a:srcRect l="23952" t="28394" r="23952" b="20534"/>
          <a:stretch>
            <a:fillRect/>
          </a:stretch>
        </p:blipFill>
        <p:spPr bwMode="auto">
          <a:xfrm>
            <a:off x="5711825" y="930275"/>
            <a:ext cx="3430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5">
            <a:extLst>
              <a:ext uri="{28A0092B-C50C-407E-A947-70E740481C1C}">
                <a14:useLocalDpi xmlns:a14="http://schemas.microsoft.com/office/drawing/2010/main" val="0"/>
              </a:ext>
            </a:extLst>
          </a:blip>
          <a:srcRect l="25845" t="43547" r="25845" b="24741"/>
          <a:stretch>
            <a:fillRect/>
          </a:stretch>
        </p:blipFill>
        <p:spPr bwMode="auto">
          <a:xfrm>
            <a:off x="5462588" y="41148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F7626D-03A5-4142-9630-EA8738432373}"/>
              </a:ext>
            </a:extLst>
          </p:cNvPr>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a:extLst>
              <a:ext uri="{FF2B5EF4-FFF2-40B4-BE49-F238E27FC236}">
                <a16:creationId xmlns:a16="http://schemas.microsoft.com/office/drawing/2014/main" id="{A1841E8E-3725-4C6F-8288-184DF72B7870}"/>
              </a:ext>
            </a:extLst>
          </p:cNvPr>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a:extLst>
              <a:ext uri="{FF2B5EF4-FFF2-40B4-BE49-F238E27FC236}">
                <a16:creationId xmlns:a16="http://schemas.microsoft.com/office/drawing/2014/main" id="{B8F48C44-8934-4F51-8C4B-1B8F1180D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21F8C8-305D-4F3C-A1DF-035B0D556AFB}"/>
              </a:ext>
            </a:extLst>
          </p:cNvPr>
          <p:cNvSpPr>
            <a:spLocks noGrp="1" noChangeArrowheads="1"/>
          </p:cNvSpPr>
          <p:nvPr>
            <p:ph type="title"/>
          </p:nvPr>
        </p:nvSpPr>
        <p:spPr/>
        <p:txBody>
          <a:bodyPr/>
          <a:lstStyle/>
          <a:p>
            <a:pPr eaLnBrk="1" hangingPunct="1"/>
            <a:r>
              <a:rPr lang="en-US" altLang="en-US"/>
              <a:t>Language Families</a:t>
            </a:r>
          </a:p>
        </p:txBody>
      </p:sp>
      <p:sp>
        <p:nvSpPr>
          <p:cNvPr id="8195" name="Rectangle 3">
            <a:extLst>
              <a:ext uri="{FF2B5EF4-FFF2-40B4-BE49-F238E27FC236}">
                <a16:creationId xmlns:a16="http://schemas.microsoft.com/office/drawing/2014/main" id="{40A33E67-4488-43A5-9A74-A39DC48F85C4}"/>
              </a:ext>
            </a:extLst>
          </p:cNvPr>
          <p:cNvSpPr>
            <a:spLocks noGrp="1" noChangeArrowheads="1"/>
          </p:cNvSpPr>
          <p:nvPr>
            <p:ph type="body" idx="1"/>
          </p:nvPr>
        </p:nvSpPr>
        <p:spPr/>
        <p:txBody>
          <a:bodyPr/>
          <a:lstStyle/>
          <a:p>
            <a:pPr eaLnBrk="1" hangingPunct="1"/>
            <a:r>
              <a:rPr lang="en-US" altLang="en-US" dirty="0"/>
              <a:t>Imperative (or Procedural, or Assignment-Based)</a:t>
            </a:r>
          </a:p>
          <a:p>
            <a:pPr eaLnBrk="1" hangingPunct="1"/>
            <a:r>
              <a:rPr lang="en-US" altLang="en-US" dirty="0"/>
              <a:t>Functional (or Applicative)</a:t>
            </a:r>
          </a:p>
          <a:p>
            <a:pPr eaLnBrk="1" hangingPunct="1"/>
            <a:r>
              <a:rPr lang="en-US" altLang="en-US" dirty="0"/>
              <a:t>Logic (or Declarative)</a:t>
            </a:r>
          </a:p>
          <a:p>
            <a:pPr eaLnBrk="1" hangingPunct="1"/>
            <a:r>
              <a:rPr lang="en-US" altLang="en-US" dirty="0"/>
              <a:t>In this course, we concentrate on the first family</a:t>
            </a:r>
          </a:p>
          <a:p>
            <a:pPr eaLnBrk="1" hangingPunct="1"/>
            <a:r>
              <a:rPr lang="en-US" altLang="en-US" dirty="0"/>
              <a:t>[R] and [</a:t>
            </a:r>
            <a:r>
              <a:rPr lang="en-US" altLang="en-US" dirty="0" err="1"/>
              <a:t>Grune</a:t>
            </a:r>
            <a:r>
              <a:rPr lang="en-US" altLang="en-US" dirty="0"/>
              <a:t> et al] has good coverage of compilation of functional and logic languages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1A250C-70E1-4891-B334-CDDA4D2C33AB}"/>
              </a:ext>
            </a:extLst>
          </p:cNvPr>
          <p:cNvSpPr>
            <a:spLocks noGrp="1" noChangeArrowheads="1"/>
          </p:cNvSpPr>
          <p:nvPr>
            <p:ph type="title"/>
          </p:nvPr>
        </p:nvSpPr>
        <p:spPr/>
        <p:txBody>
          <a:bodyPr/>
          <a:lstStyle/>
          <a:p>
            <a:pPr eaLnBrk="1" hangingPunct="1"/>
            <a:r>
              <a:rPr lang="en-US" altLang="en-US"/>
              <a:t>Imperative Languages</a:t>
            </a:r>
          </a:p>
        </p:txBody>
      </p:sp>
      <p:sp>
        <p:nvSpPr>
          <p:cNvPr id="9219" name="Rectangle 3">
            <a:extLst>
              <a:ext uri="{FF2B5EF4-FFF2-40B4-BE49-F238E27FC236}">
                <a16:creationId xmlns:a16="http://schemas.microsoft.com/office/drawing/2014/main" id="{552ABABA-C3C4-4804-A383-F29D658E3C5E}"/>
              </a:ext>
            </a:extLst>
          </p:cNvPr>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64D7A7-171D-4904-9EC1-3B534419A2C7}"/>
              </a:ext>
            </a:extLst>
          </p:cNvPr>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10243" name="Rectangle 3">
            <a:extLst>
              <a:ext uri="{FF2B5EF4-FFF2-40B4-BE49-F238E27FC236}">
                <a16:creationId xmlns:a16="http://schemas.microsoft.com/office/drawing/2014/main" id="{5123CB04-532A-4ED4-B1BB-CFF05913E8F6}"/>
              </a:ext>
            </a:extLst>
          </p:cNvPr>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10244" name="Rectangle 4">
            <a:extLst>
              <a:ext uri="{FF2B5EF4-FFF2-40B4-BE49-F238E27FC236}">
                <a16:creationId xmlns:a16="http://schemas.microsoft.com/office/drawing/2014/main" id="{EFE394A1-3323-4C18-953A-4AEFEF237DC0}"/>
              </a:ext>
            </a:extLst>
          </p:cNvPr>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#include &lt;stdio.h&gt;</a:t>
            </a:r>
          </a:p>
          <a:p>
            <a:pPr eaLnBrk="1" hangingPunct="1">
              <a:spcBef>
                <a:spcPct val="20000"/>
              </a:spcBef>
            </a:pPr>
            <a:r>
              <a:rPr lang="en-US" altLang="en-US" sz="2800">
                <a:latin typeface="Tw Cen MT" panose="020B0602020104020603" pitchFamily="34" charset="0"/>
              </a:rPr>
              <a:t>int gcd(int a, int b) {</a:t>
            </a:r>
          </a:p>
          <a:p>
            <a:pPr eaLnBrk="1" hangingPunct="1">
              <a:spcBef>
                <a:spcPct val="20000"/>
              </a:spcBef>
            </a:pPr>
            <a:r>
              <a:rPr lang="en-US" altLang="en-US" sz="2800">
                <a:latin typeface="Tw Cen MT" panose="020B0602020104020603" pitchFamily="34" charset="0"/>
              </a:rPr>
              <a:t>    while (a != b) {</a:t>
            </a:r>
          </a:p>
          <a:p>
            <a:pPr eaLnBrk="1" hangingPunct="1">
              <a:spcBef>
                <a:spcPct val="20000"/>
              </a:spcBef>
            </a:pPr>
            <a:r>
              <a:rPr lang="en-US" altLang="en-US" sz="2800">
                <a:latin typeface="Tw Cen MT" panose="020B0602020104020603" pitchFamily="34" charset="0"/>
              </a:rPr>
              <a:t>        if (a &gt; b) a = a - b;</a:t>
            </a:r>
          </a:p>
          <a:p>
            <a:pPr eaLnBrk="1" hangingPunct="1">
              <a:spcBef>
                <a:spcPct val="20000"/>
              </a:spcBef>
            </a:pPr>
            <a:r>
              <a:rPr lang="en-US" altLang="en-US" sz="2800">
                <a:latin typeface="Tw Cen MT" panose="020B0602020104020603" pitchFamily="34" charset="0"/>
              </a:rPr>
              <a:t>        else b = b - a;</a:t>
            </a:r>
          </a:p>
          <a:p>
            <a:pPr eaLnBrk="1" hangingPunct="1">
              <a:spcBef>
                <a:spcPct val="20000"/>
              </a:spcBef>
            </a:pPr>
            <a:r>
              <a:rPr lang="en-US" altLang="en-US" sz="2800">
                <a:latin typeface="Tw Cen MT" panose="020B0602020104020603" pitchFamily="34" charset="0"/>
              </a:rPr>
              <a:t>    }</a:t>
            </a:r>
          </a:p>
          <a:p>
            <a:pPr eaLnBrk="1" hangingPunct="1">
              <a:spcBef>
                <a:spcPct val="20000"/>
              </a:spcBef>
            </a:pPr>
            <a:r>
              <a:rPr lang="en-US" altLang="en-US" sz="2800">
                <a:latin typeface="Tw Cen MT" panose="020B0602020104020603" pitchFamily="34" charset="0"/>
              </a:rPr>
              <a:t>    return a;</a:t>
            </a:r>
          </a:p>
          <a:p>
            <a:pPr eaLnBrk="1" hangingPunct="1">
              <a:spcBef>
                <a:spcPct val="20000"/>
              </a:spcBef>
            </a:pPr>
            <a:r>
              <a:rPr lang="en-US" altLang="en-US" sz="2800">
                <a:latin typeface="Tw Cen MT" panose="020B0602020104020603" pitchFamily="34" charset="0"/>
              </a:rPr>
              <a:t>}</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1016</TotalTime>
  <Words>5707</Words>
  <Application>Microsoft Office PowerPoint</Application>
  <PresentationFormat>On-screen Show (4:3)</PresentationFormat>
  <Paragraphs>496</Paragraphs>
  <Slides>54</Slides>
  <Notes>54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3" baseType="lpstr">
      <vt:lpstr>Arial</vt:lpstr>
      <vt:lpstr>Baskerville Old Face</vt:lpstr>
      <vt:lpstr>Helvetica</vt:lpstr>
      <vt:lpstr>Times</vt:lpstr>
      <vt:lpstr>Times New Roman</vt:lpstr>
      <vt:lpstr>Tw Cen MT</vt:lpstr>
      <vt:lpstr>330Lect1</vt:lpstr>
      <vt:lpstr>1_330Lect1</vt:lpstr>
      <vt:lpstr>Photo Editor Photo</vt:lpstr>
      <vt:lpstr>CSCE 531 Compiler Construction Introduction</vt:lpstr>
      <vt:lpstr>Catalog Description and Textbook</vt:lpstr>
      <vt:lpstr>Course Objectives</vt:lpstr>
      <vt:lpstr>Acknowledgment</vt:lpstr>
      <vt:lpstr>Why Study Compiler Construction?</vt:lpstr>
      <vt:lpstr>Improved background for choosing appropriate languages</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New Interest in Functional Programming</vt:lpstr>
      <vt:lpstr>Logic Languages</vt:lpstr>
      <vt:lpstr>GCD (Euclid’s Algorithm) in Prolog</vt:lpstr>
      <vt:lpstr>PLs as Components of a Software Development Environment</vt:lpstr>
      <vt:lpstr>Programming Languages as Algorithm Description Languages</vt:lpstr>
      <vt:lpstr>Axiomatic, Denotational, and Operational Semantics</vt:lpstr>
      <vt:lpstr>Loop Invariants</vt:lpstr>
      <vt:lpstr>Programming Languages as Machine Command Languages</vt:lpstr>
      <vt:lpstr>Programming Environment Tools</vt:lpstr>
      <vt:lpstr>Influences on PL Design</vt:lpstr>
      <vt:lpstr>Software Design Methodology and PLs</vt:lpstr>
      <vt:lpstr>Abstraction</vt:lpstr>
      <vt:lpstr>Data Abstraction</vt:lpstr>
      <vt:lpstr>Control Abstraction</vt:lpstr>
      <vt:lpstr>Computer Architecture and PLs</vt:lpstr>
      <vt:lpstr>The Von Neumann Architecture</vt:lpstr>
      <vt:lpstr>The Von Neumann Computer Architecture </vt:lpstr>
      <vt:lpstr>Other Computer Architectures</vt:lpstr>
      <vt:lpstr>Language Design Goals</vt:lpstr>
      <vt:lpstr>The Onion Model of Computers</vt:lpstr>
      <vt:lpstr>Language Translation</vt:lpstr>
      <vt:lpstr>Translation and Interpretation of Natural Languages</vt:lpstr>
      <vt:lpstr>Example of Language Translators</vt:lpstr>
      <vt:lpstr>Some Historical Perspective</vt:lpstr>
      <vt:lpstr>Figure by Brian Hayes (who credits, in part, Éric Lévénez and Pascal Rigaux): Brian Hayes, “The Semicolon Wars.” American Scientist, July-August 2006, pp.299-303</vt:lpstr>
      <vt:lpstr>Some Historical Perspective</vt:lpstr>
      <vt:lpstr>August 2021Tiobe PL Index</vt:lpstr>
      <vt:lpstr>August 2021Tiobe PL Index</vt:lpstr>
      <vt:lpstr>August 2022 Tiobe PL Index</vt:lpstr>
      <vt:lpstr>Tiobe Index Language of the Year for 2021</vt:lpstr>
      <vt:lpstr>August 2021 PYPL Index</vt:lpstr>
      <vt:lpstr>August 2022 PYPL Index</vt:lpstr>
      <vt:lpstr>August 2022 PYPL Index</vt:lpstr>
      <vt:lpstr>IEEE Spectrum Top Programming Languages 2022</vt:lpstr>
      <vt:lpstr>January 2020 Tiobe PL Index</vt:lpstr>
      <vt:lpstr>Tiobe Index Language of the Year for 2019</vt:lpstr>
      <vt:lpstr>Tiobe Index Long Term Trends, January 2020</vt:lpstr>
      <vt:lpstr>Tiobe  2020:  21-50</vt:lpstr>
      <vt:lpstr>Tiobe Index Long Term Trends, January 2020</vt:lpstr>
      <vt:lpstr>January 2013 Tiobe PL Index</vt:lpstr>
      <vt:lpstr>Tiobe Index Long Term Trends, January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67</cp:revision>
  <dcterms:created xsi:type="dcterms:W3CDTF">2004-08-19T01:30:12Z</dcterms:created>
  <dcterms:modified xsi:type="dcterms:W3CDTF">2023-01-17T03:14:29Z</dcterms:modified>
</cp:coreProperties>
</file>