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55"/>
  </p:notesMasterIdLst>
  <p:handoutMasterIdLst>
    <p:handoutMasterId r:id="rId56"/>
  </p:handoutMasterIdLst>
  <p:sldIdLst>
    <p:sldId id="256" r:id="rId3"/>
    <p:sldId id="406" r:id="rId4"/>
    <p:sldId id="355" r:id="rId5"/>
    <p:sldId id="356" r:id="rId6"/>
    <p:sldId id="403" r:id="rId7"/>
    <p:sldId id="357" r:id="rId8"/>
    <p:sldId id="358" r:id="rId9"/>
    <p:sldId id="405" r:id="rId10"/>
    <p:sldId id="402" r:id="rId11"/>
    <p:sldId id="359" r:id="rId12"/>
    <p:sldId id="404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2" r:id="rId25"/>
    <p:sldId id="371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  <p:sldId id="383" r:id="rId37"/>
    <p:sldId id="384" r:id="rId38"/>
    <p:sldId id="385" r:id="rId39"/>
    <p:sldId id="386" r:id="rId40"/>
    <p:sldId id="387" r:id="rId41"/>
    <p:sldId id="388" r:id="rId42"/>
    <p:sldId id="389" r:id="rId43"/>
    <p:sldId id="401" r:id="rId44"/>
    <p:sldId id="390" r:id="rId45"/>
    <p:sldId id="391" r:id="rId46"/>
    <p:sldId id="392" r:id="rId47"/>
    <p:sldId id="393" r:id="rId48"/>
    <p:sldId id="394" r:id="rId49"/>
    <p:sldId id="395" r:id="rId50"/>
    <p:sldId id="396" r:id="rId51"/>
    <p:sldId id="397" r:id="rId52"/>
    <p:sldId id="398" r:id="rId53"/>
    <p:sldId id="399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59" d="100"/>
          <a:sy n="59" d="100"/>
        </p:scale>
        <p:origin x="57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AE7ACA1-8F6A-4359-8DC5-BC561621B5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463B84E-D64B-44AD-8BCD-7C95879981B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FAB3BB6B-624C-44B8-9F53-B5ED3E54CC9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F7AE6511-4ABF-4664-914B-B2FF59BFFF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E1C9FF-0CEB-48D8-80BB-9220095E76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E4B7C34-0775-475B-BC52-B1E7FDE0D5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8C6397F-0983-4EA7-97B6-FB8F921908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CDE8B027-4B09-487D-926F-9E1E873244F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3A3060CC-9456-4A13-9438-25F00970DD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785883FA-0FBE-4FAD-BF8B-EF7D5432AC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C9997EB4-35CF-4812-9D86-2938AB3CCE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D538A46-7B98-4F18-880A-8A4B7887EF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4788EA1C-CDE4-4984-9C6B-AA61B2C96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A67CDA-CCB3-48FC-9CEC-294CB2A8F7ED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AB711856-EC43-4A2C-B56E-825CD5FBF4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85413790-F5B3-49E1-8941-ABACF6EA7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1FBBE5E-FE29-4AFE-8206-4BA65D02A7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B86ECA-40E8-4AD1-94A5-58DDAB9EE899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AF7C8101-BBCB-4EED-AD5E-DA54799A6D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0B8521A5-AC5F-478D-A196-E51A8FCFB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3B98BCA2-5932-4ADA-A45E-AC8D97CC0F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945A6A-2328-45F6-AF59-BD07B33409AD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4AA4FF4F-F61E-499F-BA5D-082E16F93E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5267938B-8D98-48D9-99B6-818E2863A4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93C7C1FE-59C8-4F14-9F60-3FFC7EC4DF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16A56F-F186-4AB3-A844-903B946CF7E3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C3E5045-4BE6-4F7C-BD38-263028C509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57CC6960-84D2-49ED-B4DB-C89F322166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C236F89F-020A-4018-8A04-2D33913C88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0238038-6BB5-477E-AC51-89FBFE4AD0B8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4507B12C-ADD3-4DDB-B59B-91175677CB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E406696-0D06-44D1-993E-E7201880A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4713C508-61E0-4720-84DA-0CD82C8568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9A96D10-8C31-47EB-AD73-7B72641F8E22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AE615DBF-1984-4A08-BC22-06A015F212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B279BA7B-6508-4BA5-A933-5A8D8F127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A46AB1D6-3FE7-4B8F-8BCE-919FFF4EEA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AB39B5-04E8-4E68-803B-D9AF5A57A452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DBEEE547-2986-43F9-A2AB-FFD095EB01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5DF74FFA-5116-4818-AC3A-D7C01554B4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0FBAD803-BBDF-4578-93C4-218A00B094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52E10C-2094-42FA-8607-037C95722A28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9C87609F-B18F-4418-984F-9D7D346B5A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F2468714-A659-4365-ACFD-5E9AAD5931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30359BBE-3EE6-4149-B98C-2FCD65B4B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D10C4A-6E59-46DF-A353-6EF1C66DA012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D09309DC-76C1-431E-BF06-AC9FDFEC55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4FDF5F0D-F574-48E1-9897-6AF448EF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DC1AF33C-8F0A-4559-A2E0-03D2FC09E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175055-C2F1-4AFC-8CB1-CAB2CF0523B1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406F7388-059D-43B1-A567-8020B49390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42383876-E12A-4C0D-AAD0-871B6194A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A7BD9B03-4433-44FF-B92D-0D1C561889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F620C3A-10E3-406C-B43A-5F4A29FCC7A0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EFC94902-CC7E-4230-B27A-7ED36B4B65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F6D7F9ED-3245-4B72-B64C-121876EB50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DDB53D22-4AD0-40D1-9C50-9E8D2DC805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2F7948-28AE-446B-862D-8BB6D75B7705}" type="slidenum">
              <a:rPr lang="en-US" altLang="en-US" sz="1200">
                <a:solidFill>
                  <a:srgbClr val="000000"/>
                </a:solidFill>
              </a:rPr>
              <a:pPr/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BA344558-8BDC-49AD-8231-9A95B50DF0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17DA7D45-BD47-47C1-9D00-E0BDC5D4F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359C5F4C-6C25-4700-A461-535199BB44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F8016A-6D87-44A8-974A-1F4F5606629C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350F24A2-23C4-4DB1-90AE-5DE53072B5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649CE1C2-D54C-4ABD-9586-889D310E7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82A53AFB-4F0B-4988-9F8D-F0EC76EB0D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2B6CDE-F755-47A6-802D-CC7ADB2F5344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D5B6BEB6-C976-4383-85B9-337DFACB14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08A09FBE-1878-465E-BA60-CF01D310D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352B03D9-76DF-4AFA-9D3A-A236BEA1B3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B7BC19-732E-4605-9056-29E3889E2FF4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3AC78D07-CC66-422B-B2A9-BE60516843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EE95B339-1C24-4A7E-B934-90BA5834A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795F9700-9CD7-4151-ACCA-1BBCC4A30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19EB2F-0A31-439B-9418-2B453137314A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DCEA3BB1-E43A-4963-8186-FC9E6E982A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439B9ABB-6B38-4EA6-834D-41A1CECE3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F25552A8-D91C-4BDD-AACE-C5A151BD4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1E8D145-A838-46D2-94B5-78852F2AD69A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CA5084D0-C184-4C55-B792-4D479C6DC5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CE5AA84A-A3D0-4CFD-BE28-14F745DF59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B0D30072-F967-4EAB-B29B-4695476D2F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03179F-2BF1-465D-8D28-79553DE5379A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1079D0BE-C67A-44D0-9EF1-DA60AB3018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868594C5-95D5-47C0-8347-5FC0137A5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02F77524-C0AC-4614-8C4E-1990FFB03D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800235-01FC-46E6-9636-F6C7F7BC7790}" type="slidenum">
              <a:rPr lang="en-US" altLang="en-US" sz="1200"/>
              <a:pPr/>
              <a:t>26</a:t>
            </a:fld>
            <a:endParaRPr lang="en-US" altLang="en-US" sz="12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BD0F0A99-AB3E-41D4-948F-F056227433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C16C2DC9-073C-4966-A479-6C6076259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D3F76F51-7BE2-4181-9936-8A05ACAEA3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C260206-C88B-42D3-8DDE-9740F2A187E0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0E979B61-6E48-492F-B4FF-A4BEEA9623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AB8C47B6-3841-454F-8623-80897BAEF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7322A648-B2E7-4818-BF60-B7FC56BF24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39D285-F57E-4BCE-A6CF-3D90B0EF1467}" type="slidenum">
              <a:rPr lang="en-US" altLang="en-US" sz="1200"/>
              <a:pPr/>
              <a:t>28</a:t>
            </a:fld>
            <a:endParaRPr lang="en-US" altLang="en-US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BE354A80-026B-414E-B1BE-33443A9D2C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ABBC531C-D7BD-4F83-907B-4DBD5231F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893C30E6-9EBC-4B05-A7BE-B7987A2109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9F9E1A-0715-49BA-BF1C-E6C11D7FEF9E}" type="slidenum">
              <a:rPr lang="en-US" altLang="en-US" sz="1200"/>
              <a:pPr/>
              <a:t>29</a:t>
            </a:fld>
            <a:endParaRPr lang="en-US" altLang="en-US" sz="12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EC5E2272-3722-4CC3-B35D-F826449412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12A99372-CAF0-4EE7-A6DD-6B201DB60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BB8CA23A-F7BE-4217-BA8E-A838794E13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88F616-17FF-4854-B622-D82A43D0D8E0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60C1A9EF-D90D-42CB-9F53-DF6E8861F3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80D6844D-0569-4A09-B509-927E565C7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F1FF128C-3179-4137-9569-797F98A16B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5E54589-1F87-49E6-8600-98EC99A2DBEB}" type="slidenum">
              <a:rPr lang="en-US" altLang="en-US" sz="1200"/>
              <a:pPr/>
              <a:t>30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2D877BDF-422B-4F33-8236-C8AD16549A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58BC3699-269D-4B42-A872-92A2049EF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n-US" altLang="en-US" dirty="0"/>
              <a:t>From [W]: The code generator (2) allocates an address for the variable n, say 0 [SB].  It stores the address in the decorated AST tree (not shown) at node (2) for later retrieval.  (3) It similarly allocates an address for the variable c, say 1[SB].  It stores that address at node (3), for later retrieval.</a:t>
            </a:r>
          </a:p>
          <a:p>
            <a:r>
              <a:rPr lang="en-US" altLang="en-US" dirty="0"/>
              <a:t>The code generator processes the second assignment command as follows: (8) by following the link to the declaration of n, it retrieves this variable’s address, namely 0[SB].  Then it generates the instruction LOAD 0[SB].  (When executed, this instruction will fetch the current value of that variable.) (9) It generates the instruction LOADL 1.  (When executed, this instruction will </a:t>
            </a:r>
            <a:r>
              <a:rPr lang="en-US" altLang="en-US" dirty="0" err="1"/>
              <a:t>fetchb</a:t>
            </a:r>
            <a:r>
              <a:rPr lang="en-US" altLang="en-US" dirty="0"/>
              <a:t> the literal value 1.  (7) It generates the instruction CALL add.  (When executed, this instruction will add the two previously-fetched values.)  (5) By following the link to the declaration of n, it retrieves this variable (n)’s address, namely 0[SB]. Then it generates the instruction STORE 0[SB].  (When executed, this instruction will store the previously-computed value in that variable.)</a:t>
            </a:r>
          </a:p>
          <a:p>
            <a:r>
              <a:rPr lang="en-US" altLang="en-US" dirty="0"/>
              <a:t>In a similar way, the code generator translates the whole program into object code. 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E683C2CF-FCF1-459A-B792-3337252CCB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C324FA-4BF9-4C88-B0D5-1EF7D234DE8B}" type="slidenum">
              <a:rPr lang="en-US" altLang="en-US" sz="1200"/>
              <a:pPr/>
              <a:t>31</a:t>
            </a:fld>
            <a:endParaRPr lang="en-US" altLang="en-US" sz="12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2575EA27-D500-415F-82E2-2E372D22CB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7E2D80CF-7E45-49FA-8BE8-9C8277EBED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023EDE3D-E97C-4D32-9DA0-B92835C785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1244A7-31DF-4B6D-8DEC-2FA9C936C450}" type="slidenum">
              <a:rPr lang="en-US" altLang="en-US" sz="1200"/>
              <a:pPr/>
              <a:t>32</a:t>
            </a:fld>
            <a:endParaRPr lang="en-US" altLang="en-US" sz="12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EE4F8E6F-29AD-48F0-BE8D-1B46DA2DF8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60940EC6-5B2C-46A2-8F74-573CF3438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634C6DAD-E1C0-4FD3-9A35-B5EDFC9DE7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96C8D8-D18A-4766-B9C7-436FBE658B28}" type="slidenum">
              <a:rPr lang="en-US" altLang="en-US" sz="1200"/>
              <a:pPr/>
              <a:t>33</a:t>
            </a:fld>
            <a:endParaRPr lang="en-US" altLang="en-US" sz="12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A0BF2B6A-496C-4D7E-9543-5101A78E9D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3E3BFA5B-1785-47F3-BFC7-DFA1B080C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96BE35E9-6DE0-453A-A23C-A8518950A5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966907F-C172-4060-8A41-9811B7475630}" type="slidenum">
              <a:rPr lang="en-US" altLang="en-US" sz="1200"/>
              <a:pPr/>
              <a:t>34</a:t>
            </a:fld>
            <a:endParaRPr lang="en-US" altLang="en-US" sz="12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E3F87F92-44DE-4B57-9933-DE58FC5614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B917BA6B-4B44-4A16-B82B-6B5778B90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A7DBEEA2-762B-4AA4-848D-ED1A16ADBF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7A9EFE-D9BD-4EDA-8086-D206898EC093}" type="slidenum">
              <a:rPr lang="en-US" altLang="en-US" sz="1200"/>
              <a:pPr/>
              <a:t>35</a:t>
            </a:fld>
            <a:endParaRPr lang="en-US" altLang="en-US" sz="12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3610BA72-7F16-4708-A694-CFD8A01DD2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0EEBAAED-5F72-41A0-A65F-D5627D300D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2C30BBB2-20DA-449F-96C8-191EA623BA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294F8C-CF79-4FD8-967F-12A2FBF52FD7}" type="slidenum">
              <a:rPr lang="en-US" altLang="en-US" sz="1200"/>
              <a:pPr/>
              <a:t>36</a:t>
            </a:fld>
            <a:endParaRPr lang="en-US" altLang="en-US" sz="12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D207E610-4392-4B29-8B42-D1DB980960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A1BF3468-00A1-4BE1-B5A6-794407223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E8C406AD-C7AE-4767-AA65-E703038CEF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3E42FB-18C5-4E11-858A-8B9477BDADFF}" type="slidenum">
              <a:rPr lang="en-US" altLang="en-US" sz="1200"/>
              <a:pPr/>
              <a:t>37</a:t>
            </a:fld>
            <a:endParaRPr lang="en-US" altLang="en-US" sz="12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B6F2F1D6-2810-4835-94E2-00BDDEC515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4C6B2433-0AD4-4122-BC38-B48DF8313F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F95F0E61-F2E8-429A-A3C4-978E902C2A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890FF6-37BF-4D34-B7A6-A0C75ED1B35E}" type="slidenum">
              <a:rPr lang="en-US" altLang="en-US" sz="1200"/>
              <a:pPr/>
              <a:t>38</a:t>
            </a:fld>
            <a:endParaRPr lang="en-US" altLang="en-US" sz="12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523CA8AB-BBCC-469C-88CD-AA31F59105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C64E713D-72B1-438E-AAA0-DCF4DE911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4377000C-50F1-4B14-B02A-605FA88EA0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047B7C-68D3-4E16-98FC-C6F59FF56276}" type="slidenum">
              <a:rPr lang="en-US" altLang="en-US" sz="1200"/>
              <a:pPr/>
              <a:t>39</a:t>
            </a:fld>
            <a:endParaRPr lang="en-US" altLang="en-US" sz="12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FA0343C0-AB2A-4700-8512-24CA557A50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C17B8529-09CA-42A8-81FE-63F68FF55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5ED8C9A1-E06B-4E7B-923B-075550A941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0F1CF1-2DE6-4A22-BA92-A8641A19578C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BA6FEC3-6BD8-4CB3-989A-1607408812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6FF0D716-2B3B-43CC-84E6-34967D097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CB9AAF0D-BBF7-4C30-BCBA-C19B3B4661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A0D602-D462-48C0-940D-B11DFFB3DAD3}" type="slidenum">
              <a:rPr lang="en-US" altLang="en-US" sz="1200"/>
              <a:pPr/>
              <a:t>40</a:t>
            </a:fld>
            <a:endParaRPr lang="en-US" altLang="en-US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0C7C3B39-68DC-437B-BA73-62BD34EF65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3E9EC9FE-6511-4BE6-BBB4-552EDE0222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D0C88DBD-DC73-4799-99F6-6383C384BA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789470-FA7D-4CF5-8BD8-79B2AB54F1F7}" type="slidenum">
              <a:rPr lang="en-US" altLang="en-US" sz="1200"/>
              <a:pPr/>
              <a:t>41</a:t>
            </a:fld>
            <a:endParaRPr lang="en-US" altLang="en-US" sz="12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4A3A3F93-8556-4833-BFFC-DF3AA31680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3A1281B2-8439-4CB6-9B7D-F8A848B803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D137C82A-78DC-41CA-9534-C48883E271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BC5E0C-F4ED-42A0-90C8-C288C60A5CAB}" type="slidenum">
              <a:rPr lang="en-US" altLang="en-US" sz="1200"/>
              <a:pPr/>
              <a:t>42</a:t>
            </a:fld>
            <a:endParaRPr lang="en-US" altLang="en-US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FA8FCCBF-F325-4894-AA75-68E287E454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E3DAF45F-7E92-4AAB-9556-6587DBF50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A70211F0-93C1-407B-A0B5-262BCD5E33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A1D013-857B-42DB-B16A-B8A140173F83}" type="slidenum">
              <a:rPr lang="en-US" altLang="en-US" sz="1200"/>
              <a:pPr/>
              <a:t>43</a:t>
            </a:fld>
            <a:endParaRPr lang="en-US" altLang="en-US" sz="12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436FF356-7EA1-4A4C-9AE8-541083BB24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C0370F2C-DF3A-448B-8119-7AB17B771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B3D1F641-4189-4A8C-870D-FAD90D192C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8060AC-E61B-4219-BBF1-A32D8DF287BE}" type="slidenum">
              <a:rPr lang="en-US" altLang="en-US" sz="1200"/>
              <a:pPr/>
              <a:t>44</a:t>
            </a:fld>
            <a:endParaRPr lang="en-US" altLang="en-US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30D29BFD-03AB-47B0-9324-83529D3A40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8F301691-D764-4D19-AD2E-6D8DCD782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009CBD16-3BF3-4258-8992-506FB64433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D2F874-15D7-4BC5-9A51-3D6283383A0B}" type="slidenum">
              <a:rPr lang="en-US" altLang="en-US" sz="1200"/>
              <a:pPr/>
              <a:t>45</a:t>
            </a:fld>
            <a:endParaRPr lang="en-US" altLang="en-US" sz="12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6D486E4D-EE2A-4DAA-BCB3-D735C630BD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30B7DB29-B537-481C-8053-8C39EB5BA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5D702430-612B-4B8C-AF76-24D0ACE082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973FE5-9AD4-46B8-AFC4-2C01FCA0EB47}" type="slidenum">
              <a:rPr lang="en-US" altLang="en-US" sz="1200"/>
              <a:pPr/>
              <a:t>46</a:t>
            </a:fld>
            <a:endParaRPr lang="en-US" altLang="en-US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312E5A23-49D5-402A-8D32-063C987ABA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A5EB2776-2CC0-419C-80D6-DA85D11ED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5AA71768-15EE-4365-9A72-434E4D195F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6A9157-E567-4BB5-A4A8-715A5E167761}" type="slidenum">
              <a:rPr lang="en-US" altLang="en-US" sz="1200"/>
              <a:pPr/>
              <a:t>47</a:t>
            </a:fld>
            <a:endParaRPr lang="en-US" altLang="en-US" sz="12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8D36392F-BBFE-45A1-B54F-D43B3CC54D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7BCB0F56-0339-4D4C-8BFD-9EB2758B6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B908FACE-BCF7-416C-A52E-95E372B4B8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4848A9-54A6-4C46-BC1E-E280AFC61D52}" type="slidenum">
              <a:rPr lang="en-US" altLang="en-US" sz="1200"/>
              <a:pPr/>
              <a:t>48</a:t>
            </a:fld>
            <a:endParaRPr lang="en-US" altLang="en-US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683C2E3D-2B29-4EC8-ADEA-EE4BFBFAFC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4E1F5155-C52B-4648-86D5-6153E590BA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BAD3155F-A41F-4691-B14D-27AFF30DE4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BAA40A-3D1E-4549-90B9-F8E94EA386C9}" type="slidenum">
              <a:rPr lang="en-US" altLang="en-US" sz="1200"/>
              <a:pPr/>
              <a:t>49</a:t>
            </a:fld>
            <a:endParaRPr lang="en-US" altLang="en-US" sz="1200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1D82C9C2-9D17-4EC3-97D9-2734B6379F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50165A12-8E7E-4FC8-ACB9-D3DA70FD6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457A4475-1B86-4CC8-B096-F9902740A5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6BB8CC-9A6D-46F8-A928-725225C8FAEA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08A8DAC4-725C-433D-A72C-AD9962129E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E95F0FB3-398D-412D-804B-F164639B0F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8FAE86FB-77CC-4160-8A7B-BC9EBB5FA4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848D52-632C-4FF3-9B11-CFDE7CB1F4D1}" type="slidenum">
              <a:rPr lang="en-US" altLang="en-US" sz="1200"/>
              <a:pPr/>
              <a:t>50</a:t>
            </a:fld>
            <a:endParaRPr lang="en-US" altLang="en-US" sz="12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B9468166-87B2-4ABA-A0C7-2D884B7466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679DA52E-8DF0-4586-945E-4D1533ED8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CDD8CFA8-AEE9-427F-BE6D-D3A0E4A23D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0C358C-1754-4B49-8347-0E6E8F26967B}" type="slidenum">
              <a:rPr lang="en-US" altLang="en-US" sz="1200"/>
              <a:pPr/>
              <a:t>51</a:t>
            </a:fld>
            <a:endParaRPr lang="en-US" altLang="en-US" sz="120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70B14240-EC0B-4701-9B14-6CF7095B3C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B3B74531-EA33-490B-8C3E-50DC19388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ECA54E30-90B1-4B2E-9085-F270282C9C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0ECDDF-6A00-4A22-BD1E-B3241D2419A0}" type="slidenum">
              <a:rPr lang="en-US" altLang="en-US" sz="1200"/>
              <a:pPr/>
              <a:t>52</a:t>
            </a:fld>
            <a:endParaRPr lang="en-US" altLang="en-US" sz="12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B88F87CE-419A-4DFD-9B43-6E1BF4EB040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C1A4AD7B-D66A-4AF2-89CA-EAF7D94E49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606B033C-96D4-4139-A5E6-C5E3209BB8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344EDC-279B-4FF9-A2F3-424D964F53F2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A1814A33-67AF-4834-8FBE-8E7529D48D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3A13568F-7AA2-4455-A851-766F2CA6A1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801D37C7-32F5-47AD-B792-DB27039143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FD3CBD-A74B-4297-8689-89918AE3E01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AF11FDB1-9E60-4565-8B2D-CBDFBA7DE6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C7B03D17-E4A7-468A-A01E-90FAC1A63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997EAE94-6D85-46A8-ACAC-D69CD35035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218B9A-F384-488E-96AC-202AB2D81F6A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2F59CD4D-2885-4F05-9C8C-42EF1ACCD9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0227E26-1850-4D3B-9155-5B2A126F9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D72E2164-D813-43B6-8413-4B118F6C5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CDA6894-8841-4A85-A82D-584F30B300B8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BE761330-6FE2-42DD-A739-12668FF6A5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42534E99-6E23-4A8D-9E6F-DA7180334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n-US" altLang="en-US"/>
              <a:t>Sebesta, 2007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67AB0B-75C8-432D-A030-B05FB4656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6E6F12-2998-4C2F-B9D4-75D56890D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D03154-6C91-4715-AE6B-457F5CBA75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46ED2-5028-442C-9CFA-F12552500F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26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2F718B-0F84-4130-8A4A-0B4F10D300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B0B48E-D700-4388-8694-6D644CEDA3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E8648F-6FC1-48C5-808D-37C7D5C44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F8D0F-A57B-4482-B6BA-278BBF012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5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52400"/>
            <a:ext cx="196215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3405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E77BB1-DF91-4E1B-A25C-06C5959A4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D57B4B-1790-4A88-8F8A-0B4816E3C1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C39B29-B3BC-4A7C-ACAE-4E69841582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8C09D1-B5DF-4D53-BC3E-40C64EDB8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451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96A25C-D04C-41D0-9679-B60A9D553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173B86-F699-4AE4-9B11-53111436E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E39A60-E7D4-4FD8-99FA-AFC293CD76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873E5C-D00D-448E-8688-B2420835E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20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59A957-2E56-4BC4-919A-7353618DEB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60ED6C-B01B-471B-AD08-24210CCED2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6E9934-4EB4-4ABD-B233-2F4E870DD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32F16-1135-4D9F-9811-06B148409C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64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2552B8-E09B-4856-9706-B5C2ED6406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A6DAF4-A814-43D8-8BEF-33A0E7CAB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39DA05-5F15-477B-A10C-1B57A8596B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4F2B7-4BEA-4655-958D-1D551B222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12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8535DB-0D6D-496A-8635-FDD228203F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38841E-3FCA-4790-BD83-79E3FE1B1F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01C8C3-3DB9-4DFA-9AD9-AA46E634C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B5ED3-B758-46EE-A1E1-5D5B660B19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35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3B8AF54-FE6C-4B01-9A04-604447D1F7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77A6C3-E041-4011-944B-0FB342352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3E3EFF-0F79-461F-A3FD-2B6D425ABE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F2D7E-84D7-4B90-90D7-9697C10C19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439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12710BB-B6A1-4999-9AA7-F671812890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FAB881-CA3C-47DE-BAC7-79C62F74D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7FD16B1-1D35-4EBE-8A87-ED3CA82C1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01193-B4CD-46A3-9C00-0F9B5AC5C1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949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CC4585-4AA3-463E-83AF-05723BF5C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5C0BD3-2FC8-4566-8595-BEDC1567C4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6C9E84-F2B9-4E98-8526-95773AF91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E7E5F-2B16-43B0-8EED-6C8243D631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884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C0A6D5-0D05-44AA-B4B4-E20231CFC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7B886-7F3D-409E-8D90-3E0DA8949B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524BAE-3322-43B4-A86E-4250A1475F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3894E-75D4-4FED-AF73-49575AD8ED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37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4159D6-FD80-4517-BB13-FEC9EFDF1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6477B2-7D0B-4EF6-9B3E-58EC948FB4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7273BD-47AA-4A91-B998-17BABCDED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99187-2059-4397-BD61-15C388FEB4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2182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D4731-A773-4E49-AC58-F9011C4131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7D7D7B-282D-4DA0-A2EB-295808446D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B1F112-B840-4EE0-9F2B-F2F5D63207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0945B-BA5D-4231-8CB5-1110292E9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670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11270C-4E7A-4E1F-9D48-BDE6F703AD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26B215-A438-43AE-A8E9-909CFC59E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9AE340-9AA4-41EB-AD02-15AD98EB8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1F4B2-4A62-42BE-B5A3-1058E926A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3365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3DF5CA-2B9F-455F-B0A4-7E28341B53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B2623C-D12A-4AE6-8C8E-A15DF7D204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5E48B1-7EDE-4AFD-8EA0-D674FE88F9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28BCA-1644-4260-BF2E-AFF93F4EF3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98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82A9B-9A86-42AD-BDEC-B9CB6AFDE3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4AFD11-4686-49C0-88D1-5C90E6CB57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172B51-D1F1-47E7-9FC3-DB8A6C2E6A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20FA5-38D2-4A96-8475-44A5C5A3D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81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6A747B-2EF2-4A04-9766-09EC41F4B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0A211F-254D-4337-A058-7986F5035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77BFFD-7F8D-4882-8702-900370EB05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35D61-5B6E-4618-8E74-03CE73E87D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14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CDF7DFA-E5F0-401D-8A0B-34E5DC44FF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9ECC837-9138-4FC7-848D-42C5F6DC17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4392951-CEAC-47B1-BEFD-E8057A3EE4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B2EC6-351A-4047-B571-71CF0AFC31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97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4885610-6CBF-45B3-83B6-0E8E44A30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A86246B-7B57-4F5D-9B26-6213E588DB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74D3A2-FFA4-4D70-9549-22A01BE520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8F879-8EEB-4A36-A228-2334F0E996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62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AD54DF-BBE5-48EA-ADD1-621CAB2C2B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C7B8788-77C2-4F5F-9FFF-008CF4F6DC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B4C237-77D9-4CE8-8782-BAE8C9AFF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72FD0-48EE-4C3B-9CC2-75DAB081EE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77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FA7D3-CAFF-489D-9298-75C6B8171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AC18C3-85AA-4C8C-AC33-C9F28BF44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EFC28E-604B-41CA-9746-646685A85C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F59580-F7E6-412A-8E5B-2A41E29197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15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6DC11-AB66-4F91-828A-994E4E2E1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B7658-C60A-443C-9E92-857C8A6DA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BE5E50-7058-4AFE-A777-B6E75EC531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FCD37-947F-42B2-AB3C-20E7F94335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25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B8B4A7-89CB-42D1-AAAA-254E57D7B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A683028-D769-48A4-8FC8-B519E32A9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E3A30EB-AE89-446F-812F-687E7CE795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E89997E-3181-4947-AFC2-8A3ACE44FE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E9A4FF6-C689-41D0-80D5-2E30BE8AC6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D1153D-094F-485F-88AE-013E228F2FC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8FC88FAD-B3DE-4949-8E27-9C61614C1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48400"/>
            <a:ext cx="4572000" cy="339725"/>
          </a:xfrm>
          <a:prstGeom prst="rect">
            <a:avLst/>
          </a:prstGeom>
          <a:solidFill>
            <a:srgbClr val="990033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 b="1">
                <a:solidFill>
                  <a:schemeClr val="bg1"/>
                </a:solidFill>
                <a:latin typeface="Baskerville Old Face" panose="02020602080505020303" pitchFamily="18" charset="0"/>
              </a:rPr>
              <a:t>UNIVERSITY OF SOUTH CAROLINA</a:t>
            </a:r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38B04482-5EF6-4DCB-B3E8-D65B37377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6400800"/>
            <a:ext cx="4343400" cy="307975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Baskerville Old Face" panose="02020602080505020303" pitchFamily="18" charset="0"/>
              </a:rPr>
              <a:t>Department of Computer Science and Engineering</a:t>
            </a:r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24147E69-D195-4673-BF12-0C26004977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19200"/>
            <a:ext cx="0" cy="50292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85A9E5F9-7AD5-49B1-924F-FF553A0AD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04800"/>
            <a:ext cx="7848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D8957516-3A05-4C76-819A-A242D860E3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04800"/>
            <a:ext cx="0" cy="60960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1F5E5B22-54F0-4A1F-AB26-389DF777B0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066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Photo Editor Photo" r:id="rId15" imgW="2400635" imgH="3104762" progId="MSPhotoEd.3">
                  <p:embed/>
                </p:oleObj>
              </mc:Choice>
              <mc:Fallback>
                <p:oleObj name="Photo Editor Photo" r:id="rId15" imgW="2400635" imgH="3104762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066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B6764E7-F235-4B91-81A1-D8476ABB8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C35313A-8ECC-404A-92DA-B5FBBCCE3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2E2141B-9D64-4602-BF9E-75C95FB6F4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0B98F35-1F8D-4FBA-9467-5E2861BC49B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BC50C81-64C5-46E4-919B-21877B7B1C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AB19AFC3-FCD3-4D12-9B3E-CBC533672A8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ABB003A-06AB-4242-82B2-0DE6586A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48400"/>
            <a:ext cx="4572000" cy="339725"/>
          </a:xfrm>
          <a:prstGeom prst="rect">
            <a:avLst/>
          </a:prstGeom>
          <a:solidFill>
            <a:srgbClr val="990033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FFFFFF"/>
                </a:solidFill>
                <a:latin typeface="Baskerville Old Face" pitchFamily="18" charset="0"/>
              </a:rPr>
              <a:t>UNIVERSITY OF SOUTH CAROLINA</a:t>
            </a:r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5AD70CEA-3576-4502-A5CE-5E5AD5562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6400800"/>
            <a:ext cx="4343400" cy="307975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400" b="1">
                <a:solidFill>
                  <a:srgbClr val="FFFFFF"/>
                </a:solidFill>
                <a:latin typeface="Baskerville Old Face" pitchFamily="18" charset="0"/>
              </a:rPr>
              <a:t>Department of Computer Science and Engineering</a:t>
            </a:r>
          </a:p>
        </p:txBody>
      </p:sp>
      <p:sp>
        <p:nvSpPr>
          <p:cNvPr id="2057" name="Line 9">
            <a:extLst>
              <a:ext uri="{FF2B5EF4-FFF2-40B4-BE49-F238E27FC236}">
                <a16:creationId xmlns:a16="http://schemas.microsoft.com/office/drawing/2014/main" id="{72418D50-8182-45A4-9947-9847571C8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19200"/>
            <a:ext cx="0" cy="50292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AF7A0907-69A2-46FF-B52E-1C8F3055A7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04800"/>
            <a:ext cx="7848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DA776871-1BFC-4E91-8E50-7FBFAC8507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04800"/>
            <a:ext cx="0" cy="60960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DD40B03C-7FF7-4069-8500-873163987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066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Photo Editor Photo" r:id="rId15" imgW="2400635" imgH="3104762" progId="MSPhotoEd.3">
                  <p:embed/>
                </p:oleObj>
              </mc:Choice>
              <mc:Fallback>
                <p:oleObj name="Photo Editor Photo" r:id="rId15" imgW="2400635" imgH="3104762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066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0850F7B-7706-44E7-B405-B44A1C4574C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924800" cy="2514600"/>
          </a:xfrm>
        </p:spPr>
        <p:txBody>
          <a:bodyPr/>
          <a:lstStyle/>
          <a:p>
            <a:pPr eaLnBrk="1" hangingPunct="1"/>
            <a:r>
              <a:rPr lang="en-US" altLang="en-US" sz="4000"/>
              <a:t>CSCE 531</a:t>
            </a:r>
            <a:br>
              <a:rPr lang="en-US" altLang="en-US" sz="4000"/>
            </a:br>
            <a:r>
              <a:rPr lang="en-US" altLang="en-US" sz="4000"/>
              <a:t>Compiler Construction</a:t>
            </a:r>
            <a:br>
              <a:rPr lang="en-US" altLang="en-US" sz="4000"/>
            </a:br>
            <a:r>
              <a:rPr lang="en-US" altLang="en-US" sz="4000"/>
              <a:t>Ch. 3: Compilation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1A60D62-1E6D-4E0A-96B6-407AEC6D5A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Spring 2020</a:t>
            </a:r>
          </a:p>
          <a:p>
            <a:pPr eaLnBrk="1" hangingPunct="1"/>
            <a:r>
              <a:rPr lang="en-US" altLang="en-US" dirty="0"/>
              <a:t>Marco Valtorta</a:t>
            </a:r>
          </a:p>
          <a:p>
            <a:pPr eaLnBrk="1" hangingPunct="1"/>
            <a:r>
              <a:rPr lang="en-US" altLang="en-US" dirty="0"/>
              <a:t>mgv@cse.sc.edu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493203D-CD77-40B3-AA54-70C072FB6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Example: Syntax of Mini Triangle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D2A4BE3-A6BC-46B8-B43F-1A7C717FA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1849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/>
              <a:t>Mini triangle is a very simple Pascal-like programming language.</a:t>
            </a:r>
          </a:p>
          <a:p>
            <a:pPr eaLnBrk="1" hangingPunct="1">
              <a:buFontTx/>
              <a:buNone/>
            </a:pPr>
            <a:r>
              <a:rPr lang="en-US" altLang="en-US"/>
              <a:t>An example program: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30584F20-22DD-47C1-883B-9237B24F4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4495800" cy="302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!This is a comment.</a:t>
            </a:r>
          </a:p>
          <a:p>
            <a:r>
              <a:rPr lang="en-US" altLang="en-US">
                <a:latin typeface="Courier New" panose="02070309020205020404" pitchFamily="49" charset="0"/>
              </a:rPr>
              <a:t>let const m ~ 7;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var 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begin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n := 2 * m * m  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putint(n)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end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F95FB9E7-EFEE-4B13-A370-21354AFC1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346325"/>
            <a:ext cx="1722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Declarations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8DD688C-D27C-4DA5-B95F-47A72D776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124200"/>
            <a:ext cx="2286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295" name="AutoShape 7">
            <a:extLst>
              <a:ext uri="{FF2B5EF4-FFF2-40B4-BE49-F238E27FC236}">
                <a16:creationId xmlns:a16="http://schemas.microsoft.com/office/drawing/2014/main" id="{02083F27-5F4A-4C2A-9E84-125A9A68D3CB}"/>
              </a:ext>
            </a:extLst>
          </p:cNvPr>
          <p:cNvCxnSpPr>
            <a:cxnSpLocks noChangeShapeType="1"/>
            <a:stCxn id="12294" idx="3"/>
            <a:endCxn id="12293" idx="1"/>
          </p:cNvCxnSpPr>
          <p:nvPr/>
        </p:nvCxnSpPr>
        <p:spPr bwMode="auto">
          <a:xfrm flipV="1">
            <a:off x="3505200" y="2574925"/>
            <a:ext cx="2270125" cy="892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6" name="Rectangle 8">
            <a:extLst>
              <a:ext uri="{FF2B5EF4-FFF2-40B4-BE49-F238E27FC236}">
                <a16:creationId xmlns:a16="http://schemas.microsoft.com/office/drawing/2014/main" id="{84348414-4F52-4F38-AB53-EFBFDC9D8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495800"/>
            <a:ext cx="2971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7E08DE6D-F367-4FB7-B709-D401E96F1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962400"/>
            <a:ext cx="1452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Command</a:t>
            </a:r>
          </a:p>
        </p:txBody>
      </p:sp>
      <p:cxnSp>
        <p:nvCxnSpPr>
          <p:cNvPr id="12298" name="AutoShape 10">
            <a:extLst>
              <a:ext uri="{FF2B5EF4-FFF2-40B4-BE49-F238E27FC236}">
                <a16:creationId xmlns:a16="http://schemas.microsoft.com/office/drawing/2014/main" id="{9BBA9A26-9A19-4E2C-A7BD-AE6840154FB8}"/>
              </a:ext>
            </a:extLst>
          </p:cNvPr>
          <p:cNvCxnSpPr>
            <a:cxnSpLocks noChangeShapeType="1"/>
            <a:stCxn id="12296" idx="3"/>
            <a:endCxn id="12297" idx="1"/>
          </p:cNvCxnSpPr>
          <p:nvPr/>
        </p:nvCxnSpPr>
        <p:spPr bwMode="auto">
          <a:xfrm flipV="1">
            <a:off x="4419600" y="4191000"/>
            <a:ext cx="1524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2DA94D38-7149-4FC5-B335-4F51E3B47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572000"/>
            <a:ext cx="1752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300" name="AutoShape 12">
            <a:extLst>
              <a:ext uri="{FF2B5EF4-FFF2-40B4-BE49-F238E27FC236}">
                <a16:creationId xmlns:a16="http://schemas.microsoft.com/office/drawing/2014/main" id="{22ACF093-4108-4A51-89DF-0CB6C085D068}"/>
              </a:ext>
            </a:extLst>
          </p:cNvPr>
          <p:cNvCxnSpPr>
            <a:cxnSpLocks noChangeShapeType="1"/>
            <a:stCxn id="12299" idx="0"/>
          </p:cNvCxnSpPr>
          <p:nvPr/>
        </p:nvCxnSpPr>
        <p:spPr bwMode="auto">
          <a:xfrm flipV="1">
            <a:off x="3390900" y="3429000"/>
            <a:ext cx="2476500" cy="1143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01" name="Text Box 13">
            <a:extLst>
              <a:ext uri="{FF2B5EF4-FFF2-40B4-BE49-F238E27FC236}">
                <a16:creationId xmlns:a16="http://schemas.microsoft.com/office/drawing/2014/main" id="{CB67E5C0-CA64-4DC9-B356-7B7C1718C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200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Expression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40F96DA-F3F2-466D-8730-A51AB5728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838200"/>
          </a:xfrm>
        </p:spPr>
        <p:txBody>
          <a:bodyPr/>
          <a:lstStyle/>
          <a:p>
            <a:pPr eaLnBrk="1" hangingPunct="1"/>
            <a:r>
              <a:rPr lang="en-US" altLang="en-US" sz="3200"/>
              <a:t>Block Command, Let Expression, </a:t>
            </a:r>
            <a:br>
              <a:rPr lang="en-US" altLang="en-US" sz="3200"/>
            </a:br>
            <a:r>
              <a:rPr lang="en-US" altLang="en-US" sz="3200"/>
              <a:t>and Function Body in Triangle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558F5F5-35EF-4BBC-979E-E7E462A3B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block command (“let command”) consists of a declaration and a command: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let &lt;Declaration&gt; in &lt;single-Command&gt;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 scope of the &lt;Declaration&gt; is the &lt;single-Command&gt; (see p.388 of text)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let expression consists of a declaration and an expression: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let &lt;Declaration&gt; in &lt;Expression&gt;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 scope of the &lt;Declaration&gt; is the &lt;Expression&gt; (see pp.389-390)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function declaration consists of a name, a list of formal parameters, and an expression (see pp.393-394), e.g.: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func power(a: Integer, n: Integer): Integer ~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if n = 0 then 1 else a * power(a, n-1)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3622D5D-3BDB-4EDB-A131-7DF10FC33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Syntax of Mini Triangle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A965D74B-5CEE-4D85-9DE1-2BC847768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534400" cy="448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Program ::= 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single-Command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::= V-name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:=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Identifier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)</a:t>
            </a:r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then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   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else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while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do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let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Declaration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begin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Command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Command ::= single-Command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| Command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;</a:t>
            </a:r>
            <a:r>
              <a:rPr lang="en-US" altLang="en-US">
                <a:latin typeface="Courier New" panose="02070309020205020404" pitchFamily="49" charset="0"/>
              </a:rPr>
              <a:t> single-Command</a:t>
            </a:r>
            <a:endParaRPr lang="en-US" altLang="en-US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65E54F4-7ED5-40A8-A3A6-020CFAF477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Example: Syntax of “Mini Triangle” (continued)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16A406B1-238C-4F22-ADBD-EDCA28CE7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8534400" cy="5578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Expression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Expression Operator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primary-Expression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Integer-Literal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V-name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Operator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V-name ::= Identifier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Identifier ::= Letter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| Identifier Letter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| Identifier Digit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Integer-Literal ::= Digit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     | Integer-Literal Digit</a:t>
            </a:r>
          </a:p>
          <a:p>
            <a:r>
              <a:rPr lang="en-US" altLang="en-US">
                <a:latin typeface="Courier New" panose="02070309020205020404" pitchFamily="49" charset="0"/>
              </a:rPr>
              <a:t>Operator ::=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+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-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*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/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>
                <a:latin typeface="Courier New" panose="02070309020205020404" pitchFamily="49" charset="0"/>
              </a:rPr>
              <a:t>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=</a:t>
            </a:r>
            <a:endParaRPr lang="en-US" altLang="en-US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86E6288-537B-4E8C-B358-9661A5D56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Syntax of “Mini Triangle” (continued)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093643BB-5FFA-4F7A-9C68-7626B1C8C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04925"/>
            <a:ext cx="8534400" cy="2657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Declaration 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single-Declaration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Declaration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;</a:t>
            </a:r>
            <a:r>
              <a:rPr lang="en-US" altLang="en-US">
                <a:latin typeface="Courier New" panose="02070309020205020404" pitchFamily="49" charset="0"/>
              </a:rPr>
              <a:t> single-Declaration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single-Declaration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const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Identifier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~</a:t>
            </a:r>
            <a:r>
              <a:rPr lang="en-US" altLang="en-US">
                <a:latin typeface="Courier New" panose="02070309020205020404" pitchFamily="49" charset="0"/>
              </a:rPr>
              <a:t> 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var</a:t>
            </a:r>
            <a:r>
              <a:rPr lang="en-US" altLang="en-US">
                <a:latin typeface="Courier New" panose="02070309020205020404" pitchFamily="49" charset="0"/>
              </a:rPr>
              <a:t> Identifier </a:t>
            </a:r>
            <a:r>
              <a:rPr lang="en-US" altLang="en-US" b="1">
                <a:latin typeface="Courier New" panose="02070309020205020404" pitchFamily="49" charset="0"/>
              </a:rPr>
              <a:t>: </a:t>
            </a:r>
            <a:r>
              <a:rPr lang="en-US" altLang="en-US">
                <a:latin typeface="Courier New" panose="02070309020205020404" pitchFamily="49" charset="0"/>
              </a:rPr>
              <a:t>Type-denoter</a:t>
            </a:r>
          </a:p>
          <a:p>
            <a:r>
              <a:rPr lang="en-US" altLang="en-US">
                <a:latin typeface="Courier New" panose="02070309020205020404" pitchFamily="49" charset="0"/>
              </a:rPr>
              <a:t>Type-denoter ::= Identifier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04AECF98-9208-45FE-B4B0-6C866E2E7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70425"/>
            <a:ext cx="8534400" cy="1196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Comment ::=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!</a:t>
            </a:r>
            <a:r>
              <a:rPr lang="en-US" altLang="en-US">
                <a:latin typeface="Courier New" panose="02070309020205020404" pitchFamily="49" charset="0"/>
              </a:rPr>
              <a:t> CommentLine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eol</a:t>
            </a:r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CommentLine ::= Graphic CommentLine</a:t>
            </a:r>
          </a:p>
          <a:p>
            <a:r>
              <a:rPr lang="en-US" altLang="en-US">
                <a:latin typeface="Courier New" panose="02070309020205020404" pitchFamily="49" charset="0"/>
              </a:rPr>
              <a:t>Graphic ::=</a:t>
            </a:r>
            <a:r>
              <a:rPr lang="en-US" altLang="en-US">
                <a:latin typeface="Courier" pitchFamily="49" charset="0"/>
              </a:rPr>
              <a:t> </a:t>
            </a:r>
            <a:r>
              <a:rPr lang="en-US" altLang="en-US" i="1">
                <a:latin typeface="Times" panose="02020603050405020304" pitchFamily="18" charset="0"/>
              </a:rPr>
              <a:t>any printable character or space</a:t>
            </a:r>
            <a:endParaRPr lang="en-US" altLang="en-US">
              <a:solidFill>
                <a:schemeClr val="accent2"/>
              </a:solidFill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9A3EF3B-E9EE-40CE-B8D6-CD219673A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Syntax Trees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1A7AA20-6C0D-4D8A-94E5-4285A81223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05025"/>
            <a:ext cx="7772400" cy="2393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 </a:t>
            </a:r>
            <a:r>
              <a:rPr lang="en-US" altLang="en-US" b="1"/>
              <a:t>syntax tree</a:t>
            </a:r>
            <a:r>
              <a:rPr lang="en-US" altLang="en-US"/>
              <a:t> is an ordered labeled tree such that: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a) terminal nodes (leaf nodes) are labeled by terminal symbols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b) non-terminal nodes (internal nodes) are labeled by non terminal symbols.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c) each non-terminal node labeled by </a:t>
            </a:r>
            <a:r>
              <a:rPr lang="en-US" altLang="en-US" i="1"/>
              <a:t>N</a:t>
            </a:r>
            <a:r>
              <a:rPr lang="en-US" altLang="en-US"/>
              <a:t> has children </a:t>
            </a:r>
            <a:r>
              <a:rPr lang="en-US" altLang="en-US" i="1"/>
              <a:t>X</a:t>
            </a:r>
            <a:r>
              <a:rPr lang="en-US" altLang="en-US" baseline="-25000"/>
              <a:t>1</a:t>
            </a:r>
            <a:r>
              <a:rPr lang="en-US" altLang="en-US" i="1"/>
              <a:t>,X</a:t>
            </a:r>
            <a:r>
              <a:rPr lang="en-US" altLang="en-US" baseline="-25000"/>
              <a:t>2</a:t>
            </a:r>
            <a:r>
              <a:rPr lang="en-US" altLang="en-US" i="1"/>
              <a:t>,...X</a:t>
            </a:r>
            <a:r>
              <a:rPr lang="en-US" altLang="en-US" baseline="-25000"/>
              <a:t>n</a:t>
            </a:r>
            <a:r>
              <a:rPr lang="en-US" altLang="en-US"/>
              <a:t> (in this order) such that </a:t>
            </a:r>
            <a:r>
              <a:rPr lang="en-US" altLang="en-US" i="1"/>
              <a:t>N </a:t>
            </a:r>
            <a:r>
              <a:rPr lang="en-US" altLang="en-US"/>
              <a:t>:= </a:t>
            </a:r>
            <a:r>
              <a:rPr lang="en-US" altLang="en-US" i="1"/>
              <a:t>X</a:t>
            </a:r>
            <a:r>
              <a:rPr lang="en-US" altLang="en-US" baseline="-25000"/>
              <a:t>1</a:t>
            </a:r>
            <a:r>
              <a:rPr lang="en-US" altLang="en-US" i="1"/>
              <a:t>,X</a:t>
            </a:r>
            <a:r>
              <a:rPr lang="en-US" altLang="en-US" baseline="-25000"/>
              <a:t>2</a:t>
            </a:r>
            <a:r>
              <a:rPr lang="en-US" altLang="en-US" i="1"/>
              <a:t>,...X</a:t>
            </a:r>
            <a:r>
              <a:rPr lang="en-US" altLang="en-US" baseline="-25000"/>
              <a:t>n</a:t>
            </a:r>
            <a:r>
              <a:rPr lang="en-US" altLang="en-US"/>
              <a:t> is a production.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9EA3AB4-62D3-4B0A-95D0-E83923EA1E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Syntax Trees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0987170-04E6-4166-BDC2-B61ADE66F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850900"/>
            <a:ext cx="8610600" cy="1130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Example:</a:t>
            </a:r>
            <a:endParaRPr lang="en-US" altLang="en-US">
              <a:latin typeface="Monaco" charset="0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4DBDB9DF-E270-4E04-81F7-C409BB6F7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0" y="2590800"/>
            <a:ext cx="1311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Expression</a:t>
            </a:r>
            <a:endParaRPr lang="en-US" altLang="en-US"/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4DB138A2-023B-4878-88FC-85DBF6680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3184525"/>
            <a:ext cx="1311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Expression</a:t>
            </a:r>
            <a:endParaRPr lang="en-US" altLang="en-US"/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08DCDB8E-84C3-4A35-B6F9-DEDD2E377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50" y="4356100"/>
            <a:ext cx="1001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V-name</a:t>
            </a:r>
            <a:endParaRPr lang="en-US" altLang="en-US"/>
          </a:p>
        </p:txBody>
      </p:sp>
      <p:cxnSp>
        <p:nvCxnSpPr>
          <p:cNvPr id="18439" name="AutoShape 7">
            <a:extLst>
              <a:ext uri="{FF2B5EF4-FFF2-40B4-BE49-F238E27FC236}">
                <a16:creationId xmlns:a16="http://schemas.microsoft.com/office/drawing/2014/main" id="{0547C7CE-0FCB-419F-B632-0A25373C9025}"/>
              </a:ext>
            </a:extLst>
          </p:cNvPr>
          <p:cNvCxnSpPr>
            <a:cxnSpLocks noChangeShapeType="1"/>
            <a:stCxn id="18436" idx="2"/>
            <a:endCxn id="18437" idx="0"/>
          </p:cNvCxnSpPr>
          <p:nvPr/>
        </p:nvCxnSpPr>
        <p:spPr bwMode="auto">
          <a:xfrm rot="5400000">
            <a:off x="2016126" y="2354262"/>
            <a:ext cx="196850" cy="14636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0" name="Text Box 8">
            <a:extLst>
              <a:ext uri="{FF2B5EF4-FFF2-40B4-BE49-F238E27FC236}">
                <a16:creationId xmlns:a16="http://schemas.microsoft.com/office/drawing/2014/main" id="{5A7F3F46-59F1-4142-B11F-0B937C26F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756025"/>
            <a:ext cx="154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primary-Exp.</a:t>
            </a:r>
            <a:endParaRPr lang="en-US" altLang="en-US"/>
          </a:p>
        </p:txBody>
      </p:sp>
      <p:cxnSp>
        <p:nvCxnSpPr>
          <p:cNvPr id="18441" name="AutoShape 9">
            <a:extLst>
              <a:ext uri="{FF2B5EF4-FFF2-40B4-BE49-F238E27FC236}">
                <a16:creationId xmlns:a16="http://schemas.microsoft.com/office/drawing/2014/main" id="{6C5B9737-EF2A-45CB-AEAC-1D690D3D75AB}"/>
              </a:ext>
            </a:extLst>
          </p:cNvPr>
          <p:cNvCxnSpPr>
            <a:cxnSpLocks noChangeShapeType="1"/>
            <a:stCxn id="18437" idx="2"/>
            <a:endCxn id="18440" idx="0"/>
          </p:cNvCxnSpPr>
          <p:nvPr/>
        </p:nvCxnSpPr>
        <p:spPr bwMode="auto">
          <a:xfrm rot="5400000">
            <a:off x="1294606" y="3667919"/>
            <a:ext cx="174625" cy="158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2" name="AutoShape 10">
            <a:extLst>
              <a:ext uri="{FF2B5EF4-FFF2-40B4-BE49-F238E27FC236}">
                <a16:creationId xmlns:a16="http://schemas.microsoft.com/office/drawing/2014/main" id="{96398DCC-29F0-4EEB-9C56-66841F840791}"/>
              </a:ext>
            </a:extLst>
          </p:cNvPr>
          <p:cNvCxnSpPr>
            <a:cxnSpLocks noChangeShapeType="1"/>
            <a:stCxn id="18440" idx="2"/>
            <a:endCxn id="18438" idx="0"/>
          </p:cNvCxnSpPr>
          <p:nvPr/>
        </p:nvCxnSpPr>
        <p:spPr bwMode="auto">
          <a:xfrm rot="16200000" flipH="1">
            <a:off x="1281113" y="4252912"/>
            <a:ext cx="203200" cy="3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3" name="AutoShape 11">
            <a:extLst>
              <a:ext uri="{FF2B5EF4-FFF2-40B4-BE49-F238E27FC236}">
                <a16:creationId xmlns:a16="http://schemas.microsoft.com/office/drawing/2014/main" id="{03838694-10D3-4511-B4AB-88A3E0836D6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266825" y="4856163"/>
            <a:ext cx="207963" cy="1587"/>
          </a:xfrm>
          <a:prstGeom prst="bentConnector3">
            <a:avLst>
              <a:gd name="adj1" fmla="val 4962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4" name="Text Box 12">
            <a:extLst>
              <a:ext uri="{FF2B5EF4-FFF2-40B4-BE49-F238E27FC236}">
                <a16:creationId xmlns:a16="http://schemas.microsoft.com/office/drawing/2014/main" id="{1D349498-B66A-405A-B4CC-56D0E5680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057400"/>
            <a:ext cx="1311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Expression</a:t>
            </a:r>
            <a:endParaRPr lang="en-US" altLang="en-US"/>
          </a:p>
        </p:txBody>
      </p:sp>
      <p:cxnSp>
        <p:nvCxnSpPr>
          <p:cNvPr id="18445" name="AutoShape 13">
            <a:extLst>
              <a:ext uri="{FF2B5EF4-FFF2-40B4-BE49-F238E27FC236}">
                <a16:creationId xmlns:a16="http://schemas.microsoft.com/office/drawing/2014/main" id="{57B3BC11-28C9-4815-838F-CF0AE4DC81C1}"/>
              </a:ext>
            </a:extLst>
          </p:cNvPr>
          <p:cNvCxnSpPr>
            <a:cxnSpLocks noChangeShapeType="1"/>
            <a:stCxn id="18444" idx="2"/>
            <a:endCxn id="18436" idx="0"/>
          </p:cNvCxnSpPr>
          <p:nvPr/>
        </p:nvCxnSpPr>
        <p:spPr bwMode="auto">
          <a:xfrm rot="5400000">
            <a:off x="4197350" y="1103313"/>
            <a:ext cx="136525" cy="28384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6" name="Text Box 14">
            <a:extLst>
              <a:ext uri="{FF2B5EF4-FFF2-40B4-BE49-F238E27FC236}">
                <a16:creationId xmlns:a16="http://schemas.microsoft.com/office/drawing/2014/main" id="{205C45AE-F0CC-44B8-A477-0FC66A01E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288" y="49530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Ident</a:t>
            </a:r>
            <a:endParaRPr lang="en-US" altLang="en-US"/>
          </a:p>
        </p:txBody>
      </p:sp>
      <p:cxnSp>
        <p:nvCxnSpPr>
          <p:cNvPr id="18447" name="AutoShape 15">
            <a:extLst>
              <a:ext uri="{FF2B5EF4-FFF2-40B4-BE49-F238E27FC236}">
                <a16:creationId xmlns:a16="http://schemas.microsoft.com/office/drawing/2014/main" id="{BFF1AD92-4836-4DEB-BF38-74F79EFB78E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287462" y="5453063"/>
            <a:ext cx="207963" cy="1588"/>
          </a:xfrm>
          <a:prstGeom prst="bentConnector3">
            <a:avLst>
              <a:gd name="adj1" fmla="val 4962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998C3214-D071-4201-B661-2C51A9523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638800"/>
            <a:ext cx="36671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d</a:t>
            </a:r>
          </a:p>
        </p:txBody>
      </p:sp>
      <p:cxnSp>
        <p:nvCxnSpPr>
          <p:cNvPr id="18449" name="AutoShape 17">
            <a:extLst>
              <a:ext uri="{FF2B5EF4-FFF2-40B4-BE49-F238E27FC236}">
                <a16:creationId xmlns:a16="http://schemas.microsoft.com/office/drawing/2014/main" id="{69D00FAE-F787-48E7-82F7-A617B397BEC0}"/>
              </a:ext>
            </a:extLst>
          </p:cNvPr>
          <p:cNvCxnSpPr>
            <a:cxnSpLocks noChangeShapeType="1"/>
            <a:stCxn id="18436" idx="2"/>
          </p:cNvCxnSpPr>
          <p:nvPr/>
        </p:nvCxnSpPr>
        <p:spPr bwMode="auto">
          <a:xfrm>
            <a:off x="2846388" y="2987675"/>
            <a:ext cx="11112" cy="19526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1D9B98B8-CB0C-49E7-B1DF-E96240A08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5888" y="5629275"/>
            <a:ext cx="3667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+</a:t>
            </a:r>
          </a:p>
        </p:txBody>
      </p:sp>
      <p:sp>
        <p:nvSpPr>
          <p:cNvPr id="18451" name="Text Box 19">
            <a:extLst>
              <a:ext uri="{FF2B5EF4-FFF2-40B4-BE49-F238E27FC236}">
                <a16:creationId xmlns:a16="http://schemas.microsoft.com/office/drawing/2014/main" id="{D400FE03-E259-4BAB-B5E7-9AA4A49A8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4413" y="3754438"/>
            <a:ext cx="1479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primary-Exp</a:t>
            </a:r>
            <a:endParaRPr lang="en-US" altLang="en-US"/>
          </a:p>
        </p:txBody>
      </p:sp>
      <p:cxnSp>
        <p:nvCxnSpPr>
          <p:cNvPr id="18452" name="AutoShape 20">
            <a:extLst>
              <a:ext uri="{FF2B5EF4-FFF2-40B4-BE49-F238E27FC236}">
                <a16:creationId xmlns:a16="http://schemas.microsoft.com/office/drawing/2014/main" id="{E99EB93A-1B28-454A-A7D8-4CDA00867140}"/>
              </a:ext>
            </a:extLst>
          </p:cNvPr>
          <p:cNvCxnSpPr>
            <a:cxnSpLocks noChangeShapeType="1"/>
            <a:stCxn id="18436" idx="2"/>
            <a:endCxn id="18451" idx="0"/>
          </p:cNvCxnSpPr>
          <p:nvPr/>
        </p:nvCxnSpPr>
        <p:spPr bwMode="auto">
          <a:xfrm rot="16200000" flipH="1">
            <a:off x="3186906" y="2647157"/>
            <a:ext cx="766763" cy="1447800"/>
          </a:xfrm>
          <a:prstGeom prst="bentConnector3">
            <a:avLst>
              <a:gd name="adj1" fmla="val 11593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3" name="Text Box 21">
            <a:extLst>
              <a:ext uri="{FF2B5EF4-FFF2-40B4-BE49-F238E27FC236}">
                <a16:creationId xmlns:a16="http://schemas.microsoft.com/office/drawing/2014/main" id="{0B6207DA-DC3E-49FF-82D1-F9BD93C2C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088" y="49530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Op</a:t>
            </a:r>
            <a:endParaRPr lang="en-US" altLang="en-US"/>
          </a:p>
        </p:txBody>
      </p:sp>
      <p:cxnSp>
        <p:nvCxnSpPr>
          <p:cNvPr id="18454" name="AutoShape 22">
            <a:extLst>
              <a:ext uri="{FF2B5EF4-FFF2-40B4-BE49-F238E27FC236}">
                <a16:creationId xmlns:a16="http://schemas.microsoft.com/office/drawing/2014/main" id="{1D2FF4A3-BE7E-46D7-AF29-CBEAD6C605E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747962" y="5453063"/>
            <a:ext cx="207963" cy="1588"/>
          </a:xfrm>
          <a:prstGeom prst="bentConnector3">
            <a:avLst>
              <a:gd name="adj1" fmla="val 4962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5" name="AutoShape 23">
            <a:extLst>
              <a:ext uri="{FF2B5EF4-FFF2-40B4-BE49-F238E27FC236}">
                <a16:creationId xmlns:a16="http://schemas.microsoft.com/office/drawing/2014/main" id="{4AE075DA-850F-49D1-855C-F6F92F909F2B}"/>
              </a:ext>
            </a:extLst>
          </p:cNvPr>
          <p:cNvCxnSpPr>
            <a:cxnSpLocks noChangeShapeType="1"/>
            <a:stCxn id="18451" idx="2"/>
            <a:endCxn id="18456" idx="0"/>
          </p:cNvCxnSpPr>
          <p:nvPr/>
        </p:nvCxnSpPr>
        <p:spPr bwMode="auto">
          <a:xfrm rot="16200000" flipH="1">
            <a:off x="3900488" y="4545013"/>
            <a:ext cx="801687" cy="14287"/>
          </a:xfrm>
          <a:prstGeom prst="bentConnector3">
            <a:avLst>
              <a:gd name="adj1" fmla="val 49903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6" name="Text Box 24">
            <a:extLst>
              <a:ext uri="{FF2B5EF4-FFF2-40B4-BE49-F238E27FC236}">
                <a16:creationId xmlns:a16="http://schemas.microsoft.com/office/drawing/2014/main" id="{142C47A6-8280-433A-9708-A20046EBC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953000"/>
            <a:ext cx="84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Int-Lit</a:t>
            </a:r>
            <a:endParaRPr lang="en-US" altLang="en-US"/>
          </a:p>
        </p:txBody>
      </p:sp>
      <p:cxnSp>
        <p:nvCxnSpPr>
          <p:cNvPr id="18457" name="AutoShape 25">
            <a:extLst>
              <a:ext uri="{FF2B5EF4-FFF2-40B4-BE49-F238E27FC236}">
                <a16:creationId xmlns:a16="http://schemas.microsoft.com/office/drawing/2014/main" id="{D4B0E924-1F4A-4AB3-8596-6F00FD6137BF}"/>
              </a:ext>
            </a:extLst>
          </p:cNvPr>
          <p:cNvCxnSpPr>
            <a:cxnSpLocks noChangeShapeType="1"/>
            <a:stCxn id="18456" idx="2"/>
          </p:cNvCxnSpPr>
          <p:nvPr/>
        </p:nvCxnSpPr>
        <p:spPr bwMode="auto">
          <a:xfrm rot="5400000">
            <a:off x="4160044" y="5496719"/>
            <a:ext cx="295275" cy="15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8" name="Rectangle 26">
            <a:extLst>
              <a:ext uri="{FF2B5EF4-FFF2-40B4-BE49-F238E27FC236}">
                <a16:creationId xmlns:a16="http://schemas.microsoft.com/office/drawing/2014/main" id="{05BB747B-0048-47BF-B3B0-BAC70C51E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488" y="5629275"/>
            <a:ext cx="5492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10</a:t>
            </a:r>
          </a:p>
        </p:txBody>
      </p:sp>
      <p:sp>
        <p:nvSpPr>
          <p:cNvPr id="18459" name="Rectangle 27">
            <a:extLst>
              <a:ext uri="{FF2B5EF4-FFF2-40B4-BE49-F238E27FC236}">
                <a16:creationId xmlns:a16="http://schemas.microsoft.com/office/drawing/2014/main" id="{FC2EF2C3-8179-416A-B127-43A777EDB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88" y="5629275"/>
            <a:ext cx="3667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*</a:t>
            </a:r>
          </a:p>
        </p:txBody>
      </p:sp>
      <p:sp>
        <p:nvSpPr>
          <p:cNvPr id="18460" name="Text Box 28">
            <a:extLst>
              <a:ext uri="{FF2B5EF4-FFF2-40B4-BE49-F238E27FC236}">
                <a16:creationId xmlns:a16="http://schemas.microsoft.com/office/drawing/2014/main" id="{4EF8FDA2-AA45-4B5D-B536-F2C4A6CAB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88" y="49530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Op</a:t>
            </a:r>
            <a:endParaRPr lang="en-US" altLang="en-US"/>
          </a:p>
        </p:txBody>
      </p:sp>
      <p:cxnSp>
        <p:nvCxnSpPr>
          <p:cNvPr id="18461" name="AutoShape 29">
            <a:extLst>
              <a:ext uri="{FF2B5EF4-FFF2-40B4-BE49-F238E27FC236}">
                <a16:creationId xmlns:a16="http://schemas.microsoft.com/office/drawing/2014/main" id="{6DFC1168-22FC-401F-A806-0EC1448EE970}"/>
              </a:ext>
            </a:extLst>
          </p:cNvPr>
          <p:cNvCxnSpPr>
            <a:cxnSpLocks noChangeShapeType="1"/>
            <a:stCxn id="18460" idx="2"/>
            <a:endCxn id="18459" idx="0"/>
          </p:cNvCxnSpPr>
          <p:nvPr/>
        </p:nvCxnSpPr>
        <p:spPr bwMode="auto">
          <a:xfrm rot="5400000">
            <a:off x="5545138" y="5489575"/>
            <a:ext cx="2794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2" name="AutoShape 30">
            <a:extLst>
              <a:ext uri="{FF2B5EF4-FFF2-40B4-BE49-F238E27FC236}">
                <a16:creationId xmlns:a16="http://schemas.microsoft.com/office/drawing/2014/main" id="{69C01383-04F3-4DDF-BE0C-C001344AC267}"/>
              </a:ext>
            </a:extLst>
          </p:cNvPr>
          <p:cNvCxnSpPr>
            <a:cxnSpLocks noChangeShapeType="1"/>
            <a:stCxn id="18460" idx="0"/>
            <a:endCxn id="18444" idx="2"/>
          </p:cNvCxnSpPr>
          <p:nvPr/>
        </p:nvCxnSpPr>
        <p:spPr bwMode="auto">
          <a:xfrm rot="-5400000">
            <a:off x="4435475" y="3703638"/>
            <a:ext cx="24987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3" name="Text Box 31">
            <a:extLst>
              <a:ext uri="{FF2B5EF4-FFF2-40B4-BE49-F238E27FC236}">
                <a16:creationId xmlns:a16="http://schemas.microsoft.com/office/drawing/2014/main" id="{AB3A0194-305C-42F7-98C1-7637124D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4356100"/>
            <a:ext cx="1001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V-name</a:t>
            </a:r>
            <a:endParaRPr lang="en-US" altLang="en-US"/>
          </a:p>
        </p:txBody>
      </p:sp>
      <p:sp>
        <p:nvSpPr>
          <p:cNvPr id="18464" name="Text Box 32">
            <a:extLst>
              <a:ext uri="{FF2B5EF4-FFF2-40B4-BE49-F238E27FC236}">
                <a16:creationId xmlns:a16="http://schemas.microsoft.com/office/drawing/2014/main" id="{7F61CA23-5AC2-40EF-88D9-E0E1CFF40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3756025"/>
            <a:ext cx="154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primary-Exp.</a:t>
            </a:r>
            <a:endParaRPr lang="en-US" altLang="en-US"/>
          </a:p>
        </p:txBody>
      </p:sp>
      <p:cxnSp>
        <p:nvCxnSpPr>
          <p:cNvPr id="18465" name="AutoShape 33">
            <a:extLst>
              <a:ext uri="{FF2B5EF4-FFF2-40B4-BE49-F238E27FC236}">
                <a16:creationId xmlns:a16="http://schemas.microsoft.com/office/drawing/2014/main" id="{910ED92E-9CF8-44A9-BF99-F95519B16FA4}"/>
              </a:ext>
            </a:extLst>
          </p:cNvPr>
          <p:cNvCxnSpPr>
            <a:cxnSpLocks noChangeShapeType="1"/>
            <a:stCxn id="18444" idx="2"/>
            <a:endCxn id="18464" idx="0"/>
          </p:cNvCxnSpPr>
          <p:nvPr/>
        </p:nvCxnSpPr>
        <p:spPr bwMode="auto">
          <a:xfrm rot="16200000" flipH="1">
            <a:off x="5691982" y="2447131"/>
            <a:ext cx="1301750" cy="1316037"/>
          </a:xfrm>
          <a:prstGeom prst="bentConnector3">
            <a:avLst>
              <a:gd name="adj1" fmla="val 475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6" name="AutoShape 34">
            <a:extLst>
              <a:ext uri="{FF2B5EF4-FFF2-40B4-BE49-F238E27FC236}">
                <a16:creationId xmlns:a16="http://schemas.microsoft.com/office/drawing/2014/main" id="{0BC803F5-CB07-4BA4-8731-4804BAFB05D1}"/>
              </a:ext>
            </a:extLst>
          </p:cNvPr>
          <p:cNvCxnSpPr>
            <a:cxnSpLocks noChangeShapeType="1"/>
            <a:stCxn id="18464" idx="2"/>
            <a:endCxn id="18463" idx="0"/>
          </p:cNvCxnSpPr>
          <p:nvPr/>
        </p:nvCxnSpPr>
        <p:spPr bwMode="auto">
          <a:xfrm rot="16200000" flipH="1">
            <a:off x="6900863" y="4252912"/>
            <a:ext cx="203200" cy="3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7" name="AutoShape 35">
            <a:extLst>
              <a:ext uri="{FF2B5EF4-FFF2-40B4-BE49-F238E27FC236}">
                <a16:creationId xmlns:a16="http://schemas.microsoft.com/office/drawing/2014/main" id="{D28754E5-1404-4517-BCDF-7033273FB5C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886575" y="4856163"/>
            <a:ext cx="207963" cy="1587"/>
          </a:xfrm>
          <a:prstGeom prst="bentConnector3">
            <a:avLst>
              <a:gd name="adj1" fmla="val 4962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8" name="Text Box 36">
            <a:extLst>
              <a:ext uri="{FF2B5EF4-FFF2-40B4-BE49-F238E27FC236}">
                <a16:creationId xmlns:a16="http://schemas.microsoft.com/office/drawing/2014/main" id="{229EEBC6-5CDD-4347-A08B-829B53E1B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038" y="49530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Ident</a:t>
            </a:r>
            <a:endParaRPr lang="en-US" altLang="en-US"/>
          </a:p>
        </p:txBody>
      </p:sp>
      <p:cxnSp>
        <p:nvCxnSpPr>
          <p:cNvPr id="18469" name="AutoShape 37">
            <a:extLst>
              <a:ext uri="{FF2B5EF4-FFF2-40B4-BE49-F238E27FC236}">
                <a16:creationId xmlns:a16="http://schemas.microsoft.com/office/drawing/2014/main" id="{EC6DD3BE-E875-418F-A05D-8D62A852260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07212" y="5453063"/>
            <a:ext cx="207963" cy="1588"/>
          </a:xfrm>
          <a:prstGeom prst="bentConnector3">
            <a:avLst>
              <a:gd name="adj1" fmla="val 4962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70" name="Rectangle 38">
            <a:extLst>
              <a:ext uri="{FF2B5EF4-FFF2-40B4-BE49-F238E27FC236}">
                <a16:creationId xmlns:a16="http://schemas.microsoft.com/office/drawing/2014/main" id="{2530A053-D40D-46DF-B2D3-8B567B62F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638800"/>
            <a:ext cx="36671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d</a:t>
            </a:r>
          </a:p>
        </p:txBody>
      </p:sp>
      <p:sp>
        <p:nvSpPr>
          <p:cNvPr id="263207" name="Rectangle 39">
            <a:extLst>
              <a:ext uri="{FF2B5EF4-FFF2-40B4-BE49-F238E27FC236}">
                <a16:creationId xmlns:a16="http://schemas.microsoft.com/office/drawing/2014/main" id="{5D868490-0FF4-482B-B1E1-4AA8DB975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0"/>
            <a:ext cx="772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Expression ::= Expression Op primary-Exp</a:t>
            </a:r>
          </a:p>
        </p:txBody>
      </p:sp>
      <p:sp>
        <p:nvSpPr>
          <p:cNvPr id="263208" name="Rectangle 40">
            <a:extLst>
              <a:ext uri="{FF2B5EF4-FFF2-40B4-BE49-F238E27FC236}">
                <a16:creationId xmlns:a16="http://schemas.microsoft.com/office/drawing/2014/main" id="{ECB29B67-2389-4D04-973E-A9E757F83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2057400" cy="4572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63209" name="Group 41">
            <a:extLst>
              <a:ext uri="{FF2B5EF4-FFF2-40B4-BE49-F238E27FC236}">
                <a16:creationId xmlns:a16="http://schemas.microsoft.com/office/drawing/2014/main" id="{07DA5969-07DF-4ED6-9782-CEF8B8C0F735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1125538"/>
            <a:ext cx="2057400" cy="838200"/>
            <a:chOff x="1776" y="720"/>
            <a:chExt cx="1296" cy="528"/>
          </a:xfrm>
        </p:grpSpPr>
        <p:sp>
          <p:nvSpPr>
            <p:cNvPr id="18490" name="Rectangle 42">
              <a:extLst>
                <a:ext uri="{FF2B5EF4-FFF2-40B4-BE49-F238E27FC236}">
                  <a16:creationId xmlns:a16="http://schemas.microsoft.com/office/drawing/2014/main" id="{88A17808-E1B9-4801-8721-18A88FFCB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960"/>
              <a:ext cx="1248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91" name="Text Box 43">
              <a:extLst>
                <a:ext uri="{FF2B5EF4-FFF2-40B4-BE49-F238E27FC236}">
                  <a16:creationId xmlns:a16="http://schemas.microsoft.com/office/drawing/2014/main" id="{F782F271-C54A-41D0-B950-406B8A6D7B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72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1</a:t>
              </a:r>
            </a:p>
          </p:txBody>
        </p:sp>
      </p:grpSp>
      <p:grpSp>
        <p:nvGrpSpPr>
          <p:cNvPr id="263212" name="Group 44">
            <a:extLst>
              <a:ext uri="{FF2B5EF4-FFF2-40B4-BE49-F238E27FC236}">
                <a16:creationId xmlns:a16="http://schemas.microsoft.com/office/drawing/2014/main" id="{FC371B52-E91B-47EE-B241-0BD9A880B6FF}"/>
              </a:ext>
            </a:extLst>
          </p:cNvPr>
          <p:cNvGrpSpPr>
            <a:grpSpLocks/>
          </p:cNvGrpSpPr>
          <p:nvPr/>
        </p:nvGrpSpPr>
        <p:grpSpPr bwMode="auto">
          <a:xfrm>
            <a:off x="5076825" y="1125538"/>
            <a:ext cx="533400" cy="838200"/>
            <a:chOff x="3072" y="720"/>
            <a:chExt cx="336" cy="528"/>
          </a:xfrm>
        </p:grpSpPr>
        <p:sp>
          <p:nvSpPr>
            <p:cNvPr id="18488" name="Rectangle 45">
              <a:extLst>
                <a:ext uri="{FF2B5EF4-FFF2-40B4-BE49-F238E27FC236}">
                  <a16:creationId xmlns:a16="http://schemas.microsoft.com/office/drawing/2014/main" id="{1750E906-6F0A-4C1C-A914-4D3C4B323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960"/>
              <a:ext cx="288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9" name="Text Box 46">
              <a:extLst>
                <a:ext uri="{FF2B5EF4-FFF2-40B4-BE49-F238E27FC236}">
                  <a16:creationId xmlns:a16="http://schemas.microsoft.com/office/drawing/2014/main" id="{6CBD37BE-E0D4-4A96-BD99-DD1E71FD2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72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2</a:t>
              </a:r>
            </a:p>
          </p:txBody>
        </p:sp>
      </p:grpSp>
      <p:grpSp>
        <p:nvGrpSpPr>
          <p:cNvPr id="263215" name="Group 47">
            <a:extLst>
              <a:ext uri="{FF2B5EF4-FFF2-40B4-BE49-F238E27FC236}">
                <a16:creationId xmlns:a16="http://schemas.microsoft.com/office/drawing/2014/main" id="{7FDB3D84-1ADA-479F-89EE-CAB81FBE3151}"/>
              </a:ext>
            </a:extLst>
          </p:cNvPr>
          <p:cNvGrpSpPr>
            <a:grpSpLocks/>
          </p:cNvGrpSpPr>
          <p:nvPr/>
        </p:nvGrpSpPr>
        <p:grpSpPr bwMode="auto">
          <a:xfrm>
            <a:off x="5651500" y="1125538"/>
            <a:ext cx="2133600" cy="838200"/>
            <a:chOff x="3456" y="720"/>
            <a:chExt cx="1344" cy="528"/>
          </a:xfrm>
        </p:grpSpPr>
        <p:sp>
          <p:nvSpPr>
            <p:cNvPr id="18486" name="Rectangle 48">
              <a:extLst>
                <a:ext uri="{FF2B5EF4-FFF2-40B4-BE49-F238E27FC236}">
                  <a16:creationId xmlns:a16="http://schemas.microsoft.com/office/drawing/2014/main" id="{51B030EC-A3D3-4402-9504-032803CD3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960"/>
              <a:ext cx="129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7" name="Text Box 49">
              <a:extLst>
                <a:ext uri="{FF2B5EF4-FFF2-40B4-BE49-F238E27FC236}">
                  <a16:creationId xmlns:a16="http://schemas.microsoft.com/office/drawing/2014/main" id="{A3A92435-293A-4873-AD5C-D3CA6E678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72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3</a:t>
              </a:r>
            </a:p>
          </p:txBody>
        </p:sp>
      </p:grpSp>
      <p:sp>
        <p:nvSpPr>
          <p:cNvPr id="263218" name="Rectangle 50">
            <a:extLst>
              <a:ext uri="{FF2B5EF4-FFF2-40B4-BE49-F238E27FC236}">
                <a16:creationId xmlns:a16="http://schemas.microsoft.com/office/drawing/2014/main" id="{25A2DBD6-0AF3-4898-97FB-6470A5F59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667000"/>
            <a:ext cx="1524000" cy="3048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63219" name="Group 51">
            <a:extLst>
              <a:ext uri="{FF2B5EF4-FFF2-40B4-BE49-F238E27FC236}">
                <a16:creationId xmlns:a16="http://schemas.microsoft.com/office/drawing/2014/main" id="{08177EA3-0473-49C5-8143-01EC4DA970CA}"/>
              </a:ext>
            </a:extLst>
          </p:cNvPr>
          <p:cNvGrpSpPr>
            <a:grpSpLocks/>
          </p:cNvGrpSpPr>
          <p:nvPr/>
        </p:nvGrpSpPr>
        <p:grpSpPr bwMode="auto">
          <a:xfrm>
            <a:off x="273050" y="2743200"/>
            <a:ext cx="2165350" cy="838200"/>
            <a:chOff x="172" y="1728"/>
            <a:chExt cx="1364" cy="528"/>
          </a:xfrm>
        </p:grpSpPr>
        <p:sp>
          <p:nvSpPr>
            <p:cNvPr id="18484" name="Rectangle 52">
              <a:extLst>
                <a:ext uri="{FF2B5EF4-FFF2-40B4-BE49-F238E27FC236}">
                  <a16:creationId xmlns:a16="http://schemas.microsoft.com/office/drawing/2014/main" id="{89057BBB-3203-4CFD-BD49-F425F7C968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968"/>
              <a:ext cx="1248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5" name="Text Box 53">
              <a:extLst>
                <a:ext uri="{FF2B5EF4-FFF2-40B4-BE49-F238E27FC236}">
                  <a16:creationId xmlns:a16="http://schemas.microsoft.com/office/drawing/2014/main" id="{92108ABA-8550-458F-8526-383F5C43E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" y="17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</a:rPr>
                <a:t>1</a:t>
              </a:r>
            </a:p>
          </p:txBody>
        </p:sp>
      </p:grpSp>
      <p:grpSp>
        <p:nvGrpSpPr>
          <p:cNvPr id="263222" name="Group 54">
            <a:extLst>
              <a:ext uri="{FF2B5EF4-FFF2-40B4-BE49-F238E27FC236}">
                <a16:creationId xmlns:a16="http://schemas.microsoft.com/office/drawing/2014/main" id="{4539B42E-D6E9-4692-970A-B66F23501C1B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4495800"/>
            <a:ext cx="533400" cy="838200"/>
            <a:chOff x="1584" y="2832"/>
            <a:chExt cx="336" cy="528"/>
          </a:xfrm>
        </p:grpSpPr>
        <p:sp>
          <p:nvSpPr>
            <p:cNvPr id="18482" name="Rectangle 55">
              <a:extLst>
                <a:ext uri="{FF2B5EF4-FFF2-40B4-BE49-F238E27FC236}">
                  <a16:creationId xmlns:a16="http://schemas.microsoft.com/office/drawing/2014/main" id="{9DEE7681-C515-4A9C-8289-89F64D619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072"/>
              <a:ext cx="288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3" name="Text Box 56">
              <a:extLst>
                <a:ext uri="{FF2B5EF4-FFF2-40B4-BE49-F238E27FC236}">
                  <a16:creationId xmlns:a16="http://schemas.microsoft.com/office/drawing/2014/main" id="{CCE94BB1-B36E-454E-9BAC-8B3F8E266C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83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2</a:t>
              </a:r>
            </a:p>
          </p:txBody>
        </p:sp>
      </p:grpSp>
      <p:grpSp>
        <p:nvGrpSpPr>
          <p:cNvPr id="263225" name="Group 57">
            <a:extLst>
              <a:ext uri="{FF2B5EF4-FFF2-40B4-BE49-F238E27FC236}">
                <a16:creationId xmlns:a16="http://schemas.microsoft.com/office/drawing/2014/main" id="{797E4A78-CD3C-4016-A69D-C07C1845F49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352800"/>
            <a:ext cx="2133600" cy="838200"/>
            <a:chOff x="2016" y="2112"/>
            <a:chExt cx="1344" cy="528"/>
          </a:xfrm>
        </p:grpSpPr>
        <p:sp>
          <p:nvSpPr>
            <p:cNvPr id="18480" name="Rectangle 58">
              <a:extLst>
                <a:ext uri="{FF2B5EF4-FFF2-40B4-BE49-F238E27FC236}">
                  <a16:creationId xmlns:a16="http://schemas.microsoft.com/office/drawing/2014/main" id="{F11AD41D-6902-4AD6-96A5-00B87D0B4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52"/>
              <a:ext cx="129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1" name="Text Box 59">
              <a:extLst>
                <a:ext uri="{FF2B5EF4-FFF2-40B4-BE49-F238E27FC236}">
                  <a16:creationId xmlns:a16="http://schemas.microsoft.com/office/drawing/2014/main" id="{7F3D756E-8E5D-40D4-9AEC-121C1DDDC2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11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207" grpId="0" autoUpdateAnimBg="0"/>
      <p:bldP spid="263208" grpId="0" animBg="1"/>
      <p:bldP spid="2632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3DAEA68-1F27-4A97-9D48-789A0ACD6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Concrete and Abstract Syntax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F80BD98-8419-47FC-AB67-F650DA053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850900"/>
            <a:ext cx="8610600" cy="977900"/>
          </a:xfrm>
        </p:spPr>
        <p:txBody>
          <a:bodyPr/>
          <a:lstStyle/>
          <a:p>
            <a:pPr marL="4763" indent="6350" eaLnBrk="1" hangingPunct="1">
              <a:buFontTx/>
              <a:buNone/>
            </a:pPr>
            <a:r>
              <a:rPr lang="en-US" altLang="en-US"/>
              <a:t>The previous grammar specified the </a:t>
            </a:r>
            <a:r>
              <a:rPr lang="en-US" altLang="en-US" b="1"/>
              <a:t>concrete syntax </a:t>
            </a:r>
            <a:r>
              <a:rPr lang="en-US" altLang="en-US"/>
              <a:t>of mini triangle.</a:t>
            </a:r>
            <a:endParaRPr lang="en-US" altLang="en-US">
              <a:latin typeface="Monaco" charset="0"/>
            </a:endParaRP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FDA1657-88E3-40DB-B4E0-9A0C44EAA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17700"/>
            <a:ext cx="8610600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3" indent="63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Tw Cen MT" panose="020B0602020104020603" pitchFamily="34" charset="0"/>
              </a:rPr>
              <a:t>The </a:t>
            </a:r>
            <a:r>
              <a:rPr lang="en-US" altLang="en-US" sz="2800" b="1">
                <a:latin typeface="Tw Cen MT" panose="020B0602020104020603" pitchFamily="34" charset="0"/>
              </a:rPr>
              <a:t>concrete syntax</a:t>
            </a:r>
            <a:r>
              <a:rPr lang="en-US" altLang="en-US" sz="2800">
                <a:latin typeface="Tw Cen MT" panose="020B0602020104020603" pitchFamily="34" charset="0"/>
              </a:rPr>
              <a:t> is important for the programmer who needs to know</a:t>
            </a:r>
            <a:r>
              <a:rPr lang="en-US" altLang="en-US" sz="2800" b="1">
                <a:latin typeface="Tw Cen MT" panose="020B0602020104020603" pitchFamily="34" charset="0"/>
              </a:rPr>
              <a:t> exactly </a:t>
            </a:r>
            <a:r>
              <a:rPr lang="en-US" altLang="en-US" sz="2800">
                <a:latin typeface="Tw Cen MT" panose="020B0602020104020603" pitchFamily="34" charset="0"/>
              </a:rPr>
              <a:t>how to write syntactically well-formed programs.</a:t>
            </a:r>
            <a:endParaRPr lang="en-US" altLang="en-US" sz="2800">
              <a:latin typeface="Monaco" charset="0"/>
            </a:endParaRP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417690C-8C49-4F9D-B1E3-9C34C7DE0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29000"/>
            <a:ext cx="86106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3" indent="63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Tw Cen MT" panose="020B0602020104020603" pitchFamily="34" charset="0"/>
              </a:rPr>
              <a:t>The </a:t>
            </a:r>
            <a:r>
              <a:rPr lang="en-US" altLang="en-US" sz="2800" b="1">
                <a:latin typeface="Tw Cen MT" panose="020B0602020104020603" pitchFamily="34" charset="0"/>
              </a:rPr>
              <a:t>abstract syntax</a:t>
            </a:r>
            <a:r>
              <a:rPr lang="en-US" altLang="en-US" sz="2800">
                <a:latin typeface="Tw Cen MT" panose="020B0602020104020603" pitchFamily="34" charset="0"/>
              </a:rPr>
              <a:t> omits irrelevant syntactic details and </a:t>
            </a:r>
            <a:r>
              <a:rPr lang="en-US" altLang="en-US" sz="2800" b="1">
                <a:latin typeface="Tw Cen MT" panose="020B0602020104020603" pitchFamily="34" charset="0"/>
              </a:rPr>
              <a:t>only specifies the essential structure</a:t>
            </a:r>
            <a:r>
              <a:rPr lang="en-US" altLang="en-US" sz="2800">
                <a:latin typeface="Tw Cen MT" panose="020B0602020104020603" pitchFamily="34" charset="0"/>
              </a:rPr>
              <a:t> of programs.</a:t>
            </a:r>
            <a:endParaRPr lang="en-US" altLang="en-US" sz="2800">
              <a:latin typeface="Monaco" charset="0"/>
            </a:endParaRPr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7BC19E41-5412-4E5A-94C4-7494F6605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495800"/>
            <a:ext cx="8382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Example: different concrete syntaxes for an assignment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v := e 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(set! v e)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e -&gt; v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v = 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49C0E92-910F-4C4A-B349-A356F35565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Concrete/Abstract Syntax of Commands</a:t>
            </a: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36EC45B5-11D4-4B69-87C2-AB9729BB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534400" cy="4117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single-Command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::= V-name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:=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Identifier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)</a:t>
            </a:r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then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   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else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while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do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let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Declaration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single-Command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begin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Courier New" panose="02070309020205020404" pitchFamily="49" charset="0"/>
              </a:rPr>
              <a:t>Command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end</a:t>
            </a:r>
          </a:p>
          <a:p>
            <a:r>
              <a:rPr lang="en-US" altLang="en-US">
                <a:latin typeface="Courier New" panose="02070309020205020404" pitchFamily="49" charset="0"/>
              </a:rPr>
              <a:t>Command ::= single-Command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| Command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;</a:t>
            </a:r>
            <a:r>
              <a:rPr lang="en-US" altLang="en-US">
                <a:latin typeface="Courier New" panose="02070309020205020404" pitchFamily="49" charset="0"/>
              </a:rPr>
              <a:t> single-Command</a:t>
            </a:r>
            <a:endParaRPr lang="en-US" altLang="en-US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8A3422EB-EB17-4DDA-B1F9-5F753AAD8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2205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Concrete Syntax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2D8DDD0-42AB-4794-9E17-948CA1D9C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Example:</a:t>
            </a:r>
            <a:r>
              <a:rPr lang="en-US" altLang="en-US" sz="3200"/>
              <a:t> Concrete/Abstract Syntax of Commands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5C91295C-0997-441C-B59A-702AAAB85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57400"/>
            <a:ext cx="9067800" cy="302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Command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::= V-name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:=</a:t>
            </a:r>
            <a:r>
              <a:rPr lang="en-US" altLang="en-US">
                <a:latin typeface="Courier New" panose="02070309020205020404" pitchFamily="49" charset="0"/>
              </a:rPr>
              <a:t> Expression</a:t>
            </a:r>
            <a:r>
              <a:rPr lang="en-US" altLang="en-US">
                <a:latin typeface="Courier" pitchFamily="49" charset="0"/>
              </a:rPr>
              <a:t>          </a:t>
            </a:r>
            <a:r>
              <a:rPr lang="en-US" altLang="en-US">
                <a:latin typeface="Times" panose="02020603050405020304" pitchFamily="18" charset="0"/>
              </a:rPr>
              <a:t>AssignCmd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| Identifier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)</a:t>
            </a:r>
            <a:r>
              <a:rPr lang="en-US" altLang="en-US">
                <a:latin typeface="Courier" pitchFamily="49" charset="0"/>
              </a:rPr>
              <a:t>		</a:t>
            </a:r>
            <a:r>
              <a:rPr lang="en-US" altLang="en-US">
                <a:latin typeface="Times" panose="02020603050405020304" pitchFamily="18" charset="0"/>
              </a:rPr>
              <a:t>CallCmd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then</a:t>
            </a:r>
            <a:r>
              <a:rPr lang="en-US" altLang="en-US">
                <a:latin typeface="Courier New" panose="02070309020205020404" pitchFamily="49" charset="0"/>
              </a:rPr>
              <a:t> Command</a:t>
            </a:r>
            <a:r>
              <a:rPr lang="en-US" altLang="en-US">
                <a:latin typeface="Courier" pitchFamily="49" charset="0"/>
              </a:rPr>
              <a:t>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else</a:t>
            </a:r>
            <a:r>
              <a:rPr lang="en-US" altLang="en-US">
                <a:latin typeface="Courier New" panose="02070309020205020404" pitchFamily="49" charset="0"/>
              </a:rPr>
              <a:t> Command</a:t>
            </a:r>
            <a:r>
              <a:rPr lang="en-US" altLang="en-US">
                <a:latin typeface="Courier" pitchFamily="49" charset="0"/>
              </a:rPr>
              <a:t>    </a:t>
            </a:r>
            <a:r>
              <a:rPr lang="en-US" altLang="en-US">
                <a:latin typeface="Times" panose="02020603050405020304" pitchFamily="18" charset="0"/>
              </a:rPr>
              <a:t>IfCmd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while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do</a:t>
            </a:r>
            <a:r>
              <a:rPr lang="en-US" altLang="en-US">
                <a:latin typeface="Courier New" panose="02070309020205020404" pitchFamily="49" charset="0"/>
              </a:rPr>
              <a:t> Command</a:t>
            </a:r>
            <a:r>
              <a:rPr lang="en-US" altLang="en-US">
                <a:latin typeface="Courier" pitchFamily="49" charset="0"/>
              </a:rPr>
              <a:t>	</a:t>
            </a:r>
            <a:r>
              <a:rPr lang="en-US" altLang="en-US">
                <a:latin typeface="Times" panose="02020603050405020304" pitchFamily="18" charset="0"/>
              </a:rPr>
              <a:t>WhileCmd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let</a:t>
            </a:r>
            <a:r>
              <a:rPr lang="en-US" altLang="en-US">
                <a:latin typeface="Courier New" panose="02070309020205020404" pitchFamily="49" charset="0"/>
              </a:rPr>
              <a:t> Declaration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in</a:t>
            </a:r>
            <a:r>
              <a:rPr lang="en-US" altLang="en-US">
                <a:latin typeface="Courier New" panose="02070309020205020404" pitchFamily="49" charset="0"/>
              </a:rPr>
              <a:t> Command</a:t>
            </a:r>
            <a:r>
              <a:rPr lang="en-US" altLang="en-US">
                <a:latin typeface="Courier" pitchFamily="49" charset="0"/>
              </a:rPr>
              <a:t>	</a:t>
            </a:r>
            <a:r>
              <a:rPr lang="en-US" altLang="en-US">
                <a:latin typeface="Times" panose="02020603050405020304" pitchFamily="18" charset="0"/>
              </a:rPr>
              <a:t>LetCmd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| Command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;</a:t>
            </a:r>
            <a:r>
              <a:rPr lang="en-US" altLang="en-US">
                <a:latin typeface="Courier New" panose="02070309020205020404" pitchFamily="49" charset="0"/>
              </a:rPr>
              <a:t> Command</a:t>
            </a:r>
            <a:r>
              <a:rPr lang="en-US" altLang="en-US">
                <a:latin typeface="Courier" pitchFamily="49" charset="0"/>
              </a:rPr>
              <a:t>			</a:t>
            </a:r>
            <a:r>
              <a:rPr lang="en-US" altLang="en-US">
                <a:latin typeface="Times" panose="02020603050405020304" pitchFamily="18" charset="0"/>
              </a:rPr>
              <a:t>SequentialCmd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6E84930D-5A5E-4916-A820-7FD17E3DC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2138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Abstract Syntax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0FCC39C-8597-4FA5-BCA2-71CC33912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Acknowledgment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D86A3EC-16D9-4B05-9855-2672219E7A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77200" cy="556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/>
              <a:t>These slides are based mainly on [W].</a:t>
            </a:r>
          </a:p>
          <a:p>
            <a:pPr lvl="1" eaLnBrk="1" hangingPunct="1">
              <a:defRPr/>
            </a:pPr>
            <a:endParaRPr lang="en-US" sz="2400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F301C89-5386-4405-8908-E6D5214C7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Concrete Syntax of Expressions (recap)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565E6193-4122-41ED-8C6A-1DAA5DB65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57350"/>
            <a:ext cx="8534400" cy="3752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Expression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Expression Operator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primary-Expression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Integer-Literal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V-name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Operator primary-Expression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>
                <a:latin typeface="Courier New" panose="02070309020205020404" pitchFamily="49" charset="0"/>
              </a:rPr>
              <a:t> Expression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V-name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Identifier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8C4A5DE-6640-4DE4-BFF0-187C6AB51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Abstract Syntax of Expressions</a:t>
            </a: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8F69D101-D16A-41FD-99D3-CA0FFD8DF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76400"/>
            <a:ext cx="8610600" cy="2292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Expression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::= Integer-Literal</a:t>
            </a:r>
            <a:r>
              <a:rPr lang="en-US" altLang="en-US">
                <a:latin typeface="Courier" pitchFamily="49" charset="0"/>
              </a:rPr>
              <a:t>		 </a:t>
            </a:r>
            <a:r>
              <a:rPr lang="en-US" altLang="en-US">
                <a:latin typeface="Times" panose="02020603050405020304" pitchFamily="18" charset="0"/>
              </a:rPr>
              <a:t>IntegerExp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    | V-name</a:t>
            </a:r>
            <a:r>
              <a:rPr lang="en-US" altLang="en-US">
                <a:latin typeface="Courier" pitchFamily="49" charset="0"/>
              </a:rPr>
              <a:t>				 </a:t>
            </a:r>
            <a:r>
              <a:rPr lang="en-US" altLang="en-US">
                <a:latin typeface="Times" panose="02020603050405020304" pitchFamily="18" charset="0"/>
              </a:rPr>
              <a:t>VnameExp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Operator Expression</a:t>
            </a:r>
            <a:r>
              <a:rPr lang="en-US" altLang="en-US">
                <a:latin typeface="Courier" pitchFamily="49" charset="0"/>
              </a:rPr>
              <a:t>		 </a:t>
            </a:r>
            <a:r>
              <a:rPr lang="en-US" altLang="en-US">
                <a:latin typeface="Times" panose="02020603050405020304" pitchFamily="18" charset="0"/>
              </a:rPr>
              <a:t>UnaryExp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| Expression Op Expression</a:t>
            </a:r>
            <a:r>
              <a:rPr lang="en-US" altLang="en-US">
                <a:latin typeface="Courier" pitchFamily="49" charset="0"/>
              </a:rPr>
              <a:t>	 </a:t>
            </a:r>
            <a:r>
              <a:rPr lang="en-US" altLang="en-US">
                <a:latin typeface="Times" panose="02020603050405020304" pitchFamily="18" charset="0"/>
              </a:rPr>
              <a:t>BinaryExp</a:t>
            </a:r>
            <a:endParaRPr lang="en-US" altLang="en-US">
              <a:latin typeface="Courier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V-name::= Identifier</a:t>
            </a:r>
            <a:r>
              <a:rPr lang="en-US" altLang="en-US">
                <a:latin typeface="Courier" pitchFamily="49" charset="0"/>
              </a:rPr>
              <a:t>			 </a:t>
            </a:r>
            <a:r>
              <a:rPr lang="en-US" altLang="en-US">
                <a:latin typeface="Times" panose="02020603050405020304" pitchFamily="18" charset="0"/>
              </a:rPr>
              <a:t>SimpleVName</a:t>
            </a:r>
            <a:endParaRPr lang="en-US" altLang="en-US"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83ECF5F-898A-4366-A376-6D76DD510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Syntax Trees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92D0D17-1E51-4F27-8EB0-299A7DDE50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850900"/>
            <a:ext cx="8610600" cy="5969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Abstract Syntax Tree for:   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d:=d+10*n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F2EAB755-49EC-4E03-8465-1832DDC10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2819400"/>
            <a:ext cx="2001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BinaryExpression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id="{483B4240-FEA0-471A-A929-B2D5994F2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3429000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VNameExp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2" name="Text Box 6">
            <a:extLst>
              <a:ext uri="{FF2B5EF4-FFF2-40B4-BE49-F238E27FC236}">
                <a16:creationId xmlns:a16="http://schemas.microsoft.com/office/drawing/2014/main" id="{448BDF45-E363-4E5A-8442-868DAF6B8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4050" y="2193925"/>
            <a:ext cx="2001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BinaryExpression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22B56DF4-2311-4CC0-BF0A-A27A0BD9B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44958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4" name="Rectangle 8">
            <a:extLst>
              <a:ext uri="{FF2B5EF4-FFF2-40B4-BE49-F238E27FC236}">
                <a16:creationId xmlns:a16="http://schemas.microsoft.com/office/drawing/2014/main" id="{B1309715-7968-44D1-BD76-5878A1449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5181600"/>
            <a:ext cx="36671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d</a:t>
            </a:r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84120EC6-AF6B-44DB-8012-CF6EF0C1F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5172075"/>
            <a:ext cx="3667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+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AF8600F6-ACBD-451A-AF4F-4176FAA45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7413" y="44958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Op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id="{119AFCF5-B17E-4C0C-901B-6BD8912B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4471988"/>
            <a:ext cx="84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Int-Lit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60686258-2A7D-42D4-A5DA-59F397956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9813" y="5172075"/>
            <a:ext cx="5492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10</a:t>
            </a:r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E6A847E4-E5A4-4E29-92EB-818835010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3013" y="5318125"/>
            <a:ext cx="3667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*</a:t>
            </a:r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id="{2FC82EDE-E56A-4DDD-8615-4235C0D92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3" y="45720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Op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D51F02B5-4845-48CD-950B-28569EF96C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7925" y="27432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F3CD943E-63F9-4985-921E-1CC2CD6A2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7925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96BE9CDB-DE5E-4D4B-87B6-140F792DF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1125" y="27432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EDE0F17B-D230-4194-9AA6-26A61E245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1125" y="4953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00BEFC12-C6B6-493B-A580-988704408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2725" y="27432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EDA432A5-AA07-498E-9C81-ADC3EFA79B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2766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1">
            <a:extLst>
              <a:ext uri="{FF2B5EF4-FFF2-40B4-BE49-F238E27FC236}">
                <a16:creationId xmlns:a16="http://schemas.microsoft.com/office/drawing/2014/main" id="{2A3ECBEB-309C-4E36-BE59-6B862F5C2F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65725" y="3276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2">
            <a:extLst>
              <a:ext uri="{FF2B5EF4-FFF2-40B4-BE49-F238E27FC236}">
                <a16:creationId xmlns:a16="http://schemas.microsoft.com/office/drawing/2014/main" id="{C8A73D55-9C6F-4AEA-982C-D271E47CDC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7925" y="3124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93FF5E44-4EB4-48D4-9823-B3FDB11EA3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3925" y="3276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AC0BDD9B-EC9A-4587-ADBD-A066BE9766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3925" y="3810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2B8F3B5F-26F9-4156-A843-51B5A37C47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3925" y="4419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id="{306BCE61-8F3D-49D0-9E75-E95D6A21E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3925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Line 27">
            <a:extLst>
              <a:ext uri="{FF2B5EF4-FFF2-40B4-BE49-F238E27FC236}">
                <a16:creationId xmlns:a16="http://schemas.microsoft.com/office/drawing/2014/main" id="{E9394307-22F3-48DE-A26F-D40CC1B9DC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1725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Line 28">
            <a:extLst>
              <a:ext uri="{FF2B5EF4-FFF2-40B4-BE49-F238E27FC236}">
                <a16:creationId xmlns:a16="http://schemas.microsoft.com/office/drawing/2014/main" id="{24505594-D13A-432E-8D67-9A21B0EFE8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65725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Line 29">
            <a:extLst>
              <a:ext uri="{FF2B5EF4-FFF2-40B4-BE49-F238E27FC236}">
                <a16:creationId xmlns:a16="http://schemas.microsoft.com/office/drawing/2014/main" id="{06FA60B3-F117-4541-A045-71CFFA38B1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1725" y="32766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CECA8B6F-6C1B-4E1F-B836-CAA8D2042F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65725" y="37338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Line 31">
            <a:extLst>
              <a:ext uri="{FF2B5EF4-FFF2-40B4-BE49-F238E27FC236}">
                <a16:creationId xmlns:a16="http://schemas.microsoft.com/office/drawing/2014/main" id="{648FB961-A2DD-4438-B942-DB2726BFC8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65725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Text Box 32">
            <a:extLst>
              <a:ext uri="{FF2B5EF4-FFF2-40B4-BE49-F238E27FC236}">
                <a16:creationId xmlns:a16="http://schemas.microsoft.com/office/drawing/2014/main" id="{C4EA8393-D2B5-4DFD-BCF2-5D9356E7F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3946525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SimpleVName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09" name="Text Box 33">
            <a:extLst>
              <a:ext uri="{FF2B5EF4-FFF2-40B4-BE49-F238E27FC236}">
                <a16:creationId xmlns:a16="http://schemas.microsoft.com/office/drawing/2014/main" id="{0D59C25E-7669-417F-A345-7EC937462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225" y="3429000"/>
            <a:ext cx="1311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IntegerExp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10" name="Text Box 34">
            <a:extLst>
              <a:ext uri="{FF2B5EF4-FFF2-40B4-BE49-F238E27FC236}">
                <a16:creationId xmlns:a16="http://schemas.microsoft.com/office/drawing/2014/main" id="{D1114B3B-7018-47DB-9E71-BF70F656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429000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VNameExp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11" name="Text Box 35">
            <a:extLst>
              <a:ext uri="{FF2B5EF4-FFF2-40B4-BE49-F238E27FC236}">
                <a16:creationId xmlns:a16="http://schemas.microsoft.com/office/drawing/2014/main" id="{CD26B452-4FB8-483B-B0FD-A07B0054E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13" y="44958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12" name="Rectangle 36">
            <a:extLst>
              <a:ext uri="{FF2B5EF4-FFF2-40B4-BE49-F238E27FC236}">
                <a16:creationId xmlns:a16="http://schemas.microsoft.com/office/drawing/2014/main" id="{9765A115-161B-4E40-9723-ACB0843B9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5181600"/>
            <a:ext cx="36671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n</a:t>
            </a:r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C35B788B-ACA1-4E7A-95A3-5D6A8D0B50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32725" y="3810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012E1119-3D66-4063-BFF1-1E5CEEE242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32725" y="4419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A8360E62-8D1E-4A82-8176-F6AE8F5738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32725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6" name="Text Box 40">
            <a:extLst>
              <a:ext uri="{FF2B5EF4-FFF2-40B4-BE49-F238E27FC236}">
                <a16:creationId xmlns:a16="http://schemas.microsoft.com/office/drawing/2014/main" id="{3D73A6E3-5970-4375-8D0A-F2A133CC1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525" y="3946525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SimpleVName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17" name="Text Box 41">
            <a:extLst>
              <a:ext uri="{FF2B5EF4-FFF2-40B4-BE49-F238E27FC236}">
                <a16:creationId xmlns:a16="http://schemas.microsoft.com/office/drawing/2014/main" id="{236531B8-372E-4FFA-ADFC-6D0307CBD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24000"/>
            <a:ext cx="1889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AssignmentCmd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18" name="Line 42">
            <a:extLst>
              <a:ext uri="{FF2B5EF4-FFF2-40B4-BE49-F238E27FC236}">
                <a16:creationId xmlns:a16="http://schemas.microsoft.com/office/drawing/2014/main" id="{4DC90391-0425-4AD3-BAF5-949358EDA6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1828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9" name="Line 43">
            <a:extLst>
              <a:ext uri="{FF2B5EF4-FFF2-40B4-BE49-F238E27FC236}">
                <a16:creationId xmlns:a16="http://schemas.microsoft.com/office/drawing/2014/main" id="{79AEC77A-FD0A-4AC3-9964-18766B03B51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1981200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0" name="Rectangle 44">
            <a:extLst>
              <a:ext uri="{FF2B5EF4-FFF2-40B4-BE49-F238E27FC236}">
                <a16:creationId xmlns:a16="http://schemas.microsoft.com/office/drawing/2014/main" id="{77B14802-4349-4533-96DE-F08B565F0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5181600"/>
            <a:ext cx="3667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Monaco" charset="0"/>
              </a:rPr>
              <a:t>d</a:t>
            </a:r>
          </a:p>
        </p:txBody>
      </p:sp>
      <p:sp>
        <p:nvSpPr>
          <p:cNvPr id="24621" name="Text Box 45">
            <a:extLst>
              <a:ext uri="{FF2B5EF4-FFF2-40B4-BE49-F238E27FC236}">
                <a16:creationId xmlns:a16="http://schemas.microsoft.com/office/drawing/2014/main" id="{BEB99D35-F7CD-4886-9117-39895C2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44958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22" name="Line 46">
            <a:extLst>
              <a:ext uri="{FF2B5EF4-FFF2-40B4-BE49-F238E27FC236}">
                <a16:creationId xmlns:a16="http://schemas.microsoft.com/office/drawing/2014/main" id="{9BE6EEF9-F35C-48F2-9BEB-63028FED1F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6463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Line 47">
            <a:extLst>
              <a:ext uri="{FF2B5EF4-FFF2-40B4-BE49-F238E27FC236}">
                <a16:creationId xmlns:a16="http://schemas.microsoft.com/office/drawing/2014/main" id="{AE522164-41FA-4CCA-B4C3-F2C26485E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1981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Line 48">
            <a:extLst>
              <a:ext uri="{FF2B5EF4-FFF2-40B4-BE49-F238E27FC236}">
                <a16:creationId xmlns:a16="http://schemas.microsoft.com/office/drawing/2014/main" id="{F0B81109-8F3B-4EBA-9C6F-C99F60A40A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1981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Text Box 49">
            <a:extLst>
              <a:ext uri="{FF2B5EF4-FFF2-40B4-BE49-F238E27FC236}">
                <a16:creationId xmlns:a16="http://schemas.microsoft.com/office/drawing/2014/main" id="{AF356046-38BB-4524-9E50-D534C50D4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124200"/>
            <a:ext cx="97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VName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4626" name="Line 50">
            <a:extLst>
              <a:ext uri="{FF2B5EF4-FFF2-40B4-BE49-F238E27FC236}">
                <a16:creationId xmlns:a16="http://schemas.microsoft.com/office/drawing/2014/main" id="{E8E86386-248D-47F3-9B93-18DCAD37C2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505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Line 51">
            <a:extLst>
              <a:ext uri="{FF2B5EF4-FFF2-40B4-BE49-F238E27FC236}">
                <a16:creationId xmlns:a16="http://schemas.microsoft.com/office/drawing/2014/main" id="{995CF29B-A09C-426A-B808-178D78FDC2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038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Text Box 52">
            <a:extLst>
              <a:ext uri="{FF2B5EF4-FFF2-40B4-BE49-F238E27FC236}">
                <a16:creationId xmlns:a16="http://schemas.microsoft.com/office/drawing/2014/main" id="{0BE546B7-77AC-46B6-9D58-24EEA5E2B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641725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SimpleVName</a:t>
            </a:r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A8295A5-DE21-4952-9C12-25AD82AB8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Program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14341C4-7EE8-49DF-9879-DF1312224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144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We now look at each of the three different phases in a little more detail. We look at each of the steps in transforming an example Triangle program into TAM code.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E8E5001A-87E7-4465-999F-AE3089140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590800"/>
            <a:ext cx="8610600" cy="302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! This program is useless except for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! illustration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let var n: integer;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var c: char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in 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c := ‘&amp;’;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n := n+1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35F5DE7-2FBD-4D31-B209-9B6957B1F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1) Syntax Analysis</a:t>
            </a: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AA44CF2D-B7E5-4096-8A9E-B17207A5C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09800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Syntax Analysis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308EAAD1-59AC-49B9-8CAD-E6179EC5C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5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Source Program</a:t>
            </a:r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1621CF91-53F4-4314-A04F-73446D557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Abstract Syntax Tree</a:t>
            </a:r>
          </a:p>
        </p:txBody>
      </p:sp>
      <p:cxnSp>
        <p:nvCxnSpPr>
          <p:cNvPr id="26630" name="AutoShape 6">
            <a:extLst>
              <a:ext uri="{FF2B5EF4-FFF2-40B4-BE49-F238E27FC236}">
                <a16:creationId xmlns:a16="http://schemas.microsoft.com/office/drawing/2014/main" id="{D2EF9E6C-2BEE-4485-84FD-8B0EFA360AD8}"/>
              </a:ext>
            </a:extLst>
          </p:cNvPr>
          <p:cNvCxnSpPr>
            <a:cxnSpLocks noChangeShapeType="1"/>
            <a:stCxn id="26628" idx="2"/>
            <a:endCxn id="26627" idx="0"/>
          </p:cNvCxnSpPr>
          <p:nvPr/>
        </p:nvCxnSpPr>
        <p:spPr bwMode="auto">
          <a:xfrm>
            <a:off x="1752600" y="1752600"/>
            <a:ext cx="0" cy="4429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631" name="AutoShape 7">
            <a:extLst>
              <a:ext uri="{FF2B5EF4-FFF2-40B4-BE49-F238E27FC236}">
                <a16:creationId xmlns:a16="http://schemas.microsoft.com/office/drawing/2014/main" id="{9F9687B9-2D68-492A-9C78-3E5588033DBB}"/>
              </a:ext>
            </a:extLst>
          </p:cNvPr>
          <p:cNvCxnSpPr>
            <a:cxnSpLocks noChangeShapeType="1"/>
            <a:stCxn id="26627" idx="2"/>
          </p:cNvCxnSpPr>
          <p:nvPr/>
        </p:nvCxnSpPr>
        <p:spPr bwMode="auto">
          <a:xfrm>
            <a:off x="1752600" y="2709863"/>
            <a:ext cx="0" cy="6286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632" name="AutoShape 8">
            <a:extLst>
              <a:ext uri="{FF2B5EF4-FFF2-40B4-BE49-F238E27FC236}">
                <a16:creationId xmlns:a16="http://schemas.microsoft.com/office/drawing/2014/main" id="{BBC56738-88F9-42C3-BD54-A008D27849A9}"/>
              </a:ext>
            </a:extLst>
          </p:cNvPr>
          <p:cNvCxnSpPr>
            <a:cxnSpLocks noChangeShapeType="1"/>
            <a:stCxn id="26627" idx="3"/>
            <a:endCxn id="26633" idx="1"/>
          </p:cNvCxnSpPr>
          <p:nvPr/>
        </p:nvCxnSpPr>
        <p:spPr bwMode="auto">
          <a:xfrm>
            <a:off x="3138488" y="2452688"/>
            <a:ext cx="18288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633" name="Text Box 9">
            <a:extLst>
              <a:ext uri="{FF2B5EF4-FFF2-40B4-BE49-F238E27FC236}">
                <a16:creationId xmlns:a16="http://schemas.microsoft.com/office/drawing/2014/main" id="{633B8CE7-2FF7-4E7E-9ADB-8E053E3E9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288" y="2224088"/>
            <a:ext cx="2195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Error Reports</a:t>
            </a:r>
          </a:p>
        </p:txBody>
      </p:sp>
      <p:sp>
        <p:nvSpPr>
          <p:cNvPr id="26634" name="Text Box 10">
            <a:extLst>
              <a:ext uri="{FF2B5EF4-FFF2-40B4-BE49-F238E27FC236}">
                <a16:creationId xmlns:a16="http://schemas.microsoft.com/office/drawing/2014/main" id="{05662225-548C-4A22-B4A1-DA2D91F98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429000"/>
            <a:ext cx="5410200" cy="1562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Times" panose="02020603050405020304" pitchFamily="18" charset="0"/>
              </a:rPr>
              <a:t>Note:</a:t>
            </a:r>
            <a:r>
              <a:rPr lang="en-US" altLang="en-US">
                <a:latin typeface="Times" panose="02020603050405020304" pitchFamily="18" charset="0"/>
              </a:rPr>
              <a:t> Not all compilers construct an</a:t>
            </a:r>
          </a:p>
          <a:p>
            <a:r>
              <a:rPr lang="en-US" altLang="en-US">
                <a:latin typeface="Times" panose="02020603050405020304" pitchFamily="18" charset="0"/>
              </a:rPr>
              <a:t>explicit representation of an AST. (e.g. on a “single pass compiler” there is generally no need to construct an AST)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AFFE801-0BAD-40C3-A4D0-D9F460896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1) Syntax Analysis -&gt; AST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0B002E6D-5F9C-4427-8641-0A4F195F7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9906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Program</a:t>
            </a:r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FCFDA825-129F-4854-B265-476B032A75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1447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9DF91C14-2284-4F7E-B5F8-4105372B90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198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31D92F84-4FC8-4251-8E07-803ED7561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9638" y="1524000"/>
            <a:ext cx="185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LetCommand</a:t>
            </a:r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E154782F-884B-4062-85C9-50BC0C6F99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21336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DDFDFB71-A6DB-42D7-9F79-BA68A7DBF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050" y="2849563"/>
            <a:ext cx="2436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SequentialDeclaration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7657" name="Line 9">
            <a:extLst>
              <a:ext uri="{FF2B5EF4-FFF2-40B4-BE49-F238E27FC236}">
                <a16:creationId xmlns:a16="http://schemas.microsoft.com/office/drawing/2014/main" id="{002BE273-1D89-497F-A9F7-34E888B12E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2133600"/>
            <a:ext cx="0" cy="715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A1D9B61B-C7F8-4D85-A477-658F8C003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953125"/>
            <a:ext cx="8034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n  Integer  c  Char   c   ‘&amp;’   n   n  +  1</a:t>
            </a:r>
          </a:p>
        </p:txBody>
      </p:sp>
      <p:sp>
        <p:nvSpPr>
          <p:cNvPr id="27659" name="Line 11">
            <a:extLst>
              <a:ext uri="{FF2B5EF4-FFF2-40B4-BE49-F238E27FC236}">
                <a16:creationId xmlns:a16="http://schemas.microsoft.com/office/drawing/2014/main" id="{F7018036-1C67-4F36-ADB0-2A101803A8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793F8AC7-AD41-470A-AFE6-1E14180BC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61" name="Line 13">
            <a:extLst>
              <a:ext uri="{FF2B5EF4-FFF2-40B4-BE49-F238E27FC236}">
                <a16:creationId xmlns:a16="http://schemas.microsoft.com/office/drawing/2014/main" id="{13566AE3-1836-4E82-B281-36EF7C73F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A89C13FC-BB6F-4B9F-963A-9F642E36D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44CA6E5F-9BBF-4672-BD3F-0B06C25A63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FAF279C0-942D-4AA1-ADE9-BAF5C981F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65" name="Line 17">
            <a:extLst>
              <a:ext uri="{FF2B5EF4-FFF2-40B4-BE49-F238E27FC236}">
                <a16:creationId xmlns:a16="http://schemas.microsoft.com/office/drawing/2014/main" id="{4B2C9A29-A2CC-463E-B9A5-1FB3151A50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5225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Text Box 18">
            <a:extLst>
              <a:ext uri="{FF2B5EF4-FFF2-40B4-BE49-F238E27FC236}">
                <a16:creationId xmlns:a16="http://schemas.microsoft.com/office/drawing/2014/main" id="{140C8EBF-24F1-4323-9CE0-AB99206C4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67" name="Line 19">
            <a:extLst>
              <a:ext uri="{FF2B5EF4-FFF2-40B4-BE49-F238E27FC236}">
                <a16:creationId xmlns:a16="http://schemas.microsoft.com/office/drawing/2014/main" id="{2B8CF6E6-83CA-4C0A-970F-DA85A211E3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Text Box 20">
            <a:extLst>
              <a:ext uri="{FF2B5EF4-FFF2-40B4-BE49-F238E27FC236}">
                <a16:creationId xmlns:a16="http://schemas.microsoft.com/office/drawing/2014/main" id="{CC11B6D0-2BCE-4BAC-97E0-57E28FF55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69" name="Line 21">
            <a:extLst>
              <a:ext uri="{FF2B5EF4-FFF2-40B4-BE49-F238E27FC236}">
                <a16:creationId xmlns:a16="http://schemas.microsoft.com/office/drawing/2014/main" id="{9BB34F6E-E54B-46FD-8C86-BCD6E9E476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Text Box 22">
            <a:extLst>
              <a:ext uri="{FF2B5EF4-FFF2-40B4-BE49-F238E27FC236}">
                <a16:creationId xmlns:a16="http://schemas.microsoft.com/office/drawing/2014/main" id="{223031AA-88AE-4CE6-A28A-735305B2F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71" name="Line 23">
            <a:extLst>
              <a:ext uri="{FF2B5EF4-FFF2-40B4-BE49-F238E27FC236}">
                <a16:creationId xmlns:a16="http://schemas.microsoft.com/office/drawing/2014/main" id="{30E6E092-ED82-45F8-8E6E-446F75837B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Text Box 24">
            <a:extLst>
              <a:ext uri="{FF2B5EF4-FFF2-40B4-BE49-F238E27FC236}">
                <a16:creationId xmlns:a16="http://schemas.microsoft.com/office/drawing/2014/main" id="{B97B98B9-726A-4BFF-86C9-E8F6A9A9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895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7673" name="Line 25">
            <a:extLst>
              <a:ext uri="{FF2B5EF4-FFF2-40B4-BE49-F238E27FC236}">
                <a16:creationId xmlns:a16="http://schemas.microsoft.com/office/drawing/2014/main" id="{22C57BF4-0ED9-48DB-8733-B620C17336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Text Box 26">
            <a:extLst>
              <a:ext uri="{FF2B5EF4-FFF2-40B4-BE49-F238E27FC236}">
                <a16:creationId xmlns:a16="http://schemas.microsoft.com/office/drawing/2014/main" id="{0D867557-F5F7-4D91-9B29-BF1EB7ED2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5380038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Op</a:t>
            </a:r>
          </a:p>
        </p:txBody>
      </p:sp>
      <p:sp>
        <p:nvSpPr>
          <p:cNvPr id="27675" name="Line 27">
            <a:extLst>
              <a:ext uri="{FF2B5EF4-FFF2-40B4-BE49-F238E27FC236}">
                <a16:creationId xmlns:a16="http://schemas.microsoft.com/office/drawing/2014/main" id="{61479871-3481-4961-94FB-7CE339476D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Text Box 28">
            <a:extLst>
              <a:ext uri="{FF2B5EF4-FFF2-40B4-BE49-F238E27FC236}">
                <a16:creationId xmlns:a16="http://schemas.microsoft.com/office/drawing/2014/main" id="{B6BA3A11-42D4-49B9-A978-57121F408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380038"/>
            <a:ext cx="10366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Char.Lit</a:t>
            </a:r>
          </a:p>
        </p:txBody>
      </p:sp>
      <p:sp>
        <p:nvSpPr>
          <p:cNvPr id="27677" name="Line 29">
            <a:extLst>
              <a:ext uri="{FF2B5EF4-FFF2-40B4-BE49-F238E27FC236}">
                <a16:creationId xmlns:a16="http://schemas.microsoft.com/office/drawing/2014/main" id="{2762DF6B-6D31-4DDD-97D9-BFEC34C20E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8188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Text Box 30">
            <a:extLst>
              <a:ext uri="{FF2B5EF4-FFF2-40B4-BE49-F238E27FC236}">
                <a16:creationId xmlns:a16="http://schemas.microsoft.com/office/drawing/2014/main" id="{D3140D6A-9EA0-47A9-8694-1AF8A7255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488" y="5380038"/>
            <a:ext cx="823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Int.Lit</a:t>
            </a:r>
          </a:p>
        </p:txBody>
      </p:sp>
      <p:grpSp>
        <p:nvGrpSpPr>
          <p:cNvPr id="27679" name="Group 31">
            <a:extLst>
              <a:ext uri="{FF2B5EF4-FFF2-40B4-BE49-F238E27FC236}">
                <a16:creationId xmlns:a16="http://schemas.microsoft.com/office/drawing/2014/main" id="{78A457DC-4E07-49DD-8B57-970A6CDC14C1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4237038"/>
            <a:ext cx="1539875" cy="1211262"/>
            <a:chOff x="428" y="2669"/>
            <a:chExt cx="970" cy="763"/>
          </a:xfrm>
        </p:grpSpPr>
        <p:sp>
          <p:nvSpPr>
            <p:cNvPr id="27722" name="Line 32">
              <a:extLst>
                <a:ext uri="{FF2B5EF4-FFF2-40B4-BE49-F238E27FC236}">
                  <a16:creationId xmlns:a16="http://schemas.microsoft.com/office/drawing/2014/main" id="{61A2A345-0517-4033-B32D-0E8097ED28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333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3" name="Text Box 33">
              <a:extLst>
                <a:ext uri="{FF2B5EF4-FFF2-40B4-BE49-F238E27FC236}">
                  <a16:creationId xmlns:a16="http://schemas.microsoft.com/office/drawing/2014/main" id="{D7F03B84-6205-41D2-80D5-103C7E1658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" y="3077"/>
              <a:ext cx="6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SimpleT</a:t>
              </a:r>
            </a:p>
          </p:txBody>
        </p:sp>
        <p:sp>
          <p:nvSpPr>
            <p:cNvPr id="27724" name="Line 34">
              <a:extLst>
                <a:ext uri="{FF2B5EF4-FFF2-40B4-BE49-F238E27FC236}">
                  <a16:creationId xmlns:a16="http://schemas.microsoft.com/office/drawing/2014/main" id="{B1C96317-F991-4BB1-AC86-DB0E811F3A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91"/>
              <a:ext cx="0" cy="4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5" name="Line 35">
              <a:extLst>
                <a:ext uri="{FF2B5EF4-FFF2-40B4-BE49-F238E27FC236}">
                  <a16:creationId xmlns:a16="http://schemas.microsoft.com/office/drawing/2014/main" id="{7E317C39-66D7-450B-B853-68BB24E2E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29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6" name="Line 36">
              <a:extLst>
                <a:ext uri="{FF2B5EF4-FFF2-40B4-BE49-F238E27FC236}">
                  <a16:creationId xmlns:a16="http://schemas.microsoft.com/office/drawing/2014/main" id="{D3F201F3-B442-496E-A3A9-3230BD7F57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78"/>
              <a:ext cx="6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7" name="Line 37">
              <a:extLst>
                <a:ext uri="{FF2B5EF4-FFF2-40B4-BE49-F238E27FC236}">
                  <a16:creationId xmlns:a16="http://schemas.microsoft.com/office/drawing/2014/main" id="{BAAE5A42-0172-4EFB-A934-669F3A32A7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28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8" name="Text Box 38">
              <a:extLst>
                <a:ext uri="{FF2B5EF4-FFF2-40B4-BE49-F238E27FC236}">
                  <a16:creationId xmlns:a16="http://schemas.microsoft.com/office/drawing/2014/main" id="{8FD09D93-13D3-4464-AC33-D0C6B48BD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" y="2669"/>
              <a:ext cx="6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VarDecl</a:t>
              </a:r>
            </a:p>
          </p:txBody>
        </p:sp>
      </p:grpSp>
      <p:sp>
        <p:nvSpPr>
          <p:cNvPr id="27680" name="Line 39">
            <a:extLst>
              <a:ext uri="{FF2B5EF4-FFF2-40B4-BE49-F238E27FC236}">
                <a16:creationId xmlns:a16="http://schemas.microsoft.com/office/drawing/2014/main" id="{01CEC760-F24E-4432-ABDC-C90BA6461D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15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Text Box 40">
            <a:extLst>
              <a:ext uri="{FF2B5EF4-FFF2-40B4-BE49-F238E27FC236}">
                <a16:creationId xmlns:a16="http://schemas.microsoft.com/office/drawing/2014/main" id="{3E37C0A3-F120-4BB9-85C2-CF83B5F66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84738"/>
            <a:ext cx="1057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SimpleT</a:t>
            </a:r>
          </a:p>
        </p:txBody>
      </p:sp>
      <p:sp>
        <p:nvSpPr>
          <p:cNvPr id="27682" name="Line 41">
            <a:extLst>
              <a:ext uri="{FF2B5EF4-FFF2-40B4-BE49-F238E27FC236}">
                <a16:creationId xmlns:a16="http://schemas.microsoft.com/office/drawing/2014/main" id="{9F07A9D7-749F-4DDA-90FB-70E484927B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748213"/>
            <a:ext cx="0" cy="687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3" name="Line 42">
            <a:extLst>
              <a:ext uri="{FF2B5EF4-FFF2-40B4-BE49-F238E27FC236}">
                <a16:creationId xmlns:a16="http://schemas.microsoft.com/office/drawing/2014/main" id="{A5CFC839-C7C2-4379-A62E-212FA75B2B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1575" y="474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4" name="Line 43">
            <a:extLst>
              <a:ext uri="{FF2B5EF4-FFF2-40B4-BE49-F238E27FC236}">
                <a16:creationId xmlns:a16="http://schemas.microsoft.com/office/drawing/2014/main" id="{6E358A50-3E41-4ABE-B017-7ADC2D435B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727575"/>
            <a:ext cx="809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Line 44">
            <a:extLst>
              <a:ext uri="{FF2B5EF4-FFF2-40B4-BE49-F238E27FC236}">
                <a16:creationId xmlns:a16="http://schemas.microsoft.com/office/drawing/2014/main" id="{00C16C74-C40F-4DAA-9C7B-18137AFD4B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06775" y="45847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6" name="Text Box 45">
            <a:extLst>
              <a:ext uri="{FF2B5EF4-FFF2-40B4-BE49-F238E27FC236}">
                <a16:creationId xmlns:a16="http://schemas.microsoft.com/office/drawing/2014/main" id="{C9D8CEAD-5515-4490-93A7-810E7A98F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4237038"/>
            <a:ext cx="1044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VarDecl</a:t>
            </a:r>
          </a:p>
        </p:txBody>
      </p:sp>
      <p:sp>
        <p:nvSpPr>
          <p:cNvPr id="27687" name="Line 46">
            <a:extLst>
              <a:ext uri="{FF2B5EF4-FFF2-40B4-BE49-F238E27FC236}">
                <a16:creationId xmlns:a16="http://schemas.microsoft.com/office/drawing/2014/main" id="{486E9502-053D-44E6-AA84-AE545DA51C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48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8" name="Text Box 47">
            <a:extLst>
              <a:ext uri="{FF2B5EF4-FFF2-40B4-BE49-F238E27FC236}">
                <a16:creationId xmlns:a16="http://schemas.microsoft.com/office/drawing/2014/main" id="{985A435B-AFB6-4E53-8B3D-99C13D5FE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0" y="4884738"/>
            <a:ext cx="1085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</a:t>
            </a:r>
          </a:p>
        </p:txBody>
      </p:sp>
      <p:sp>
        <p:nvSpPr>
          <p:cNvPr id="27689" name="Line 48">
            <a:extLst>
              <a:ext uri="{FF2B5EF4-FFF2-40B4-BE49-F238E27FC236}">
                <a16:creationId xmlns:a16="http://schemas.microsoft.com/office/drawing/2014/main" id="{F6E36326-4E87-4D6A-951C-7A6C15D14E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4875" y="4114800"/>
            <a:ext cx="9525" cy="78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0" name="Line 49">
            <a:extLst>
              <a:ext uri="{FF2B5EF4-FFF2-40B4-BE49-F238E27FC236}">
                <a16:creationId xmlns:a16="http://schemas.microsoft.com/office/drawing/2014/main" id="{4BA7AAD2-D6DF-4550-9518-E908EFEEBB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7675" y="4633913"/>
            <a:ext cx="0" cy="814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Text Box 50">
            <a:extLst>
              <a:ext uri="{FF2B5EF4-FFF2-40B4-BE49-F238E27FC236}">
                <a16:creationId xmlns:a16="http://schemas.microsoft.com/office/drawing/2014/main" id="{4D2CFD56-F394-4108-870F-296644E90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4249738"/>
            <a:ext cx="1235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Char.Expr</a:t>
            </a:r>
          </a:p>
        </p:txBody>
      </p:sp>
      <p:sp>
        <p:nvSpPr>
          <p:cNvPr id="27692" name="Line 51">
            <a:extLst>
              <a:ext uri="{FF2B5EF4-FFF2-40B4-BE49-F238E27FC236}">
                <a16:creationId xmlns:a16="http://schemas.microsoft.com/office/drawing/2014/main" id="{E0AE5593-A3E7-4C3C-BB06-10BF91FE97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7675" y="4114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3" name="Line 52">
            <a:extLst>
              <a:ext uri="{FF2B5EF4-FFF2-40B4-BE49-F238E27FC236}">
                <a16:creationId xmlns:a16="http://schemas.microsoft.com/office/drawing/2014/main" id="{CA4464AB-8728-4414-99EB-7C147C0F9D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114800"/>
            <a:ext cx="803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Line 53">
            <a:extLst>
              <a:ext uri="{FF2B5EF4-FFF2-40B4-BE49-F238E27FC236}">
                <a16:creationId xmlns:a16="http://schemas.microsoft.com/office/drawing/2014/main" id="{7ADD8F26-ECE2-4576-9481-00B4A89831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5" name="Text Box 54">
            <a:extLst>
              <a:ext uri="{FF2B5EF4-FFF2-40B4-BE49-F238E27FC236}">
                <a16:creationId xmlns:a16="http://schemas.microsoft.com/office/drawing/2014/main" id="{5C18FD9C-9FF1-4D3F-ABCF-4CE6B6DC2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0" y="4884738"/>
            <a:ext cx="1085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</a:t>
            </a:r>
          </a:p>
        </p:txBody>
      </p:sp>
      <p:sp>
        <p:nvSpPr>
          <p:cNvPr id="27696" name="Line 55">
            <a:extLst>
              <a:ext uri="{FF2B5EF4-FFF2-40B4-BE49-F238E27FC236}">
                <a16:creationId xmlns:a16="http://schemas.microsoft.com/office/drawing/2014/main" id="{EC2D2542-0D29-4CE8-8BA3-86E406CA84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4727575"/>
            <a:ext cx="0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7" name="Text Box 56">
            <a:extLst>
              <a:ext uri="{FF2B5EF4-FFF2-40B4-BE49-F238E27FC236}">
                <a16:creationId xmlns:a16="http://schemas.microsoft.com/office/drawing/2014/main" id="{C6C27ECB-4AA5-4800-814D-5BC5DFFD8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4287838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VNameExp</a:t>
            </a:r>
          </a:p>
        </p:txBody>
      </p:sp>
      <p:sp>
        <p:nvSpPr>
          <p:cNvPr id="27698" name="Line 57">
            <a:extLst>
              <a:ext uri="{FF2B5EF4-FFF2-40B4-BE49-F238E27FC236}">
                <a16:creationId xmlns:a16="http://schemas.microsoft.com/office/drawing/2014/main" id="{C3BCA8E3-4834-4CB2-BF1B-3CA4EBFFFA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37488" y="3932238"/>
            <a:ext cx="0" cy="146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9" name="Line 58">
            <a:extLst>
              <a:ext uri="{FF2B5EF4-FFF2-40B4-BE49-F238E27FC236}">
                <a16:creationId xmlns:a16="http://schemas.microsoft.com/office/drawing/2014/main" id="{3D4BDC56-E767-4746-AD9A-2F265D91F5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6775" y="4105275"/>
            <a:ext cx="1141413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0" name="Line 59">
            <a:extLst>
              <a:ext uri="{FF2B5EF4-FFF2-40B4-BE49-F238E27FC236}">
                <a16:creationId xmlns:a16="http://schemas.microsoft.com/office/drawing/2014/main" id="{495D41B5-810C-4676-A922-42A37A4AC9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4105275"/>
            <a:ext cx="0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1" name="Line 60">
            <a:extLst>
              <a:ext uri="{FF2B5EF4-FFF2-40B4-BE49-F238E27FC236}">
                <a16:creationId xmlns:a16="http://schemas.microsoft.com/office/drawing/2014/main" id="{AA9F372F-CA95-494E-8480-F8F321E292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8188" y="4646613"/>
            <a:ext cx="0" cy="750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2" name="Text Box 61">
            <a:extLst>
              <a:ext uri="{FF2B5EF4-FFF2-40B4-BE49-F238E27FC236}">
                <a16:creationId xmlns:a16="http://schemas.microsoft.com/office/drawing/2014/main" id="{D1D43354-32EF-470F-9D83-B9F310BF6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850" y="4287838"/>
            <a:ext cx="1022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Int.Expr</a:t>
            </a:r>
          </a:p>
        </p:txBody>
      </p:sp>
      <p:sp>
        <p:nvSpPr>
          <p:cNvPr id="27703" name="Line 62">
            <a:extLst>
              <a:ext uri="{FF2B5EF4-FFF2-40B4-BE49-F238E27FC236}">
                <a16:creationId xmlns:a16="http://schemas.microsoft.com/office/drawing/2014/main" id="{AEEEB0B2-0DC9-4B1F-B507-5C89F43D36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58188" y="411480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4" name="Line 63">
            <a:extLst>
              <a:ext uri="{FF2B5EF4-FFF2-40B4-BE49-F238E27FC236}">
                <a16:creationId xmlns:a16="http://schemas.microsoft.com/office/drawing/2014/main" id="{6B5C55F9-230C-450F-B271-45F40A40E4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3500" y="39322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5" name="Text Box 64">
            <a:extLst>
              <a:ext uri="{FF2B5EF4-FFF2-40B4-BE49-F238E27FC236}">
                <a16:creationId xmlns:a16="http://schemas.microsoft.com/office/drawing/2014/main" id="{ED25970D-A656-4489-ACCE-91A203656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3535363"/>
            <a:ext cx="1946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AssignCommand</a:t>
            </a:r>
          </a:p>
        </p:txBody>
      </p:sp>
      <p:sp>
        <p:nvSpPr>
          <p:cNvPr id="27706" name="Text Box 65">
            <a:extLst>
              <a:ext uri="{FF2B5EF4-FFF2-40B4-BE49-F238E27FC236}">
                <a16:creationId xmlns:a16="http://schemas.microsoft.com/office/drawing/2014/main" id="{A75A7BC3-ADD8-4417-A489-AC858EF5B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3535363"/>
            <a:ext cx="1368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BinaryExpr</a:t>
            </a:r>
          </a:p>
        </p:txBody>
      </p:sp>
      <p:sp>
        <p:nvSpPr>
          <p:cNvPr id="27707" name="Text Box 66">
            <a:extLst>
              <a:ext uri="{FF2B5EF4-FFF2-40B4-BE49-F238E27FC236}">
                <a16:creationId xmlns:a16="http://schemas.microsoft.com/office/drawing/2014/main" id="{0EC41E04-5986-4F34-8588-3C55B47B3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2341563"/>
            <a:ext cx="2311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SequentialCommand</a:t>
            </a:r>
          </a:p>
        </p:txBody>
      </p:sp>
      <p:sp>
        <p:nvSpPr>
          <p:cNvPr id="27708" name="Line 67">
            <a:extLst>
              <a:ext uri="{FF2B5EF4-FFF2-40B4-BE49-F238E27FC236}">
                <a16:creationId xmlns:a16="http://schemas.microsoft.com/office/drawing/2014/main" id="{3D8241E2-A1F2-4DFA-A75D-DC5FAAB4EC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37488" y="3429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9" name="Line 68">
            <a:extLst>
              <a:ext uri="{FF2B5EF4-FFF2-40B4-BE49-F238E27FC236}">
                <a16:creationId xmlns:a16="http://schemas.microsoft.com/office/drawing/2014/main" id="{F75E6C43-FE5D-4908-ABB3-E7D5856650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3500" y="2857500"/>
            <a:ext cx="2073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0" name="Line 69">
            <a:extLst>
              <a:ext uri="{FF2B5EF4-FFF2-40B4-BE49-F238E27FC236}">
                <a16:creationId xmlns:a16="http://schemas.microsoft.com/office/drawing/2014/main" id="{2DCF8E66-DBE4-4933-AD37-DC0947C20D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7003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1" name="Line 70">
            <a:extLst>
              <a:ext uri="{FF2B5EF4-FFF2-40B4-BE49-F238E27FC236}">
                <a16:creationId xmlns:a16="http://schemas.microsoft.com/office/drawing/2014/main" id="{2C63E9AB-ED1C-4413-A33D-47E40A0FF5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3500" y="285750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2" name="Line 71">
            <a:extLst>
              <a:ext uri="{FF2B5EF4-FFF2-40B4-BE49-F238E27FC236}">
                <a16:creationId xmlns:a16="http://schemas.microsoft.com/office/drawing/2014/main" id="{E527CBA2-FC98-4BED-94A8-28109435D6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06775" y="3382963"/>
            <a:ext cx="0" cy="884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3" name="Line 72">
            <a:extLst>
              <a:ext uri="{FF2B5EF4-FFF2-40B4-BE49-F238E27FC236}">
                <a16:creationId xmlns:a16="http://schemas.microsoft.com/office/drawing/2014/main" id="{60EE466B-B23F-4C3D-A267-709994B180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09675" y="3382963"/>
            <a:ext cx="2197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4" name="Line 73">
            <a:extLst>
              <a:ext uri="{FF2B5EF4-FFF2-40B4-BE49-F238E27FC236}">
                <a16:creationId xmlns:a16="http://schemas.microsoft.com/office/drawing/2014/main" id="{ED45C1FC-270D-46B5-8438-F75513F690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9038" y="3200400"/>
            <a:ext cx="0" cy="198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5" name="Line 74">
            <a:extLst>
              <a:ext uri="{FF2B5EF4-FFF2-40B4-BE49-F238E27FC236}">
                <a16:creationId xmlns:a16="http://schemas.microsoft.com/office/drawing/2014/main" id="{D47E18EE-E483-48BB-85D7-371974E6E4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09675" y="3382963"/>
            <a:ext cx="0" cy="884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6" name="Line 75">
            <a:extLst>
              <a:ext uri="{FF2B5EF4-FFF2-40B4-BE49-F238E27FC236}">
                <a16:creationId xmlns:a16="http://schemas.microsoft.com/office/drawing/2014/main" id="{14F8EE74-D25B-4A39-B781-1F06AA0AEE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133600"/>
            <a:ext cx="0" cy="269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7" name="Text Box 76">
            <a:extLst>
              <a:ext uri="{FF2B5EF4-FFF2-40B4-BE49-F238E27FC236}">
                <a16:creationId xmlns:a16="http://schemas.microsoft.com/office/drawing/2014/main" id="{482C7108-0231-40FC-B623-23BCA4E25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60688"/>
            <a:ext cx="1946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AssignCommand</a:t>
            </a:r>
          </a:p>
        </p:txBody>
      </p:sp>
      <p:sp>
        <p:nvSpPr>
          <p:cNvPr id="27718" name="Line 77">
            <a:extLst>
              <a:ext uri="{FF2B5EF4-FFF2-40B4-BE49-F238E27FC236}">
                <a16:creationId xmlns:a16="http://schemas.microsoft.com/office/drawing/2014/main" id="{F172B81F-EFAB-42C9-8F46-69F6B8CD85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2857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9" name="Line 78">
            <a:extLst>
              <a:ext uri="{FF2B5EF4-FFF2-40B4-BE49-F238E27FC236}">
                <a16:creationId xmlns:a16="http://schemas.microsoft.com/office/drawing/2014/main" id="{06E3A29D-9C3B-4A65-A337-1029B13161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4290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0" name="Line 79">
            <a:extLst>
              <a:ext uri="{FF2B5EF4-FFF2-40B4-BE49-F238E27FC236}">
                <a16:creationId xmlns:a16="http://schemas.microsoft.com/office/drawing/2014/main" id="{ECB638E5-9D4D-4D03-8CE3-8CAE485C8F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3429000"/>
            <a:ext cx="0" cy="2019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1" name="Line 80">
            <a:extLst>
              <a:ext uri="{FF2B5EF4-FFF2-40B4-BE49-F238E27FC236}">
                <a16:creationId xmlns:a16="http://schemas.microsoft.com/office/drawing/2014/main" id="{7C97C73F-FD1C-4525-8160-FA10E7674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4075" y="3263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95EEB78-EF39-404F-9CCA-FEFD702F20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3600"/>
              <a:t>2) Contextual Analysis -&gt; Decorated AST</a:t>
            </a:r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id="{8B8003B5-0C7D-4CE9-A0F7-E41B80B3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1866900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Contextual Analysis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3AEBE690-34C1-433D-9B04-6C53E7F21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900" y="24765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Decorated Abstract Syntax Tree</a:t>
            </a:r>
          </a:p>
        </p:txBody>
      </p:sp>
      <p:cxnSp>
        <p:nvCxnSpPr>
          <p:cNvPr id="28677" name="AutoShape 5">
            <a:extLst>
              <a:ext uri="{FF2B5EF4-FFF2-40B4-BE49-F238E27FC236}">
                <a16:creationId xmlns:a16="http://schemas.microsoft.com/office/drawing/2014/main" id="{3D4B5B54-F99F-4F11-BF31-C597458E1D47}"/>
              </a:ext>
            </a:extLst>
          </p:cNvPr>
          <p:cNvCxnSpPr>
            <a:cxnSpLocks noChangeShapeType="1"/>
            <a:endCxn id="28675" idx="0"/>
          </p:cNvCxnSpPr>
          <p:nvPr/>
        </p:nvCxnSpPr>
        <p:spPr bwMode="auto">
          <a:xfrm>
            <a:off x="1663700" y="1223963"/>
            <a:ext cx="0" cy="6286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78" name="AutoShape 6">
            <a:extLst>
              <a:ext uri="{FF2B5EF4-FFF2-40B4-BE49-F238E27FC236}">
                <a16:creationId xmlns:a16="http://schemas.microsoft.com/office/drawing/2014/main" id="{38F27DCE-7DEF-4AFC-AD85-7E5E2212EC32}"/>
              </a:ext>
            </a:extLst>
          </p:cNvPr>
          <p:cNvCxnSpPr>
            <a:cxnSpLocks noChangeShapeType="1"/>
            <a:stCxn id="28675" idx="2"/>
          </p:cNvCxnSpPr>
          <p:nvPr/>
        </p:nvCxnSpPr>
        <p:spPr bwMode="auto">
          <a:xfrm>
            <a:off x="1663700" y="2366963"/>
            <a:ext cx="0" cy="781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79" name="Text Box 7">
            <a:extLst>
              <a:ext uri="{FF2B5EF4-FFF2-40B4-BE49-F238E27FC236}">
                <a16:creationId xmlns:a16="http://schemas.microsoft.com/office/drawing/2014/main" id="{DDC469DE-D15B-4FFB-8400-D2DF56296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4100" y="1879600"/>
            <a:ext cx="2195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Error Reports</a:t>
            </a:r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10588F01-212E-4A82-B189-BCB954B66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900" y="1117600"/>
            <a:ext cx="289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Abstract Syntax Tree</a:t>
            </a:r>
          </a:p>
        </p:txBody>
      </p:sp>
      <p:cxnSp>
        <p:nvCxnSpPr>
          <p:cNvPr id="28681" name="AutoShape 9">
            <a:extLst>
              <a:ext uri="{FF2B5EF4-FFF2-40B4-BE49-F238E27FC236}">
                <a16:creationId xmlns:a16="http://schemas.microsoft.com/office/drawing/2014/main" id="{00CFC1F7-6831-4C3C-9CAB-38B2F495DECD}"/>
              </a:ext>
            </a:extLst>
          </p:cNvPr>
          <p:cNvCxnSpPr>
            <a:cxnSpLocks noChangeShapeType="1"/>
            <a:stCxn id="28675" idx="3"/>
            <a:endCxn id="28679" idx="1"/>
          </p:cNvCxnSpPr>
          <p:nvPr/>
        </p:nvCxnSpPr>
        <p:spPr bwMode="auto">
          <a:xfrm flipV="1">
            <a:off x="3049588" y="2108200"/>
            <a:ext cx="1814512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2" name="Text Box 10">
            <a:extLst>
              <a:ext uri="{FF2B5EF4-FFF2-40B4-BE49-F238E27FC236}">
                <a16:creationId xmlns:a16="http://schemas.microsoft.com/office/drawing/2014/main" id="{D7BA7411-16FA-42E6-93D9-324410D7A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8" y="3305175"/>
            <a:ext cx="8647112" cy="290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4538" indent="-23336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Contextual analysis: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" panose="02020603050405020304" pitchFamily="18" charset="0"/>
              </a:rPr>
              <a:t>Scope checking: verify that all applied occurrences of identifiers are declared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>
                <a:latin typeface="Times" panose="02020603050405020304" pitchFamily="18" charset="0"/>
              </a:rPr>
              <a:t>Type checking: verify that all operations in the program are used according to their type rules.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>
                <a:latin typeface="Times" panose="02020603050405020304" pitchFamily="18" charset="0"/>
              </a:rPr>
              <a:t>Annotate AST: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>
                <a:latin typeface="Times" panose="02020603050405020304" pitchFamily="18" charset="0"/>
              </a:rPr>
              <a:t>Applied identifier occurrences =&gt; declaration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>
                <a:latin typeface="Times" panose="02020603050405020304" pitchFamily="18" charset="0"/>
              </a:rPr>
              <a:t>Expressions =&gt; Type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E7C3C0D-4129-4165-A72B-EFA08892C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2) Contextual Analysis -&gt; Decorated AST</a:t>
            </a: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327310F2-600A-4C16-B1FE-3B3182EDB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9906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Program</a:t>
            </a:r>
          </a:p>
        </p:txBody>
      </p:sp>
      <p:sp>
        <p:nvSpPr>
          <p:cNvPr id="29700" name="Line 4">
            <a:extLst>
              <a:ext uri="{FF2B5EF4-FFF2-40B4-BE49-F238E27FC236}">
                <a16:creationId xmlns:a16="http://schemas.microsoft.com/office/drawing/2014/main" id="{5279DB83-7B4B-4786-AE60-F0C5B50107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1447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>
            <a:extLst>
              <a:ext uri="{FF2B5EF4-FFF2-40B4-BE49-F238E27FC236}">
                <a16:creationId xmlns:a16="http://schemas.microsoft.com/office/drawing/2014/main" id="{BA442EBD-AC42-4DA5-9C3F-0CCE256E09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198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Text Box 6">
            <a:extLst>
              <a:ext uri="{FF2B5EF4-FFF2-40B4-BE49-F238E27FC236}">
                <a16:creationId xmlns:a16="http://schemas.microsoft.com/office/drawing/2014/main" id="{6638EF51-C359-4436-8686-09A320390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9638" y="1524000"/>
            <a:ext cx="185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LetCommand</a:t>
            </a:r>
          </a:p>
        </p:txBody>
      </p:sp>
      <p:sp>
        <p:nvSpPr>
          <p:cNvPr id="29703" name="Line 7">
            <a:extLst>
              <a:ext uri="{FF2B5EF4-FFF2-40B4-BE49-F238E27FC236}">
                <a16:creationId xmlns:a16="http://schemas.microsoft.com/office/drawing/2014/main" id="{3AFD5162-4002-4E73-B925-7D5955F0D1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21336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D35B222B-D1EF-4734-88BB-969942A4E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050" y="2849563"/>
            <a:ext cx="2436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SequentialDeclaration</a:t>
            </a:r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3EBD48B8-E594-484F-9C09-F520EE36AF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2133600"/>
            <a:ext cx="0" cy="715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Text Box 10">
            <a:extLst>
              <a:ext uri="{FF2B5EF4-FFF2-40B4-BE49-F238E27FC236}">
                <a16:creationId xmlns:a16="http://schemas.microsoft.com/office/drawing/2014/main" id="{39FED606-14F9-41A7-A22D-113051AE9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9531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n</a:t>
            </a:r>
          </a:p>
        </p:txBody>
      </p:sp>
      <p:sp>
        <p:nvSpPr>
          <p:cNvPr id="29707" name="Line 11">
            <a:extLst>
              <a:ext uri="{FF2B5EF4-FFF2-40B4-BE49-F238E27FC236}">
                <a16:creationId xmlns:a16="http://schemas.microsoft.com/office/drawing/2014/main" id="{5F211307-EA80-4C28-AFFC-B4B17A4EF3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Text Box 12">
            <a:extLst>
              <a:ext uri="{FF2B5EF4-FFF2-40B4-BE49-F238E27FC236}">
                <a16:creationId xmlns:a16="http://schemas.microsoft.com/office/drawing/2014/main" id="{2D0DE86B-4543-4074-8C3F-CDC3DE5BD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09" name="Line 13">
            <a:extLst>
              <a:ext uri="{FF2B5EF4-FFF2-40B4-BE49-F238E27FC236}">
                <a16:creationId xmlns:a16="http://schemas.microsoft.com/office/drawing/2014/main" id="{6AD7E1BE-D74B-4A1A-BEE1-F25C2E4929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Text Box 14">
            <a:extLst>
              <a:ext uri="{FF2B5EF4-FFF2-40B4-BE49-F238E27FC236}">
                <a16:creationId xmlns:a16="http://schemas.microsoft.com/office/drawing/2014/main" id="{5D7C41F2-72CD-4A65-B913-27560B649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11" name="Line 15">
            <a:extLst>
              <a:ext uri="{FF2B5EF4-FFF2-40B4-BE49-F238E27FC236}">
                <a16:creationId xmlns:a16="http://schemas.microsoft.com/office/drawing/2014/main" id="{24054BDA-D465-48AB-960E-C002F570B2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Text Box 16">
            <a:extLst>
              <a:ext uri="{FF2B5EF4-FFF2-40B4-BE49-F238E27FC236}">
                <a16:creationId xmlns:a16="http://schemas.microsoft.com/office/drawing/2014/main" id="{25181CE0-7E42-4E13-BBD2-490770449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13" name="Line 17">
            <a:extLst>
              <a:ext uri="{FF2B5EF4-FFF2-40B4-BE49-F238E27FC236}">
                <a16:creationId xmlns:a16="http://schemas.microsoft.com/office/drawing/2014/main" id="{3433F7C8-0031-4444-8FF1-78A8211447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5225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Text Box 18">
            <a:extLst>
              <a:ext uri="{FF2B5EF4-FFF2-40B4-BE49-F238E27FC236}">
                <a16:creationId xmlns:a16="http://schemas.microsoft.com/office/drawing/2014/main" id="{EF2A213D-C766-46DE-9DD1-6206CF532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grpSp>
        <p:nvGrpSpPr>
          <p:cNvPr id="29715" name="Group 19">
            <a:extLst>
              <a:ext uri="{FF2B5EF4-FFF2-40B4-BE49-F238E27FC236}">
                <a16:creationId xmlns:a16="http://schemas.microsoft.com/office/drawing/2014/main" id="{69ADCDF7-8A5B-43EC-B8CD-A77E0F508B33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4237038"/>
            <a:ext cx="1539875" cy="1211262"/>
            <a:chOff x="428" y="2669"/>
            <a:chExt cx="970" cy="763"/>
          </a:xfrm>
        </p:grpSpPr>
        <p:sp>
          <p:nvSpPr>
            <p:cNvPr id="29788" name="Line 20">
              <a:extLst>
                <a:ext uri="{FF2B5EF4-FFF2-40B4-BE49-F238E27FC236}">
                  <a16:creationId xmlns:a16="http://schemas.microsoft.com/office/drawing/2014/main" id="{04F03D87-0E84-40F7-95A2-3CCDF22350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333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9" name="Text Box 21">
              <a:extLst>
                <a:ext uri="{FF2B5EF4-FFF2-40B4-BE49-F238E27FC236}">
                  <a16:creationId xmlns:a16="http://schemas.microsoft.com/office/drawing/2014/main" id="{DB5E9DD9-E17C-458F-B996-07E342FD63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" y="3077"/>
              <a:ext cx="6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SimpleT</a:t>
              </a:r>
            </a:p>
          </p:txBody>
        </p:sp>
        <p:sp>
          <p:nvSpPr>
            <p:cNvPr id="29790" name="Line 22">
              <a:extLst>
                <a:ext uri="{FF2B5EF4-FFF2-40B4-BE49-F238E27FC236}">
                  <a16:creationId xmlns:a16="http://schemas.microsoft.com/office/drawing/2014/main" id="{EA0C9C96-8AD2-4B35-A5E3-D4AF5D195B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91"/>
              <a:ext cx="0" cy="4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1" name="Line 23">
              <a:extLst>
                <a:ext uri="{FF2B5EF4-FFF2-40B4-BE49-F238E27FC236}">
                  <a16:creationId xmlns:a16="http://schemas.microsoft.com/office/drawing/2014/main" id="{16057942-D6D2-417C-997D-73F7074CA9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29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2" name="Line 24">
              <a:extLst>
                <a:ext uri="{FF2B5EF4-FFF2-40B4-BE49-F238E27FC236}">
                  <a16:creationId xmlns:a16="http://schemas.microsoft.com/office/drawing/2014/main" id="{58CFDFC8-8871-494D-84C2-476B562B23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78"/>
              <a:ext cx="6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3" name="Line 25">
              <a:extLst>
                <a:ext uri="{FF2B5EF4-FFF2-40B4-BE49-F238E27FC236}">
                  <a16:creationId xmlns:a16="http://schemas.microsoft.com/office/drawing/2014/main" id="{9EC1964E-A9BC-4ACA-A7BE-D0D40457E7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28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4" name="Text Box 26">
              <a:extLst>
                <a:ext uri="{FF2B5EF4-FFF2-40B4-BE49-F238E27FC236}">
                  <a16:creationId xmlns:a16="http://schemas.microsoft.com/office/drawing/2014/main" id="{CE983BBD-F95B-4D95-A0FE-E52B6D7679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" y="2669"/>
              <a:ext cx="6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VarDecl</a:t>
              </a:r>
            </a:p>
          </p:txBody>
        </p:sp>
      </p:grpSp>
      <p:sp>
        <p:nvSpPr>
          <p:cNvPr id="29716" name="Line 27">
            <a:extLst>
              <a:ext uri="{FF2B5EF4-FFF2-40B4-BE49-F238E27FC236}">
                <a16:creationId xmlns:a16="http://schemas.microsoft.com/office/drawing/2014/main" id="{AB5CC478-BCA7-4EB7-A5D4-3B739EA128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15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Text Box 28">
            <a:extLst>
              <a:ext uri="{FF2B5EF4-FFF2-40B4-BE49-F238E27FC236}">
                <a16:creationId xmlns:a16="http://schemas.microsoft.com/office/drawing/2014/main" id="{AC26CAD1-F2A9-444D-B38E-DE9E9B178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84738"/>
            <a:ext cx="1057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SimpleT</a:t>
            </a:r>
          </a:p>
        </p:txBody>
      </p:sp>
      <p:sp>
        <p:nvSpPr>
          <p:cNvPr id="29718" name="Line 29">
            <a:extLst>
              <a:ext uri="{FF2B5EF4-FFF2-40B4-BE49-F238E27FC236}">
                <a16:creationId xmlns:a16="http://schemas.microsoft.com/office/drawing/2014/main" id="{14D3FCCD-C1A6-4CDE-BB78-F7C9FDEF2C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748213"/>
            <a:ext cx="0" cy="687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9" name="Line 30">
            <a:extLst>
              <a:ext uri="{FF2B5EF4-FFF2-40B4-BE49-F238E27FC236}">
                <a16:creationId xmlns:a16="http://schemas.microsoft.com/office/drawing/2014/main" id="{055C1240-830B-4FDD-B81C-7A6D7D6C96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1575" y="474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0" name="Line 31">
            <a:extLst>
              <a:ext uri="{FF2B5EF4-FFF2-40B4-BE49-F238E27FC236}">
                <a16:creationId xmlns:a16="http://schemas.microsoft.com/office/drawing/2014/main" id="{4676A330-510E-49DB-A0A1-AD027CC27F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727575"/>
            <a:ext cx="809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Line 32">
            <a:extLst>
              <a:ext uri="{FF2B5EF4-FFF2-40B4-BE49-F238E27FC236}">
                <a16:creationId xmlns:a16="http://schemas.microsoft.com/office/drawing/2014/main" id="{853A764F-430F-4AAD-AB41-CA0ABF1CC3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06775" y="45847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Text Box 33">
            <a:extLst>
              <a:ext uri="{FF2B5EF4-FFF2-40B4-BE49-F238E27FC236}">
                <a16:creationId xmlns:a16="http://schemas.microsoft.com/office/drawing/2014/main" id="{7A3A2623-72FC-45CE-BDC7-09FB0C27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4237038"/>
            <a:ext cx="1044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VarDecl</a:t>
            </a:r>
          </a:p>
        </p:txBody>
      </p:sp>
      <p:sp>
        <p:nvSpPr>
          <p:cNvPr id="29723" name="Line 34">
            <a:extLst>
              <a:ext uri="{FF2B5EF4-FFF2-40B4-BE49-F238E27FC236}">
                <a16:creationId xmlns:a16="http://schemas.microsoft.com/office/drawing/2014/main" id="{8DA4459F-5CDB-4E64-9642-7F06650FD1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06775" y="3382963"/>
            <a:ext cx="0" cy="884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4" name="Line 35">
            <a:extLst>
              <a:ext uri="{FF2B5EF4-FFF2-40B4-BE49-F238E27FC236}">
                <a16:creationId xmlns:a16="http://schemas.microsoft.com/office/drawing/2014/main" id="{630AE066-B61E-4C31-89FC-9BBA6B2201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09675" y="3382963"/>
            <a:ext cx="2197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Line 36">
            <a:extLst>
              <a:ext uri="{FF2B5EF4-FFF2-40B4-BE49-F238E27FC236}">
                <a16:creationId xmlns:a16="http://schemas.microsoft.com/office/drawing/2014/main" id="{A62DDF41-EA98-4633-94B8-0D68B9EFF0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9038" y="3200400"/>
            <a:ext cx="0" cy="198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Line 37">
            <a:extLst>
              <a:ext uri="{FF2B5EF4-FFF2-40B4-BE49-F238E27FC236}">
                <a16:creationId xmlns:a16="http://schemas.microsoft.com/office/drawing/2014/main" id="{71199A57-DC3D-4523-B06C-D60B26AFD69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09675" y="3382963"/>
            <a:ext cx="0" cy="884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7" name="Rectangle 38">
            <a:extLst>
              <a:ext uri="{FF2B5EF4-FFF2-40B4-BE49-F238E27FC236}">
                <a16:creationId xmlns:a16="http://schemas.microsoft.com/office/drawing/2014/main" id="{2CA13FA7-5CF0-44BB-AAF4-05DB41F42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5970588"/>
            <a:ext cx="1462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Integer</a:t>
            </a:r>
          </a:p>
        </p:txBody>
      </p:sp>
      <p:sp>
        <p:nvSpPr>
          <p:cNvPr id="29728" name="Rectangle 39">
            <a:extLst>
              <a:ext uri="{FF2B5EF4-FFF2-40B4-BE49-F238E27FC236}">
                <a16:creationId xmlns:a16="http://schemas.microsoft.com/office/drawing/2014/main" id="{8BEECB44-5F88-4968-9866-066DE7D49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59531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c</a:t>
            </a:r>
          </a:p>
        </p:txBody>
      </p:sp>
      <p:sp>
        <p:nvSpPr>
          <p:cNvPr id="29729" name="Rectangle 40">
            <a:extLst>
              <a:ext uri="{FF2B5EF4-FFF2-40B4-BE49-F238E27FC236}">
                <a16:creationId xmlns:a16="http://schemas.microsoft.com/office/drawing/2014/main" id="{81204DCC-DB54-420D-AA1B-A44D286AA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1825" y="597058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Char</a:t>
            </a:r>
          </a:p>
        </p:txBody>
      </p:sp>
      <p:sp>
        <p:nvSpPr>
          <p:cNvPr id="29730" name="Rectangle 41">
            <a:extLst>
              <a:ext uri="{FF2B5EF4-FFF2-40B4-BE49-F238E27FC236}">
                <a16:creationId xmlns:a16="http://schemas.microsoft.com/office/drawing/2014/main" id="{A0AA4E5F-F1C2-4D0A-A0CB-7943591C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150" y="5970588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c</a:t>
            </a:r>
          </a:p>
        </p:txBody>
      </p:sp>
      <p:sp>
        <p:nvSpPr>
          <p:cNvPr id="29731" name="Rectangle 42">
            <a:extLst>
              <a:ext uri="{FF2B5EF4-FFF2-40B4-BE49-F238E27FC236}">
                <a16:creationId xmlns:a16="http://schemas.microsoft.com/office/drawing/2014/main" id="{C49BB6E5-6F8B-4F15-B288-3A7B7804D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5970588"/>
            <a:ext cx="731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‘&amp;’</a:t>
            </a:r>
          </a:p>
        </p:txBody>
      </p:sp>
      <p:sp>
        <p:nvSpPr>
          <p:cNvPr id="29732" name="Rectangle 43">
            <a:extLst>
              <a:ext uri="{FF2B5EF4-FFF2-40B4-BE49-F238E27FC236}">
                <a16:creationId xmlns:a16="http://schemas.microsoft.com/office/drawing/2014/main" id="{FF1051E1-06FC-4B3D-9ED1-9E69E30FA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8413" y="59531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n</a:t>
            </a:r>
          </a:p>
        </p:txBody>
      </p:sp>
      <p:sp>
        <p:nvSpPr>
          <p:cNvPr id="29733" name="Rectangle 44">
            <a:extLst>
              <a:ext uri="{FF2B5EF4-FFF2-40B4-BE49-F238E27FC236}">
                <a16:creationId xmlns:a16="http://schemas.microsoft.com/office/drawing/2014/main" id="{8F416503-D3D0-474B-910B-57823952F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8663" y="59531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n</a:t>
            </a:r>
          </a:p>
        </p:txBody>
      </p:sp>
      <p:sp>
        <p:nvSpPr>
          <p:cNvPr id="29734" name="Rectangle 45">
            <a:extLst>
              <a:ext uri="{FF2B5EF4-FFF2-40B4-BE49-F238E27FC236}">
                <a16:creationId xmlns:a16="http://schemas.microsoft.com/office/drawing/2014/main" id="{6EEB1161-5F05-40B3-83F5-6FB5EA37C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138" y="5970588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+</a:t>
            </a:r>
          </a:p>
        </p:txBody>
      </p:sp>
      <p:sp>
        <p:nvSpPr>
          <p:cNvPr id="29735" name="Rectangle 46">
            <a:extLst>
              <a:ext uri="{FF2B5EF4-FFF2-40B4-BE49-F238E27FC236}">
                <a16:creationId xmlns:a16="http://schemas.microsoft.com/office/drawing/2014/main" id="{8E6A84D3-A205-490C-BA61-869248BF0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38" y="5970588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29736" name="Line 47">
            <a:extLst>
              <a:ext uri="{FF2B5EF4-FFF2-40B4-BE49-F238E27FC236}">
                <a16:creationId xmlns:a16="http://schemas.microsoft.com/office/drawing/2014/main" id="{686435B1-53BB-4882-ACEC-9F5ACB7B7C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37" name="Text Box 48">
            <a:extLst>
              <a:ext uri="{FF2B5EF4-FFF2-40B4-BE49-F238E27FC236}">
                <a16:creationId xmlns:a16="http://schemas.microsoft.com/office/drawing/2014/main" id="{788F524D-9AAA-4CF0-81E7-2FEACF544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38" name="Line 49">
            <a:extLst>
              <a:ext uri="{FF2B5EF4-FFF2-40B4-BE49-F238E27FC236}">
                <a16:creationId xmlns:a16="http://schemas.microsoft.com/office/drawing/2014/main" id="{60299E95-86FE-4284-A590-EEC0DE6ABC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39" name="Text Box 50">
            <a:extLst>
              <a:ext uri="{FF2B5EF4-FFF2-40B4-BE49-F238E27FC236}">
                <a16:creationId xmlns:a16="http://schemas.microsoft.com/office/drawing/2014/main" id="{A0B921CC-9D8C-41C3-8356-693F7CA95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40" name="Line 51">
            <a:extLst>
              <a:ext uri="{FF2B5EF4-FFF2-40B4-BE49-F238E27FC236}">
                <a16:creationId xmlns:a16="http://schemas.microsoft.com/office/drawing/2014/main" id="{55C9B532-5F13-4028-84BD-E8EFF0D033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1" name="Text Box 52">
            <a:extLst>
              <a:ext uri="{FF2B5EF4-FFF2-40B4-BE49-F238E27FC236}">
                <a16:creationId xmlns:a16="http://schemas.microsoft.com/office/drawing/2014/main" id="{6FC94C4C-C26D-4C90-87E1-A529FEA3E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8950" y="53800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29742" name="Line 53">
            <a:extLst>
              <a:ext uri="{FF2B5EF4-FFF2-40B4-BE49-F238E27FC236}">
                <a16:creationId xmlns:a16="http://schemas.microsoft.com/office/drawing/2014/main" id="{570A710D-E9C7-4CB9-AA64-FBF168298D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3" name="Text Box 54">
            <a:extLst>
              <a:ext uri="{FF2B5EF4-FFF2-40B4-BE49-F238E27FC236}">
                <a16:creationId xmlns:a16="http://schemas.microsoft.com/office/drawing/2014/main" id="{952C24FE-9B0C-4AA4-AB18-9AFEC461B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5380038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Op</a:t>
            </a:r>
          </a:p>
        </p:txBody>
      </p:sp>
      <p:sp>
        <p:nvSpPr>
          <p:cNvPr id="29744" name="Line 55">
            <a:extLst>
              <a:ext uri="{FF2B5EF4-FFF2-40B4-BE49-F238E27FC236}">
                <a16:creationId xmlns:a16="http://schemas.microsoft.com/office/drawing/2014/main" id="{B2D1352D-F48C-4A3E-984E-7719DC68F9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5" name="Text Box 56">
            <a:extLst>
              <a:ext uri="{FF2B5EF4-FFF2-40B4-BE49-F238E27FC236}">
                <a16:creationId xmlns:a16="http://schemas.microsoft.com/office/drawing/2014/main" id="{6457050D-2B6B-4DFA-BE58-63D410F38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380038"/>
            <a:ext cx="10366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Char.Lit</a:t>
            </a:r>
          </a:p>
        </p:txBody>
      </p:sp>
      <p:sp>
        <p:nvSpPr>
          <p:cNvPr id="29746" name="Line 57">
            <a:extLst>
              <a:ext uri="{FF2B5EF4-FFF2-40B4-BE49-F238E27FC236}">
                <a16:creationId xmlns:a16="http://schemas.microsoft.com/office/drawing/2014/main" id="{AAC1BC80-BC51-4698-971F-C94E878355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8188" y="5791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7" name="Text Box 58">
            <a:extLst>
              <a:ext uri="{FF2B5EF4-FFF2-40B4-BE49-F238E27FC236}">
                <a16:creationId xmlns:a16="http://schemas.microsoft.com/office/drawing/2014/main" id="{9DF1313C-70FB-45F8-992B-83BDEBCBE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488" y="5380038"/>
            <a:ext cx="823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Int.Lit</a:t>
            </a:r>
          </a:p>
        </p:txBody>
      </p:sp>
      <p:sp>
        <p:nvSpPr>
          <p:cNvPr id="29748" name="Line 59">
            <a:extLst>
              <a:ext uri="{FF2B5EF4-FFF2-40B4-BE49-F238E27FC236}">
                <a16:creationId xmlns:a16="http://schemas.microsoft.com/office/drawing/2014/main" id="{6B4E157C-598C-4397-9341-EDF21E1D8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48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9" name="Text Box 60">
            <a:extLst>
              <a:ext uri="{FF2B5EF4-FFF2-40B4-BE49-F238E27FC236}">
                <a16:creationId xmlns:a16="http://schemas.microsoft.com/office/drawing/2014/main" id="{D8AEC6F9-6A52-4EDC-B9DE-5C6B40DA3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0" y="4884738"/>
            <a:ext cx="1085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</a:t>
            </a:r>
          </a:p>
        </p:txBody>
      </p:sp>
      <p:sp>
        <p:nvSpPr>
          <p:cNvPr id="29750" name="Line 61">
            <a:extLst>
              <a:ext uri="{FF2B5EF4-FFF2-40B4-BE49-F238E27FC236}">
                <a16:creationId xmlns:a16="http://schemas.microsoft.com/office/drawing/2014/main" id="{B4B74263-80B3-4578-93F3-A863A98A4B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4875" y="4114800"/>
            <a:ext cx="9525" cy="78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1" name="Line 62">
            <a:extLst>
              <a:ext uri="{FF2B5EF4-FFF2-40B4-BE49-F238E27FC236}">
                <a16:creationId xmlns:a16="http://schemas.microsoft.com/office/drawing/2014/main" id="{8E384196-92C7-41BE-BA16-5D09EDA280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7675" y="4633913"/>
            <a:ext cx="0" cy="814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2" name="Text Box 63">
            <a:extLst>
              <a:ext uri="{FF2B5EF4-FFF2-40B4-BE49-F238E27FC236}">
                <a16:creationId xmlns:a16="http://schemas.microsoft.com/office/drawing/2014/main" id="{EA0A4887-7B21-4991-82F2-F64A21D4F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4249738"/>
            <a:ext cx="1235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Char.Expr</a:t>
            </a:r>
          </a:p>
        </p:txBody>
      </p:sp>
      <p:sp>
        <p:nvSpPr>
          <p:cNvPr id="29753" name="Line 64">
            <a:extLst>
              <a:ext uri="{FF2B5EF4-FFF2-40B4-BE49-F238E27FC236}">
                <a16:creationId xmlns:a16="http://schemas.microsoft.com/office/drawing/2014/main" id="{17EB2D49-C8D1-48A2-9D82-0425571009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7675" y="4114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4" name="Line 65">
            <a:extLst>
              <a:ext uri="{FF2B5EF4-FFF2-40B4-BE49-F238E27FC236}">
                <a16:creationId xmlns:a16="http://schemas.microsoft.com/office/drawing/2014/main" id="{7AEA54A7-7D95-4673-A1F5-14B72C87CA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114800"/>
            <a:ext cx="803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5" name="Line 66">
            <a:extLst>
              <a:ext uri="{FF2B5EF4-FFF2-40B4-BE49-F238E27FC236}">
                <a16:creationId xmlns:a16="http://schemas.microsoft.com/office/drawing/2014/main" id="{7BD9B186-47E2-497A-97DA-84CA91A4A2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5295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6" name="Text Box 67">
            <a:extLst>
              <a:ext uri="{FF2B5EF4-FFF2-40B4-BE49-F238E27FC236}">
                <a16:creationId xmlns:a16="http://schemas.microsoft.com/office/drawing/2014/main" id="{BAE2BD55-EAF4-4DCC-90BA-9BC8BA2F0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0" y="4884738"/>
            <a:ext cx="1085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</a:t>
            </a:r>
          </a:p>
        </p:txBody>
      </p:sp>
      <p:sp>
        <p:nvSpPr>
          <p:cNvPr id="29757" name="Line 68">
            <a:extLst>
              <a:ext uri="{FF2B5EF4-FFF2-40B4-BE49-F238E27FC236}">
                <a16:creationId xmlns:a16="http://schemas.microsoft.com/office/drawing/2014/main" id="{F2D12C4D-E133-4134-B031-A95706749E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4727575"/>
            <a:ext cx="0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8" name="Text Box 69">
            <a:extLst>
              <a:ext uri="{FF2B5EF4-FFF2-40B4-BE49-F238E27FC236}">
                <a16:creationId xmlns:a16="http://schemas.microsoft.com/office/drawing/2014/main" id="{50EDE9BF-E104-45D5-B22C-2510DA908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4287838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VNameExp</a:t>
            </a:r>
          </a:p>
        </p:txBody>
      </p:sp>
      <p:sp>
        <p:nvSpPr>
          <p:cNvPr id="29759" name="Line 70">
            <a:extLst>
              <a:ext uri="{FF2B5EF4-FFF2-40B4-BE49-F238E27FC236}">
                <a16:creationId xmlns:a16="http://schemas.microsoft.com/office/drawing/2014/main" id="{606A2171-A851-4DDC-BF1B-544848FB36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37488" y="3932238"/>
            <a:ext cx="0" cy="146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0" name="Line 71">
            <a:extLst>
              <a:ext uri="{FF2B5EF4-FFF2-40B4-BE49-F238E27FC236}">
                <a16:creationId xmlns:a16="http://schemas.microsoft.com/office/drawing/2014/main" id="{0F52E2D4-50E7-47E3-B45A-25A6ABE9B6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6775" y="4105275"/>
            <a:ext cx="1141413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1" name="Line 72">
            <a:extLst>
              <a:ext uri="{FF2B5EF4-FFF2-40B4-BE49-F238E27FC236}">
                <a16:creationId xmlns:a16="http://schemas.microsoft.com/office/drawing/2014/main" id="{37F216D3-979A-4343-B465-86DBDC9C03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4105275"/>
            <a:ext cx="0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2" name="Line 73">
            <a:extLst>
              <a:ext uri="{FF2B5EF4-FFF2-40B4-BE49-F238E27FC236}">
                <a16:creationId xmlns:a16="http://schemas.microsoft.com/office/drawing/2014/main" id="{15BFC637-A59F-4357-A0A8-EAD5F823E5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8188" y="4646613"/>
            <a:ext cx="0" cy="750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3" name="Text Box 74">
            <a:extLst>
              <a:ext uri="{FF2B5EF4-FFF2-40B4-BE49-F238E27FC236}">
                <a16:creationId xmlns:a16="http://schemas.microsoft.com/office/drawing/2014/main" id="{EFA24267-1136-4ADB-BAB9-454C5AED1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850" y="4287838"/>
            <a:ext cx="1022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Int.Expr</a:t>
            </a:r>
          </a:p>
        </p:txBody>
      </p:sp>
      <p:sp>
        <p:nvSpPr>
          <p:cNvPr id="29764" name="Line 75">
            <a:extLst>
              <a:ext uri="{FF2B5EF4-FFF2-40B4-BE49-F238E27FC236}">
                <a16:creationId xmlns:a16="http://schemas.microsoft.com/office/drawing/2014/main" id="{E6851C1A-044F-479A-9548-99DC8054C5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58188" y="411480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5" name="Line 76">
            <a:extLst>
              <a:ext uri="{FF2B5EF4-FFF2-40B4-BE49-F238E27FC236}">
                <a16:creationId xmlns:a16="http://schemas.microsoft.com/office/drawing/2014/main" id="{A64C6D10-A7A1-4246-B90D-E6EAC9BD6F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3500" y="39322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6" name="Text Box 77">
            <a:extLst>
              <a:ext uri="{FF2B5EF4-FFF2-40B4-BE49-F238E27FC236}">
                <a16:creationId xmlns:a16="http://schemas.microsoft.com/office/drawing/2014/main" id="{5198D984-42C2-4A26-A025-DC283EF25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3535363"/>
            <a:ext cx="1946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AssignCommand</a:t>
            </a:r>
          </a:p>
        </p:txBody>
      </p:sp>
      <p:sp>
        <p:nvSpPr>
          <p:cNvPr id="29767" name="Text Box 78">
            <a:extLst>
              <a:ext uri="{FF2B5EF4-FFF2-40B4-BE49-F238E27FC236}">
                <a16:creationId xmlns:a16="http://schemas.microsoft.com/office/drawing/2014/main" id="{B801E6ED-B95C-422D-89CC-588A61106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3535363"/>
            <a:ext cx="1368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BinaryExpr</a:t>
            </a:r>
          </a:p>
        </p:txBody>
      </p:sp>
      <p:sp>
        <p:nvSpPr>
          <p:cNvPr id="29768" name="Text Box 79">
            <a:extLst>
              <a:ext uri="{FF2B5EF4-FFF2-40B4-BE49-F238E27FC236}">
                <a16:creationId xmlns:a16="http://schemas.microsoft.com/office/drawing/2014/main" id="{C604E0E8-F6C0-4D9E-B169-F83108FF2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2341563"/>
            <a:ext cx="2311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SequentialCommand</a:t>
            </a:r>
          </a:p>
        </p:txBody>
      </p:sp>
      <p:sp>
        <p:nvSpPr>
          <p:cNvPr id="29769" name="Line 80">
            <a:extLst>
              <a:ext uri="{FF2B5EF4-FFF2-40B4-BE49-F238E27FC236}">
                <a16:creationId xmlns:a16="http://schemas.microsoft.com/office/drawing/2014/main" id="{DBE028A2-9916-4212-8686-B8DB73CC0C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37488" y="3429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0" name="Line 81">
            <a:extLst>
              <a:ext uri="{FF2B5EF4-FFF2-40B4-BE49-F238E27FC236}">
                <a16:creationId xmlns:a16="http://schemas.microsoft.com/office/drawing/2014/main" id="{EFFDE397-E249-4210-A9C1-6C2E42AFBD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3500" y="2857500"/>
            <a:ext cx="2073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1" name="Line 82">
            <a:extLst>
              <a:ext uri="{FF2B5EF4-FFF2-40B4-BE49-F238E27FC236}">
                <a16:creationId xmlns:a16="http://schemas.microsoft.com/office/drawing/2014/main" id="{DCFC92CD-7CDA-4E25-9069-73F598BFD5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7003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2" name="Line 83">
            <a:extLst>
              <a:ext uri="{FF2B5EF4-FFF2-40B4-BE49-F238E27FC236}">
                <a16:creationId xmlns:a16="http://schemas.microsoft.com/office/drawing/2014/main" id="{4CEB41E1-A345-4A31-A1C0-1BEC96C2F2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3500" y="285750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3" name="Line 84">
            <a:extLst>
              <a:ext uri="{FF2B5EF4-FFF2-40B4-BE49-F238E27FC236}">
                <a16:creationId xmlns:a16="http://schemas.microsoft.com/office/drawing/2014/main" id="{C4AC34E2-8B6E-4249-9AFC-3CD1AA1A25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133600"/>
            <a:ext cx="0" cy="269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4" name="Text Box 85">
            <a:extLst>
              <a:ext uri="{FF2B5EF4-FFF2-40B4-BE49-F238E27FC236}">
                <a16:creationId xmlns:a16="http://schemas.microsoft.com/office/drawing/2014/main" id="{9939B0CE-44A1-41AD-8E8C-CC570C700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60688"/>
            <a:ext cx="1946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AssignCommand</a:t>
            </a:r>
          </a:p>
        </p:txBody>
      </p:sp>
      <p:sp>
        <p:nvSpPr>
          <p:cNvPr id="29775" name="Line 86">
            <a:extLst>
              <a:ext uri="{FF2B5EF4-FFF2-40B4-BE49-F238E27FC236}">
                <a16:creationId xmlns:a16="http://schemas.microsoft.com/office/drawing/2014/main" id="{97CE97F3-ECC8-4AFF-A171-198ADC3777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6775" y="2857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6" name="Line 87">
            <a:extLst>
              <a:ext uri="{FF2B5EF4-FFF2-40B4-BE49-F238E27FC236}">
                <a16:creationId xmlns:a16="http://schemas.microsoft.com/office/drawing/2014/main" id="{CD4C2310-C121-46F9-BFC2-E8E026DDA0F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4290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7" name="Line 88">
            <a:extLst>
              <a:ext uri="{FF2B5EF4-FFF2-40B4-BE49-F238E27FC236}">
                <a16:creationId xmlns:a16="http://schemas.microsoft.com/office/drawing/2014/main" id="{00CAD4EF-6AE5-469D-8129-0D5C8D08B7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3429000"/>
            <a:ext cx="0" cy="2019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8" name="Line 89">
            <a:extLst>
              <a:ext uri="{FF2B5EF4-FFF2-40B4-BE49-F238E27FC236}">
                <a16:creationId xmlns:a16="http://schemas.microsoft.com/office/drawing/2014/main" id="{40800640-6909-4AE2-97D7-A385FEF4FA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4075" y="32639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79" name="AutoShape 90">
            <a:extLst>
              <a:ext uri="{FF2B5EF4-FFF2-40B4-BE49-F238E27FC236}">
                <a16:creationId xmlns:a16="http://schemas.microsoft.com/office/drawing/2014/main" id="{59A1A14D-0704-4AB7-B1DE-28D0DC29C2BE}"/>
              </a:ext>
            </a:extLst>
          </p:cNvPr>
          <p:cNvCxnSpPr>
            <a:cxnSpLocks noChangeShapeType="1"/>
            <a:stCxn id="29730" idx="0"/>
            <a:endCxn id="29722" idx="3"/>
          </p:cNvCxnSpPr>
          <p:nvPr/>
        </p:nvCxnSpPr>
        <p:spPr bwMode="auto">
          <a:xfrm rot="5400000" flipH="1">
            <a:off x="3536156" y="4820444"/>
            <a:ext cx="1535113" cy="765175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80" name="AutoShape 91">
            <a:extLst>
              <a:ext uri="{FF2B5EF4-FFF2-40B4-BE49-F238E27FC236}">
                <a16:creationId xmlns:a16="http://schemas.microsoft.com/office/drawing/2014/main" id="{85FAF93E-84C6-4403-B9A1-7F4439A0754A}"/>
              </a:ext>
            </a:extLst>
          </p:cNvPr>
          <p:cNvCxnSpPr>
            <a:cxnSpLocks noChangeShapeType="1"/>
            <a:stCxn id="29732" idx="0"/>
            <a:endCxn id="29794" idx="3"/>
          </p:cNvCxnSpPr>
          <p:nvPr/>
        </p:nvCxnSpPr>
        <p:spPr bwMode="auto">
          <a:xfrm rot="5400000" flipH="1">
            <a:off x="3369469" y="2790031"/>
            <a:ext cx="1517650" cy="4808538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81" name="AutoShape 92">
            <a:extLst>
              <a:ext uri="{FF2B5EF4-FFF2-40B4-BE49-F238E27FC236}">
                <a16:creationId xmlns:a16="http://schemas.microsoft.com/office/drawing/2014/main" id="{4F5A2F4A-9B87-48AB-AB87-28C5F761BDD0}"/>
              </a:ext>
            </a:extLst>
          </p:cNvPr>
          <p:cNvCxnSpPr>
            <a:cxnSpLocks noChangeShapeType="1"/>
            <a:stCxn id="29733" idx="0"/>
            <a:endCxn id="29794" idx="3"/>
          </p:cNvCxnSpPr>
          <p:nvPr/>
        </p:nvCxnSpPr>
        <p:spPr bwMode="auto">
          <a:xfrm rot="5400000" flipH="1">
            <a:off x="3734594" y="2424906"/>
            <a:ext cx="1517650" cy="5538788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82" name="Text Box 93">
            <a:extLst>
              <a:ext uri="{FF2B5EF4-FFF2-40B4-BE49-F238E27FC236}">
                <a16:creationId xmlns:a16="http://schemas.microsoft.com/office/drawing/2014/main" id="{AB984803-9F84-4FFF-9AD8-37537264B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4427538"/>
            <a:ext cx="792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:char</a:t>
            </a:r>
          </a:p>
        </p:txBody>
      </p:sp>
      <p:sp>
        <p:nvSpPr>
          <p:cNvPr id="29783" name="Text Box 94">
            <a:extLst>
              <a:ext uri="{FF2B5EF4-FFF2-40B4-BE49-F238E27FC236}">
                <a16:creationId xmlns:a16="http://schemas.microsoft.com/office/drawing/2014/main" id="{81894C6E-A12E-4E58-B37D-2E6B93D6D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6300" y="4991100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:char</a:t>
            </a:r>
          </a:p>
        </p:txBody>
      </p:sp>
      <p:sp>
        <p:nvSpPr>
          <p:cNvPr id="29784" name="Text Box 95">
            <a:extLst>
              <a:ext uri="{FF2B5EF4-FFF2-40B4-BE49-F238E27FC236}">
                <a16:creationId xmlns:a16="http://schemas.microsoft.com/office/drawing/2014/main" id="{75D31CAD-2C07-436A-94F9-193FFBFBB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6438" y="3497263"/>
            <a:ext cx="588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:int</a:t>
            </a:r>
          </a:p>
        </p:txBody>
      </p:sp>
      <p:sp>
        <p:nvSpPr>
          <p:cNvPr id="29785" name="Text Box 96">
            <a:extLst>
              <a:ext uri="{FF2B5EF4-FFF2-40B4-BE49-F238E27FC236}">
                <a16:creationId xmlns:a16="http://schemas.microsoft.com/office/drawing/2014/main" id="{7B4304A9-3234-4F42-A152-5A8D56B18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3600" y="5003800"/>
            <a:ext cx="588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:int</a:t>
            </a:r>
          </a:p>
        </p:txBody>
      </p:sp>
      <p:sp>
        <p:nvSpPr>
          <p:cNvPr id="29786" name="Text Box 97">
            <a:extLst>
              <a:ext uri="{FF2B5EF4-FFF2-40B4-BE49-F238E27FC236}">
                <a16:creationId xmlns:a16="http://schemas.microsoft.com/office/drawing/2014/main" id="{9D7F437D-ECB0-433F-8B92-AA4795CF5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775" y="4498975"/>
            <a:ext cx="588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:int</a:t>
            </a:r>
          </a:p>
        </p:txBody>
      </p:sp>
      <p:sp>
        <p:nvSpPr>
          <p:cNvPr id="29787" name="Text Box 98">
            <a:extLst>
              <a:ext uri="{FF2B5EF4-FFF2-40B4-BE49-F238E27FC236}">
                <a16:creationId xmlns:a16="http://schemas.microsoft.com/office/drawing/2014/main" id="{864F71C5-7CCC-4A4C-82C3-6C00A6FFA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0088" y="4457700"/>
            <a:ext cx="588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:int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422A28A-EB9A-4217-9161-51D44DB47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Contextual Analysis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BE035C3-AABF-427E-AC8F-861B66C48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Finds scope and type errors.</a:t>
            </a:r>
          </a:p>
        </p:txBody>
      </p:sp>
      <p:sp>
        <p:nvSpPr>
          <p:cNvPr id="30724" name="Line 4">
            <a:extLst>
              <a:ext uri="{FF2B5EF4-FFF2-40B4-BE49-F238E27FC236}">
                <a16:creationId xmlns:a16="http://schemas.microsoft.com/office/drawing/2014/main" id="{43F8288C-CB49-4F03-B5A1-3319F97949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3700" y="2570163"/>
            <a:ext cx="9525" cy="541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A38E8AF9-9603-45BA-B6CA-53B887BA1D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6500" y="2570163"/>
            <a:ext cx="0" cy="541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A31EB2BF-A74A-4B66-9768-A129DE9F8E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3225" y="2570163"/>
            <a:ext cx="803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CD20C673-18E2-4F80-9470-0DBA143889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2325" y="2387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A1089A9D-50FA-431B-8588-9EC139F7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1990725"/>
            <a:ext cx="1946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AssignCommand</a:t>
            </a:r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F3CEBF53-C1C1-46E6-BF04-20AEE73AA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2654300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:char</a:t>
            </a:r>
          </a:p>
        </p:txBody>
      </p:sp>
      <p:sp>
        <p:nvSpPr>
          <p:cNvPr id="30730" name="Text Box 10">
            <a:extLst>
              <a:ext uri="{FF2B5EF4-FFF2-40B4-BE49-F238E27FC236}">
                <a16:creationId xmlns:a16="http://schemas.microsoft.com/office/drawing/2014/main" id="{630D1ABC-1A9B-495D-89BC-38BDB4D53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3352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Example 1:</a:t>
            </a:r>
          </a:p>
        </p:txBody>
      </p:sp>
      <p:sp>
        <p:nvSpPr>
          <p:cNvPr id="30731" name="Text Box 11">
            <a:extLst>
              <a:ext uri="{FF2B5EF4-FFF2-40B4-BE49-F238E27FC236}">
                <a16:creationId xmlns:a16="http://schemas.microsoft.com/office/drawing/2014/main" id="{2ED922F6-78CE-4EC2-9C14-4300E845B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138" y="2654300"/>
            <a:ext cx="588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:int</a:t>
            </a:r>
          </a:p>
        </p:txBody>
      </p:sp>
      <p:sp>
        <p:nvSpPr>
          <p:cNvPr id="30732" name="Text Box 12">
            <a:extLst>
              <a:ext uri="{FF2B5EF4-FFF2-40B4-BE49-F238E27FC236}">
                <a16:creationId xmlns:a16="http://schemas.microsoft.com/office/drawing/2014/main" id="{5D20CB40-E538-4B4D-A1C6-051E54BA6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990725"/>
            <a:ext cx="56626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3300"/>
                </a:solidFill>
                <a:latin typeface="Times" panose="02020603050405020304" pitchFamily="18" charset="0"/>
              </a:rPr>
              <a:t>***TYPE ERROR (incompatible types in </a:t>
            </a:r>
          </a:p>
          <a:p>
            <a:r>
              <a:rPr lang="en-US" altLang="en-US" b="1">
                <a:solidFill>
                  <a:srgbClr val="FF3300"/>
                </a:solidFill>
                <a:latin typeface="Times" panose="02020603050405020304" pitchFamily="18" charset="0"/>
              </a:rPr>
              <a:t>assigncommand)</a:t>
            </a:r>
          </a:p>
        </p:txBody>
      </p:sp>
      <p:sp>
        <p:nvSpPr>
          <p:cNvPr id="30733" name="Text Box 13">
            <a:extLst>
              <a:ext uri="{FF2B5EF4-FFF2-40B4-BE49-F238E27FC236}">
                <a16:creationId xmlns:a16="http://schemas.microsoft.com/office/drawing/2014/main" id="{E6DCFB9F-1E28-4D0C-AF11-BD22C191D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52800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Example 2:</a:t>
            </a:r>
          </a:p>
        </p:txBody>
      </p:sp>
      <p:sp>
        <p:nvSpPr>
          <p:cNvPr id="30734" name="Line 14">
            <a:extLst>
              <a:ext uri="{FF2B5EF4-FFF2-40B4-BE49-F238E27FC236}">
                <a16:creationId xmlns:a16="http://schemas.microsoft.com/office/drawing/2014/main" id="{3B9470FE-F3E7-4F2B-94FA-A89CF1262C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36838" y="4419600"/>
            <a:ext cx="0" cy="17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Rectangle 15">
            <a:extLst>
              <a:ext uri="{FF2B5EF4-FFF2-40B4-BE49-F238E27FC236}">
                <a16:creationId xmlns:a16="http://schemas.microsoft.com/office/drawing/2014/main" id="{17E51F42-8AE0-423E-82F5-06642647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113" y="5656263"/>
            <a:ext cx="731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" pitchFamily="49" charset="0"/>
              </a:rPr>
              <a:t>foo</a:t>
            </a:r>
          </a:p>
        </p:txBody>
      </p:sp>
      <p:sp>
        <p:nvSpPr>
          <p:cNvPr id="30736" name="Line 16">
            <a:extLst>
              <a:ext uri="{FF2B5EF4-FFF2-40B4-BE49-F238E27FC236}">
                <a16:creationId xmlns:a16="http://schemas.microsoft.com/office/drawing/2014/main" id="{7EBC3147-300F-4A01-83BE-831FD58381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3825" y="5503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Text Box 17">
            <a:extLst>
              <a:ext uri="{FF2B5EF4-FFF2-40B4-BE49-F238E27FC236}">
                <a16:creationId xmlns:a16="http://schemas.microsoft.com/office/drawing/2014/main" id="{0DF757F4-B53C-4688-BF24-EACEE83E7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00" y="50927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30738" name="Line 18">
            <a:extLst>
              <a:ext uri="{FF2B5EF4-FFF2-40B4-BE49-F238E27FC236}">
                <a16:creationId xmlns:a16="http://schemas.microsoft.com/office/drawing/2014/main" id="{D4E61CC4-B27D-44E3-A6BA-C55D33B8A4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54300" y="5008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Text Box 19">
            <a:extLst>
              <a:ext uri="{FF2B5EF4-FFF2-40B4-BE49-F238E27FC236}">
                <a16:creationId xmlns:a16="http://schemas.microsoft.com/office/drawing/2014/main" id="{35C43248-9C64-4F16-B183-529E53BE6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4597400"/>
            <a:ext cx="1085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SimpleV</a:t>
            </a:r>
          </a:p>
        </p:txBody>
      </p:sp>
      <p:sp>
        <p:nvSpPr>
          <p:cNvPr id="30740" name="Text Box 20">
            <a:extLst>
              <a:ext uri="{FF2B5EF4-FFF2-40B4-BE49-F238E27FC236}">
                <a16:creationId xmlns:a16="http://schemas.microsoft.com/office/drawing/2014/main" id="{C11ECAF1-B865-4A32-A2B9-72ACECC36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962400"/>
            <a:ext cx="1808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solidFill>
                  <a:srgbClr val="FF3300"/>
                </a:solidFill>
                <a:latin typeface="Times" panose="02020603050405020304" pitchFamily="18" charset="0"/>
              </a:rPr>
              <a:t>foo not found</a:t>
            </a:r>
          </a:p>
        </p:txBody>
      </p:sp>
      <p:cxnSp>
        <p:nvCxnSpPr>
          <p:cNvPr id="30741" name="AutoShape 21">
            <a:extLst>
              <a:ext uri="{FF2B5EF4-FFF2-40B4-BE49-F238E27FC236}">
                <a16:creationId xmlns:a16="http://schemas.microsoft.com/office/drawing/2014/main" id="{0B80DFB8-63C7-4823-8321-013075C3E0DA}"/>
              </a:ext>
            </a:extLst>
          </p:cNvPr>
          <p:cNvCxnSpPr>
            <a:cxnSpLocks noChangeShapeType="1"/>
            <a:stCxn id="30737" idx="1"/>
            <a:endCxn id="30740" idx="2"/>
          </p:cNvCxnSpPr>
          <p:nvPr/>
        </p:nvCxnSpPr>
        <p:spPr bwMode="auto">
          <a:xfrm rot="10800000">
            <a:off x="1209675" y="4419600"/>
            <a:ext cx="1025525" cy="871538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2" name="Text Box 22">
            <a:extLst>
              <a:ext uri="{FF2B5EF4-FFF2-40B4-BE49-F238E27FC236}">
                <a16:creationId xmlns:a16="http://schemas.microsoft.com/office/drawing/2014/main" id="{17E0B83A-C72F-4FC6-8145-B5D013D98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7863" y="4597400"/>
            <a:ext cx="50117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3300"/>
                </a:solidFill>
                <a:latin typeface="Times" panose="02020603050405020304" pitchFamily="18" charset="0"/>
              </a:rPr>
              <a:t>***SCOPE ERROR: undeclared variable foo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22ABEDF-4CA2-4CE4-89F3-296E42E936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3) Code Generation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29BEA8E-1AFD-4C28-BA79-60B4C15B9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581400"/>
            <a:ext cx="8686800" cy="2714625"/>
          </a:xfrm>
          <a:noFill/>
        </p:spPr>
        <p:txBody>
          <a:bodyPr/>
          <a:lstStyle/>
          <a:p>
            <a:pPr eaLnBrk="1" hangingPunct="1"/>
            <a:r>
              <a:rPr lang="en-US" altLang="en-US" sz="3200" dirty="0"/>
              <a:t>Assumes that program has been thoroughly checked and is well formed (scope &amp; type rules)</a:t>
            </a:r>
          </a:p>
          <a:p>
            <a:pPr eaLnBrk="1" hangingPunct="1"/>
            <a:r>
              <a:rPr lang="en-US" altLang="en-US" sz="3200" dirty="0"/>
              <a:t>Takes into account semantics of the source language as well as the target language.</a:t>
            </a:r>
          </a:p>
          <a:p>
            <a:pPr eaLnBrk="1" hangingPunct="1"/>
            <a:r>
              <a:rPr lang="en-US" altLang="en-US" sz="3200" dirty="0"/>
              <a:t>Transforms source program into target code.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3D234590-8BE9-47EA-9EAA-A89D1DDB2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76438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Code Generation</a:t>
            </a:r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2B81C77F-32F5-49E4-881D-395591C98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290638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Decorated Abstract Syntax Tree</a:t>
            </a:r>
          </a:p>
        </p:txBody>
      </p:sp>
      <p:cxnSp>
        <p:nvCxnSpPr>
          <p:cNvPr id="31750" name="AutoShape 6">
            <a:extLst>
              <a:ext uri="{FF2B5EF4-FFF2-40B4-BE49-F238E27FC236}">
                <a16:creationId xmlns:a16="http://schemas.microsoft.com/office/drawing/2014/main" id="{F8850FA6-BC0C-4B4B-B54A-7E154BEE866D}"/>
              </a:ext>
            </a:extLst>
          </p:cNvPr>
          <p:cNvCxnSpPr>
            <a:cxnSpLocks noChangeShapeType="1"/>
            <a:endCxn id="31748" idx="0"/>
          </p:cNvCxnSpPr>
          <p:nvPr/>
        </p:nvCxnSpPr>
        <p:spPr bwMode="auto">
          <a:xfrm>
            <a:off x="2438400" y="1181100"/>
            <a:ext cx="0" cy="781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1" name="AutoShape 7">
            <a:extLst>
              <a:ext uri="{FF2B5EF4-FFF2-40B4-BE49-F238E27FC236}">
                <a16:creationId xmlns:a16="http://schemas.microsoft.com/office/drawing/2014/main" id="{5468DFDB-0A06-4ACA-B8CC-ACC98CF38B20}"/>
              </a:ext>
            </a:extLst>
          </p:cNvPr>
          <p:cNvCxnSpPr>
            <a:cxnSpLocks noChangeShapeType="1"/>
            <a:stCxn id="31748" idx="2"/>
          </p:cNvCxnSpPr>
          <p:nvPr/>
        </p:nvCxnSpPr>
        <p:spPr bwMode="auto">
          <a:xfrm>
            <a:off x="2438400" y="2476500"/>
            <a:ext cx="0" cy="4143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2" name="Text Box 8">
            <a:extLst>
              <a:ext uri="{FF2B5EF4-FFF2-40B4-BE49-F238E27FC236}">
                <a16:creationId xmlns:a16="http://schemas.microsoft.com/office/drawing/2014/main" id="{2899B079-2014-42F0-B46D-FFBF0E6B2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90838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Object Code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31CDAC8-F92E-4A74-AA3B-74F46DB328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Review of Bootstrapping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D052B32-029E-4EC2-9754-154F530EA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GB" altLang="en-US" sz="2400"/>
              <a:t>To write a good compiler you may be writing several simpler ones first</a:t>
            </a:r>
          </a:p>
          <a:p>
            <a:pPr marL="533400" indent="-533400" eaLnBrk="1" hangingPunct="1"/>
            <a:r>
              <a:rPr lang="en-GB" altLang="en-US" sz="2400"/>
              <a:t>You have to think about the source language, the target language and the implementation language.</a:t>
            </a:r>
          </a:p>
          <a:p>
            <a:pPr marL="533400" indent="-533400" eaLnBrk="1" hangingPunct="1"/>
            <a:r>
              <a:rPr lang="en-GB" altLang="en-US" sz="2400"/>
              <a:t>Strategies for implementing a compiler</a:t>
            </a:r>
          </a:p>
          <a:p>
            <a:pPr marL="914400" lvl="1" indent="-4572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Write it in machine code</a:t>
            </a:r>
          </a:p>
          <a:p>
            <a:pPr marL="914400" lvl="1" indent="-4572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Write it in a lower level language and compile it using an existing compiler</a:t>
            </a:r>
          </a:p>
          <a:p>
            <a:pPr marL="914400" lvl="1" indent="-4572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Write it in the same language that it compiles and bootstrap</a:t>
            </a:r>
            <a:endParaRPr lang="en-GB" altLang="en-US" sz="2400"/>
          </a:p>
          <a:p>
            <a:pPr marL="533400" indent="-533400" eaLnBrk="1" hangingPunct="1"/>
            <a:r>
              <a:rPr lang="en-GB" altLang="en-US" sz="2400"/>
              <a:t>The work of a compiler writer is never finished, there is always version 1.x and version 2.0 and …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8F6B813-D081-4E1D-8231-403349FBD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3) Code Generation</a:t>
            </a:r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D47EDA14-65ED-42B9-B8D4-75F8B20BF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46200"/>
            <a:ext cx="3856038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let var n: integer;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var c: char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in 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c := ‘&amp;’;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n := n+1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A57572CA-28F8-4FED-ACC2-0CEF8CE8E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1346200"/>
            <a:ext cx="2581275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PUSH 2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LOADL 38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STORE 1[SB]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LOAD 0 [SB]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LOADL 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CALL </a:t>
            </a:r>
            <a:r>
              <a:rPr lang="en-US" altLang="en-US" i="1">
                <a:latin typeface="Courier New" panose="02070309020205020404" pitchFamily="49" charset="0"/>
              </a:rPr>
              <a:t>add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STORE 0[SB]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POP 2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HALT</a:t>
            </a:r>
          </a:p>
        </p:txBody>
      </p:sp>
      <p:sp>
        <p:nvSpPr>
          <p:cNvPr id="32773" name="Oval 5">
            <a:extLst>
              <a:ext uri="{FF2B5EF4-FFF2-40B4-BE49-F238E27FC236}">
                <a16:creationId xmlns:a16="http://schemas.microsoft.com/office/drawing/2014/main" id="{DAB33361-6F66-4E4C-89D5-F4151A1DE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1346200"/>
            <a:ext cx="447675" cy="44767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4" name="Oval 6">
            <a:extLst>
              <a:ext uri="{FF2B5EF4-FFF2-40B4-BE49-F238E27FC236}">
                <a16:creationId xmlns:a16="http://schemas.microsoft.com/office/drawing/2014/main" id="{D4290A33-E0FD-4ACC-86E6-E185CCA59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413" y="3578225"/>
            <a:ext cx="1203325" cy="44767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5" name="Oval 7">
            <a:extLst>
              <a:ext uri="{FF2B5EF4-FFF2-40B4-BE49-F238E27FC236}">
                <a16:creationId xmlns:a16="http://schemas.microsoft.com/office/drawing/2014/main" id="{E9BC4C62-BF51-4FFC-A3B6-EF918622A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1793875"/>
            <a:ext cx="447675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2776" name="Text Box 9">
            <a:extLst>
              <a:ext uri="{FF2B5EF4-FFF2-40B4-BE49-F238E27FC236}">
                <a16:creationId xmlns:a16="http://schemas.microsoft.com/office/drawing/2014/main" id="{4A74BC62-98B9-4F60-B26B-561335D8D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8134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n</a:t>
            </a:r>
          </a:p>
        </p:txBody>
      </p:sp>
      <p:sp>
        <p:nvSpPr>
          <p:cNvPr id="32777" name="Line 10">
            <a:extLst>
              <a:ext uri="{FF2B5EF4-FFF2-40B4-BE49-F238E27FC236}">
                <a16:creationId xmlns:a16="http://schemas.microsoft.com/office/drawing/2014/main" id="{6368E6A7-EDD0-4300-888D-24BF5018F7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5651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Text Box 11">
            <a:extLst>
              <a:ext uri="{FF2B5EF4-FFF2-40B4-BE49-F238E27FC236}">
                <a16:creationId xmlns:a16="http://schemas.microsoft.com/office/drawing/2014/main" id="{94B12AFA-DB1C-4371-8773-F78564C70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2403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sp>
        <p:nvSpPr>
          <p:cNvPr id="32779" name="Line 12">
            <a:extLst>
              <a:ext uri="{FF2B5EF4-FFF2-40B4-BE49-F238E27FC236}">
                <a16:creationId xmlns:a16="http://schemas.microsoft.com/office/drawing/2014/main" id="{9FBB81E8-6F53-4D42-915C-D22B469C1C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5651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Text Box 13">
            <a:extLst>
              <a:ext uri="{FF2B5EF4-FFF2-40B4-BE49-F238E27FC236}">
                <a16:creationId xmlns:a16="http://schemas.microsoft.com/office/drawing/2014/main" id="{42EBD3CB-54C7-4E81-97F0-1BA722887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5240338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Times" panose="02020603050405020304" pitchFamily="18" charset="0"/>
              </a:rPr>
              <a:t>Ident</a:t>
            </a:r>
          </a:p>
        </p:txBody>
      </p:sp>
      <p:grpSp>
        <p:nvGrpSpPr>
          <p:cNvPr id="32781" name="Group 14">
            <a:extLst>
              <a:ext uri="{FF2B5EF4-FFF2-40B4-BE49-F238E27FC236}">
                <a16:creationId xmlns:a16="http://schemas.microsoft.com/office/drawing/2014/main" id="{4EBAEF60-4A9C-4566-836C-6FF401AF555F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4097338"/>
            <a:ext cx="1539875" cy="1211262"/>
            <a:chOff x="428" y="2669"/>
            <a:chExt cx="970" cy="763"/>
          </a:xfrm>
        </p:grpSpPr>
        <p:sp>
          <p:nvSpPr>
            <p:cNvPr id="32804" name="Line 15">
              <a:extLst>
                <a:ext uri="{FF2B5EF4-FFF2-40B4-BE49-F238E27FC236}">
                  <a16:creationId xmlns:a16="http://schemas.microsoft.com/office/drawing/2014/main" id="{4AF9D706-DE60-4729-817D-FC99853DA4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333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Text Box 16">
              <a:extLst>
                <a:ext uri="{FF2B5EF4-FFF2-40B4-BE49-F238E27FC236}">
                  <a16:creationId xmlns:a16="http://schemas.microsoft.com/office/drawing/2014/main" id="{1D68125C-C24D-4ABE-814B-743E0284EB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" y="3077"/>
              <a:ext cx="6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SimpleT</a:t>
              </a:r>
            </a:p>
          </p:txBody>
        </p:sp>
        <p:sp>
          <p:nvSpPr>
            <p:cNvPr id="32806" name="Line 17">
              <a:extLst>
                <a:ext uri="{FF2B5EF4-FFF2-40B4-BE49-F238E27FC236}">
                  <a16:creationId xmlns:a16="http://schemas.microsoft.com/office/drawing/2014/main" id="{23547CDB-9A7A-409D-BF3C-1C72C5678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91"/>
              <a:ext cx="0" cy="4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7" name="Line 18">
              <a:extLst>
                <a:ext uri="{FF2B5EF4-FFF2-40B4-BE49-F238E27FC236}">
                  <a16:creationId xmlns:a16="http://schemas.microsoft.com/office/drawing/2014/main" id="{CFFF6C38-916F-4BBD-8AE1-3D05C247B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" y="29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8" name="Line 19">
              <a:extLst>
                <a:ext uri="{FF2B5EF4-FFF2-40B4-BE49-F238E27FC236}">
                  <a16:creationId xmlns:a16="http://schemas.microsoft.com/office/drawing/2014/main" id="{6540212D-664A-414A-B988-F7154C6543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2978"/>
              <a:ext cx="6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9" name="Line 20">
              <a:extLst>
                <a:ext uri="{FF2B5EF4-FFF2-40B4-BE49-F238E27FC236}">
                  <a16:creationId xmlns:a16="http://schemas.microsoft.com/office/drawing/2014/main" id="{2F4FA23C-F193-4CAF-941C-BDC7BEA79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28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0" name="Text Box 21">
              <a:extLst>
                <a:ext uri="{FF2B5EF4-FFF2-40B4-BE49-F238E27FC236}">
                  <a16:creationId xmlns:a16="http://schemas.microsoft.com/office/drawing/2014/main" id="{F1EECB66-292D-4681-9118-18EE5F39C5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" y="2669"/>
              <a:ext cx="6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Times" panose="02020603050405020304" pitchFamily="18" charset="0"/>
                </a:rPr>
                <a:t>VarDecl</a:t>
              </a:r>
            </a:p>
          </p:txBody>
        </p:sp>
      </p:grpSp>
      <p:sp>
        <p:nvSpPr>
          <p:cNvPr id="32782" name="Rectangle 22">
            <a:extLst>
              <a:ext uri="{FF2B5EF4-FFF2-40B4-BE49-F238E27FC236}">
                <a16:creationId xmlns:a16="http://schemas.microsoft.com/office/drawing/2014/main" id="{9B7F25EC-BBE7-4B02-81A7-EBCFE6417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5830888"/>
            <a:ext cx="1462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Integer</a:t>
            </a:r>
          </a:p>
        </p:txBody>
      </p:sp>
      <p:sp>
        <p:nvSpPr>
          <p:cNvPr id="32783" name="Line 23">
            <a:extLst>
              <a:ext uri="{FF2B5EF4-FFF2-40B4-BE49-F238E27FC236}">
                <a16:creationId xmlns:a16="http://schemas.microsoft.com/office/drawing/2014/main" id="{FA63FE9E-E074-4F36-AEC9-CB4C52D68D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09675" y="3886200"/>
            <a:ext cx="0" cy="2111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Text Box 24">
            <a:extLst>
              <a:ext uri="{FF2B5EF4-FFF2-40B4-BE49-F238E27FC236}">
                <a16:creationId xmlns:a16="http://schemas.microsoft.com/office/drawing/2014/main" id="{60496918-26E1-44EF-8F2A-61770240B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600" y="4140200"/>
            <a:ext cx="214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Times" panose="02020603050405020304" pitchFamily="18" charset="0"/>
              </a:rPr>
              <a:t>address = 0[SB]</a:t>
            </a:r>
          </a:p>
        </p:txBody>
      </p:sp>
      <p:sp>
        <p:nvSpPr>
          <p:cNvPr id="32785" name="Text Box 25">
            <a:extLst>
              <a:ext uri="{FF2B5EF4-FFF2-40B4-BE49-F238E27FC236}">
                <a16:creationId xmlns:a16="http://schemas.microsoft.com/office/drawing/2014/main" id="{2722889E-32F2-494E-BB74-8FAC0C102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648200"/>
            <a:ext cx="426720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TAM is a stack machine---the values to be evaluated are on the stack top; they are popped, and the result is left on the stack top; stack grows downwards in the figure!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/>
              <a:t>STORE pops from the top of the stack to the address that is the argument to STORE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/>
              <a:t>LOAD pushes to the top of the stack from the address that is the argument to LOAD</a:t>
            </a:r>
          </a:p>
        </p:txBody>
      </p:sp>
      <p:grpSp>
        <p:nvGrpSpPr>
          <p:cNvPr id="32786" name="Group 32">
            <a:extLst>
              <a:ext uri="{FF2B5EF4-FFF2-40B4-BE49-F238E27FC236}">
                <a16:creationId xmlns:a16="http://schemas.microsoft.com/office/drawing/2014/main" id="{CEB137BA-E15B-4D25-A4E9-CABE9A535A15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990600"/>
            <a:ext cx="1295400" cy="1828800"/>
            <a:chOff x="4608" y="672"/>
            <a:chExt cx="816" cy="1152"/>
          </a:xfrm>
        </p:grpSpPr>
        <p:sp>
          <p:nvSpPr>
            <p:cNvPr id="32800" name="Rectangle 27">
              <a:extLst>
                <a:ext uri="{FF2B5EF4-FFF2-40B4-BE49-F238E27FC236}">
                  <a16:creationId xmlns:a16="http://schemas.microsoft.com/office/drawing/2014/main" id="{67893401-F6E1-4AEB-98B9-FC09E2428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672"/>
              <a:ext cx="816" cy="11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801" name="Rectangle 28">
              <a:extLst>
                <a:ext uri="{FF2B5EF4-FFF2-40B4-BE49-F238E27FC236}">
                  <a16:creationId xmlns:a16="http://schemas.microsoft.com/office/drawing/2014/main" id="{1BE9C4F3-6DD3-435D-A515-78D9563E2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672"/>
              <a:ext cx="81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Space for n</a:t>
              </a:r>
            </a:p>
          </p:txBody>
        </p:sp>
        <p:sp>
          <p:nvSpPr>
            <p:cNvPr id="32802" name="Rectangle 30">
              <a:extLst>
                <a:ext uri="{FF2B5EF4-FFF2-40B4-BE49-F238E27FC236}">
                  <a16:creationId xmlns:a16="http://schemas.microsoft.com/office/drawing/2014/main" id="{99E56577-2BA9-4FD3-9E6E-4B8CA466D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056"/>
              <a:ext cx="81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Space for c</a:t>
              </a:r>
            </a:p>
          </p:txBody>
        </p:sp>
        <p:sp>
          <p:nvSpPr>
            <p:cNvPr id="32803" name="Rectangle 31">
              <a:extLst>
                <a:ext uri="{FF2B5EF4-FFF2-40B4-BE49-F238E27FC236}">
                  <a16:creationId xmlns:a16="http://schemas.microsoft.com/office/drawing/2014/main" id="{C190CB88-C867-485E-A68B-81DB666A7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440"/>
              <a:ext cx="81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&amp;</a:t>
              </a:r>
            </a:p>
          </p:txBody>
        </p:sp>
      </p:grpSp>
      <p:sp>
        <p:nvSpPr>
          <p:cNvPr id="32787" name="AutoShape 33">
            <a:extLst>
              <a:ext uri="{FF2B5EF4-FFF2-40B4-BE49-F238E27FC236}">
                <a16:creationId xmlns:a16="http://schemas.microsoft.com/office/drawing/2014/main" id="{6F37411D-A3F9-49CD-967D-30525C0E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819400"/>
            <a:ext cx="485775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8" name="Rectangle 35">
            <a:extLst>
              <a:ext uri="{FF2B5EF4-FFF2-40B4-BE49-F238E27FC236}">
                <a16:creationId xmlns:a16="http://schemas.microsoft.com/office/drawing/2014/main" id="{CBEF108D-7AE7-47EB-83CF-776046EF8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124200"/>
            <a:ext cx="1295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9" name="Rectangle 36">
            <a:extLst>
              <a:ext uri="{FF2B5EF4-FFF2-40B4-BE49-F238E27FC236}">
                <a16:creationId xmlns:a16="http://schemas.microsoft.com/office/drawing/2014/main" id="{E3155BF9-2FD3-4B75-BBDC-D1B7B1524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124200"/>
            <a:ext cx="1295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000"/>
              <a:t>Space for n</a:t>
            </a:r>
          </a:p>
          <a:p>
            <a:pPr algn="ctr" eaLnBrk="1" hangingPunct="1"/>
            <a:endParaRPr lang="en-US" altLang="en-US"/>
          </a:p>
        </p:txBody>
      </p:sp>
      <p:sp>
        <p:nvSpPr>
          <p:cNvPr id="32790" name="Rectangle 37">
            <a:extLst>
              <a:ext uri="{FF2B5EF4-FFF2-40B4-BE49-F238E27FC236}">
                <a16:creationId xmlns:a16="http://schemas.microsoft.com/office/drawing/2014/main" id="{59CE1684-E430-4A82-BEB4-B797E08A9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733800"/>
            <a:ext cx="1295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000"/>
              <a:t>&amp;</a:t>
            </a:r>
          </a:p>
        </p:txBody>
      </p:sp>
      <p:sp>
        <p:nvSpPr>
          <p:cNvPr id="32791" name="Oval 40">
            <a:extLst>
              <a:ext uri="{FF2B5EF4-FFF2-40B4-BE49-F238E27FC236}">
                <a16:creationId xmlns:a16="http://schemas.microsoft.com/office/drawing/2014/main" id="{9710135F-9CE2-4713-9A3B-67E575A67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066925"/>
            <a:ext cx="1203325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2792" name="Oval 8">
            <a:extLst>
              <a:ext uri="{FF2B5EF4-FFF2-40B4-BE49-F238E27FC236}">
                <a16:creationId xmlns:a16="http://schemas.microsoft.com/office/drawing/2014/main" id="{CE0324F4-2A73-4F29-848D-DDDF829FB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33400"/>
            <a:ext cx="1676400" cy="41148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2793" name="Line 42">
            <a:extLst>
              <a:ext uri="{FF2B5EF4-FFF2-40B4-BE49-F238E27FC236}">
                <a16:creationId xmlns:a16="http://schemas.microsoft.com/office/drawing/2014/main" id="{C4DE19E7-0E8D-4974-8B82-262E8A46D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057400"/>
            <a:ext cx="3810000" cy="76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94" name="Line 43">
            <a:extLst>
              <a:ext uri="{FF2B5EF4-FFF2-40B4-BE49-F238E27FC236}">
                <a16:creationId xmlns:a16="http://schemas.microsoft.com/office/drawing/2014/main" id="{1971F2E6-C122-4148-AAF3-82B981BC74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1828800"/>
            <a:ext cx="4572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95" name="Text Box 44">
            <a:extLst>
              <a:ext uri="{FF2B5EF4-FFF2-40B4-BE49-F238E27FC236}">
                <a16:creationId xmlns:a16="http://schemas.microsoft.com/office/drawing/2014/main" id="{00F0BF8E-A771-4276-9B54-2D00FD99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1143000"/>
            <a:ext cx="381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w Cen MT" panose="020B0602020104020603" pitchFamily="34" charset="0"/>
              </a:rPr>
              <a:t>0, SB</a:t>
            </a:r>
          </a:p>
        </p:txBody>
      </p:sp>
      <p:sp>
        <p:nvSpPr>
          <p:cNvPr id="32796" name="Text Box 46">
            <a:extLst>
              <a:ext uri="{FF2B5EF4-FFF2-40B4-BE49-F238E27FC236}">
                <a16:creationId xmlns:a16="http://schemas.microsoft.com/office/drawing/2014/main" id="{C17ECD01-1FD4-4AFB-A83A-85F6E3D9D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18288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w Cen MT" panose="020B0602020104020603" pitchFamily="34" charset="0"/>
              </a:rPr>
              <a:t>1</a:t>
            </a:r>
          </a:p>
        </p:txBody>
      </p:sp>
      <p:sp>
        <p:nvSpPr>
          <p:cNvPr id="32797" name="Text Box 48">
            <a:extLst>
              <a:ext uri="{FF2B5EF4-FFF2-40B4-BE49-F238E27FC236}">
                <a16:creationId xmlns:a16="http://schemas.microsoft.com/office/drawing/2014/main" id="{EF93AEA1-3912-466E-A8E0-9BD87D95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8862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w Cen MT" panose="020B0602020104020603" pitchFamily="34" charset="0"/>
              </a:rPr>
              <a:t>1</a:t>
            </a:r>
          </a:p>
        </p:txBody>
      </p:sp>
      <p:sp>
        <p:nvSpPr>
          <p:cNvPr id="32798" name="Text Box 49">
            <a:extLst>
              <a:ext uri="{FF2B5EF4-FFF2-40B4-BE49-F238E27FC236}">
                <a16:creationId xmlns:a16="http://schemas.microsoft.com/office/drawing/2014/main" id="{605BF03A-C156-4A9E-8CD5-2F5FC091F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24384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w Cen MT" panose="020B0602020104020603" pitchFamily="34" charset="0"/>
              </a:rPr>
              <a:t>2</a:t>
            </a:r>
          </a:p>
        </p:txBody>
      </p:sp>
      <p:sp>
        <p:nvSpPr>
          <p:cNvPr id="32799" name="Text Box 50">
            <a:extLst>
              <a:ext uri="{FF2B5EF4-FFF2-40B4-BE49-F238E27FC236}">
                <a16:creationId xmlns:a16="http://schemas.microsoft.com/office/drawing/2014/main" id="{D9CFCEAE-0E43-4498-8FBD-C44B32778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3216275"/>
            <a:ext cx="381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w Cen MT" panose="020B0602020104020603" pitchFamily="34" charset="0"/>
              </a:rPr>
              <a:t>0, SB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BD753CE-F393-4074-A821-FF81E9F88D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Compiler Passes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CCD4F13-0F0D-4601-B789-FA6316C95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pass is a complete traversal of the source program, or a complete traversal of some internal representation of the source program.</a:t>
            </a:r>
          </a:p>
          <a:p>
            <a:pPr eaLnBrk="1" hangingPunct="1"/>
            <a:r>
              <a:rPr lang="en-US" altLang="en-US"/>
              <a:t>A pass can correspond to a “phase” but it does not have to!</a:t>
            </a:r>
          </a:p>
          <a:p>
            <a:pPr eaLnBrk="1" hangingPunct="1"/>
            <a:r>
              <a:rPr lang="en-US" altLang="en-US"/>
              <a:t>Sometimes a single “pass” corresponds to several phases that are interleaved in time.</a:t>
            </a:r>
          </a:p>
          <a:p>
            <a:pPr eaLnBrk="1" hangingPunct="1"/>
            <a:r>
              <a:rPr lang="en-US" altLang="en-US"/>
              <a:t>What and how many passes a compiler does over the source program is an important design decision.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28EE9C3-E9E0-461A-B957-2EE1AABF6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Single Pass Compiler</a:t>
            </a:r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DAE4163E-0776-4941-AD37-83F37EF63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3038475"/>
            <a:ext cx="2205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Compiler Driver</a:t>
            </a: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665B5CA2-8580-4861-A060-369058464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3875" y="3495675"/>
            <a:ext cx="0" cy="835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C1E74BA2-7F0E-4F0D-9FF4-23028904A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4381500"/>
            <a:ext cx="2508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Syntactic Analyzer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3963859C-A2B5-4997-89DB-2B0B0B187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75" y="364807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D54CCE14-158B-4BA3-B934-F8BC505703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876800"/>
            <a:ext cx="1066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923B6137-C5DE-4745-898F-2B580A224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0292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F60CE406-62AB-4E97-8CC9-9CEB50716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15000"/>
            <a:ext cx="271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Contextual Analyzer</a:t>
            </a:r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9F339E7C-AFDE-465B-8B24-DACAE2577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876800"/>
            <a:ext cx="990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11">
            <a:extLst>
              <a:ext uri="{FF2B5EF4-FFF2-40B4-BE49-F238E27FC236}">
                <a16:creationId xmlns:a16="http://schemas.microsoft.com/office/drawing/2014/main" id="{FDD731AC-546A-4B57-92CB-C5195B589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0" y="5715000"/>
            <a:ext cx="212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Code Generator</a:t>
            </a:r>
          </a:p>
        </p:txBody>
      </p:sp>
      <p:sp>
        <p:nvSpPr>
          <p:cNvPr id="34828" name="Text Box 12">
            <a:extLst>
              <a:ext uri="{FF2B5EF4-FFF2-40B4-BE49-F238E27FC236}">
                <a16:creationId xmlns:a16="http://schemas.microsoft.com/office/drawing/2014/main" id="{65F1616F-2B29-48CE-A0C5-9DACC0491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0292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4829" name="Text Box 13">
            <a:extLst>
              <a:ext uri="{FF2B5EF4-FFF2-40B4-BE49-F238E27FC236}">
                <a16:creationId xmlns:a16="http://schemas.microsoft.com/office/drawing/2014/main" id="{53330F54-4D91-4D17-A691-34894D847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2514600"/>
            <a:ext cx="74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Dependency diagram of a typical Single Pass Compiler:</a:t>
            </a:r>
          </a:p>
        </p:txBody>
      </p:sp>
      <p:sp>
        <p:nvSpPr>
          <p:cNvPr id="34830" name="Text Box 14">
            <a:extLst>
              <a:ext uri="{FF2B5EF4-FFF2-40B4-BE49-F238E27FC236}">
                <a16:creationId xmlns:a16="http://schemas.microsoft.com/office/drawing/2014/main" id="{83172FA1-81C2-431A-86AD-E8AB362FE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668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A single pass compiler makes a single pass over the source text, parsing, analyzing and generating code all at once.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0993926-68CF-47B0-8CF1-E0BB5E9B6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 Pass Compiler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5BF1AE03-FB81-407C-8B04-8B82F473C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3038475"/>
            <a:ext cx="2205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Compiler Driver</a:t>
            </a:r>
          </a:p>
        </p:txBody>
      </p:sp>
      <p:sp>
        <p:nvSpPr>
          <p:cNvPr id="35844" name="Line 4">
            <a:extLst>
              <a:ext uri="{FF2B5EF4-FFF2-40B4-BE49-F238E27FC236}">
                <a16:creationId xmlns:a16="http://schemas.microsoft.com/office/drawing/2014/main" id="{11E2A93B-841B-48A9-9B00-4363327588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495675"/>
            <a:ext cx="3114675" cy="771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76CA95EF-8677-4C75-AF5F-4CBA20E9E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2508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Syntactic Analyzer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DCC9A0BB-1918-41DD-A364-B2764F473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5052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5847" name="Line 7">
            <a:extLst>
              <a:ext uri="{FF2B5EF4-FFF2-40B4-BE49-F238E27FC236}">
                <a16:creationId xmlns:a16="http://schemas.microsoft.com/office/drawing/2014/main" id="{3F7453B2-120C-4658-9606-2E4438413F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35052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16A30C4A-DCC1-4B04-A722-25D809B46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7338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5849" name="Text Box 9">
            <a:extLst>
              <a:ext uri="{FF2B5EF4-FFF2-40B4-BE49-F238E27FC236}">
                <a16:creationId xmlns:a16="http://schemas.microsoft.com/office/drawing/2014/main" id="{34778D42-072F-466A-B767-C6290567F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343400"/>
            <a:ext cx="271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Contextual Analyzer</a:t>
            </a:r>
          </a:p>
        </p:txBody>
      </p:sp>
      <p:sp>
        <p:nvSpPr>
          <p:cNvPr id="35850" name="Line 10">
            <a:extLst>
              <a:ext uri="{FF2B5EF4-FFF2-40B4-BE49-F238E27FC236}">
                <a16:creationId xmlns:a16="http://schemas.microsoft.com/office/drawing/2014/main" id="{389351E1-6D96-4CE8-91C0-94C13BB01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505200"/>
            <a:ext cx="2895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Text Box 11">
            <a:extLst>
              <a:ext uri="{FF2B5EF4-FFF2-40B4-BE49-F238E27FC236}">
                <a16:creationId xmlns:a16="http://schemas.microsoft.com/office/drawing/2014/main" id="{A9E0F27E-4AE6-44B5-9288-CD366336A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343400"/>
            <a:ext cx="212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Code Generator</a:t>
            </a:r>
          </a:p>
        </p:txBody>
      </p:sp>
      <p:sp>
        <p:nvSpPr>
          <p:cNvPr id="35852" name="Text Box 12">
            <a:extLst>
              <a:ext uri="{FF2B5EF4-FFF2-40B4-BE49-F238E27FC236}">
                <a16:creationId xmlns:a16="http://schemas.microsoft.com/office/drawing/2014/main" id="{AA22B831-36AA-4F95-AE20-7CDAE0D2B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52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Times" panose="02020603050405020304" pitchFamily="18" charset="0"/>
              </a:rPr>
              <a:t>calls</a:t>
            </a:r>
          </a:p>
        </p:txBody>
      </p:sp>
      <p:sp>
        <p:nvSpPr>
          <p:cNvPr id="35853" name="Text Box 13">
            <a:extLst>
              <a:ext uri="{FF2B5EF4-FFF2-40B4-BE49-F238E27FC236}">
                <a16:creationId xmlns:a16="http://schemas.microsoft.com/office/drawing/2014/main" id="{AF9743AB-799C-4B6C-BA11-E698D900C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2514600"/>
            <a:ext cx="7335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Dependency diagram of a typical Multi Pass Compiler:</a:t>
            </a:r>
          </a:p>
        </p:txBody>
      </p:sp>
      <p:sp>
        <p:nvSpPr>
          <p:cNvPr id="35854" name="Text Box 14">
            <a:extLst>
              <a:ext uri="{FF2B5EF4-FFF2-40B4-BE49-F238E27FC236}">
                <a16:creationId xmlns:a16="http://schemas.microsoft.com/office/drawing/2014/main" id="{4093FCF0-0355-4494-B751-B374FC391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66800"/>
            <a:ext cx="883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A multi pass compiler makes several passes over the program. The output of a preceding phase is stored in a data structure and used by subsequent phases.</a:t>
            </a:r>
          </a:p>
        </p:txBody>
      </p:sp>
      <p:grpSp>
        <p:nvGrpSpPr>
          <p:cNvPr id="297999" name="Group 15">
            <a:extLst>
              <a:ext uri="{FF2B5EF4-FFF2-40B4-BE49-F238E27FC236}">
                <a16:creationId xmlns:a16="http://schemas.microsoft.com/office/drawing/2014/main" id="{BD4A5F4B-734F-4FD4-8FE1-3416D77A1344}"/>
              </a:ext>
            </a:extLst>
          </p:cNvPr>
          <p:cNvGrpSpPr>
            <a:grpSpLocks/>
          </p:cNvGrpSpPr>
          <p:nvPr/>
        </p:nvGrpSpPr>
        <p:grpSpPr bwMode="auto">
          <a:xfrm>
            <a:off x="0" y="4648200"/>
            <a:ext cx="9118600" cy="1371600"/>
            <a:chOff x="0" y="2928"/>
            <a:chExt cx="5744" cy="864"/>
          </a:xfrm>
        </p:grpSpPr>
        <p:sp>
          <p:nvSpPr>
            <p:cNvPr id="35856" name="Line 16">
              <a:extLst>
                <a:ext uri="{FF2B5EF4-FFF2-40B4-BE49-F238E27FC236}">
                  <a16:creationId xmlns:a16="http://schemas.microsoft.com/office/drawing/2014/main" id="{C5B3C71B-6FE7-4213-AA62-7918CF25DC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" y="3024"/>
              <a:ext cx="528" cy="48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7" name="Text Box 17">
              <a:extLst>
                <a:ext uri="{FF2B5EF4-FFF2-40B4-BE49-F238E27FC236}">
                  <a16:creationId xmlns:a16="http://schemas.microsoft.com/office/drawing/2014/main" id="{433944E0-83F7-419C-B4D0-53FB0C2CD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024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input</a:t>
              </a:r>
            </a:p>
          </p:txBody>
        </p:sp>
        <p:sp>
          <p:nvSpPr>
            <p:cNvPr id="35858" name="Text Box 18">
              <a:extLst>
                <a:ext uri="{FF2B5EF4-FFF2-40B4-BE49-F238E27FC236}">
                  <a16:creationId xmlns:a16="http://schemas.microsoft.com/office/drawing/2014/main" id="{75968A32-3EED-4C56-B177-876011D39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504"/>
              <a:ext cx="10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Source Text</a:t>
              </a:r>
            </a:p>
          </p:txBody>
        </p:sp>
        <p:sp>
          <p:nvSpPr>
            <p:cNvPr id="35859" name="Line 19">
              <a:extLst>
                <a:ext uri="{FF2B5EF4-FFF2-40B4-BE49-F238E27FC236}">
                  <a16:creationId xmlns:a16="http://schemas.microsoft.com/office/drawing/2014/main" id="{86EFF086-1A95-4FFC-B19E-A7D4C4A83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024"/>
              <a:ext cx="528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0" name="Text Box 20">
              <a:extLst>
                <a:ext uri="{FF2B5EF4-FFF2-40B4-BE49-F238E27FC236}">
                  <a16:creationId xmlns:a16="http://schemas.microsoft.com/office/drawing/2014/main" id="{B1131A5D-EFF4-4027-A9C7-2BC370DE5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024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output</a:t>
              </a:r>
            </a:p>
          </p:txBody>
        </p:sp>
        <p:sp>
          <p:nvSpPr>
            <p:cNvPr id="35861" name="Text Box 21">
              <a:extLst>
                <a:ext uri="{FF2B5EF4-FFF2-40B4-BE49-F238E27FC236}">
                  <a16:creationId xmlns:a16="http://schemas.microsoft.com/office/drawing/2014/main" id="{BD84E4F4-C0A7-4A3F-8561-DE1D258792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3504"/>
              <a:ext cx="4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AST</a:t>
              </a:r>
            </a:p>
          </p:txBody>
        </p:sp>
        <p:sp>
          <p:nvSpPr>
            <p:cNvPr id="35862" name="Line 22">
              <a:extLst>
                <a:ext uri="{FF2B5EF4-FFF2-40B4-BE49-F238E27FC236}">
                  <a16:creationId xmlns:a16="http://schemas.microsoft.com/office/drawing/2014/main" id="{F6712398-B904-43A4-9636-F9641D05CD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3024"/>
              <a:ext cx="816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3" name="Text Box 23">
              <a:extLst>
                <a:ext uri="{FF2B5EF4-FFF2-40B4-BE49-F238E27FC236}">
                  <a16:creationId xmlns:a16="http://schemas.microsoft.com/office/drawing/2014/main" id="{DBC0F562-F7B1-410F-9DDE-758E07E81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92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input</a:t>
              </a:r>
            </a:p>
          </p:txBody>
        </p:sp>
        <p:sp>
          <p:nvSpPr>
            <p:cNvPr id="35864" name="Line 24">
              <a:extLst>
                <a:ext uri="{FF2B5EF4-FFF2-40B4-BE49-F238E27FC236}">
                  <a16:creationId xmlns:a16="http://schemas.microsoft.com/office/drawing/2014/main" id="{184EE9FB-E29F-4979-A7C7-01E6092E65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024"/>
              <a:ext cx="528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5" name="Text Box 25">
              <a:extLst>
                <a:ext uri="{FF2B5EF4-FFF2-40B4-BE49-F238E27FC236}">
                  <a16:creationId xmlns:a16="http://schemas.microsoft.com/office/drawing/2014/main" id="{A3B5E84B-9246-4F26-9DF6-A2D5ED44A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024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output</a:t>
              </a:r>
            </a:p>
          </p:txBody>
        </p:sp>
        <p:sp>
          <p:nvSpPr>
            <p:cNvPr id="35866" name="Text Box 26">
              <a:extLst>
                <a:ext uri="{FF2B5EF4-FFF2-40B4-BE49-F238E27FC236}">
                  <a16:creationId xmlns:a16="http://schemas.microsoft.com/office/drawing/2014/main" id="{B81C63D3-5C14-43C3-90D5-3AE74A3672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504"/>
              <a:ext cx="13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Decorated AST</a:t>
              </a:r>
            </a:p>
          </p:txBody>
        </p:sp>
        <p:sp>
          <p:nvSpPr>
            <p:cNvPr id="35867" name="Line 27">
              <a:extLst>
                <a:ext uri="{FF2B5EF4-FFF2-40B4-BE49-F238E27FC236}">
                  <a16:creationId xmlns:a16="http://schemas.microsoft.com/office/drawing/2014/main" id="{20D4487C-8451-4236-A9D1-D4B99D2452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3024"/>
              <a:ext cx="816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8" name="Text Box 28">
              <a:extLst>
                <a:ext uri="{FF2B5EF4-FFF2-40B4-BE49-F238E27FC236}">
                  <a16:creationId xmlns:a16="http://schemas.microsoft.com/office/drawing/2014/main" id="{8EEE2A92-DAE3-4137-970D-36725554D3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92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input</a:t>
              </a:r>
            </a:p>
          </p:txBody>
        </p:sp>
        <p:sp>
          <p:nvSpPr>
            <p:cNvPr id="35869" name="Line 29">
              <a:extLst>
                <a:ext uri="{FF2B5EF4-FFF2-40B4-BE49-F238E27FC236}">
                  <a16:creationId xmlns:a16="http://schemas.microsoft.com/office/drawing/2014/main" id="{E8F470B6-ADCF-48BE-817D-C2DD53DF2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24"/>
              <a:ext cx="528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0" name="Text Box 30">
              <a:extLst>
                <a:ext uri="{FF2B5EF4-FFF2-40B4-BE49-F238E27FC236}">
                  <a16:creationId xmlns:a16="http://schemas.microsoft.com/office/drawing/2014/main" id="{541FBA75-9F43-46F5-86ED-C83CE0DD6E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024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Times" panose="02020603050405020304" pitchFamily="18" charset="0"/>
                </a:rPr>
                <a:t>output</a:t>
              </a:r>
            </a:p>
          </p:txBody>
        </p:sp>
        <p:sp>
          <p:nvSpPr>
            <p:cNvPr id="35871" name="Text Box 31">
              <a:extLst>
                <a:ext uri="{FF2B5EF4-FFF2-40B4-BE49-F238E27FC236}">
                  <a16:creationId xmlns:a16="http://schemas.microsoft.com/office/drawing/2014/main" id="{34AE97C3-121B-419B-983F-DD729615B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4" y="3504"/>
              <a:ext cx="10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  <a:latin typeface="Times" panose="02020603050405020304" pitchFamily="18" charset="0"/>
                </a:rPr>
                <a:t>Object Code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F65820E-DBE5-4D9D-9C51-1A612021A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Example: The Triangle Compiler Driver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0DC08896-60D4-49E7-BC47-A9AD73362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14400"/>
            <a:ext cx="8458200" cy="53959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public class</a:t>
            </a:r>
            <a:r>
              <a:rPr lang="en-US" altLang="en-US">
                <a:latin typeface="Tahoma" panose="020B0604030504040204" pitchFamily="34" charset="0"/>
              </a:rPr>
              <a:t> Compiler {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   </a:t>
            </a:r>
            <a:r>
              <a:rPr lang="en-US" altLang="en-US" b="1">
                <a:latin typeface="Tahoma" panose="020B0604030504040204" pitchFamily="34" charset="0"/>
              </a:rPr>
              <a:t>public static void</a:t>
            </a:r>
            <a:r>
              <a:rPr lang="en-US" altLang="en-US">
                <a:latin typeface="Tahoma" panose="020B0604030504040204" pitchFamily="34" charset="0"/>
              </a:rPr>
              <a:t> compileProgram(...) {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Parser parser = </a:t>
            </a:r>
            <a:r>
              <a:rPr lang="en-US" altLang="en-US" b="1">
                <a:latin typeface="Tahoma" panose="020B0604030504040204" pitchFamily="34" charset="0"/>
              </a:rPr>
              <a:t>new</a:t>
            </a:r>
            <a:r>
              <a:rPr lang="en-US" altLang="en-US">
                <a:latin typeface="Tahoma" panose="020B0604030504040204" pitchFamily="34" charset="0"/>
              </a:rPr>
              <a:t> Parser(...);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Checker checker = </a:t>
            </a:r>
            <a:r>
              <a:rPr lang="en-US" altLang="en-US" b="1">
                <a:latin typeface="Tahoma" panose="020B0604030504040204" pitchFamily="34" charset="0"/>
              </a:rPr>
              <a:t>new</a:t>
            </a:r>
            <a:r>
              <a:rPr lang="en-US" altLang="en-US">
                <a:latin typeface="Tahoma" panose="020B0604030504040204" pitchFamily="34" charset="0"/>
              </a:rPr>
              <a:t> Checker(...);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Encoder generator = </a:t>
            </a:r>
            <a:r>
              <a:rPr lang="en-US" altLang="en-US" b="1">
                <a:latin typeface="Tahoma" panose="020B0604030504040204" pitchFamily="34" charset="0"/>
              </a:rPr>
              <a:t>new </a:t>
            </a:r>
            <a:r>
              <a:rPr lang="en-US" altLang="en-US">
                <a:latin typeface="Tahoma" panose="020B0604030504040204" pitchFamily="34" charset="0"/>
              </a:rPr>
              <a:t>Encoder(...);</a:t>
            </a:r>
            <a:br>
              <a:rPr lang="en-US" altLang="en-US">
                <a:latin typeface="Tahoma" panose="020B0604030504040204" pitchFamily="34" charset="0"/>
              </a:rPr>
            </a:b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Program theAST = parser.parse();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	checker.check(theAST);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generator.encode(theAST);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   }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   </a:t>
            </a:r>
            <a:r>
              <a:rPr lang="en-US" altLang="en-US" b="1">
                <a:latin typeface="Tahoma" panose="020B0604030504040204" pitchFamily="34" charset="0"/>
              </a:rPr>
              <a:t>public</a:t>
            </a:r>
            <a:r>
              <a:rPr lang="en-US" altLang="en-US">
                <a:latin typeface="Tahoma" panose="020B0604030504040204" pitchFamily="34" charset="0"/>
              </a:rPr>
              <a:t> </a:t>
            </a:r>
            <a:r>
              <a:rPr lang="en-US" altLang="en-US" b="1">
                <a:latin typeface="Tahoma" panose="020B0604030504040204" pitchFamily="34" charset="0"/>
              </a:rPr>
              <a:t>void</a:t>
            </a:r>
            <a:r>
              <a:rPr lang="en-US" altLang="en-US">
                <a:latin typeface="Tahoma" panose="020B0604030504040204" pitchFamily="34" charset="0"/>
              </a:rPr>
              <a:t> main(String[] args) {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	... compileProgram(...) ...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   }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CC44CA5-BBBC-47EE-9703-52A724C25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Compiler Design Issues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C472F1E8-2452-4AC9-8E5E-452BCEA1D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50" y="990600"/>
            <a:ext cx="1581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Single Pass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BB5C9B0B-FDC5-4949-AA4C-4DE87C49C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6650" y="990600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Multi Pass</a:t>
            </a:r>
          </a:p>
        </p:txBody>
      </p:sp>
      <p:sp>
        <p:nvSpPr>
          <p:cNvPr id="37893" name="Line 5">
            <a:extLst>
              <a:ext uri="{FF2B5EF4-FFF2-40B4-BE49-F238E27FC236}">
                <a16:creationId xmlns:a16="http://schemas.microsoft.com/office/drawing/2014/main" id="{A01F899C-94EC-415F-AFA7-9EF79C0A4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524000"/>
            <a:ext cx="838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4F1C18F3-CF06-4CCA-BD21-B105CE2CA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066800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Text Box 7">
            <a:extLst>
              <a:ext uri="{FF2B5EF4-FFF2-40B4-BE49-F238E27FC236}">
                <a16:creationId xmlns:a16="http://schemas.microsoft.com/office/drawing/2014/main" id="{5483DB8E-5621-4169-B8F2-4E79CA32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1752600"/>
            <a:ext cx="28956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Times" panose="02020603050405020304" pitchFamily="18" charset="0"/>
              </a:rPr>
              <a:t>Speed</a:t>
            </a:r>
          </a:p>
          <a:p>
            <a:endParaRPr lang="en-US" altLang="en-US">
              <a:latin typeface="Times" panose="02020603050405020304" pitchFamily="18" charset="0"/>
            </a:endParaRPr>
          </a:p>
          <a:p>
            <a:r>
              <a:rPr lang="en-US" altLang="en-US">
                <a:latin typeface="Times" panose="02020603050405020304" pitchFamily="18" charset="0"/>
              </a:rPr>
              <a:t>Memory</a:t>
            </a:r>
          </a:p>
          <a:p>
            <a:endParaRPr lang="en-US" altLang="en-US">
              <a:latin typeface="Times" panose="02020603050405020304" pitchFamily="18" charset="0"/>
            </a:endParaRPr>
          </a:p>
          <a:p>
            <a:r>
              <a:rPr lang="en-US" altLang="en-US">
                <a:latin typeface="Times" panose="02020603050405020304" pitchFamily="18" charset="0"/>
              </a:rPr>
              <a:t>Modularity</a:t>
            </a:r>
          </a:p>
          <a:p>
            <a:endParaRPr lang="en-US" altLang="en-US">
              <a:latin typeface="Times" panose="02020603050405020304" pitchFamily="18" charset="0"/>
            </a:endParaRPr>
          </a:p>
          <a:p>
            <a:r>
              <a:rPr lang="en-US" altLang="en-US">
                <a:latin typeface="Times" panose="02020603050405020304" pitchFamily="18" charset="0"/>
              </a:rPr>
              <a:t>Flexibility</a:t>
            </a:r>
          </a:p>
          <a:p>
            <a:endParaRPr lang="en-US" altLang="en-US">
              <a:latin typeface="Times" panose="02020603050405020304" pitchFamily="18" charset="0"/>
            </a:endParaRPr>
          </a:p>
          <a:p>
            <a:r>
              <a:rPr lang="en-US" altLang="en-US">
                <a:latin typeface="Times" panose="02020603050405020304" pitchFamily="18" charset="0"/>
              </a:rPr>
              <a:t>“Global” optimization</a:t>
            </a:r>
          </a:p>
          <a:p>
            <a:endParaRPr lang="en-US" altLang="en-US">
              <a:latin typeface="Times" panose="02020603050405020304" pitchFamily="18" charset="0"/>
            </a:endParaRPr>
          </a:p>
          <a:p>
            <a:r>
              <a:rPr lang="en-US" altLang="en-US">
                <a:latin typeface="Times" panose="02020603050405020304" pitchFamily="18" charset="0"/>
              </a:rPr>
              <a:t>Source Language</a:t>
            </a:r>
          </a:p>
        </p:txBody>
      </p:sp>
      <p:sp>
        <p:nvSpPr>
          <p:cNvPr id="302088" name="Text Box 8">
            <a:extLst>
              <a:ext uri="{FF2B5EF4-FFF2-40B4-BE49-F238E27FC236}">
                <a16:creationId xmlns:a16="http://schemas.microsoft.com/office/drawing/2014/main" id="{8E3B233E-E553-4606-A003-FFA17B922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752600"/>
            <a:ext cx="96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better</a:t>
            </a:r>
          </a:p>
        </p:txBody>
      </p:sp>
      <p:sp>
        <p:nvSpPr>
          <p:cNvPr id="302089" name="Text Box 9">
            <a:extLst>
              <a:ext uri="{FF2B5EF4-FFF2-40B4-BE49-F238E27FC236}">
                <a16:creationId xmlns:a16="http://schemas.microsoft.com/office/drawing/2014/main" id="{4AD68F07-C955-4552-A79D-BDA592049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752600"/>
            <a:ext cx="94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worse</a:t>
            </a:r>
          </a:p>
        </p:txBody>
      </p:sp>
      <p:sp>
        <p:nvSpPr>
          <p:cNvPr id="302090" name="Text Box 10">
            <a:extLst>
              <a:ext uri="{FF2B5EF4-FFF2-40B4-BE49-F238E27FC236}">
                <a16:creationId xmlns:a16="http://schemas.microsoft.com/office/drawing/2014/main" id="{2203D884-9777-4E7E-95FC-106AD05F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5838" y="2362200"/>
            <a:ext cx="21891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better for </a:t>
            </a:r>
          </a:p>
          <a:p>
            <a:r>
              <a:rPr lang="en-US" altLang="en-US" b="1">
                <a:latin typeface="Times" panose="02020603050405020304" pitchFamily="18" charset="0"/>
              </a:rPr>
              <a:t>large programs</a:t>
            </a:r>
          </a:p>
        </p:txBody>
      </p:sp>
      <p:sp>
        <p:nvSpPr>
          <p:cNvPr id="302091" name="Text Box 11">
            <a:extLst>
              <a:ext uri="{FF2B5EF4-FFF2-40B4-BE49-F238E27FC236}">
                <a16:creationId xmlns:a16="http://schemas.microsoft.com/office/drawing/2014/main" id="{6768663B-47A9-42A3-B998-36139F805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8563" y="2362200"/>
            <a:ext cx="27892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(potentially) better for small programs</a:t>
            </a:r>
          </a:p>
        </p:txBody>
      </p:sp>
      <p:sp>
        <p:nvSpPr>
          <p:cNvPr id="302092" name="Text Box 12">
            <a:extLst>
              <a:ext uri="{FF2B5EF4-FFF2-40B4-BE49-F238E27FC236}">
                <a16:creationId xmlns:a16="http://schemas.microsoft.com/office/drawing/2014/main" id="{9840D968-928C-4097-BAC8-BE592BA08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3200400"/>
            <a:ext cx="94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worse</a:t>
            </a:r>
          </a:p>
        </p:txBody>
      </p:sp>
      <p:sp>
        <p:nvSpPr>
          <p:cNvPr id="302093" name="Text Box 13">
            <a:extLst>
              <a:ext uri="{FF2B5EF4-FFF2-40B4-BE49-F238E27FC236}">
                <a16:creationId xmlns:a16="http://schemas.microsoft.com/office/drawing/2014/main" id="{2AC727F6-13CF-43FD-B4D9-0CEC56463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96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better</a:t>
            </a:r>
          </a:p>
        </p:txBody>
      </p:sp>
      <p:sp>
        <p:nvSpPr>
          <p:cNvPr id="302094" name="Text Box 14">
            <a:extLst>
              <a:ext uri="{FF2B5EF4-FFF2-40B4-BE49-F238E27FC236}">
                <a16:creationId xmlns:a16="http://schemas.microsoft.com/office/drawing/2014/main" id="{D96EEBCE-6832-484B-ABF5-348861CAE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86200"/>
            <a:ext cx="96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better</a:t>
            </a:r>
          </a:p>
        </p:txBody>
      </p:sp>
      <p:sp>
        <p:nvSpPr>
          <p:cNvPr id="302095" name="Text Box 15">
            <a:extLst>
              <a:ext uri="{FF2B5EF4-FFF2-40B4-BE49-F238E27FC236}">
                <a16:creationId xmlns:a16="http://schemas.microsoft.com/office/drawing/2014/main" id="{3183DCA1-7DFE-432C-BAC6-C40B2FA4A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3886200"/>
            <a:ext cx="94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worse</a:t>
            </a:r>
          </a:p>
        </p:txBody>
      </p:sp>
      <p:sp>
        <p:nvSpPr>
          <p:cNvPr id="37904" name="Line 16">
            <a:extLst>
              <a:ext uri="{FF2B5EF4-FFF2-40B4-BE49-F238E27FC236}">
                <a16:creationId xmlns:a16="http://schemas.microsoft.com/office/drawing/2014/main" id="{80AC7271-F3C4-4658-B6D5-A36F8E444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286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>
            <a:extLst>
              <a:ext uri="{FF2B5EF4-FFF2-40B4-BE49-F238E27FC236}">
                <a16:creationId xmlns:a16="http://schemas.microsoft.com/office/drawing/2014/main" id="{061B41B1-B253-4CB2-97AC-12254C903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200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>
            <a:extLst>
              <a:ext uri="{FF2B5EF4-FFF2-40B4-BE49-F238E27FC236}">
                <a16:creationId xmlns:a16="http://schemas.microsoft.com/office/drawing/2014/main" id="{37DB8B1F-B162-4F42-8713-96F8DFD39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962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Line 19">
            <a:extLst>
              <a:ext uri="{FF2B5EF4-FFF2-40B4-BE49-F238E27FC236}">
                <a16:creationId xmlns:a16="http://schemas.microsoft.com/office/drawing/2014/main" id="{C7FE69F5-ABF1-49F8-BA12-512FD705B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6482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Line 20">
            <a:extLst>
              <a:ext uri="{FF2B5EF4-FFF2-40B4-BE49-F238E27FC236}">
                <a16:creationId xmlns:a16="http://schemas.microsoft.com/office/drawing/2014/main" id="{305C64CA-163C-458E-8D38-B084B4774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54102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101" name="Text Box 21">
            <a:extLst>
              <a:ext uri="{FF2B5EF4-FFF2-40B4-BE49-F238E27FC236}">
                <a16:creationId xmlns:a16="http://schemas.microsoft.com/office/drawing/2014/main" id="{A877D6A7-8765-445E-8863-0DF80AD62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648200"/>
            <a:ext cx="155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impossible</a:t>
            </a:r>
          </a:p>
        </p:txBody>
      </p:sp>
      <p:sp>
        <p:nvSpPr>
          <p:cNvPr id="302102" name="Text Box 22">
            <a:extLst>
              <a:ext uri="{FF2B5EF4-FFF2-40B4-BE49-F238E27FC236}">
                <a16:creationId xmlns:a16="http://schemas.microsoft.com/office/drawing/2014/main" id="{405B5938-F351-46A8-953F-27EC4C478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648200"/>
            <a:ext cx="121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possible</a:t>
            </a:r>
          </a:p>
        </p:txBody>
      </p:sp>
      <p:sp>
        <p:nvSpPr>
          <p:cNvPr id="302103" name="Text Box 23">
            <a:extLst>
              <a:ext uri="{FF2B5EF4-FFF2-40B4-BE49-F238E27FC236}">
                <a16:creationId xmlns:a16="http://schemas.microsoft.com/office/drawing/2014/main" id="{0DFA4927-F30D-4566-BC09-8F195B8EA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0"/>
            <a:ext cx="5257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Times" panose="02020603050405020304" pitchFamily="18" charset="0"/>
              </a:rPr>
              <a:t>single pass compilers are not possible for many programming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8" grpId="0" autoUpdateAnimBg="0"/>
      <p:bldP spid="302089" grpId="0" autoUpdateAnimBg="0"/>
      <p:bldP spid="302090" grpId="0" autoUpdateAnimBg="0"/>
      <p:bldP spid="302091" grpId="0" autoUpdateAnimBg="0"/>
      <p:bldP spid="302092" grpId="0" autoUpdateAnimBg="0"/>
      <p:bldP spid="302093" grpId="0" autoUpdateAnimBg="0"/>
      <p:bldP spid="302094" grpId="0" autoUpdateAnimBg="0"/>
      <p:bldP spid="302095" grpId="0" autoUpdateAnimBg="0"/>
      <p:bldP spid="302101" grpId="0" autoUpdateAnimBg="0"/>
      <p:bldP spid="302102" grpId="0" autoUpdateAnimBg="0"/>
      <p:bldP spid="302103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B7E84C1-AE7B-46A5-96A9-DCD4F9AA9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 Issues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1212A48-3A5D-4B5A-B738-4C54EA43A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198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 </a:t>
            </a:r>
            <a:r>
              <a:rPr lang="en-US" altLang="en-US" sz="2400" b="1"/>
              <a:t>Pascal: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Pascal was explicitly designed to be easy to implement with a single pass compiler:</a:t>
            </a:r>
          </a:p>
          <a:p>
            <a:pPr lvl="1" eaLnBrk="1" hangingPunct="1"/>
            <a:r>
              <a:rPr lang="en-US" altLang="en-US" sz="2400"/>
              <a:t>Every </a:t>
            </a:r>
            <a:r>
              <a:rPr lang="en-US" altLang="en-US" sz="2400" b="1"/>
              <a:t>identifier</a:t>
            </a:r>
            <a:r>
              <a:rPr lang="en-US" altLang="en-US" sz="2400"/>
              <a:t> must be </a:t>
            </a:r>
            <a:r>
              <a:rPr lang="en-US" altLang="en-US" sz="2400" b="1"/>
              <a:t>declared</a:t>
            </a:r>
            <a:r>
              <a:rPr lang="en-US" altLang="en-US" sz="2400"/>
              <a:t> </a:t>
            </a:r>
            <a:r>
              <a:rPr lang="en-US" altLang="en-US" sz="2400" b="1"/>
              <a:t>before </a:t>
            </a:r>
            <a:r>
              <a:rPr lang="en-US" altLang="en-US" sz="2400"/>
              <a:t>it is first </a:t>
            </a:r>
            <a:r>
              <a:rPr lang="en-US" altLang="en-US" sz="2400" b="1"/>
              <a:t>used</a:t>
            </a:r>
          </a:p>
          <a:p>
            <a:pPr lvl="1" eaLnBrk="1" hangingPunct="1"/>
            <a:r>
              <a:rPr lang="en-US" altLang="en-US" sz="2400" b="1"/>
              <a:t>C</a:t>
            </a:r>
            <a:r>
              <a:rPr lang="en-US" altLang="en-US" sz="2400"/>
              <a:t> requires the same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C7190A8C-15E8-4CFC-8C5A-2F9023408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429000"/>
            <a:ext cx="38100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var n:integer;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inc;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n:=n+1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</a:t>
            </a:r>
          </a:p>
        </p:txBody>
      </p:sp>
      <p:sp>
        <p:nvSpPr>
          <p:cNvPr id="38917" name="Text Box 5">
            <a:extLst>
              <a:ext uri="{FF2B5EF4-FFF2-40B4-BE49-F238E27FC236}">
                <a16:creationId xmlns:a16="http://schemas.microsoft.com/office/drawing/2014/main" id="{A6D7BEBF-7FB0-4178-A53A-8928885E5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343400"/>
            <a:ext cx="3154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3300"/>
                </a:solidFill>
                <a:latin typeface="Times" panose="02020603050405020304" pitchFamily="18" charset="0"/>
              </a:rPr>
              <a:t>Undeclared Variable!  </a:t>
            </a:r>
          </a:p>
        </p:txBody>
      </p:sp>
      <p:sp>
        <p:nvSpPr>
          <p:cNvPr id="38918" name="Oval 6">
            <a:extLst>
              <a:ext uri="{FF2B5EF4-FFF2-40B4-BE49-F238E27FC236}">
                <a16:creationId xmlns:a16="http://schemas.microsoft.com/office/drawing/2014/main" id="{A2E319B0-E348-4E5B-81E4-BC143488E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724400"/>
            <a:ext cx="3810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9" name="Oval 7">
            <a:extLst>
              <a:ext uri="{FF2B5EF4-FFF2-40B4-BE49-F238E27FC236}">
                <a16:creationId xmlns:a16="http://schemas.microsoft.com/office/drawing/2014/main" id="{F7FD5623-68E7-4638-A60C-EC82DA6A9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429000"/>
            <a:ext cx="3810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8920" name="AutoShape 8">
            <a:extLst>
              <a:ext uri="{FF2B5EF4-FFF2-40B4-BE49-F238E27FC236}">
                <a16:creationId xmlns:a16="http://schemas.microsoft.com/office/drawing/2014/main" id="{8E4085D7-71DB-4DDC-A89A-AC70FDCD3112}"/>
              </a:ext>
            </a:extLst>
          </p:cNvPr>
          <p:cNvCxnSpPr>
            <a:cxnSpLocks noChangeShapeType="1"/>
            <a:stCxn id="38918" idx="0"/>
            <a:endCxn id="38919" idx="5"/>
          </p:cNvCxnSpPr>
          <p:nvPr/>
        </p:nvCxnSpPr>
        <p:spPr bwMode="auto">
          <a:xfrm rot="-5400000">
            <a:off x="658019" y="4128294"/>
            <a:ext cx="876300" cy="287338"/>
          </a:xfrm>
          <a:prstGeom prst="curvedConnector3">
            <a:avLst>
              <a:gd name="adj1" fmla="val 46194"/>
            </a:avLst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1" name="Text Box 9">
            <a:extLst>
              <a:ext uri="{FF2B5EF4-FFF2-40B4-BE49-F238E27FC236}">
                <a16:creationId xmlns:a16="http://schemas.microsoft.com/office/drawing/2014/main" id="{94E5B99D-178C-4BBD-819E-8309212E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386138"/>
            <a:ext cx="3810000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inc;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n:=n+1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var n:integer;</a:t>
            </a:r>
          </a:p>
        </p:txBody>
      </p:sp>
      <p:sp>
        <p:nvSpPr>
          <p:cNvPr id="38922" name="Oval 10">
            <a:extLst>
              <a:ext uri="{FF2B5EF4-FFF2-40B4-BE49-F238E27FC236}">
                <a16:creationId xmlns:a16="http://schemas.microsoft.com/office/drawing/2014/main" id="{670AECDC-7434-4AD2-9E6A-D78F05F6B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148138"/>
            <a:ext cx="3810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8923" name="AutoShape 11">
            <a:extLst>
              <a:ext uri="{FF2B5EF4-FFF2-40B4-BE49-F238E27FC236}">
                <a16:creationId xmlns:a16="http://schemas.microsoft.com/office/drawing/2014/main" id="{7577B77E-71B9-46D6-B372-9A90A578A73F}"/>
              </a:ext>
            </a:extLst>
          </p:cNvPr>
          <p:cNvCxnSpPr>
            <a:cxnSpLocks noChangeShapeType="1"/>
            <a:stCxn id="38922" idx="0"/>
            <a:endCxn id="38924" idx="2"/>
          </p:cNvCxnSpPr>
          <p:nvPr/>
        </p:nvCxnSpPr>
        <p:spPr bwMode="auto">
          <a:xfrm flipV="1">
            <a:off x="5143500" y="3309938"/>
            <a:ext cx="53975" cy="823912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4" name="Text Box 12">
            <a:extLst>
              <a:ext uri="{FF2B5EF4-FFF2-40B4-BE49-F238E27FC236}">
                <a16:creationId xmlns:a16="http://schemas.microsoft.com/office/drawing/2014/main" id="{0192FEC3-6110-4B69-A1DD-2B64A3C06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527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  <a:latin typeface="Times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17B255F-17FB-4107-9DAC-84DAFE962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 Issues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4686F6D-760A-4BA6-B3B3-F744A0536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04138" cy="175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 </a:t>
            </a:r>
            <a:r>
              <a:rPr lang="en-US" altLang="en-US" sz="2400" b="1"/>
              <a:t>Pascal:</a:t>
            </a:r>
          </a:p>
          <a:p>
            <a:pPr lvl="1" eaLnBrk="1" hangingPunct="1"/>
            <a:r>
              <a:rPr lang="en-US" altLang="en-US" sz="2400"/>
              <a:t>Every </a:t>
            </a:r>
            <a:r>
              <a:rPr lang="en-US" altLang="en-US" sz="2400" b="1"/>
              <a:t>identifier</a:t>
            </a:r>
            <a:r>
              <a:rPr lang="en-US" altLang="en-US" sz="2400"/>
              <a:t> must be </a:t>
            </a:r>
            <a:r>
              <a:rPr lang="en-US" altLang="en-US" sz="2400" b="1"/>
              <a:t>declared</a:t>
            </a:r>
            <a:r>
              <a:rPr lang="en-US" altLang="en-US" sz="2400"/>
              <a:t> </a:t>
            </a:r>
            <a:r>
              <a:rPr lang="en-US" altLang="en-US" sz="2400" b="1"/>
              <a:t>before </a:t>
            </a:r>
            <a:r>
              <a:rPr lang="en-US" altLang="en-US" sz="2400"/>
              <a:t>it is </a:t>
            </a:r>
            <a:r>
              <a:rPr lang="en-US" altLang="en-US" sz="2400" b="1"/>
              <a:t>used. </a:t>
            </a:r>
          </a:p>
          <a:p>
            <a:pPr lvl="1" eaLnBrk="1" hangingPunct="1"/>
            <a:r>
              <a:rPr lang="en-US" altLang="en-US" sz="2400"/>
              <a:t>How to handle mutual recursion then?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713D83A8-90E2-42E6-AB09-90653BF14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79248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ping(x:integer)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... pong(x-1); ...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pong(x:integer)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... ping(x); ...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end;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F0EAAFEE-9682-489F-9146-8D169A28F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105400"/>
            <a:ext cx="9144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F7C6A52B-F014-45A2-8FC7-C9528B842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667000"/>
            <a:ext cx="9906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9943" name="AutoShape 7">
            <a:extLst>
              <a:ext uri="{FF2B5EF4-FFF2-40B4-BE49-F238E27FC236}">
                <a16:creationId xmlns:a16="http://schemas.microsoft.com/office/drawing/2014/main" id="{06CC5B6D-6249-4692-84F1-CD3ABF0BD8C7}"/>
              </a:ext>
            </a:extLst>
          </p:cNvPr>
          <p:cNvCxnSpPr>
            <a:cxnSpLocks noChangeShapeType="1"/>
            <a:stCxn id="39941" idx="6"/>
            <a:endCxn id="39942" idx="6"/>
          </p:cNvCxnSpPr>
          <p:nvPr/>
        </p:nvCxnSpPr>
        <p:spPr bwMode="auto">
          <a:xfrm flipV="1">
            <a:off x="2681288" y="2895600"/>
            <a:ext cx="533400" cy="2438400"/>
          </a:xfrm>
          <a:prstGeom prst="curvedConnector3">
            <a:avLst>
              <a:gd name="adj1" fmla="val 268745"/>
            </a:avLst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4" name="Oval 8">
            <a:extLst>
              <a:ext uri="{FF2B5EF4-FFF2-40B4-BE49-F238E27FC236}">
                <a16:creationId xmlns:a16="http://schemas.microsoft.com/office/drawing/2014/main" id="{9D0605B3-5189-4578-A49C-A4249EAFC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429000"/>
            <a:ext cx="9906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5" name="Oval 9">
            <a:extLst>
              <a:ext uri="{FF2B5EF4-FFF2-40B4-BE49-F238E27FC236}">
                <a16:creationId xmlns:a16="http://schemas.microsoft.com/office/drawing/2014/main" id="{B3EBD856-41F5-467C-A591-502CE5B47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343400"/>
            <a:ext cx="9906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9946" name="AutoShape 10">
            <a:extLst>
              <a:ext uri="{FF2B5EF4-FFF2-40B4-BE49-F238E27FC236}">
                <a16:creationId xmlns:a16="http://schemas.microsoft.com/office/drawing/2014/main" id="{3EA3E153-B1A2-45A3-9942-D4BD6F06FA3A}"/>
              </a:ext>
            </a:extLst>
          </p:cNvPr>
          <p:cNvCxnSpPr>
            <a:cxnSpLocks noChangeShapeType="1"/>
            <a:stCxn id="39944" idx="6"/>
            <a:endCxn id="39945" idx="7"/>
          </p:cNvCxnSpPr>
          <p:nvPr/>
        </p:nvCxnSpPr>
        <p:spPr bwMode="auto">
          <a:xfrm>
            <a:off x="2681288" y="3657600"/>
            <a:ext cx="374650" cy="738188"/>
          </a:xfrm>
          <a:prstGeom prst="curvedConnector2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7" name="Line 11">
            <a:extLst>
              <a:ext uri="{FF2B5EF4-FFF2-40B4-BE49-F238E27FC236}">
                <a16:creationId xmlns:a16="http://schemas.microsoft.com/office/drawing/2014/main" id="{EE78243E-EFEC-4C6D-BD54-F82649EC06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810000"/>
            <a:ext cx="228600" cy="304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>
            <a:extLst>
              <a:ext uri="{FF2B5EF4-FFF2-40B4-BE49-F238E27FC236}">
                <a16:creationId xmlns:a16="http://schemas.microsoft.com/office/drawing/2014/main" id="{991F138C-BA08-4E36-BCC3-A60F7F8D90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95600" y="3810000"/>
            <a:ext cx="152400" cy="304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DED2346-BD18-46B8-8801-92D8147C2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 Issues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81F6981-8068-451A-99AE-0F63D0CE7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04138" cy="11969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 </a:t>
            </a:r>
            <a:r>
              <a:rPr lang="en-US" altLang="en-US" sz="2400" b="1"/>
              <a:t>Pascal:</a:t>
            </a:r>
          </a:p>
          <a:p>
            <a:pPr lvl="1" eaLnBrk="1" hangingPunct="1"/>
            <a:r>
              <a:rPr lang="en-US" altLang="en-US" sz="2400"/>
              <a:t>Every </a:t>
            </a:r>
            <a:r>
              <a:rPr lang="en-US" altLang="en-US" sz="2400" b="1"/>
              <a:t>identifier</a:t>
            </a:r>
            <a:r>
              <a:rPr lang="en-US" altLang="en-US" sz="2400"/>
              <a:t> must be </a:t>
            </a:r>
            <a:r>
              <a:rPr lang="en-US" altLang="en-US" sz="2400" b="1"/>
              <a:t>declared</a:t>
            </a:r>
            <a:r>
              <a:rPr lang="en-US" altLang="en-US" sz="2400"/>
              <a:t> </a:t>
            </a:r>
            <a:r>
              <a:rPr lang="en-US" altLang="en-US" sz="2400" b="1"/>
              <a:t>before </a:t>
            </a:r>
            <a:r>
              <a:rPr lang="en-US" altLang="en-US" sz="2400"/>
              <a:t>it is </a:t>
            </a:r>
            <a:r>
              <a:rPr lang="en-US" altLang="en-US" sz="2400" b="1"/>
              <a:t>used. </a:t>
            </a:r>
          </a:p>
          <a:p>
            <a:pPr lvl="1" eaLnBrk="1" hangingPunct="1"/>
            <a:r>
              <a:rPr lang="en-US" altLang="en-US" sz="2400"/>
              <a:t>How to handle mutual recursion then?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C43324A5-4DC4-4F03-8C57-F5B2AA42A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7924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Courier New" panose="02070309020205020404" pitchFamily="49" charset="0"/>
              </a:rPr>
              <a:t>forward procedure pong(x:integer)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ping(x:integer)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... pong(x-1); ...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procedure pong(x:integer)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begin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... ping(x); ...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end;</a:t>
            </a:r>
          </a:p>
        </p:txBody>
      </p:sp>
      <p:sp>
        <p:nvSpPr>
          <p:cNvPr id="40965" name="Oval 5">
            <a:extLst>
              <a:ext uri="{FF2B5EF4-FFF2-40B4-BE49-F238E27FC236}">
                <a16:creationId xmlns:a16="http://schemas.microsoft.com/office/drawing/2014/main" id="{7D18E20E-DD9D-4ED3-A906-D7F7DE6E2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743200"/>
            <a:ext cx="9144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6" name="Oval 6">
            <a:extLst>
              <a:ext uri="{FF2B5EF4-FFF2-40B4-BE49-F238E27FC236}">
                <a16:creationId xmlns:a16="http://schemas.microsoft.com/office/drawing/2014/main" id="{2352FA0E-E19A-4193-94A6-E7408835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038600"/>
            <a:ext cx="9906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40967" name="AutoShape 7">
            <a:extLst>
              <a:ext uri="{FF2B5EF4-FFF2-40B4-BE49-F238E27FC236}">
                <a16:creationId xmlns:a16="http://schemas.microsoft.com/office/drawing/2014/main" id="{17AAEBB2-B4FC-40D0-B53D-6C3FB0BA7009}"/>
              </a:ext>
            </a:extLst>
          </p:cNvPr>
          <p:cNvCxnSpPr>
            <a:cxnSpLocks noChangeShapeType="1"/>
            <a:stCxn id="40966" idx="6"/>
            <a:endCxn id="40965" idx="4"/>
          </p:cNvCxnSpPr>
          <p:nvPr/>
        </p:nvCxnSpPr>
        <p:spPr bwMode="auto">
          <a:xfrm flipV="1">
            <a:off x="2681288" y="3214688"/>
            <a:ext cx="1509712" cy="1052512"/>
          </a:xfrm>
          <a:prstGeom prst="curvedConnector2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68" name="Oval 8">
            <a:extLst>
              <a:ext uri="{FF2B5EF4-FFF2-40B4-BE49-F238E27FC236}">
                <a16:creationId xmlns:a16="http://schemas.microsoft.com/office/drawing/2014/main" id="{9436720A-E655-46B0-896A-665F574FA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876800"/>
            <a:ext cx="990600" cy="457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40969" name="AutoShape 9">
            <a:extLst>
              <a:ext uri="{FF2B5EF4-FFF2-40B4-BE49-F238E27FC236}">
                <a16:creationId xmlns:a16="http://schemas.microsoft.com/office/drawing/2014/main" id="{323B8547-BFB4-40FA-AC50-3B8690419D86}"/>
              </a:ext>
            </a:extLst>
          </p:cNvPr>
          <p:cNvCxnSpPr>
            <a:cxnSpLocks noChangeShapeType="1"/>
            <a:stCxn id="40968" idx="6"/>
            <a:endCxn id="40965" idx="5"/>
          </p:cNvCxnSpPr>
          <p:nvPr/>
        </p:nvCxnSpPr>
        <p:spPr bwMode="auto">
          <a:xfrm flipV="1">
            <a:off x="3214688" y="3148013"/>
            <a:ext cx="1300162" cy="1957387"/>
          </a:xfrm>
          <a:prstGeom prst="curvedConnector2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0" name="Text Box 10">
            <a:extLst>
              <a:ext uri="{FF2B5EF4-FFF2-40B4-BE49-F238E27FC236}">
                <a16:creationId xmlns:a16="http://schemas.microsoft.com/office/drawing/2014/main" id="{F76CF48E-713B-4B21-A3A6-F53A00651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4479925"/>
            <a:ext cx="72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  <a:latin typeface="Times" panose="02020603050405020304" pitchFamily="18" charset="0"/>
              </a:rPr>
              <a:t>OK!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4E59C7A-6265-4E18-B5DA-FC554E0A3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 Issues</a:t>
            </a:r>
            <a:endParaRPr lang="en-GB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62C60EA-8F5D-41EB-8E3D-E44560BDF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Tw Cen MT" panose="020B0602020104020603" pitchFamily="34" charset="0"/>
              </a:rPr>
              <a:t>Example </a:t>
            </a:r>
            <a:r>
              <a:rPr lang="en-US" altLang="en-US" sz="2800" b="1">
                <a:latin typeface="Tw Cen MT" panose="020B0602020104020603" pitchFamily="34" charset="0"/>
              </a:rPr>
              <a:t>Java: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 b="1">
                <a:latin typeface="Tw Cen MT" panose="020B0602020104020603" pitchFamily="34" charset="0"/>
              </a:rPr>
              <a:t>identifiers</a:t>
            </a:r>
            <a:r>
              <a:rPr lang="en-US" altLang="en-US" sz="2800">
                <a:latin typeface="Tw Cen MT" panose="020B0602020104020603" pitchFamily="34" charset="0"/>
              </a:rPr>
              <a:t> can be </a:t>
            </a:r>
            <a:r>
              <a:rPr lang="en-US" altLang="en-US" sz="2800" b="1">
                <a:latin typeface="Tw Cen MT" panose="020B0602020104020603" pitchFamily="34" charset="0"/>
              </a:rPr>
              <a:t>used</a:t>
            </a:r>
            <a:r>
              <a:rPr lang="en-US" altLang="en-US" sz="2800">
                <a:latin typeface="Tw Cen MT" panose="020B0602020104020603" pitchFamily="34" charset="0"/>
              </a:rPr>
              <a:t> </a:t>
            </a:r>
            <a:r>
              <a:rPr lang="en-US" altLang="en-US" sz="2800" b="1">
                <a:latin typeface="Tw Cen MT" panose="020B0602020104020603" pitchFamily="34" charset="0"/>
              </a:rPr>
              <a:t>before </a:t>
            </a:r>
            <a:r>
              <a:rPr lang="en-US" altLang="en-US" sz="2800">
                <a:latin typeface="Tw Cen MT" panose="020B0602020104020603" pitchFamily="34" charset="0"/>
              </a:rPr>
              <a:t>they are </a:t>
            </a:r>
            <a:r>
              <a:rPr lang="en-US" altLang="en-US" sz="2800" b="1">
                <a:latin typeface="Tw Cen MT" panose="020B0602020104020603" pitchFamily="34" charset="0"/>
              </a:rPr>
              <a:t>declared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altLang="en-US">
                <a:latin typeface="Tw Cen MT" panose="020B0602020104020603" pitchFamily="34" charset="0"/>
              </a:rPr>
              <a:t>True for member variables (declared inside classes), not for variables: the scope of a variable is from its declaration to the end of innermost enclosing block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Tw Cen MT" panose="020B0602020104020603" pitchFamily="34" charset="0"/>
              </a:rPr>
              <a:t>thus a Java compiler need at least two passes  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4DED2F0D-50B3-4847-B040-25B2B3322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57600"/>
            <a:ext cx="7924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Class Example {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	void inc() { n = n + 1; }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	int n;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	void use() { n = 0 ; inc(); }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grpSp>
        <p:nvGrpSpPr>
          <p:cNvPr id="41989" name="Group 12">
            <a:extLst>
              <a:ext uri="{FF2B5EF4-FFF2-40B4-BE49-F238E27FC236}">
                <a16:creationId xmlns:a16="http://schemas.microsoft.com/office/drawing/2014/main" id="{35AE0BE2-285C-4953-8C31-C10A8947861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252913"/>
            <a:ext cx="2757488" cy="1538287"/>
            <a:chOff x="1402" y="2352"/>
            <a:chExt cx="1737" cy="969"/>
          </a:xfrm>
        </p:grpSpPr>
        <p:sp>
          <p:nvSpPr>
            <p:cNvPr id="41990" name="Oval 5">
              <a:extLst>
                <a:ext uri="{FF2B5EF4-FFF2-40B4-BE49-F238E27FC236}">
                  <a16:creationId xmlns:a16="http://schemas.microsoft.com/office/drawing/2014/main" id="{05BD9151-1158-4FE9-8EBB-B4A112BAB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2" y="2670"/>
              <a:ext cx="240" cy="288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1" name="Oval 6">
              <a:extLst>
                <a:ext uri="{FF2B5EF4-FFF2-40B4-BE49-F238E27FC236}">
                  <a16:creationId xmlns:a16="http://schemas.microsoft.com/office/drawing/2014/main" id="{B0A6F1FF-1627-4FF1-9BF8-C77E015C4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352"/>
              <a:ext cx="240" cy="288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2" name="Oval 7">
              <a:extLst>
                <a:ext uri="{FF2B5EF4-FFF2-40B4-BE49-F238E27FC236}">
                  <a16:creationId xmlns:a16="http://schemas.microsoft.com/office/drawing/2014/main" id="{678873A3-B9FF-4352-AA05-8E0FEA20E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9" y="2352"/>
              <a:ext cx="240" cy="288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3" name="Oval 8">
              <a:extLst>
                <a:ext uri="{FF2B5EF4-FFF2-40B4-BE49-F238E27FC236}">
                  <a16:creationId xmlns:a16="http://schemas.microsoft.com/office/drawing/2014/main" id="{4B2A889F-010A-44CB-839B-23232D0B6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3033"/>
              <a:ext cx="240" cy="288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41994" name="AutoShape 9">
              <a:extLst>
                <a:ext uri="{FF2B5EF4-FFF2-40B4-BE49-F238E27FC236}">
                  <a16:creationId xmlns:a16="http://schemas.microsoft.com/office/drawing/2014/main" id="{56DF4705-F392-4235-BA02-7800308A26EC}"/>
                </a:ext>
              </a:extLst>
            </p:cNvPr>
            <p:cNvCxnSpPr>
              <a:cxnSpLocks noChangeShapeType="1"/>
              <a:endCxn id="41991" idx="4"/>
            </p:cNvCxnSpPr>
            <p:nvPr/>
          </p:nvCxnSpPr>
          <p:spPr bwMode="auto">
            <a:xfrm flipV="1">
              <a:off x="1674" y="2649"/>
              <a:ext cx="846" cy="185"/>
            </a:xfrm>
            <a:prstGeom prst="curvedConnector2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95" name="AutoShape 10">
              <a:extLst>
                <a:ext uri="{FF2B5EF4-FFF2-40B4-BE49-F238E27FC236}">
                  <a16:creationId xmlns:a16="http://schemas.microsoft.com/office/drawing/2014/main" id="{ECDCAF4F-73DD-4F34-A494-A1490CF89C9B}"/>
                </a:ext>
              </a:extLst>
            </p:cNvPr>
            <p:cNvCxnSpPr>
              <a:cxnSpLocks noChangeShapeType="1"/>
              <a:endCxn id="41992" idx="4"/>
            </p:cNvCxnSpPr>
            <p:nvPr/>
          </p:nvCxnSpPr>
          <p:spPr bwMode="auto">
            <a:xfrm flipV="1">
              <a:off x="1674" y="2649"/>
              <a:ext cx="1345" cy="185"/>
            </a:xfrm>
            <a:prstGeom prst="curvedConnector2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96" name="AutoShape 11">
              <a:extLst>
                <a:ext uri="{FF2B5EF4-FFF2-40B4-BE49-F238E27FC236}">
                  <a16:creationId xmlns:a16="http://schemas.microsoft.com/office/drawing/2014/main" id="{CFFA87D3-76A4-4E5B-A915-E075872E712E}"/>
                </a:ext>
              </a:extLst>
            </p:cNvPr>
            <p:cNvCxnSpPr>
              <a:cxnSpLocks noChangeShapeType="1"/>
              <a:endCxn id="41993" idx="2"/>
            </p:cNvCxnSpPr>
            <p:nvPr/>
          </p:nvCxnSpPr>
          <p:spPr bwMode="auto">
            <a:xfrm>
              <a:off x="1674" y="2834"/>
              <a:ext cx="762" cy="343"/>
            </a:xfrm>
            <a:prstGeom prst="curvedConnector3">
              <a:avLst>
                <a:gd name="adj1" fmla="val 50523"/>
              </a:avLst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8E9A90D-DB54-4E51-A165-3EC69F07C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Compilation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542AF46-7EC9-4B62-8467-152FA29ED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/>
              <a:t>So far we have treated language processors (including compilers) as “black boxes”</a:t>
            </a:r>
          </a:p>
          <a:p>
            <a:pPr eaLnBrk="1" hangingPunct="1">
              <a:buFontTx/>
              <a:buNone/>
            </a:pPr>
            <a:endParaRPr lang="en-US" altLang="en-US" sz="3200"/>
          </a:p>
          <a:p>
            <a:pPr eaLnBrk="1" hangingPunct="1">
              <a:buFontTx/>
              <a:buNone/>
            </a:pPr>
            <a:r>
              <a:rPr lang="en-US" altLang="en-US" sz="3200"/>
              <a:t>Now we take a first look "inside the box": how are compilers built.</a:t>
            </a:r>
          </a:p>
          <a:p>
            <a:pPr eaLnBrk="1" hangingPunct="1">
              <a:buFontTx/>
              <a:buNone/>
            </a:pPr>
            <a:endParaRPr lang="en-US" altLang="en-US" sz="3200"/>
          </a:p>
          <a:p>
            <a:pPr eaLnBrk="1" hangingPunct="1">
              <a:buFontTx/>
              <a:buNone/>
            </a:pPr>
            <a:r>
              <a:rPr lang="en-US" altLang="en-US" sz="3200"/>
              <a:t>And we take a look at the different “phases” and their relationships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35E9B1E-1991-4B19-9C27-324B11453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/>
              <a:t>Scope of Variable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C769C5E-7EAB-4915-B1F1-875B9C002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Range of program statements that can reference that variable (i.e. access the corresponding data object by the variable’s name)</a:t>
            </a:r>
          </a:p>
          <a:p>
            <a:pPr eaLnBrk="1" hangingPunct="1"/>
            <a:r>
              <a:rPr lang="en-US" altLang="en-US"/>
              <a:t>Variable is </a:t>
            </a:r>
            <a:r>
              <a:rPr lang="en-US" altLang="en-US" i="1"/>
              <a:t>local</a:t>
            </a:r>
            <a:r>
              <a:rPr lang="en-US" altLang="en-US"/>
              <a:t> to program or block if it is declared there</a:t>
            </a:r>
          </a:p>
          <a:p>
            <a:pPr eaLnBrk="1" hangingPunct="1"/>
            <a:r>
              <a:rPr lang="en-US" altLang="en-US"/>
              <a:t>Variable is </a:t>
            </a:r>
            <a:r>
              <a:rPr lang="en-US" altLang="en-US" i="1"/>
              <a:t>nonlocal</a:t>
            </a:r>
            <a:r>
              <a:rPr lang="en-US" altLang="en-US"/>
              <a:t> to program unit if it is visible there but not declared there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E1A451B-ECEA-46E1-9530-1B5905733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vs. Dynamic Scope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DE07C01-515E-4CD1-964B-5D90DD6177B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3200400" cy="4724400"/>
          </a:xfrm>
        </p:spPr>
        <p:txBody>
          <a:bodyPr/>
          <a:lstStyle/>
          <a:p>
            <a:pPr eaLnBrk="1" hangingPunct="1"/>
            <a:r>
              <a:rPr lang="en-US" altLang="en-US" sz="2000"/>
              <a:t>Under static, sometimes called lexical, scope, sub1 will always reference the </a:t>
            </a:r>
            <a:r>
              <a:rPr lang="en-US" altLang="en-US" sz="2000">
                <a:solidFill>
                  <a:schemeClr val="accent2"/>
                </a:solidFill>
              </a:rPr>
              <a:t>x</a:t>
            </a:r>
            <a:r>
              <a:rPr lang="en-US" altLang="en-US" sz="2000"/>
              <a:t> defined in big</a:t>
            </a:r>
          </a:p>
          <a:p>
            <a:pPr eaLnBrk="1" hangingPunct="1"/>
            <a:r>
              <a:rPr lang="en-US" altLang="en-US" sz="2000"/>
              <a:t>Under dynamic scope, the x it references depends on the dynamic state of execution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C0B8F393-1D5A-4234-AB9F-A25880DC530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371600"/>
            <a:ext cx="1981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procedure big;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var </a:t>
            </a:r>
            <a:r>
              <a:rPr lang="en-US" altLang="en-US" sz="1600">
                <a:solidFill>
                  <a:schemeClr val="tx2"/>
                </a:solidFill>
              </a:rPr>
              <a:t>x</a:t>
            </a:r>
            <a:r>
              <a:rPr lang="en-US" altLang="en-US" sz="1600"/>
              <a:t>: integer;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procedure sub1;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begin {sub1}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  ... </a:t>
            </a:r>
            <a:r>
              <a:rPr lang="en-US" altLang="en-US" sz="1600">
                <a:solidFill>
                  <a:schemeClr val="accent2"/>
                </a:solidFill>
              </a:rPr>
              <a:t>x</a:t>
            </a:r>
            <a:r>
              <a:rPr lang="en-US" altLang="en-US" sz="1600"/>
              <a:t> 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end; {sub1}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procedure sub2;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var </a:t>
            </a:r>
            <a:r>
              <a:rPr lang="en-US" altLang="en-US" sz="1600">
                <a:solidFill>
                  <a:schemeClr val="tx2"/>
                </a:solidFill>
              </a:rPr>
              <a:t>x</a:t>
            </a:r>
            <a:r>
              <a:rPr lang="en-US" altLang="en-US" sz="1600"/>
              <a:t>: integer;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begin {sub2}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  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  sub1;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  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    end; {sub2}</a:t>
            </a:r>
          </a:p>
        </p:txBody>
      </p:sp>
      <p:sp>
        <p:nvSpPr>
          <p:cNvPr id="44037" name="Rectangle 5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3B38725-0220-4395-A8CE-8248861B2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905000"/>
            <a:ext cx="152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begin {big}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  ...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  sub1;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  sub2;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  ...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Tw Cen MT" panose="020B0602020104020603" pitchFamily="34" charset="0"/>
              </a:rPr>
              <a:t>  end; {big}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>
            <a:extLst>
              <a:ext uri="{FF2B5EF4-FFF2-40B4-BE49-F238E27FC236}">
                <a16:creationId xmlns:a16="http://schemas.microsoft.com/office/drawing/2014/main" id="{4889110C-B2A1-418D-94F8-41EE2FA33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vs. Dynamic Scoping</a:t>
            </a:r>
          </a:p>
        </p:txBody>
      </p:sp>
      <p:pic>
        <p:nvPicPr>
          <p:cNvPr id="45059" name="Picture 6">
            <a:extLst>
              <a:ext uri="{FF2B5EF4-FFF2-40B4-BE49-F238E27FC236}">
                <a16:creationId xmlns:a16="http://schemas.microsoft.com/office/drawing/2014/main" id="{24DDB807-0CF8-4B20-9606-250E74BF9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6527800" cy="518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4AB8764-8FB1-4B62-B345-8B21BA712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Static Scoping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03AFE10-9B0C-4F9A-BAAB-BE18EF0622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sz="2400"/>
              <a:t>Scope computed at compile time, based on program text</a:t>
            </a:r>
          </a:p>
          <a:p>
            <a:pPr eaLnBrk="1" hangingPunct="1"/>
            <a:r>
              <a:rPr lang="en-US" altLang="en-US" sz="2400"/>
              <a:t>To determine the name of a used variable we must find statement declaring variable</a:t>
            </a:r>
          </a:p>
          <a:p>
            <a:pPr eaLnBrk="1" hangingPunct="1"/>
            <a:r>
              <a:rPr lang="en-US" altLang="en-US" sz="2400"/>
              <a:t>Subprograms and blocks generate hierarchy of scopes</a:t>
            </a:r>
          </a:p>
          <a:p>
            <a:pPr lvl="1" eaLnBrk="1" hangingPunct="1"/>
            <a:r>
              <a:rPr lang="en-US" altLang="en-US" sz="2400"/>
              <a:t>Subprogram or block that declares current subprogram or contains current block is its </a:t>
            </a:r>
            <a:r>
              <a:rPr lang="en-US" altLang="en-US" sz="2400" i="1"/>
              <a:t>static parent</a:t>
            </a:r>
          </a:p>
          <a:p>
            <a:pPr eaLnBrk="1" hangingPunct="1"/>
            <a:r>
              <a:rPr lang="en-US" altLang="en-US" sz="2400"/>
              <a:t>General procedure to find declaration</a:t>
            </a:r>
            <a:r>
              <a:rPr lang="en-US" altLang="en-US"/>
              <a:t>:</a:t>
            </a:r>
          </a:p>
          <a:p>
            <a:pPr lvl="1" eaLnBrk="1" hangingPunct="1"/>
            <a:r>
              <a:rPr lang="en-US" altLang="en-US" sz="2400"/>
              <a:t>First see if variable is local; if yes, done</a:t>
            </a:r>
          </a:p>
          <a:p>
            <a:pPr lvl="1" eaLnBrk="1" hangingPunct="1"/>
            <a:r>
              <a:rPr lang="en-US" altLang="en-US" sz="2400"/>
              <a:t>If non-local to current subprogram or block recursively search static parent until declaration is found</a:t>
            </a:r>
          </a:p>
          <a:p>
            <a:pPr lvl="1" eaLnBrk="1" hangingPunct="1"/>
            <a:r>
              <a:rPr lang="en-US" altLang="en-US" sz="2400"/>
              <a:t>If no declaration is found this way, undeclared variable error detected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E7F370F-D9EA-45C2-9F73-5C7B475F2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255A0B4-5C29-4F24-B585-95A38ED64BC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40386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program main;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var x : integer;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procedure sub1;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var x : integer;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begin { sub1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  … x …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end; { sub1 }</a:t>
            </a:r>
          </a:p>
          <a:p>
            <a:pPr eaLnBrk="1" hangingPunct="1"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D9F7FDBE-693F-4B9B-BDAF-1F9596738DF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75188" y="1371600"/>
            <a:ext cx="3783012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begin { main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… x …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end; { main }</a:t>
            </a:r>
          </a:p>
        </p:txBody>
      </p:sp>
      <p:sp>
        <p:nvSpPr>
          <p:cNvPr id="318469" name="Freeform 5">
            <a:extLst>
              <a:ext uri="{FF2B5EF4-FFF2-40B4-BE49-F238E27FC236}">
                <a16:creationId xmlns:a16="http://schemas.microsoft.com/office/drawing/2014/main" id="{7582E53E-63A8-4DA0-A4F9-F580DEDA9E54}"/>
              </a:ext>
            </a:extLst>
          </p:cNvPr>
          <p:cNvSpPr>
            <a:spLocks/>
          </p:cNvSpPr>
          <p:nvPr/>
        </p:nvSpPr>
        <p:spPr bwMode="auto">
          <a:xfrm>
            <a:off x="250825" y="2997200"/>
            <a:ext cx="1641475" cy="1201738"/>
          </a:xfrm>
          <a:custGeom>
            <a:avLst/>
            <a:gdLst>
              <a:gd name="T0" fmla="*/ 1641475 w 1034"/>
              <a:gd name="T1" fmla="*/ 1128713 h 757"/>
              <a:gd name="T2" fmla="*/ 438150 w 1034"/>
              <a:gd name="T3" fmla="*/ 1128713 h 757"/>
              <a:gd name="T4" fmla="*/ 147638 w 1034"/>
              <a:gd name="T5" fmla="*/ 693738 h 757"/>
              <a:gd name="T6" fmla="*/ 1328738 w 1034"/>
              <a:gd name="T7" fmla="*/ 0 h 7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34" h="757">
                <a:moveTo>
                  <a:pt x="1034" y="711"/>
                </a:moveTo>
                <a:cubicBezTo>
                  <a:pt x="906" y="711"/>
                  <a:pt x="433" y="757"/>
                  <a:pt x="276" y="711"/>
                </a:cubicBezTo>
                <a:cubicBezTo>
                  <a:pt x="119" y="665"/>
                  <a:pt x="0" y="555"/>
                  <a:pt x="93" y="437"/>
                </a:cubicBezTo>
                <a:cubicBezTo>
                  <a:pt x="186" y="319"/>
                  <a:pt x="682" y="91"/>
                  <a:pt x="83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70" name="Freeform 6">
            <a:extLst>
              <a:ext uri="{FF2B5EF4-FFF2-40B4-BE49-F238E27FC236}">
                <a16:creationId xmlns:a16="http://schemas.microsoft.com/office/drawing/2014/main" id="{698274B9-5926-4F00-98DF-47B14AD95BAC}"/>
              </a:ext>
            </a:extLst>
          </p:cNvPr>
          <p:cNvSpPr>
            <a:spLocks/>
          </p:cNvSpPr>
          <p:nvPr/>
        </p:nvSpPr>
        <p:spPr bwMode="auto">
          <a:xfrm>
            <a:off x="-468313" y="1341438"/>
            <a:ext cx="9283701" cy="4521200"/>
          </a:xfrm>
          <a:custGeom>
            <a:avLst/>
            <a:gdLst>
              <a:gd name="T0" fmla="*/ 6337301 w 5848"/>
              <a:gd name="T1" fmla="*/ 511395 h 3112"/>
              <a:gd name="T2" fmla="*/ 8242301 w 5848"/>
              <a:gd name="T3" fmla="*/ 511395 h 3112"/>
              <a:gd name="T4" fmla="*/ 8089901 w 5848"/>
              <a:gd name="T5" fmla="*/ 3579768 h 3112"/>
              <a:gd name="T6" fmla="*/ 1079500 w 5848"/>
              <a:gd name="T7" fmla="*/ 4067918 h 3112"/>
              <a:gd name="T8" fmla="*/ 1612900 w 5848"/>
              <a:gd name="T9" fmla="*/ 860074 h 3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48" h="3112">
                <a:moveTo>
                  <a:pt x="3992" y="352"/>
                </a:moveTo>
                <a:cubicBezTo>
                  <a:pt x="4500" y="176"/>
                  <a:pt x="5008" y="0"/>
                  <a:pt x="5192" y="352"/>
                </a:cubicBezTo>
                <a:cubicBezTo>
                  <a:pt x="5376" y="704"/>
                  <a:pt x="5848" y="2056"/>
                  <a:pt x="5096" y="2464"/>
                </a:cubicBezTo>
                <a:cubicBezTo>
                  <a:pt x="4344" y="2872"/>
                  <a:pt x="1360" y="3112"/>
                  <a:pt x="680" y="2800"/>
                </a:cubicBezTo>
                <a:cubicBezTo>
                  <a:pt x="0" y="2488"/>
                  <a:pt x="508" y="1540"/>
                  <a:pt x="1016" y="5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F017AB66-559C-48AF-839C-6651B3D29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Scope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F904A51-3479-44C7-B4B9-7127584CA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generally  thought to have been a mistake </a:t>
            </a:r>
          </a:p>
          <a:p>
            <a:pPr eaLnBrk="1" hangingPunct="1"/>
            <a:r>
              <a:rPr lang="en-US" altLang="en-US"/>
              <a:t>Main example of use: original versions of LISP</a:t>
            </a:r>
          </a:p>
          <a:p>
            <a:pPr lvl="1" eaLnBrk="1" hangingPunct="1"/>
            <a:r>
              <a:rPr lang="en-US" altLang="en-US"/>
              <a:t>Scheme uses static scope</a:t>
            </a:r>
          </a:p>
          <a:p>
            <a:pPr lvl="1" eaLnBrk="1" hangingPunct="1"/>
            <a:r>
              <a:rPr lang="en-US" altLang="en-US"/>
              <a:t>Perl allows variables to be declared to have dynamic scope</a:t>
            </a:r>
          </a:p>
          <a:p>
            <a:pPr eaLnBrk="1" hangingPunct="1"/>
            <a:r>
              <a:rPr lang="en-US" altLang="en-US"/>
              <a:t>Determined by the calling sequence of program units, not static layout</a:t>
            </a:r>
          </a:p>
          <a:p>
            <a:pPr eaLnBrk="1" hangingPunct="1"/>
            <a:r>
              <a:rPr lang="en-US" altLang="en-US"/>
              <a:t>Name bound to corresponding variable most recently declared among still active subprograms and blocks</a:t>
            </a:r>
          </a:p>
          <a:p>
            <a:pPr eaLnBrk="1" hangingPunct="1"/>
            <a:endParaRPr lang="en-US" altLang="en-US" sz="36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FF312E3-285E-429A-9320-5F316960C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4B16395-3812-4B69-81B8-4A48ADE4846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40386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program main;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var x : integer;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procedure sub1;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begin { sub1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  … x …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end; { sub1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6B8CE41-2EB5-47F2-A588-DD236A37636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procedure sub2;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var x : integer;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begin { sub2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… call sub1 …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   end; { sub2 }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… call  sub2…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  end; { main }</a:t>
            </a:r>
          </a:p>
        </p:txBody>
      </p:sp>
      <p:sp>
        <p:nvSpPr>
          <p:cNvPr id="322565" name="Freeform 5">
            <a:extLst>
              <a:ext uri="{FF2B5EF4-FFF2-40B4-BE49-F238E27FC236}">
                <a16:creationId xmlns:a16="http://schemas.microsoft.com/office/drawing/2014/main" id="{FEE5D3A9-1F38-4916-956C-90C829A72FEB}"/>
              </a:ext>
            </a:extLst>
          </p:cNvPr>
          <p:cNvSpPr>
            <a:spLocks/>
          </p:cNvSpPr>
          <p:nvPr/>
        </p:nvSpPr>
        <p:spPr bwMode="auto">
          <a:xfrm>
            <a:off x="2339975" y="1700213"/>
            <a:ext cx="2667000" cy="2273300"/>
          </a:xfrm>
          <a:custGeom>
            <a:avLst/>
            <a:gdLst>
              <a:gd name="T0" fmla="*/ 0 w 1680"/>
              <a:gd name="T1" fmla="*/ 1993900 h 1432"/>
              <a:gd name="T2" fmla="*/ 1981200 w 1680"/>
              <a:gd name="T3" fmla="*/ 1993900 h 1432"/>
              <a:gd name="T4" fmla="*/ 2057400 w 1680"/>
              <a:gd name="T5" fmla="*/ 317500 h 1432"/>
              <a:gd name="T6" fmla="*/ 2667000 w 1680"/>
              <a:gd name="T7" fmla="*/ 88900 h 14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0" h="1432">
                <a:moveTo>
                  <a:pt x="0" y="1256"/>
                </a:moveTo>
                <a:cubicBezTo>
                  <a:pt x="516" y="1344"/>
                  <a:pt x="1032" y="1432"/>
                  <a:pt x="1248" y="1256"/>
                </a:cubicBezTo>
                <a:cubicBezTo>
                  <a:pt x="1464" y="1080"/>
                  <a:pt x="1224" y="400"/>
                  <a:pt x="1296" y="200"/>
                </a:cubicBezTo>
                <a:cubicBezTo>
                  <a:pt x="1368" y="0"/>
                  <a:pt x="1524" y="28"/>
                  <a:pt x="168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566" name="Freeform 6">
            <a:extLst>
              <a:ext uri="{FF2B5EF4-FFF2-40B4-BE49-F238E27FC236}">
                <a16:creationId xmlns:a16="http://schemas.microsoft.com/office/drawing/2014/main" id="{317A5802-88F9-4619-8870-B3B3BEB1B03D}"/>
              </a:ext>
            </a:extLst>
          </p:cNvPr>
          <p:cNvSpPr>
            <a:spLocks/>
          </p:cNvSpPr>
          <p:nvPr/>
        </p:nvSpPr>
        <p:spPr bwMode="auto">
          <a:xfrm>
            <a:off x="0" y="1844675"/>
            <a:ext cx="1792288" cy="1871663"/>
          </a:xfrm>
          <a:custGeom>
            <a:avLst/>
            <a:gdLst>
              <a:gd name="T0" fmla="*/ 1792288 w 1129"/>
              <a:gd name="T1" fmla="*/ 1871663 h 1179"/>
              <a:gd name="T2" fmla="*/ 282575 w 1129"/>
              <a:gd name="T3" fmla="*/ 1509713 h 1179"/>
              <a:gd name="T4" fmla="*/ 93663 w 1129"/>
              <a:gd name="T5" fmla="*/ 333375 h 1179"/>
              <a:gd name="T6" fmla="*/ 762000 w 1129"/>
              <a:gd name="T7" fmla="*/ 0 h 11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29" h="1179">
                <a:moveTo>
                  <a:pt x="1129" y="1179"/>
                </a:moveTo>
                <a:cubicBezTo>
                  <a:pt x="971" y="1141"/>
                  <a:pt x="356" y="1112"/>
                  <a:pt x="178" y="951"/>
                </a:cubicBezTo>
                <a:cubicBezTo>
                  <a:pt x="0" y="790"/>
                  <a:pt x="9" y="368"/>
                  <a:pt x="59" y="210"/>
                </a:cubicBezTo>
                <a:cubicBezTo>
                  <a:pt x="109" y="52"/>
                  <a:pt x="392" y="44"/>
                  <a:pt x="48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8E3897A-AF6F-4CA5-BFD7-6F6C3593E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Binding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DA70076-3E32-471E-8137-C290F65824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Binding: </a:t>
            </a:r>
            <a:r>
              <a:rPr lang="en-US" altLang="en-US" i="1"/>
              <a:t>an association between an attribute and its entity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Binding Time: when does it happen?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… and, when can it happen?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ADF762D-10C0-4C4C-A6CD-D78E7FB00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Binding of Data Objects and Variables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CB8BF18-BAB5-437F-BE1F-3989ACED2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Attributes of data objects and variables have different binding times</a:t>
            </a:r>
          </a:p>
          <a:p>
            <a:pPr eaLnBrk="1" hangingPunct="1"/>
            <a:r>
              <a:rPr lang="en-US" altLang="en-US"/>
              <a:t>If a binding is made before run time and remains fixed through execution, it is called </a:t>
            </a:r>
            <a:r>
              <a:rPr lang="en-US" altLang="en-US" i="1"/>
              <a:t>static</a:t>
            </a:r>
            <a:endParaRPr lang="en-US" altLang="en-US"/>
          </a:p>
          <a:p>
            <a:pPr eaLnBrk="1" hangingPunct="1"/>
            <a:r>
              <a:rPr lang="en-US" altLang="en-US"/>
              <a:t>If the binding first occurs or can change during execution, it is called </a:t>
            </a:r>
            <a:r>
              <a:rPr lang="en-US" altLang="en-US" i="1"/>
              <a:t>dynamic</a:t>
            </a:r>
            <a:endParaRPr lang="en-US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D8669210-CE02-4ABE-8540-01815688F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Binding Time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79D77CDE-52BD-4FE6-9395-E2D9C4188BC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/>
              <a:t>Static</a:t>
            </a:r>
            <a:endParaRPr lang="en-US" altLang="en-US" sz="2400"/>
          </a:p>
          <a:p>
            <a:pPr eaLnBrk="1" hangingPunct="1"/>
            <a:r>
              <a:rPr lang="en-US" altLang="en-US" sz="2000"/>
              <a:t>Language definition time</a:t>
            </a:r>
          </a:p>
          <a:p>
            <a:pPr eaLnBrk="1" hangingPunct="1"/>
            <a:r>
              <a:rPr lang="en-US" altLang="en-US" sz="2000"/>
              <a:t>Language implementation time</a:t>
            </a:r>
          </a:p>
          <a:p>
            <a:pPr eaLnBrk="1" hangingPunct="1"/>
            <a:r>
              <a:rPr lang="en-US" altLang="en-US" sz="2000"/>
              <a:t>Program writing time</a:t>
            </a:r>
          </a:p>
          <a:p>
            <a:pPr eaLnBrk="1" hangingPunct="1"/>
            <a:r>
              <a:rPr lang="en-US" altLang="en-US" sz="2000"/>
              <a:t>Compile time</a:t>
            </a:r>
          </a:p>
          <a:p>
            <a:pPr eaLnBrk="1" hangingPunct="1"/>
            <a:r>
              <a:rPr lang="en-US" altLang="en-US" sz="2000"/>
              <a:t>Link time</a:t>
            </a:r>
          </a:p>
          <a:p>
            <a:pPr eaLnBrk="1" hangingPunct="1"/>
            <a:r>
              <a:rPr lang="en-US" altLang="en-US" sz="2000"/>
              <a:t>Load time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2D94EB7B-ACFD-4A0B-85A6-82B3707319E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/>
              <a:t>Dynamic</a:t>
            </a:r>
            <a:endParaRPr lang="en-US" altLang="en-US" sz="2400"/>
          </a:p>
          <a:p>
            <a:pPr eaLnBrk="1" hangingPunct="1"/>
            <a:r>
              <a:rPr lang="en-US" altLang="en-US" sz="2000"/>
              <a:t>Run time</a:t>
            </a:r>
          </a:p>
          <a:p>
            <a:pPr lvl="1" eaLnBrk="1" hangingPunct="1"/>
            <a:r>
              <a:rPr lang="en-US" altLang="en-US" sz="2000"/>
              <a:t>At the start of execution (program)</a:t>
            </a:r>
          </a:p>
          <a:p>
            <a:pPr lvl="1" eaLnBrk="1" hangingPunct="1"/>
            <a:r>
              <a:rPr lang="en-US" altLang="en-US" sz="2000"/>
              <a:t>On entry to a subprogram or block</a:t>
            </a:r>
          </a:p>
          <a:p>
            <a:pPr lvl="1" eaLnBrk="1" hangingPunct="1"/>
            <a:r>
              <a:rPr lang="en-US" altLang="en-US" sz="2000"/>
              <a:t>When the expression is evaluated</a:t>
            </a:r>
          </a:p>
          <a:p>
            <a:pPr lvl="1" eaLnBrk="1" hangingPunct="1"/>
            <a:r>
              <a:rPr lang="en-US" altLang="en-US" sz="2000"/>
              <a:t>When the data is accessed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30A7152-4DC6-4D1B-AB99-91CB1F2089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Phases of Compilation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0F49994-CBFC-4AFA-8447-BA7E1543F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2438400" cy="4724400"/>
          </a:xfrm>
        </p:spPr>
        <p:txBody>
          <a:bodyPr/>
          <a:lstStyle/>
          <a:p>
            <a:pPr eaLnBrk="1" hangingPunct="1"/>
            <a:r>
              <a:rPr lang="en-US" altLang="en-US"/>
              <a:t>Different authors divide the compilation process into different phases </a:t>
            </a:r>
          </a:p>
          <a:p>
            <a:pPr eaLnBrk="1" hangingPunct="1"/>
            <a:r>
              <a:rPr lang="en-US" altLang="en-US"/>
              <a:t>Here: [Sebesta, 2007]</a:t>
            </a:r>
          </a:p>
        </p:txBody>
      </p:sp>
      <p:pic>
        <p:nvPicPr>
          <p:cNvPr id="7172" name="Picture 4" descr="f01-03">
            <a:extLst>
              <a:ext uri="{FF2B5EF4-FFF2-40B4-BE49-F238E27FC236}">
                <a16:creationId xmlns:a16="http://schemas.microsoft.com/office/drawing/2014/main" id="{1BCAE6DE-B335-4D83-B6BE-524B75701A1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14400"/>
            <a:ext cx="54768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30E96F5-AE0C-43D5-939F-A195176D0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X = X + 10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80C4990-D8E2-418B-8D56-DF3B64614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7772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400"/>
              <a:t>Set of types for variable X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Type of variable X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Set of possible values for variable X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Value of variable 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Scope of 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lexical or dynamic scope</a:t>
            </a:r>
            <a:endParaRPr lang="en-GB" altLang="en-US" sz="2400"/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Representation of constant 10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Value (10)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Value representation (1010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big-endian vs. little-endian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Type (int)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Storage (4 bytes)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/>
              <a:t>stack or global allocation</a:t>
            </a:r>
            <a:endParaRPr lang="en-GB" altLang="en-US" sz="2000"/>
          </a:p>
          <a:p>
            <a:pPr eaLnBrk="1" hangingPunct="1">
              <a:lnSpc>
                <a:spcPct val="80000"/>
              </a:lnSpc>
            </a:pPr>
            <a:r>
              <a:rPr lang="en-GB" altLang="en-US" sz="2400"/>
              <a:t>Properties of the operator +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400"/>
              <a:t>Overloaded or not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02C17B1-25E0-4DEB-839B-033241194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Little- vs. Big-Endians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28DCB9B-2331-4A8A-A37B-806049FD8D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Big-endian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A computer architecture in which, within a given multi-byte numeric representation, the most significant byte has the lowest address (the word is stored `big-end-first').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Motorola and Sun processors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Little-endian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a computer architecture in which, within a given 16- or 32-bit word, bytes at lower addresses have lower significance (the word is stored `little-end-first').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400"/>
              <a:t>Intel processors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8EA7847B-B9D6-4102-93DB-DE3F35A41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553200"/>
            <a:ext cx="7543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/>
              <a:t>from The Jargon Dictionary - http://info.astrian.net/jargon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6577404-B6FB-4F79-96F8-F53715CBF4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Binding Times summary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B8AF1E6-AA71-4DB9-9293-6D68F6A74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Language definition time: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language syntax and semantics, scope discipline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Language implementation time: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interpreter versus compiler,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aspects left flexible in definition,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set of available libraries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Compile time: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some initial data layout, internal data structures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Link time (load time):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binding of values to identifiers across program modules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Run time (execution time):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 values assigned to non-constant identifiers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sp>
        <p:nvSpPr>
          <p:cNvPr id="334852" name="Text Box 4">
            <a:extLst>
              <a:ext uri="{FF2B5EF4-FFF2-40B4-BE49-F238E27FC236}">
                <a16:creationId xmlns:a16="http://schemas.microsoft.com/office/drawing/2014/main" id="{69F8FBAE-7649-4040-8A7D-FD63765BB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715000"/>
            <a:ext cx="67691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800">
                <a:latin typeface="Times" panose="02020603050405020304" pitchFamily="18" charset="0"/>
              </a:rPr>
              <a:t>The Programming language designer and compiler implementer </a:t>
            </a:r>
          </a:p>
          <a:p>
            <a:pPr algn="ctr"/>
            <a:r>
              <a:rPr lang="en-GB" altLang="en-US" sz="1800">
                <a:latin typeface="Times" panose="02020603050405020304" pitchFamily="18" charset="0"/>
              </a:rPr>
              <a:t>have to make decisions about binding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4322951-0EC7-4259-8075-F58FE1136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“Phases” of a Compiler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A4B85130-5388-4EA0-AC4E-814D0E8FD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09800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Syntax Analysis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4E0B4A7B-5F2A-4611-A1C5-4B3BDD77B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352800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Contextual Analysis</a:t>
            </a: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91007DE6-7929-4BD7-8A66-7469E2169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48200"/>
            <a:ext cx="2743200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Code Generation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ED314F63-E64D-4F91-B3B9-27E162A7C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95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Source Program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259D824D-0BBE-4D47-9E64-A46666A2D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19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Abstract Syntax Tree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85D5A35C-C349-4B61-A563-FF3003B25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962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Decorated Abstract Syntax Tree</a:t>
            </a:r>
          </a:p>
        </p:txBody>
      </p:sp>
      <p:cxnSp>
        <p:nvCxnSpPr>
          <p:cNvPr id="8201" name="AutoShape 9">
            <a:extLst>
              <a:ext uri="{FF2B5EF4-FFF2-40B4-BE49-F238E27FC236}">
                <a16:creationId xmlns:a16="http://schemas.microsoft.com/office/drawing/2014/main" id="{4F5496DB-375B-47DB-9B08-9344505373F9}"/>
              </a:ext>
            </a:extLst>
          </p:cNvPr>
          <p:cNvCxnSpPr>
            <a:cxnSpLocks noChangeShapeType="1"/>
            <a:stCxn id="8198" idx="2"/>
            <a:endCxn id="8195" idx="0"/>
          </p:cNvCxnSpPr>
          <p:nvPr/>
        </p:nvCxnSpPr>
        <p:spPr bwMode="auto">
          <a:xfrm>
            <a:off x="2438400" y="1752600"/>
            <a:ext cx="0" cy="4429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2" name="AutoShape 10">
            <a:extLst>
              <a:ext uri="{FF2B5EF4-FFF2-40B4-BE49-F238E27FC236}">
                <a16:creationId xmlns:a16="http://schemas.microsoft.com/office/drawing/2014/main" id="{FCA34EBC-A3D6-441D-9664-F940130667AC}"/>
              </a:ext>
            </a:extLst>
          </p:cNvPr>
          <p:cNvCxnSpPr>
            <a:cxnSpLocks noChangeShapeType="1"/>
            <a:stCxn id="8195" idx="2"/>
            <a:endCxn id="8196" idx="0"/>
          </p:cNvCxnSpPr>
          <p:nvPr/>
        </p:nvCxnSpPr>
        <p:spPr bwMode="auto">
          <a:xfrm>
            <a:off x="2438400" y="2709863"/>
            <a:ext cx="0" cy="6286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3" name="AutoShape 11">
            <a:extLst>
              <a:ext uri="{FF2B5EF4-FFF2-40B4-BE49-F238E27FC236}">
                <a16:creationId xmlns:a16="http://schemas.microsoft.com/office/drawing/2014/main" id="{F3B25D75-651C-4195-AB32-6909814F59F7}"/>
              </a:ext>
            </a:extLst>
          </p:cNvPr>
          <p:cNvCxnSpPr>
            <a:cxnSpLocks noChangeShapeType="1"/>
            <a:stCxn id="8196" idx="2"/>
            <a:endCxn id="8197" idx="0"/>
          </p:cNvCxnSpPr>
          <p:nvPr/>
        </p:nvCxnSpPr>
        <p:spPr bwMode="auto">
          <a:xfrm>
            <a:off x="2438400" y="3852863"/>
            <a:ext cx="0" cy="781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4" name="AutoShape 12">
            <a:extLst>
              <a:ext uri="{FF2B5EF4-FFF2-40B4-BE49-F238E27FC236}">
                <a16:creationId xmlns:a16="http://schemas.microsoft.com/office/drawing/2014/main" id="{4D219C14-6806-467C-8689-51D80197DE10}"/>
              </a:ext>
            </a:extLst>
          </p:cNvPr>
          <p:cNvCxnSpPr>
            <a:cxnSpLocks noChangeShapeType="1"/>
            <a:stCxn id="8197" idx="2"/>
          </p:cNvCxnSpPr>
          <p:nvPr/>
        </p:nvCxnSpPr>
        <p:spPr bwMode="auto">
          <a:xfrm>
            <a:off x="2438400" y="5148263"/>
            <a:ext cx="0" cy="4143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5" name="Text Box 13">
            <a:extLst>
              <a:ext uri="{FF2B5EF4-FFF2-40B4-BE49-F238E27FC236}">
                <a16:creationId xmlns:a16="http://schemas.microsoft.com/office/drawing/2014/main" id="{6555F07D-D13C-481A-8994-1278DACFC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562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Object Code</a:t>
            </a:r>
          </a:p>
        </p:txBody>
      </p:sp>
      <p:cxnSp>
        <p:nvCxnSpPr>
          <p:cNvPr id="8206" name="AutoShape 14">
            <a:extLst>
              <a:ext uri="{FF2B5EF4-FFF2-40B4-BE49-F238E27FC236}">
                <a16:creationId xmlns:a16="http://schemas.microsoft.com/office/drawing/2014/main" id="{BCEDFE40-3FB6-49B8-9343-3EE8B970B3E8}"/>
              </a:ext>
            </a:extLst>
          </p:cNvPr>
          <p:cNvCxnSpPr>
            <a:cxnSpLocks noChangeShapeType="1"/>
            <a:stCxn id="8195" idx="3"/>
            <a:endCxn id="8207" idx="1"/>
          </p:cNvCxnSpPr>
          <p:nvPr/>
        </p:nvCxnSpPr>
        <p:spPr bwMode="auto">
          <a:xfrm>
            <a:off x="3824288" y="2452688"/>
            <a:ext cx="18288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7" name="Text Box 15">
            <a:extLst>
              <a:ext uri="{FF2B5EF4-FFF2-40B4-BE49-F238E27FC236}">
                <a16:creationId xmlns:a16="http://schemas.microsoft.com/office/drawing/2014/main" id="{FD735776-51DF-4141-8B2C-249D456BA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88" y="2224088"/>
            <a:ext cx="2195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Error Reports</a:t>
            </a:r>
          </a:p>
        </p:txBody>
      </p:sp>
      <p:cxnSp>
        <p:nvCxnSpPr>
          <p:cNvPr id="8208" name="AutoShape 16">
            <a:extLst>
              <a:ext uri="{FF2B5EF4-FFF2-40B4-BE49-F238E27FC236}">
                <a16:creationId xmlns:a16="http://schemas.microsoft.com/office/drawing/2014/main" id="{FE518DB9-ADCE-405D-B417-87243109251A}"/>
              </a:ext>
            </a:extLst>
          </p:cNvPr>
          <p:cNvCxnSpPr>
            <a:cxnSpLocks noChangeShapeType="1"/>
            <a:endCxn id="8209" idx="1"/>
          </p:cNvCxnSpPr>
          <p:nvPr/>
        </p:nvCxnSpPr>
        <p:spPr bwMode="auto">
          <a:xfrm>
            <a:off x="3810000" y="3581400"/>
            <a:ext cx="18288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9" name="Text Box 17">
            <a:extLst>
              <a:ext uri="{FF2B5EF4-FFF2-40B4-BE49-F238E27FC236}">
                <a16:creationId xmlns:a16="http://schemas.microsoft.com/office/drawing/2014/main" id="{7E26EB03-FF2D-4EB7-B455-E04853135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352800"/>
            <a:ext cx="2195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Times" panose="02020603050405020304" pitchFamily="18" charset="0"/>
              </a:rPr>
              <a:t>Error Reports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AD9AD01-BD2D-4E22-B5AD-CB30CF2600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Different Phases of a Compiler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7A4BA7F-308F-4B98-9D40-740DF5F94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The different phases can be seen as different transformation steps to transform source code into object code. </a:t>
            </a:r>
          </a:p>
          <a:p>
            <a:pPr eaLnBrk="1" hangingPunct="1">
              <a:buFontTx/>
              <a:buNone/>
            </a:pPr>
            <a:r>
              <a:rPr lang="en-US" altLang="en-US"/>
              <a:t>The different phases correspond roughly to the different parts of the language specification:</a:t>
            </a:r>
          </a:p>
          <a:p>
            <a:pPr eaLnBrk="1" hangingPunct="1"/>
            <a:r>
              <a:rPr lang="en-US" altLang="en-US"/>
              <a:t>Syntax analysis &lt;-&gt; Syntax</a:t>
            </a:r>
          </a:p>
          <a:p>
            <a:pPr eaLnBrk="1" hangingPunct="1"/>
            <a:r>
              <a:rPr lang="en-US" altLang="en-US"/>
              <a:t>Contextual analysis &lt;-&gt; Contextual constraints</a:t>
            </a:r>
          </a:p>
          <a:p>
            <a:pPr eaLnBrk="1" hangingPunct="1"/>
            <a:r>
              <a:rPr lang="en-US" altLang="en-US"/>
              <a:t>Code generation &lt;-&gt; Semantics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FCC87B3-3925-498E-935B-A7096E33D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Chomsky’s Hierarchy</a:t>
            </a:r>
          </a:p>
        </p:txBody>
      </p:sp>
      <p:graphicFrame>
        <p:nvGraphicFramePr>
          <p:cNvPr id="348262" name="Group 102">
            <a:extLst>
              <a:ext uri="{FF2B5EF4-FFF2-40B4-BE49-F238E27FC236}">
                <a16:creationId xmlns:a16="http://schemas.microsoft.com/office/drawing/2014/main" id="{91520077-8BB5-404D-8D6A-7AEAC83E9CD2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052513"/>
          <a:ext cx="8763000" cy="5285192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4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Type (notes)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Name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Recognizers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Production Rules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Recursively enumerable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Turing machines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unrestricted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1 (attribute grammars)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Contextual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Limited linear automata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Fewer symbols on left hand side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2 (BNF)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Context-free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Stack automata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Only one non-terminal symbol on left-hand side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3 (Mealy machines and Moore machines)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Regular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Finite-state automata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A ::= aB and A ::= b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A ::= Ba and A ::= b, where a, b are terminal symbols, and A, B are non-terminal symbols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01-03">
            <a:extLst>
              <a:ext uri="{FF2B5EF4-FFF2-40B4-BE49-F238E27FC236}">
                <a16:creationId xmlns:a16="http://schemas.microsoft.com/office/drawing/2014/main" id="{B2483B51-87EA-429F-AD87-21286BF6774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85800"/>
            <a:ext cx="54768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330Lect1">
  <a:themeElements>
    <a:clrScheme name="330Lect1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30Lect1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330Lect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30Lect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330Lect1">
  <a:themeElements>
    <a:clrScheme name="330Lect1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30Lect1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330Lect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30Lect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330Lect1</Template>
  <TotalTime>1223</TotalTime>
  <Words>3447</Words>
  <Application>Microsoft Office PowerPoint</Application>
  <PresentationFormat>On-screen Show (4:3)</PresentationFormat>
  <Paragraphs>653</Paragraphs>
  <Slides>52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5" baseType="lpstr">
      <vt:lpstr>Times New Roman</vt:lpstr>
      <vt:lpstr>Arial</vt:lpstr>
      <vt:lpstr>Tw Cen MT</vt:lpstr>
      <vt:lpstr>Baskerville Old Face</vt:lpstr>
      <vt:lpstr>Wingdings</vt:lpstr>
      <vt:lpstr>Times</vt:lpstr>
      <vt:lpstr>Courier New</vt:lpstr>
      <vt:lpstr>Courier</vt:lpstr>
      <vt:lpstr>Monaco</vt:lpstr>
      <vt:lpstr>Tahoma</vt:lpstr>
      <vt:lpstr>330Lect1</vt:lpstr>
      <vt:lpstr>1_330Lect1</vt:lpstr>
      <vt:lpstr>Microsoft Photo Editor 3.0 Photo</vt:lpstr>
      <vt:lpstr>CSCE 531 Compiler Construction Ch. 3: Compilation</vt:lpstr>
      <vt:lpstr>Acknowledgment</vt:lpstr>
      <vt:lpstr>Review of Bootstrapping</vt:lpstr>
      <vt:lpstr>Compilation</vt:lpstr>
      <vt:lpstr>Phases of Compilation</vt:lpstr>
      <vt:lpstr>The “Phases” of a Compiler</vt:lpstr>
      <vt:lpstr>Different Phases of a Compiler</vt:lpstr>
      <vt:lpstr>Chomsky’s Hierarchy</vt:lpstr>
      <vt:lpstr>PowerPoint Presentation</vt:lpstr>
      <vt:lpstr>Example: Syntax of Mini Triangle</vt:lpstr>
      <vt:lpstr>Block Command, Let Expression,  and Function Body in Triangle</vt:lpstr>
      <vt:lpstr>Example: Syntax of Mini Triangle</vt:lpstr>
      <vt:lpstr>Example: Syntax of “Mini Triangle” (continued)</vt:lpstr>
      <vt:lpstr>Example: Syntax of “Mini Triangle” (continued)</vt:lpstr>
      <vt:lpstr>Syntax Trees</vt:lpstr>
      <vt:lpstr>Syntax Trees</vt:lpstr>
      <vt:lpstr>Concrete and Abstract Syntax</vt:lpstr>
      <vt:lpstr>Example: Concrete/Abstract Syntax of Commands</vt:lpstr>
      <vt:lpstr>Example: Concrete/Abstract Syntax of Commands</vt:lpstr>
      <vt:lpstr>Example: Concrete Syntax of Expressions (recap)</vt:lpstr>
      <vt:lpstr>Example: Abstract Syntax of Expressions</vt:lpstr>
      <vt:lpstr>Abstract Syntax Trees</vt:lpstr>
      <vt:lpstr>Example Program</vt:lpstr>
      <vt:lpstr>1) Syntax Analysis</vt:lpstr>
      <vt:lpstr>1) Syntax Analysis -&gt; AST</vt:lpstr>
      <vt:lpstr>2) Contextual Analysis -&gt; Decorated AST</vt:lpstr>
      <vt:lpstr>2) Contextual Analysis -&gt; Decorated AST</vt:lpstr>
      <vt:lpstr>Contextual Analysis</vt:lpstr>
      <vt:lpstr>3) Code Generation</vt:lpstr>
      <vt:lpstr>3) Code Generation</vt:lpstr>
      <vt:lpstr>Compiler Passes</vt:lpstr>
      <vt:lpstr>Single Pass Compiler</vt:lpstr>
      <vt:lpstr>Multi Pass Compiler</vt:lpstr>
      <vt:lpstr>Example: The Triangle Compiler Driver</vt:lpstr>
      <vt:lpstr>Compiler Design Issues</vt:lpstr>
      <vt:lpstr>Language Issues</vt:lpstr>
      <vt:lpstr>Language Issues</vt:lpstr>
      <vt:lpstr>Language Issues</vt:lpstr>
      <vt:lpstr>Language Issues</vt:lpstr>
      <vt:lpstr>Scope of Variable</vt:lpstr>
      <vt:lpstr>Static vs. Dynamic Scope</vt:lpstr>
      <vt:lpstr>Static vs. Dynamic Scoping</vt:lpstr>
      <vt:lpstr>Static Scoping</vt:lpstr>
      <vt:lpstr>Example</vt:lpstr>
      <vt:lpstr>Dynamic Scope</vt:lpstr>
      <vt:lpstr>Example</vt:lpstr>
      <vt:lpstr>Binding</vt:lpstr>
      <vt:lpstr>Binding of Data Objects and Variables</vt:lpstr>
      <vt:lpstr>Binding Time</vt:lpstr>
      <vt:lpstr>X = X + 10</vt:lpstr>
      <vt:lpstr>Little- vs. Big-Endians</vt:lpstr>
      <vt:lpstr>Binding Times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330 Programming Language Structures</dc:title>
  <dc:creator>Marco Valtorta</dc:creator>
  <cp:lastModifiedBy>Marco Valtorta</cp:lastModifiedBy>
  <cp:revision>64</cp:revision>
  <dcterms:created xsi:type="dcterms:W3CDTF">2004-08-19T01:30:12Z</dcterms:created>
  <dcterms:modified xsi:type="dcterms:W3CDTF">2020-01-23T00:42:54Z</dcterms:modified>
</cp:coreProperties>
</file>